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9" r:id="rId1"/>
  </p:sldMasterIdLst>
  <p:notesMasterIdLst>
    <p:notesMasterId r:id="rId33"/>
  </p:notesMasterIdLst>
  <p:handoutMasterIdLst>
    <p:handoutMasterId r:id="rId34"/>
  </p:handoutMasterIdLst>
  <p:sldIdLst>
    <p:sldId id="288" r:id="rId2"/>
    <p:sldId id="516" r:id="rId3"/>
    <p:sldId id="517" r:id="rId4"/>
    <p:sldId id="491" r:id="rId5"/>
    <p:sldId id="476" r:id="rId6"/>
    <p:sldId id="477" r:id="rId7"/>
    <p:sldId id="479" r:id="rId8"/>
    <p:sldId id="480" r:id="rId9"/>
    <p:sldId id="481" r:id="rId10"/>
    <p:sldId id="482" r:id="rId11"/>
    <p:sldId id="483" r:id="rId12"/>
    <p:sldId id="484" r:id="rId13"/>
    <p:sldId id="485" r:id="rId14"/>
    <p:sldId id="486" r:id="rId15"/>
    <p:sldId id="492" r:id="rId16"/>
    <p:sldId id="493" r:id="rId17"/>
    <p:sldId id="494" r:id="rId18"/>
    <p:sldId id="502" r:id="rId19"/>
    <p:sldId id="503" r:id="rId20"/>
    <p:sldId id="506" r:id="rId21"/>
    <p:sldId id="507" r:id="rId22"/>
    <p:sldId id="495" r:id="rId23"/>
    <p:sldId id="508" r:id="rId24"/>
    <p:sldId id="509" r:id="rId25"/>
    <p:sldId id="510" r:id="rId26"/>
    <p:sldId id="511" r:id="rId27"/>
    <p:sldId id="512" r:id="rId28"/>
    <p:sldId id="513" r:id="rId29"/>
    <p:sldId id="514" r:id="rId30"/>
    <p:sldId id="515" r:id="rId31"/>
    <p:sldId id="490" r:id="rId32"/>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33CC33"/>
    <a:srgbClr val="FFCC66"/>
    <a:srgbClr val="FFCC99"/>
    <a:srgbClr val="FF0000"/>
    <a:srgbClr val="99CCFF"/>
    <a:srgbClr val="99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262" y="38"/>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33"/>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defTabSz="915988">
              <a:defRPr sz="1200">
                <a:latin typeface="Times New Roman" charset="0"/>
                <a:ea typeface="新細明體" charset="0"/>
                <a:cs typeface="新細明體" charset="0"/>
              </a:defRPr>
            </a:lvl1pPr>
          </a:lstStyle>
          <a:p>
            <a:pPr>
              <a:defRPr/>
            </a:pPr>
            <a:endParaRPr 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algn="r" defTabSz="915988">
              <a:defRPr sz="1200">
                <a:latin typeface="Times New Roman" charset="0"/>
                <a:ea typeface="新細明體" charset="0"/>
                <a:cs typeface="新細明體" charset="0"/>
              </a:defRPr>
            </a:lvl1pPr>
          </a:lstStyle>
          <a:p>
            <a:pPr>
              <a:defRPr/>
            </a:pPr>
            <a:endParaRPr 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defTabSz="915988">
              <a:defRPr sz="1200">
                <a:latin typeface="Times New Roman" charset="0"/>
                <a:ea typeface="新細明體" charset="0"/>
                <a:cs typeface="新細明體" charset="0"/>
              </a:defRPr>
            </a:lvl1pPr>
          </a:lstStyle>
          <a:p>
            <a:pPr>
              <a:defRPr/>
            </a:pPr>
            <a:endParaRPr 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algn="r" defTabSz="915988">
              <a:defRPr sz="1200" smtClean="0">
                <a:latin typeface="Times New Roman" panose="02020603050405020304" pitchFamily="18" charset="0"/>
                <a:ea typeface="新細明體" panose="02020500000000000000" pitchFamily="18" charset="-120"/>
              </a:defRPr>
            </a:lvl1pPr>
          </a:lstStyle>
          <a:p>
            <a:pPr>
              <a:defRPr/>
            </a:pPr>
            <a:fld id="{F8720FD9-120A-45D0-BD27-F980DB659080}" type="slidenum">
              <a:rPr lang="zh-TW" altLang="en-US"/>
              <a:pPr>
                <a:defRPr/>
              </a:pPr>
              <a:t>‹#›</a:t>
            </a:fld>
            <a:endParaRPr lang="zh-TW" altLang="zh-TW"/>
          </a:p>
        </p:txBody>
      </p:sp>
    </p:spTree>
    <p:extLst>
      <p:ext uri="{BB962C8B-B14F-4D97-AF65-F5344CB8AC3E}">
        <p14:creationId xmlns:p14="http://schemas.microsoft.com/office/powerpoint/2010/main" val="19134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charset="0"/>
                <a:ea typeface="新細明體" charset="0"/>
                <a:cs typeface="新細明體" charset="0"/>
              </a:defRPr>
            </a:lvl1pPr>
          </a:lstStyle>
          <a:p>
            <a:pPr>
              <a:defRPr/>
            </a:pPr>
            <a:endParaRPr 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charset="0"/>
                <a:ea typeface="新細明體" charset="0"/>
                <a:cs typeface="新細明體" charset="0"/>
              </a:defRPr>
            </a:lvl1pPr>
          </a:lstStyle>
          <a:p>
            <a:pPr>
              <a:defRPr/>
            </a:pPr>
            <a:endParaRPr lang="zh-TW"/>
          </a:p>
        </p:txBody>
      </p:sp>
      <p:sp>
        <p:nvSpPr>
          <p:cNvPr id="3076"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p:spPr>
        <p:txBody>
          <a:bodyPr vert="horz" wrap="square" lIns="99040" tIns="49520" rIns="99040" bIns="495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charset="0"/>
                <a:ea typeface="新細明體" charset="0"/>
                <a:cs typeface="新細明體" charset="0"/>
              </a:defRPr>
            </a:lvl1pPr>
          </a:lstStyle>
          <a:p>
            <a:pPr>
              <a:defRPr/>
            </a:pPr>
            <a:endParaRPr 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algn="r" defTabSz="990600" eaLnBrk="1" hangingPunct="1">
              <a:defRPr kumimoji="1" sz="1300" smtClean="0">
                <a:latin typeface="Times New Roman" panose="02020603050405020304" pitchFamily="18" charset="0"/>
                <a:ea typeface="新細明體" panose="02020500000000000000" pitchFamily="18" charset="-120"/>
              </a:defRPr>
            </a:lvl1pPr>
          </a:lstStyle>
          <a:p>
            <a:pPr>
              <a:defRPr/>
            </a:pPr>
            <a:fld id="{98EEF703-A619-4889-95DC-465EFE4F83EA}" type="slidenum">
              <a:rPr lang="zh-TW" altLang="en-US"/>
              <a:pPr>
                <a:defRPr/>
              </a:pPr>
              <a:t>‹#›</a:t>
            </a:fld>
            <a:endParaRPr lang="zh-TW" altLang="zh-TW"/>
          </a:p>
        </p:txBody>
      </p:sp>
    </p:spTree>
    <p:extLst>
      <p:ext uri="{BB962C8B-B14F-4D97-AF65-F5344CB8AC3E}">
        <p14:creationId xmlns:p14="http://schemas.microsoft.com/office/powerpoint/2010/main" val="682907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新細明體" charset="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7F0E6221-D907-4572-BD72-4DFE1E0161C3}" type="slidenum">
              <a:rPr lang="zh-TW" altLang="en-US"/>
              <a:pPr/>
              <a:t>4</a:t>
            </a:fld>
            <a:endParaRPr lang="zh-TW" altLang="zh-TW"/>
          </a:p>
        </p:txBody>
      </p:sp>
      <p:sp>
        <p:nvSpPr>
          <p:cNvPr id="1057794"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D15A5D5A-5C6B-4E42-9C67-4259BE372592}" type="slidenum">
              <a:rPr kumimoji="1" lang="zh-TW" altLang="en-US" sz="1300"/>
              <a:pPr algn="r" eaLnBrk="1" hangingPunct="1"/>
              <a:t>4</a:t>
            </a:fld>
            <a:endParaRPr kumimoji="1" lang="zh-TW" altLang="zh-TW" sz="1300"/>
          </a:p>
        </p:txBody>
      </p:sp>
      <p:sp>
        <p:nvSpPr>
          <p:cNvPr id="1057795" name="Slide Image Placeholder 1"/>
          <p:cNvSpPr>
            <a:spLocks noGrp="1" noRot="1" noChangeAspect="1" noTextEdit="1"/>
          </p:cNvSpPr>
          <p:nvPr>
            <p:ph type="sldImg"/>
          </p:nvPr>
        </p:nvSpPr>
        <p:spPr>
          <a:xfrm>
            <a:off x="3343275" y="531813"/>
            <a:ext cx="3549650" cy="2662237"/>
          </a:xfrm>
          <a:ln/>
        </p:spPr>
      </p:sp>
      <p:sp>
        <p:nvSpPr>
          <p:cNvPr id="1057796" name="Notes Placeholder 2"/>
          <p:cNvSpPr>
            <a:spLocks noGrp="1"/>
          </p:cNvSpPr>
          <p:nvPr>
            <p:ph type="body" idx="1"/>
          </p:nvPr>
        </p:nvSpPr>
        <p:spPr>
          <a:xfrm>
            <a:off x="1023938" y="3371850"/>
            <a:ext cx="8186737" cy="3195638"/>
          </a:xfrm>
        </p:spPr>
        <p:txBody>
          <a:bodyPr lIns="91440" tIns="45720" rIns="91440" bIns="45720"/>
          <a:lstStyle/>
          <a:p>
            <a:pPr eaLnBrk="1" hangingPunct="1"/>
            <a:endParaRPr lang="zh-TW" altLang="en-US"/>
          </a:p>
        </p:txBody>
      </p:sp>
      <p:sp>
        <p:nvSpPr>
          <p:cNvPr id="1057797" name="Slide Number Placeholder 3"/>
          <p:cNvSpPr txBox="1">
            <a:spLocks noGrp="1"/>
          </p:cNvSpPr>
          <p:nvPr/>
        </p:nvSpPr>
        <p:spPr bwMode="auto">
          <a:xfrm>
            <a:off x="5797550" y="6743700"/>
            <a:ext cx="4435475"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7B5758B4-4F2B-4330-B39B-BC92D7019064}" type="slidenum">
              <a:rPr lang="zh-TW" altLang="en-US" sz="1200">
                <a:latin typeface="Arial" panose="020B0604020202020204" pitchFamily="34" charset="0"/>
              </a:rPr>
              <a:pPr algn="r" eaLnBrk="1" hangingPunct="1"/>
              <a:t>4</a:t>
            </a:fld>
            <a:endParaRPr lang="en-US" altLang="zh-TW" sz="1200">
              <a:latin typeface="Arial" panose="020B0604020202020204" pitchFamily="34" charset="0"/>
            </a:endParaRPr>
          </a:p>
        </p:txBody>
      </p:sp>
    </p:spTree>
    <p:extLst>
      <p:ext uri="{BB962C8B-B14F-4D97-AF65-F5344CB8AC3E}">
        <p14:creationId xmlns:p14="http://schemas.microsoft.com/office/powerpoint/2010/main" val="138864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5E102-0708-4A2E-8F8E-92ADAF42ECE2}" type="slidenum">
              <a:rPr lang="zh-TW" altLang="en-US"/>
              <a:pPr/>
              <a:t>28</a:t>
            </a:fld>
            <a:endParaRPr lang="zh-TW" altLang="zh-TW"/>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r>
              <a:rPr lang="en-US" altLang="zh-TW" b="1" dirty="0" err="1"/>
              <a:t>world_task</a:t>
            </a:r>
            <a:endParaRPr lang="en-US" altLang="zh-TW" b="1" dirty="0"/>
          </a:p>
          <a:p>
            <a:r>
              <a:rPr lang="en-US" altLang="zh-TW" dirty="0"/>
              <a:t>The </a:t>
            </a:r>
            <a:r>
              <a:rPr lang="en-US" altLang="zh-TW" dirty="0" err="1"/>
              <a:t>world_task</a:t>
            </a:r>
            <a:r>
              <a:rPr lang="en-US" altLang="zh-TW" dirty="0"/>
              <a:t> is an </a:t>
            </a:r>
            <a:r>
              <a:rPr lang="en-US" altLang="zh-TW" dirty="0" err="1"/>
              <a:t>autostart</a:t>
            </a:r>
            <a:r>
              <a:rPr lang="en-US" altLang="zh-TW" dirty="0"/>
              <a:t> task. So, at initialization, MQX creates one instance of the task with a</a:t>
            </a:r>
          </a:p>
          <a:p>
            <a:r>
              <a:rPr lang="en-US" altLang="zh-TW" dirty="0"/>
              <a:t>creation parameter of zero. The application defines the task template index (MAIN_TASK). The task is of</a:t>
            </a:r>
          </a:p>
          <a:p>
            <a:r>
              <a:rPr lang="en-US" altLang="zh-TW" dirty="0"/>
              <a:t>priority 9. The function </a:t>
            </a:r>
            <a:r>
              <a:rPr lang="en-US" altLang="zh-TW" b="1" dirty="0" err="1"/>
              <a:t>world_task</a:t>
            </a:r>
            <a:r>
              <a:rPr lang="en-US" altLang="zh-TW" b="1" dirty="0"/>
              <a:t>() </a:t>
            </a:r>
            <a:r>
              <a:rPr lang="en-US" altLang="zh-TW" dirty="0"/>
              <a:t>is the code-entry point for the task. The stack size is 0x3000</a:t>
            </a:r>
          </a:p>
          <a:p>
            <a:r>
              <a:rPr lang="en-US" altLang="zh-TW" dirty="0"/>
              <a:t>single-addressable units.</a:t>
            </a:r>
          </a:p>
          <a:p>
            <a:endParaRPr lang="zh-TW" altLang="en-US" dirty="0"/>
          </a:p>
          <a:p>
            <a:r>
              <a:rPr lang="en-US" altLang="zh-TW" b="1" dirty="0" err="1"/>
              <a:t>hello_task</a:t>
            </a:r>
            <a:endParaRPr lang="en-US" altLang="zh-TW" b="1" dirty="0"/>
          </a:p>
          <a:p>
            <a:r>
              <a:rPr lang="en-US" altLang="zh-TW" dirty="0"/>
              <a:t>The </a:t>
            </a:r>
            <a:r>
              <a:rPr lang="en-US" altLang="zh-TW" dirty="0" err="1"/>
              <a:t>hello_task</a:t>
            </a:r>
            <a:r>
              <a:rPr lang="en-US" altLang="zh-TW" dirty="0"/>
              <a:t> task is a time-slice task with a time slice of 100, in milliseconds, if the default compile-time</a:t>
            </a:r>
          </a:p>
          <a:p>
            <a:r>
              <a:rPr lang="en-US" altLang="zh-TW" dirty="0"/>
              <a:t>configuration options are used.</a:t>
            </a:r>
          </a:p>
          <a:p>
            <a:endParaRPr lang="zh-TW" altLang="en-US" dirty="0"/>
          </a:p>
          <a:p>
            <a:r>
              <a:rPr lang="en-US" altLang="zh-TW" b="1" dirty="0" err="1"/>
              <a:t>Float_task</a:t>
            </a:r>
            <a:endParaRPr lang="en-US" altLang="zh-TW" b="1" dirty="0"/>
          </a:p>
          <a:p>
            <a:r>
              <a:rPr lang="en-US" altLang="zh-TW" dirty="0"/>
              <a:t>The </a:t>
            </a:r>
            <a:r>
              <a:rPr lang="en-US" altLang="zh-TW" dirty="0" err="1"/>
              <a:t>Float_task</a:t>
            </a:r>
            <a:r>
              <a:rPr lang="en-US" altLang="zh-TW" dirty="0"/>
              <a:t> task is both a floating-point task and an </a:t>
            </a:r>
            <a:r>
              <a:rPr lang="en-US" altLang="zh-TW" dirty="0" err="1"/>
              <a:t>autostart</a:t>
            </a:r>
            <a:r>
              <a:rPr lang="en-US" altLang="zh-TW" dirty="0"/>
              <a:t> task.</a:t>
            </a:r>
            <a:endParaRPr lang="zh-TW" altLang="en-US" dirty="0"/>
          </a:p>
        </p:txBody>
      </p:sp>
    </p:spTree>
    <p:extLst>
      <p:ext uri="{BB962C8B-B14F-4D97-AF65-F5344CB8AC3E}">
        <p14:creationId xmlns:p14="http://schemas.microsoft.com/office/powerpoint/2010/main" val="286681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90757CB-8198-4512-A496-51F25A7C9EE6}" type="slidenum">
              <a:rPr lang="zh-TW" altLang="en-US"/>
              <a:pPr/>
              <a:t>30</a:t>
            </a:fld>
            <a:endParaRPr lang="zh-TW" altLang="zh-TW"/>
          </a:p>
        </p:txBody>
      </p:sp>
      <p:sp>
        <p:nvSpPr>
          <p:cNvPr id="1075202"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5F9846AA-020C-4F90-947F-8FDA329788D4}" type="slidenum">
              <a:rPr kumimoji="1" lang="zh-TW" altLang="en-US" sz="1300"/>
              <a:pPr algn="r" eaLnBrk="1" hangingPunct="1"/>
              <a:t>30</a:t>
            </a:fld>
            <a:endParaRPr kumimoji="1" lang="zh-TW" altLang="zh-TW" sz="1300"/>
          </a:p>
        </p:txBody>
      </p:sp>
      <p:sp>
        <p:nvSpPr>
          <p:cNvPr id="1075203" name="Rectangle 7"/>
          <p:cNvSpPr txBox="1">
            <a:spLocks noGrp="1" noChangeArrowheads="1"/>
          </p:cNvSpPr>
          <p:nvPr/>
        </p:nvSpPr>
        <p:spPr bwMode="auto">
          <a:xfrm>
            <a:off x="5797550" y="6743700"/>
            <a:ext cx="4435475"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49D68EBC-0EC6-4F9A-A061-883AB42C95EB}" type="slidenum">
              <a:rPr lang="zh-TW" altLang="en-US" sz="1200">
                <a:latin typeface="Arial" panose="020B0604020202020204" pitchFamily="34" charset="0"/>
              </a:rPr>
              <a:pPr algn="r" eaLnBrk="1" hangingPunct="1"/>
              <a:t>30</a:t>
            </a:fld>
            <a:endParaRPr lang="en-US" altLang="zh-TW" sz="1200">
              <a:latin typeface="Arial" panose="020B0604020202020204" pitchFamily="34" charset="0"/>
            </a:endParaRPr>
          </a:p>
        </p:txBody>
      </p:sp>
      <p:sp>
        <p:nvSpPr>
          <p:cNvPr id="1075204" name="Rectangle 2"/>
          <p:cNvSpPr>
            <a:spLocks noGrp="1" noRot="1" noChangeAspect="1" noChangeArrowheads="1" noTextEdit="1"/>
          </p:cNvSpPr>
          <p:nvPr>
            <p:ph type="sldImg"/>
          </p:nvPr>
        </p:nvSpPr>
        <p:spPr>
          <a:xfrm>
            <a:off x="3346450" y="531813"/>
            <a:ext cx="3549650" cy="2662237"/>
          </a:xfrm>
          <a:ln/>
        </p:spPr>
      </p:sp>
      <p:sp>
        <p:nvSpPr>
          <p:cNvPr id="1075205" name="Rectangle 3"/>
          <p:cNvSpPr>
            <a:spLocks noGrp="1" noChangeArrowheads="1"/>
          </p:cNvSpPr>
          <p:nvPr>
            <p:ph type="body" idx="1"/>
          </p:nvPr>
        </p:nvSpPr>
        <p:spPr>
          <a:xfrm>
            <a:off x="1023938" y="3370263"/>
            <a:ext cx="8186737" cy="3197225"/>
          </a:xfrm>
        </p:spPr>
        <p:txBody>
          <a:bodyPr lIns="91440" tIns="45720" rIns="91440" bIns="45720"/>
          <a:lstStyle/>
          <a:p>
            <a:pPr eaLnBrk="1" hangingPunct="1"/>
            <a:endParaRPr lang="zh-TW" altLang="en-US"/>
          </a:p>
        </p:txBody>
      </p:sp>
    </p:spTree>
    <p:extLst>
      <p:ext uri="{BB962C8B-B14F-4D97-AF65-F5344CB8AC3E}">
        <p14:creationId xmlns:p14="http://schemas.microsoft.com/office/powerpoint/2010/main" val="152489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C421080-2EBD-4268-B61A-D796E5B9A817}" type="slidenum">
              <a:rPr lang="zh-TW" altLang="en-US"/>
              <a:pPr/>
              <a:t>5</a:t>
            </a:fld>
            <a:endParaRPr lang="zh-TW" altLang="zh-TW"/>
          </a:p>
        </p:txBody>
      </p:sp>
      <p:sp>
        <p:nvSpPr>
          <p:cNvPr id="1059842"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1A18A21B-2592-4F49-877E-6F8B33451C57}" type="slidenum">
              <a:rPr kumimoji="1" lang="zh-TW" altLang="en-US" sz="1300"/>
              <a:pPr algn="r" eaLnBrk="1" hangingPunct="1"/>
              <a:t>5</a:t>
            </a:fld>
            <a:endParaRPr kumimoji="1" lang="zh-TW" altLang="zh-TW" sz="1300"/>
          </a:p>
        </p:txBody>
      </p:sp>
      <p:sp>
        <p:nvSpPr>
          <p:cNvPr id="1059843" name="Rectangle 7"/>
          <p:cNvSpPr txBox="1">
            <a:spLocks noGrp="1" noChangeArrowheads="1"/>
          </p:cNvSpPr>
          <p:nvPr/>
        </p:nvSpPr>
        <p:spPr bwMode="auto">
          <a:xfrm>
            <a:off x="5797550" y="6743700"/>
            <a:ext cx="4435475"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3F4DEAEB-47C7-4225-A34A-F1022792CDA0}" type="slidenum">
              <a:rPr lang="zh-TW" altLang="en-US" sz="1200">
                <a:latin typeface="Arial" panose="020B0604020202020204" pitchFamily="34" charset="0"/>
              </a:rPr>
              <a:pPr algn="r" eaLnBrk="1" hangingPunct="1"/>
              <a:t>5</a:t>
            </a:fld>
            <a:endParaRPr lang="en-US" altLang="zh-TW" sz="1200">
              <a:latin typeface="Arial" panose="020B0604020202020204" pitchFamily="34" charset="0"/>
            </a:endParaRPr>
          </a:p>
        </p:txBody>
      </p:sp>
      <p:sp>
        <p:nvSpPr>
          <p:cNvPr id="1059844" name="Rectangle 2"/>
          <p:cNvSpPr>
            <a:spLocks noGrp="1" noRot="1" noChangeAspect="1" noChangeArrowheads="1" noTextEdit="1"/>
          </p:cNvSpPr>
          <p:nvPr>
            <p:ph type="sldImg"/>
          </p:nvPr>
        </p:nvSpPr>
        <p:spPr>
          <a:xfrm>
            <a:off x="3344863" y="531813"/>
            <a:ext cx="3549650" cy="2662237"/>
          </a:xfrm>
          <a:ln/>
        </p:spPr>
      </p:sp>
      <p:sp>
        <p:nvSpPr>
          <p:cNvPr id="1059845" name="Rectangle 3"/>
          <p:cNvSpPr>
            <a:spLocks noGrp="1" noChangeArrowheads="1"/>
          </p:cNvSpPr>
          <p:nvPr>
            <p:ph type="body" idx="1"/>
          </p:nvPr>
        </p:nvSpPr>
        <p:spPr>
          <a:xfrm>
            <a:off x="1023938" y="3371850"/>
            <a:ext cx="8186737" cy="3195638"/>
          </a:xfrm>
        </p:spPr>
        <p:txBody>
          <a:bodyPr lIns="91440" tIns="45720" rIns="91440" bIns="45720"/>
          <a:lstStyle/>
          <a:p>
            <a:pPr eaLnBrk="1" hangingPunct="1">
              <a:lnSpc>
                <a:spcPct val="80000"/>
              </a:lnSpc>
            </a:pPr>
            <a:r>
              <a:rPr lang="en-US" altLang="zh-TW" sz="800" dirty="0" smtClean="0"/>
              <a:t>The </a:t>
            </a:r>
            <a:r>
              <a:rPr lang="en-US" altLang="zh-TW" sz="800" b="1" dirty="0"/>
              <a:t>TWR-MCF5225X</a:t>
            </a:r>
            <a:r>
              <a:rPr lang="en-US" altLang="zh-TW" sz="800" dirty="0"/>
              <a:t> is a low-cost development tool for the </a:t>
            </a:r>
            <a:r>
              <a:rPr lang="en-US" altLang="zh-TW" sz="800" b="1" dirty="0"/>
              <a:t>MCF5225X V2 </a:t>
            </a:r>
            <a:r>
              <a:rPr lang="en-US" altLang="zh-TW" sz="800" b="1" dirty="0" err="1"/>
              <a:t>ColdFire</a:t>
            </a:r>
            <a:r>
              <a:rPr lang="en-US" altLang="zh-TW" sz="800" b="1" dirty="0"/>
              <a:t>® devices</a:t>
            </a:r>
            <a:r>
              <a:rPr lang="en-US" altLang="zh-TW" sz="800" dirty="0"/>
              <a:t>. Offered as a kit or as a standalone board, theTWR-MCF5225X comes complete with Freescale MQX software and an evaluation version of CodeWarrior Development Studio to ease application development and debug. The </a:t>
            </a:r>
            <a:r>
              <a:rPr lang="en-US" altLang="zh-TW" sz="800" b="1" dirty="0"/>
              <a:t>TWR-MCF5225X-KIT</a:t>
            </a:r>
            <a:r>
              <a:rPr lang="en-US" altLang="zh-TW" sz="800" dirty="0"/>
              <a:t> includes TWR-SER and TWR-ELEV modules. </a:t>
            </a:r>
          </a:p>
          <a:p>
            <a:pPr eaLnBrk="1" hangingPunct="1">
              <a:lnSpc>
                <a:spcPct val="80000"/>
              </a:lnSpc>
            </a:pPr>
            <a:endParaRPr lang="en-US" altLang="zh-TW" sz="800" dirty="0"/>
          </a:p>
          <a:p>
            <a:pPr eaLnBrk="1" hangingPunct="1">
              <a:lnSpc>
                <a:spcPct val="80000"/>
              </a:lnSpc>
            </a:pPr>
            <a:r>
              <a:rPr lang="en-US" altLang="zh-TW" sz="800" dirty="0"/>
              <a:t>The </a:t>
            </a:r>
            <a:r>
              <a:rPr lang="en-US" altLang="zh-TW" sz="800" b="1" dirty="0"/>
              <a:t>TWR-S08LL64</a:t>
            </a:r>
            <a:r>
              <a:rPr lang="en-US" altLang="zh-TW" sz="800" dirty="0"/>
              <a:t> module is the first </a:t>
            </a:r>
            <a:r>
              <a:rPr lang="en-US" altLang="zh-TW" sz="800" b="1" dirty="0"/>
              <a:t>8-bit</a:t>
            </a:r>
            <a:r>
              <a:rPr lang="en-US" altLang="zh-TW" sz="800" dirty="0"/>
              <a:t> module created for the Tower system. It is a low-cost development tool for the </a:t>
            </a:r>
            <a:r>
              <a:rPr lang="en-US" altLang="zh-TW" sz="800" b="1" dirty="0"/>
              <a:t>MC9S08LL64</a:t>
            </a:r>
            <a:r>
              <a:rPr lang="en-US" altLang="zh-TW" sz="800" dirty="0"/>
              <a:t> family of devices. The TWR-S08LL64 provides a reusable, expandable development platform for 8-bit designs requiring </a:t>
            </a:r>
            <a:r>
              <a:rPr lang="en-US" altLang="zh-TW" sz="800" b="1" dirty="0"/>
              <a:t>segment LCD</a:t>
            </a:r>
            <a:r>
              <a:rPr lang="en-US" altLang="zh-TW" sz="800" dirty="0"/>
              <a:t> functionality. </a:t>
            </a:r>
            <a:r>
              <a:rPr lang="en-US" altLang="zh-TW" sz="800" b="1" dirty="0"/>
              <a:t>The TWR-S08LL64-KIT</a:t>
            </a:r>
            <a:r>
              <a:rPr lang="en-US" altLang="zh-TW" sz="800" dirty="0"/>
              <a:t> includes TWR-PROTO and TWR-ELEV modules.</a:t>
            </a:r>
          </a:p>
          <a:p>
            <a:pPr eaLnBrk="1" hangingPunct="1">
              <a:lnSpc>
                <a:spcPct val="80000"/>
              </a:lnSpc>
            </a:pPr>
            <a:endParaRPr lang="en-US" altLang="zh-TW" sz="800" dirty="0"/>
          </a:p>
          <a:p>
            <a:pPr eaLnBrk="1" hangingPunct="1">
              <a:lnSpc>
                <a:spcPct val="80000"/>
              </a:lnSpc>
            </a:pPr>
            <a:r>
              <a:rPr lang="en-US" altLang="zh-TW" sz="800" dirty="0"/>
              <a:t>The </a:t>
            </a:r>
            <a:r>
              <a:rPr lang="en-US" altLang="zh-TW" sz="800" b="1" dirty="0"/>
              <a:t>TWR-PROTO</a:t>
            </a:r>
            <a:r>
              <a:rPr lang="en-US" altLang="zh-TW" sz="800" dirty="0"/>
              <a:t> </a:t>
            </a:r>
            <a:r>
              <a:rPr lang="en-US" altLang="zh-TW" sz="800" b="1" dirty="0"/>
              <a:t>Prototyping</a:t>
            </a:r>
            <a:r>
              <a:rPr lang="en-US" altLang="zh-TW" sz="800" dirty="0"/>
              <a:t> module provides an easy way for designers to add custom circuitry to their Tower System designs. The TWR-PROTO module is a 9 x 8 cm board with card-edge connectors that allows it to be plugged directly into the Tower System. The </a:t>
            </a:r>
            <a:r>
              <a:rPr lang="en-US" altLang="zh-TW" sz="800" dirty="0" err="1"/>
              <a:t>perfboard</a:t>
            </a:r>
            <a:r>
              <a:rPr lang="en-US" altLang="zh-TW" sz="800" dirty="0"/>
              <a:t> area provides access to all of the signals as well as a generous 8.3 x 3.8cm prototyping area. </a:t>
            </a:r>
          </a:p>
          <a:p>
            <a:pPr eaLnBrk="1" hangingPunct="1">
              <a:lnSpc>
                <a:spcPct val="80000"/>
              </a:lnSpc>
            </a:pPr>
            <a:endParaRPr lang="en-US" altLang="zh-TW" sz="800" dirty="0"/>
          </a:p>
          <a:p>
            <a:pPr eaLnBrk="1" hangingPunct="1">
              <a:lnSpc>
                <a:spcPct val="80000"/>
              </a:lnSpc>
            </a:pPr>
            <a:r>
              <a:rPr lang="en-US" altLang="zh-TW" sz="800" b="1" dirty="0"/>
              <a:t>TWR-SER	</a:t>
            </a:r>
            <a:r>
              <a:rPr lang="en-US" altLang="zh-TW" sz="800" dirty="0"/>
              <a:t>The</a:t>
            </a:r>
            <a:r>
              <a:rPr lang="en-US" altLang="zh-TW" dirty="0"/>
              <a:t> Serial Module provides added connectivity solutions including USB, Ethernet, CAN and RS232 and RS485.</a:t>
            </a:r>
            <a:endParaRPr lang="en-US" altLang="zh-TW" sz="800" dirty="0"/>
          </a:p>
          <a:p>
            <a:pPr eaLnBrk="1" hangingPunct="1">
              <a:lnSpc>
                <a:spcPct val="80000"/>
              </a:lnSpc>
            </a:pPr>
            <a:r>
              <a:rPr lang="en-US" altLang="zh-TW" sz="800" dirty="0"/>
              <a:t> The </a:t>
            </a:r>
            <a:r>
              <a:rPr lang="en-US" altLang="zh-TW" sz="800" b="1" dirty="0"/>
              <a:t>TWR-MEM Memory Module</a:t>
            </a:r>
            <a:r>
              <a:rPr lang="en-US" altLang="zh-TW" sz="800" dirty="0"/>
              <a:t> provides added memory capacity to Tower System designs with Serial Flash, MRAM, SD Card and Compact Flash interfaces. </a:t>
            </a:r>
          </a:p>
          <a:p>
            <a:pPr eaLnBrk="1" hangingPunct="1">
              <a:lnSpc>
                <a:spcPct val="80000"/>
              </a:lnSpc>
            </a:pPr>
            <a:endParaRPr lang="en-US" altLang="zh-TW" sz="800" dirty="0"/>
          </a:p>
          <a:p>
            <a:pPr eaLnBrk="1" hangingPunct="1">
              <a:lnSpc>
                <a:spcPct val="80000"/>
              </a:lnSpc>
            </a:pPr>
            <a:r>
              <a:rPr lang="en-US" altLang="zh-TW" sz="800" dirty="0"/>
              <a:t>The </a:t>
            </a:r>
            <a:r>
              <a:rPr lang="en-US" altLang="zh-TW" sz="800" b="1" dirty="0"/>
              <a:t>TWR-LCD Graphical LCD</a:t>
            </a:r>
            <a:r>
              <a:rPr lang="en-US" altLang="zh-TW" sz="800" dirty="0"/>
              <a:t> module provides an easy way for designers to add an LCD interface to their Tower System designs. The TWR-LCD module features a 3.2" QVGA TFT LCD Display and attaches to the outer edge of the Tower System elevator modules by Side Expansion Port connectors. </a:t>
            </a:r>
          </a:p>
          <a:p>
            <a:pPr eaLnBrk="1" hangingPunct="1">
              <a:lnSpc>
                <a:spcPct val="80000"/>
              </a:lnSpc>
            </a:pPr>
            <a:endParaRPr lang="en-US" altLang="zh-TW" sz="800" dirty="0"/>
          </a:p>
          <a:p>
            <a:pPr eaLnBrk="1" hangingPunct="1">
              <a:lnSpc>
                <a:spcPct val="80000"/>
              </a:lnSpc>
            </a:pPr>
            <a:r>
              <a:rPr lang="en-US" altLang="zh-TW" sz="800" dirty="0"/>
              <a:t>The TWR-SENSOR-PAK is a module in the Tower System that features swappable sensor modules, or plug-ins. These swappable plug-ins allow you to rapidly evaluate and compare an expanding portfolio of sensors. Using real-time sensor data and interaction with your environment, it's easy to sense your world with the TWR-SENSOR-PAK.</a:t>
            </a:r>
          </a:p>
          <a:p>
            <a:pPr eaLnBrk="1" hangingPunct="1">
              <a:lnSpc>
                <a:spcPct val="80000"/>
              </a:lnSpc>
            </a:pPr>
            <a:endParaRPr lang="en-US" altLang="zh-TW" sz="800" dirty="0"/>
          </a:p>
          <a:p>
            <a:pPr eaLnBrk="1" hangingPunct="1">
              <a:lnSpc>
                <a:spcPct val="80000"/>
              </a:lnSpc>
            </a:pPr>
            <a:endParaRPr lang="en-US" altLang="zh-TW" sz="800" dirty="0"/>
          </a:p>
          <a:p>
            <a:pPr eaLnBrk="1" hangingPunct="1">
              <a:lnSpc>
                <a:spcPct val="80000"/>
              </a:lnSpc>
            </a:pPr>
            <a:r>
              <a:rPr lang="en-US" altLang="zh-TW" sz="800" dirty="0"/>
              <a:t> </a:t>
            </a:r>
          </a:p>
          <a:p>
            <a:pPr eaLnBrk="1" hangingPunct="1">
              <a:lnSpc>
                <a:spcPct val="80000"/>
              </a:lnSpc>
            </a:pPr>
            <a:endParaRPr lang="zh-TW" altLang="en-US" sz="800" dirty="0"/>
          </a:p>
        </p:txBody>
      </p:sp>
    </p:spTree>
    <p:extLst>
      <p:ext uri="{BB962C8B-B14F-4D97-AF65-F5344CB8AC3E}">
        <p14:creationId xmlns:p14="http://schemas.microsoft.com/office/powerpoint/2010/main" val="64367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731C0A-D211-472A-A26A-EFDD72E1DC8F}" type="slidenum">
              <a:rPr lang="zh-TW" altLang="en-US"/>
              <a:pPr/>
              <a:t>10</a:t>
            </a:fld>
            <a:endParaRPr lang="zh-TW" altLang="zh-TW"/>
          </a:p>
        </p:txBody>
      </p:sp>
      <p:sp>
        <p:nvSpPr>
          <p:cNvPr id="1067010" name="Rectangle 6"/>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9F2C3A46-7192-421F-B5BA-FF688F7FE9D5}" type="slidenum">
              <a:rPr kumimoji="1" lang="en-US" altLang="zh-TW" sz="1300"/>
              <a:pPr algn="r" eaLnBrk="1" hangingPunct="1"/>
              <a:t>10</a:t>
            </a:fld>
            <a:endParaRPr kumimoji="1" lang="en-US" altLang="zh-TW" sz="1300"/>
          </a:p>
        </p:txBody>
      </p:sp>
      <p:sp>
        <p:nvSpPr>
          <p:cNvPr id="1067011" name="Rectangle 2"/>
          <p:cNvSpPr>
            <a:spLocks noGrp="1" noRot="1" noChangeAspect="1" noChangeArrowheads="1" noTextEdit="1"/>
          </p:cNvSpPr>
          <p:nvPr>
            <p:ph type="sldImg"/>
          </p:nvPr>
        </p:nvSpPr>
        <p:spPr>
          <a:xfrm>
            <a:off x="3846513" y="592138"/>
            <a:ext cx="3905250" cy="2928937"/>
          </a:xfrm>
          <a:ln/>
        </p:spPr>
      </p:sp>
      <p:sp>
        <p:nvSpPr>
          <p:cNvPr id="1067012" name="Rectangle 3"/>
          <p:cNvSpPr>
            <a:spLocks noGrp="1" noChangeArrowheads="1"/>
          </p:cNvSpPr>
          <p:nvPr>
            <p:ph type="body" idx="1"/>
          </p:nvPr>
        </p:nvSpPr>
        <p:spPr>
          <a:xfrm>
            <a:off x="1160463" y="3708400"/>
            <a:ext cx="9280525" cy="3514725"/>
          </a:xfrm>
        </p:spPr>
        <p:txBody>
          <a:bodyPr wrap="none" anchor="ctr"/>
          <a:lstStyle/>
          <a:p>
            <a:endParaRPr lang="en-US" altLang="zh-TW"/>
          </a:p>
        </p:txBody>
      </p:sp>
    </p:spTree>
    <p:extLst>
      <p:ext uri="{BB962C8B-B14F-4D97-AF65-F5344CB8AC3E}">
        <p14:creationId xmlns:p14="http://schemas.microsoft.com/office/powerpoint/2010/main" val="17653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BF391-B05A-4C8F-A312-ECC31BCD96A8}" type="slidenum">
              <a:rPr lang="zh-TW" altLang="en-US"/>
              <a:pPr/>
              <a:t>18</a:t>
            </a:fld>
            <a:endParaRPr lang="zh-TW" altLang="zh-TW"/>
          </a:p>
        </p:txBody>
      </p:sp>
      <p:sp>
        <p:nvSpPr>
          <p:cNvPr id="1022978" name="Rectangle 2"/>
          <p:cNvSpPr>
            <a:spLocks noGrp="1" noRot="1" noChangeAspect="1" noChangeArrowheads="1" noTextEdit="1"/>
          </p:cNvSpPr>
          <p:nvPr>
            <p:ph type="sldImg"/>
          </p:nvPr>
        </p:nvSpPr>
        <p:spPr>
          <a:xfrm>
            <a:off x="3341688" y="531813"/>
            <a:ext cx="3551237" cy="2663825"/>
          </a:xfrm>
          <a:ln/>
        </p:spPr>
      </p:sp>
      <p:sp>
        <p:nvSpPr>
          <p:cNvPr id="1022979" name="Rectangle 3"/>
          <p:cNvSpPr>
            <a:spLocks noGrp="1" noChangeArrowheads="1"/>
          </p:cNvSpPr>
          <p:nvPr>
            <p:ph type="body" idx="1"/>
          </p:nvPr>
        </p:nvSpPr>
        <p:spPr>
          <a:xfrm>
            <a:off x="1022350" y="3371850"/>
            <a:ext cx="8189913" cy="3195638"/>
          </a:xfrm>
        </p:spPr>
        <p:txBody>
          <a:bodyPr/>
          <a:lstStyle/>
          <a:p>
            <a:endParaRPr lang="de-DE" altLang="zh-TW"/>
          </a:p>
        </p:txBody>
      </p:sp>
    </p:spTree>
    <p:extLst>
      <p:ext uri="{BB962C8B-B14F-4D97-AF65-F5344CB8AC3E}">
        <p14:creationId xmlns:p14="http://schemas.microsoft.com/office/powerpoint/2010/main" val="84719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B0484-3E87-4BAD-B226-CE301B38BA88}" type="slidenum">
              <a:rPr lang="zh-TW" altLang="en-US"/>
              <a:pPr/>
              <a:t>19</a:t>
            </a:fld>
            <a:endParaRPr lang="zh-TW" altLang="zh-TW"/>
          </a:p>
        </p:txBody>
      </p:sp>
      <p:sp>
        <p:nvSpPr>
          <p:cNvPr id="1035266" name="Rectangle 2"/>
          <p:cNvSpPr>
            <a:spLocks noGrp="1" noRot="1" noChangeAspect="1" noChangeArrowheads="1" noTextEdit="1"/>
          </p:cNvSpPr>
          <p:nvPr>
            <p:ph type="sldImg"/>
          </p:nvPr>
        </p:nvSpPr>
        <p:spPr>
          <a:xfrm>
            <a:off x="3341688" y="531813"/>
            <a:ext cx="3551237" cy="2663825"/>
          </a:xfrm>
          <a:ln/>
        </p:spPr>
      </p:sp>
      <p:sp>
        <p:nvSpPr>
          <p:cNvPr id="1035267" name="Rectangle 3"/>
          <p:cNvSpPr>
            <a:spLocks noGrp="1" noChangeArrowheads="1"/>
          </p:cNvSpPr>
          <p:nvPr>
            <p:ph type="body" idx="1"/>
          </p:nvPr>
        </p:nvSpPr>
        <p:spPr>
          <a:xfrm>
            <a:off x="1022350" y="3371850"/>
            <a:ext cx="8189913" cy="3195638"/>
          </a:xfrm>
        </p:spPr>
        <p:txBody>
          <a:bodyPr/>
          <a:lstStyle/>
          <a:p>
            <a:endParaRPr lang="de-DE" altLang="zh-TW"/>
          </a:p>
        </p:txBody>
      </p:sp>
    </p:spTree>
    <p:extLst>
      <p:ext uri="{BB962C8B-B14F-4D97-AF65-F5344CB8AC3E}">
        <p14:creationId xmlns:p14="http://schemas.microsoft.com/office/powerpoint/2010/main" val="371367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C0B37-C077-4665-91BD-C32A83338760}" type="slidenum">
              <a:rPr lang="zh-TW" altLang="en-US"/>
              <a:pPr/>
              <a:t>20</a:t>
            </a:fld>
            <a:endParaRPr lang="zh-TW" altLang="zh-TW"/>
          </a:p>
        </p:txBody>
      </p:sp>
      <p:sp>
        <p:nvSpPr>
          <p:cNvPr id="1039362" name="Rectangle 2"/>
          <p:cNvSpPr>
            <a:spLocks noGrp="1" noRot="1" noChangeAspect="1" noChangeArrowheads="1" noTextEdit="1"/>
          </p:cNvSpPr>
          <p:nvPr>
            <p:ph type="sldImg"/>
          </p:nvPr>
        </p:nvSpPr>
        <p:spPr>
          <a:xfrm>
            <a:off x="3341688" y="531813"/>
            <a:ext cx="3551237" cy="2663825"/>
          </a:xfrm>
          <a:ln/>
        </p:spPr>
      </p:sp>
      <p:sp>
        <p:nvSpPr>
          <p:cNvPr id="1039363" name="Rectangle 3"/>
          <p:cNvSpPr>
            <a:spLocks noGrp="1" noChangeArrowheads="1"/>
          </p:cNvSpPr>
          <p:nvPr>
            <p:ph type="body" idx="1"/>
          </p:nvPr>
        </p:nvSpPr>
        <p:spPr>
          <a:xfrm>
            <a:off x="1022350" y="3371850"/>
            <a:ext cx="8189913" cy="3195638"/>
          </a:xfrm>
        </p:spPr>
        <p:txBody>
          <a:bodyPr/>
          <a:lstStyle/>
          <a:p>
            <a:endParaRPr lang="de-DE" altLang="zh-TW"/>
          </a:p>
        </p:txBody>
      </p:sp>
    </p:spTree>
    <p:extLst>
      <p:ext uri="{BB962C8B-B14F-4D97-AF65-F5344CB8AC3E}">
        <p14:creationId xmlns:p14="http://schemas.microsoft.com/office/powerpoint/2010/main" val="300069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4EA277-A330-4A3A-A58A-BD5F9B5830B6}" type="slidenum">
              <a:rPr lang="zh-TW" altLang="en-US"/>
              <a:pPr/>
              <a:t>21</a:t>
            </a:fld>
            <a:endParaRPr lang="zh-TW" altLang="zh-TW"/>
          </a:p>
        </p:txBody>
      </p:sp>
      <p:sp>
        <p:nvSpPr>
          <p:cNvPr id="1106946" name="Rectangle 7"/>
          <p:cNvSpPr txBox="1">
            <a:spLocks noGrp="1" noChangeArrowheads="1"/>
          </p:cNvSpPr>
          <p:nvPr/>
        </p:nvSpPr>
        <p:spPr bwMode="auto">
          <a:xfrm>
            <a:off x="5797550" y="6745288"/>
            <a:ext cx="4435475"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572" tIns="48786" rIns="97572" bIns="48786" anchor="b"/>
          <a:lstStyle>
            <a:lvl1pPr defTabSz="976313">
              <a:defRPr sz="2400">
                <a:solidFill>
                  <a:schemeClr val="tx1"/>
                </a:solidFill>
                <a:latin typeface="Times New Roman" panose="02020603050405020304" pitchFamily="18" charset="0"/>
                <a:ea typeface="新細明體" panose="02020500000000000000" pitchFamily="18" charset="-120"/>
              </a:defRPr>
            </a:lvl1pPr>
            <a:lvl2pPr marL="742950" indent="-285750" defTabSz="976313">
              <a:defRPr sz="2400">
                <a:solidFill>
                  <a:schemeClr val="tx1"/>
                </a:solidFill>
                <a:latin typeface="Times New Roman" panose="02020603050405020304" pitchFamily="18" charset="0"/>
                <a:ea typeface="新細明體" panose="02020500000000000000" pitchFamily="18" charset="-120"/>
              </a:defRPr>
            </a:lvl2pPr>
            <a:lvl3pPr marL="1143000" indent="-228600" defTabSz="976313">
              <a:defRPr sz="2400">
                <a:solidFill>
                  <a:schemeClr val="tx1"/>
                </a:solidFill>
                <a:latin typeface="Times New Roman" panose="02020603050405020304" pitchFamily="18" charset="0"/>
                <a:ea typeface="新細明體" panose="02020500000000000000" pitchFamily="18" charset="-120"/>
              </a:defRPr>
            </a:lvl3pPr>
            <a:lvl4pPr marL="1600200" indent="-228600" defTabSz="976313">
              <a:defRPr sz="2400">
                <a:solidFill>
                  <a:schemeClr val="tx1"/>
                </a:solidFill>
                <a:latin typeface="Times New Roman" panose="02020603050405020304" pitchFamily="18" charset="0"/>
                <a:ea typeface="新細明體" panose="02020500000000000000" pitchFamily="18" charset="-120"/>
              </a:defRPr>
            </a:lvl4pPr>
            <a:lvl5pPr marL="2057400" indent="-228600" defTabSz="976313">
              <a:defRPr sz="2400">
                <a:solidFill>
                  <a:schemeClr val="tx1"/>
                </a:solidFill>
                <a:latin typeface="Times New Roman" panose="02020603050405020304" pitchFamily="18" charset="0"/>
                <a:ea typeface="新細明體" panose="02020500000000000000" pitchFamily="18" charset="-120"/>
              </a:defRPr>
            </a:lvl5pPr>
            <a:lvl6pPr marL="2514600" indent="-228600" defTabSz="976313"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76313"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76313"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76313"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BFBA1BF2-9183-4DBC-BAA9-57AD0C5BB223}" type="slidenum">
              <a:rPr lang="en-US" altLang="zh-TW" sz="1300">
                <a:latin typeface="Arial" panose="020B0604020202020204" pitchFamily="34" charset="0"/>
                <a:ea typeface="MS PGothic" panose="020B0600070205080204" pitchFamily="34" charset="-128"/>
              </a:rPr>
              <a:pPr algn="r" eaLnBrk="1" hangingPunct="1"/>
              <a:t>21</a:t>
            </a:fld>
            <a:endParaRPr lang="en-US" altLang="zh-TW" sz="1300">
              <a:latin typeface="Arial" panose="020B0604020202020204" pitchFamily="34" charset="0"/>
              <a:ea typeface="MS PGothic" panose="020B0600070205080204" pitchFamily="34" charset="-128"/>
            </a:endParaRPr>
          </a:p>
        </p:txBody>
      </p:sp>
      <p:sp>
        <p:nvSpPr>
          <p:cNvPr id="1106947" name="Rectangle 2"/>
          <p:cNvSpPr>
            <a:spLocks noGrp="1" noRot="1" noChangeAspect="1" noChangeArrowheads="1" noTextEdit="1"/>
          </p:cNvSpPr>
          <p:nvPr>
            <p:ph type="sldImg"/>
          </p:nvPr>
        </p:nvSpPr>
        <p:spPr>
          <a:xfrm>
            <a:off x="3343275" y="533400"/>
            <a:ext cx="3549650" cy="2662238"/>
          </a:xfrm>
          <a:ln/>
        </p:spPr>
      </p:sp>
      <p:sp>
        <p:nvSpPr>
          <p:cNvPr id="1106948" name="Rectangle 3"/>
          <p:cNvSpPr>
            <a:spLocks noGrp="1" noChangeArrowheads="1"/>
          </p:cNvSpPr>
          <p:nvPr>
            <p:ph type="body" idx="1"/>
          </p:nvPr>
        </p:nvSpPr>
        <p:spPr>
          <a:xfrm>
            <a:off x="1023938" y="3371850"/>
            <a:ext cx="8186737" cy="3194050"/>
          </a:xfrm>
        </p:spPr>
        <p:txBody>
          <a:bodyPr lIns="97572" tIns="48786" rIns="97572" bIns="48786"/>
          <a:lstStyle/>
          <a:p>
            <a:pPr marL="685800" lvl="1" indent="-228600">
              <a:lnSpc>
                <a:spcPct val="90000"/>
              </a:lnSpc>
            </a:pPr>
            <a:r>
              <a:rPr lang="en-US" altLang="zh-TW" sz="1000" dirty="0" smtClean="0"/>
              <a:t>Note </a:t>
            </a:r>
            <a:r>
              <a:rPr lang="en-US" altLang="zh-TW" sz="1000" dirty="0"/>
              <a:t>first that MQX is very configurable : referring to the diagram to the right, you can pick and choose the services </a:t>
            </a:r>
            <a:r>
              <a:rPr lang="en-US" altLang="zh-TW" sz="1000" dirty="0" smtClean="0"/>
              <a:t>from</a:t>
            </a:r>
            <a:r>
              <a:rPr lang="en-US" altLang="zh-TW" sz="1000" baseline="0" dirty="0" smtClean="0"/>
              <a:t> </a:t>
            </a:r>
            <a:r>
              <a:rPr lang="en-US" altLang="zh-TW" sz="1000" dirty="0" smtClean="0"/>
              <a:t>the </a:t>
            </a:r>
            <a:r>
              <a:rPr lang="en-US" altLang="zh-TW" sz="1000" dirty="0"/>
              <a:t>outer ring as needed to fine tune the system. This component based architecture provides tunable scalability by choosing components and services required for your applications. Lightweight services also enable control of RAM and ROM utilization to balance code size with performance requirements. Also, selecting the services that fits your design will help reduce the overhead of the system.</a:t>
            </a:r>
          </a:p>
          <a:p>
            <a:pPr marL="685800" lvl="1" indent="-228600">
              <a:lnSpc>
                <a:spcPct val="90000"/>
              </a:lnSpc>
            </a:pPr>
            <a:endParaRPr lang="en-US" altLang="zh-TW" sz="1000" dirty="0"/>
          </a:p>
          <a:p>
            <a:pPr marL="685800" lvl="1" indent="-228600">
              <a:lnSpc>
                <a:spcPct val="90000"/>
              </a:lnSpc>
            </a:pPr>
            <a:r>
              <a:rPr lang="en-US" altLang="zh-TW" sz="1000" dirty="0"/>
              <a:t>The standard release from Freescale enables the majority of the features to showcase the capabilities of MQX as can been in the out of box labs. However, a user can edit configure files base on application needs creating a smaller footprint or faster solution. </a:t>
            </a:r>
          </a:p>
          <a:p>
            <a:pPr marL="342900" indent="-342900">
              <a:lnSpc>
                <a:spcPct val="90000"/>
              </a:lnSpc>
            </a:pPr>
            <a:r>
              <a:rPr lang="en-US" altLang="zh-TW" sz="1000" dirty="0" smtClean="0"/>
              <a:t>This </a:t>
            </a:r>
            <a:r>
              <a:rPr lang="en-US" altLang="zh-TW" sz="1000" dirty="0"/>
              <a:t>scalability is ideal for enabling an RTOS on a variety of processor classes, from 8-bit microcontrollers to microprocessors clocked at hundreds of </a:t>
            </a:r>
            <a:r>
              <a:rPr lang="en-US" altLang="zh-TW" sz="1000" dirty="0" smtClean="0"/>
              <a:t>megahertz.</a:t>
            </a:r>
          </a:p>
        </p:txBody>
      </p:sp>
    </p:spTree>
    <p:extLst>
      <p:ext uri="{BB962C8B-B14F-4D97-AF65-F5344CB8AC3E}">
        <p14:creationId xmlns:p14="http://schemas.microsoft.com/office/powerpoint/2010/main" val="405240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4B3B4-3248-47B0-8504-F3438D617350}" type="slidenum">
              <a:rPr lang="zh-TW" altLang="en-US"/>
              <a:pPr/>
              <a:t>23</a:t>
            </a:fld>
            <a:endParaRPr lang="zh-TW" altLang="zh-TW"/>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a:xfrm>
            <a:off x="1023938" y="3371850"/>
            <a:ext cx="8186737" cy="3194050"/>
          </a:xfrm>
        </p:spPr>
        <p:txBody>
          <a:bodyPr/>
          <a:lstStyle/>
          <a:p>
            <a:r>
              <a:rPr lang="en-US" altLang="zh-TW" dirty="0" smtClean="0"/>
              <a:t>You </a:t>
            </a:r>
            <a:r>
              <a:rPr lang="en-US" altLang="zh-TW" dirty="0"/>
              <a:t>have a software problem you</a:t>
            </a:r>
            <a:r>
              <a:rPr lang="en-US" altLang="zh-TW" dirty="0">
                <a:latin typeface="Arial" panose="020B0604020202020204" pitchFamily="34" charset="0"/>
              </a:rPr>
              <a:t>’</a:t>
            </a:r>
            <a:r>
              <a:rPr lang="en-US" altLang="zh-TW" dirty="0"/>
              <a:t>re trying to solve, and so you break it down into chunks, which are called tasks. An RTOS system consists of one or more tasks that work together to solve a larger problem. </a:t>
            </a:r>
          </a:p>
          <a:p>
            <a:endParaRPr lang="en-US" altLang="zh-TW" dirty="0"/>
          </a:p>
          <a:p>
            <a:r>
              <a:rPr lang="en-US" altLang="zh-TW" dirty="0"/>
              <a:t>The tasks takes turns running, as only one task, called the active task, has the processor at any one time. The RTOS then uses what is called a scheduler to determine how those tasks share the processor. And when a new task takes control of the processor, that</a:t>
            </a:r>
            <a:r>
              <a:rPr lang="en-US" altLang="zh-TW" dirty="0">
                <a:latin typeface="Arial" panose="020B0604020202020204" pitchFamily="34" charset="0"/>
              </a:rPr>
              <a:t>’</a:t>
            </a:r>
            <a:r>
              <a:rPr lang="en-US" altLang="zh-TW" dirty="0"/>
              <a:t>s called a context switch.</a:t>
            </a:r>
          </a:p>
          <a:p>
            <a:endParaRPr lang="en-US" altLang="zh-TW" dirty="0"/>
          </a:p>
          <a:p>
            <a:r>
              <a:rPr lang="en-US" altLang="zh-TW" dirty="0"/>
              <a:t>By performing many context switches quickly, you can create the illusion of concurrency. However only task is active at a time.</a:t>
            </a:r>
          </a:p>
        </p:txBody>
      </p:sp>
    </p:spTree>
    <p:extLst>
      <p:ext uri="{BB962C8B-B14F-4D97-AF65-F5344CB8AC3E}">
        <p14:creationId xmlns:p14="http://schemas.microsoft.com/office/powerpoint/2010/main" val="217886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8CB969B-A6F3-496D-8A73-BB0896B7BABB}" type="slidenum">
              <a:rPr lang="zh-TW" altLang="en-US"/>
              <a:pPr/>
              <a:t>24</a:t>
            </a:fld>
            <a:endParaRPr lang="zh-TW" altLang="zh-TW"/>
          </a:p>
        </p:txBody>
      </p:sp>
      <p:sp>
        <p:nvSpPr>
          <p:cNvPr id="1112066" name="Rectangle 7"/>
          <p:cNvSpPr txBox="1">
            <a:spLocks noGrp="1" noChangeArrowheads="1"/>
          </p:cNvSpPr>
          <p:nvPr/>
        </p:nvSpPr>
        <p:spPr bwMode="auto">
          <a:xfrm>
            <a:off x="5799138" y="6745288"/>
            <a:ext cx="443547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BB29E42C-FD58-4FB7-9B22-41871792CEB0}" type="slidenum">
              <a:rPr kumimoji="1" lang="zh-TW" altLang="en-US" sz="1300"/>
              <a:pPr algn="r" eaLnBrk="1" hangingPunct="1"/>
              <a:t>24</a:t>
            </a:fld>
            <a:endParaRPr kumimoji="1" lang="zh-TW" altLang="zh-TW" sz="1300"/>
          </a:p>
        </p:txBody>
      </p:sp>
      <p:sp>
        <p:nvSpPr>
          <p:cNvPr id="1112067" name="投影片圖像版面配置區 1"/>
          <p:cNvSpPr>
            <a:spLocks noGrp="1" noRot="1" noChangeAspect="1" noTextEdit="1"/>
          </p:cNvSpPr>
          <p:nvPr>
            <p:ph type="sldImg"/>
          </p:nvPr>
        </p:nvSpPr>
        <p:spPr>
          <a:xfrm>
            <a:off x="3343275" y="533400"/>
            <a:ext cx="3549650" cy="2662238"/>
          </a:xfrm>
          <a:ln/>
          <a:extLst>
            <a:ext uri="{909E8E84-426E-40dd-AFC4-6F175D3DCCD1}">
              <a14:hiddenFill xmlns="" xmlns:a14="http://schemas.microsoft.com/office/drawing/2010/main">
                <a:noFill/>
              </a14:hiddenFill>
            </a:ext>
          </a:extLst>
        </p:spPr>
      </p:sp>
      <p:sp>
        <p:nvSpPr>
          <p:cNvPr id="1112068" name="備忘稿版面配置區 2"/>
          <p:cNvSpPr>
            <a:spLocks noGrp="1"/>
          </p:cNvSpPr>
          <p:nvPr>
            <p:ph type="body" idx="1"/>
          </p:nvPr>
        </p:nvSpPr>
        <p:spPr>
          <a:xfrm>
            <a:off x="1365250" y="3373438"/>
            <a:ext cx="7504113" cy="3192462"/>
          </a:xfrm>
          <a:noFill/>
        </p:spPr>
        <p:txBody>
          <a:bodyPr/>
          <a:lstStyle/>
          <a:p>
            <a:r>
              <a:rPr lang="en-US" altLang="zh-TW"/>
              <a:t>The hello_task is an autostart task. So, at initialization, MQX creates one instance of the task with a</a:t>
            </a:r>
          </a:p>
          <a:p>
            <a:r>
              <a:rPr lang="en-US" altLang="zh-TW"/>
              <a:t>creation parameter of zero. The application defines the task template index (HELLO_TASK). The task is of</a:t>
            </a:r>
          </a:p>
          <a:p>
            <a:r>
              <a:rPr lang="en-US" altLang="zh-TW"/>
              <a:t>priority 8. The function </a:t>
            </a:r>
            <a:r>
              <a:rPr lang="en-US" altLang="zh-TW" b="1"/>
              <a:t>hello_task() </a:t>
            </a:r>
            <a:r>
              <a:rPr lang="en-US" altLang="zh-TW"/>
              <a:t>is the code-entry point for the task. The stack size is 0x1500</a:t>
            </a:r>
          </a:p>
          <a:p>
            <a:r>
              <a:rPr lang="en-US" altLang="zh-TW"/>
              <a:t>single-addressable units.</a:t>
            </a:r>
            <a:endParaRPr lang="zh-TW" altLang="en-US"/>
          </a:p>
        </p:txBody>
      </p:sp>
      <p:sp>
        <p:nvSpPr>
          <p:cNvPr id="1112069" name="投影片編號版面配置區 3"/>
          <p:cNvSpPr txBox="1">
            <a:spLocks noGrp="1"/>
          </p:cNvSpPr>
          <p:nvPr/>
        </p:nvSpPr>
        <p:spPr bwMode="auto">
          <a:xfrm>
            <a:off x="5799138" y="6745288"/>
            <a:ext cx="443547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F0D15DA6-8CE7-4DAB-A3DB-160C929B47AD}" type="slidenum">
              <a:rPr kumimoji="1" lang="zh-TW" altLang="en-US" sz="1300"/>
              <a:pPr algn="r" eaLnBrk="1" hangingPunct="1"/>
              <a:t>24</a:t>
            </a:fld>
            <a:endParaRPr kumimoji="1" lang="en-US" altLang="zh-TW" sz="1300"/>
          </a:p>
        </p:txBody>
      </p:sp>
    </p:spTree>
    <p:extLst>
      <p:ext uri="{BB962C8B-B14F-4D97-AF65-F5344CB8AC3E}">
        <p14:creationId xmlns:p14="http://schemas.microsoft.com/office/powerpoint/2010/main" val="62235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138863"/>
            <a:ext cx="9144000" cy="719137"/>
          </a:xfrm>
          <a:prstGeom prst="rect">
            <a:avLst/>
          </a:prstGeom>
          <a:solidFill>
            <a:srgbClr val="7F10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endParaRPr kumimoji="1" lang="zh-TW" altLang="en-US">
              <a:latin typeface="Calibri" panose="020F0502020204030204" pitchFamily="34" charset="0"/>
              <a:ea typeface="新細明體" panose="02020500000000000000" pitchFamily="18" charset="-120"/>
            </a:endParaRPr>
          </a:p>
        </p:txBody>
      </p:sp>
      <p:pic>
        <p:nvPicPr>
          <p:cNvPr id="5" name="Picture 11" descr="清大LOGO(鳥)"/>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4" descr="清大書法字 "/>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682625" y="6553200"/>
            <a:ext cx="2520950" cy="304800"/>
          </a:xfrm>
          <a:prstGeom prst="rect">
            <a:avLst/>
          </a:prstGeom>
          <a:noFill/>
          <a:ln>
            <a:noFill/>
          </a:ln>
          <a:effectLst>
            <a:prstShdw prst="shdw17" dist="17961" dir="13500000">
              <a:srgbClr val="993D00"/>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r>
              <a:rPr kumimoji="1" lang="en-US" altLang="zh-TW" sz="1400">
                <a:solidFill>
                  <a:schemeClr val="bg1"/>
                </a:solidFill>
                <a:latin typeface="Arial" panose="020B0604020202020204" pitchFamily="34" charset="0"/>
                <a:ea typeface="新細明體" panose="02020500000000000000" pitchFamily="18" charset="-120"/>
              </a:rPr>
              <a:t>National Tsing Hua University</a:t>
            </a:r>
          </a:p>
        </p:txBody>
      </p:sp>
      <p:pic>
        <p:nvPicPr>
          <p:cNvPr id="8" name="Picture 13" descr="清大LOGO(圓)"/>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9" name="Rectangle 4"/>
          <p:cNvSpPr>
            <a:spLocks noGrp="1" noChangeArrowheads="1"/>
          </p:cNvSpPr>
          <p:nvPr>
            <p:ph type="dt" sz="half" idx="10"/>
          </p:nvPr>
        </p:nvSpPr>
        <p:spPr bwMode="auto">
          <a:xfrm>
            <a:off x="711200" y="6229350"/>
            <a:ext cx="1930400" cy="514350"/>
          </a:xfrm>
          <a:prstGeom prst="rect">
            <a:avLst/>
          </a:prstGeom>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charset="0"/>
                <a:ea typeface="新細明體" charset="0"/>
                <a:cs typeface="新細明體" charset="0"/>
              </a:defRPr>
            </a:lvl1pPr>
          </a:lstStyle>
          <a:p>
            <a:pPr>
              <a:defRPr/>
            </a:pPr>
            <a:endParaRPr lang="zh-TW"/>
          </a:p>
        </p:txBody>
      </p:sp>
      <p:sp>
        <p:nvSpPr>
          <p:cNvPr id="10"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zh-TW"/>
          </a:p>
        </p:txBody>
      </p:sp>
      <p:sp>
        <p:nvSpPr>
          <p:cNvPr id="11" name="Rectangle 6"/>
          <p:cNvSpPr>
            <a:spLocks noGrp="1" noChangeArrowheads="1"/>
          </p:cNvSpPr>
          <p:nvPr>
            <p:ph type="sldNum" sz="quarter" idx="12"/>
          </p:nvPr>
        </p:nvSpPr>
        <p:spPr>
          <a:xfrm>
            <a:off x="6604000" y="6229350"/>
            <a:ext cx="1828800" cy="514350"/>
          </a:xfrm>
        </p:spPr>
        <p:txBody>
          <a:bodyPr/>
          <a:lstStyle>
            <a:lvl1pPr>
              <a:defRPr smtClean="0"/>
            </a:lvl1pPr>
          </a:lstStyle>
          <a:p>
            <a:pPr>
              <a:defRPr/>
            </a:pPr>
            <a:fld id="{767126D7-2226-4CF4-89DC-1CA388FF3E0E}" type="slidenum">
              <a:rPr lang="zh-TW" altLang="en-US"/>
              <a:pPr>
                <a:defRPr/>
              </a:pPr>
              <a:t>‹#›</a:t>
            </a:fld>
            <a:endParaRPr lang="zh-TW" altLang="zh-TW"/>
          </a:p>
        </p:txBody>
      </p:sp>
    </p:spTree>
    <p:extLst>
      <p:ext uri="{BB962C8B-B14F-4D97-AF65-F5344CB8AC3E}">
        <p14:creationId xmlns:p14="http://schemas.microsoft.com/office/powerpoint/2010/main" val="262978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B1990E11-D4C9-4736-9586-DD2A24C439AA}" type="slidenum">
              <a:rPr lang="zh-TW" altLang="en-US"/>
              <a:pPr>
                <a:defRPr/>
              </a:pPr>
              <a:t>‹#›</a:t>
            </a:fld>
            <a:endParaRPr lang="zh-TW" altLang="zh-TW"/>
          </a:p>
        </p:txBody>
      </p:sp>
    </p:spTree>
    <p:extLst>
      <p:ext uri="{BB962C8B-B14F-4D97-AF65-F5344CB8AC3E}">
        <p14:creationId xmlns:p14="http://schemas.microsoft.com/office/powerpoint/2010/main" val="102396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79F990B5-0C4C-429A-9F6E-F0C8CEFC6D17}" type="slidenum">
              <a:rPr lang="zh-TW" altLang="en-US"/>
              <a:pPr>
                <a:defRPr/>
              </a:pPr>
              <a:t>‹#›</a:t>
            </a:fld>
            <a:endParaRPr lang="zh-TW" altLang="zh-TW"/>
          </a:p>
        </p:txBody>
      </p:sp>
    </p:spTree>
    <p:extLst>
      <p:ext uri="{BB962C8B-B14F-4D97-AF65-F5344CB8AC3E}">
        <p14:creationId xmlns:p14="http://schemas.microsoft.com/office/powerpoint/2010/main" val="63389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75EAD3E7-B039-4A93-AACD-1369AB5C0DA9}" type="slidenum">
              <a:rPr lang="zh-TW" altLang="en-US"/>
              <a:pPr>
                <a:defRPr/>
              </a:pPr>
              <a:t>‹#›</a:t>
            </a:fld>
            <a:endParaRPr lang="zh-TW" altLang="zh-TW"/>
          </a:p>
        </p:txBody>
      </p:sp>
    </p:spTree>
    <p:extLst>
      <p:ext uri="{BB962C8B-B14F-4D97-AF65-F5344CB8AC3E}">
        <p14:creationId xmlns:p14="http://schemas.microsoft.com/office/powerpoint/2010/main" val="9077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E7FD7977-9BA0-48E7-81F9-590A1D8BC6BA}" type="slidenum">
              <a:rPr lang="zh-TW" altLang="en-US"/>
              <a:pPr>
                <a:defRPr/>
              </a:pPr>
              <a:t>‹#›</a:t>
            </a:fld>
            <a:endParaRPr lang="zh-TW" altLang="zh-TW"/>
          </a:p>
        </p:txBody>
      </p:sp>
    </p:spTree>
    <p:extLst>
      <p:ext uri="{BB962C8B-B14F-4D97-AF65-F5344CB8AC3E}">
        <p14:creationId xmlns:p14="http://schemas.microsoft.com/office/powerpoint/2010/main" val="406754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848637AE-06FB-472C-8804-23E15062B4AF}" type="slidenum">
              <a:rPr lang="zh-TW" altLang="en-US"/>
              <a:pPr>
                <a:defRPr/>
              </a:pPr>
              <a:t>‹#›</a:t>
            </a:fld>
            <a:endParaRPr lang="zh-TW" altLang="zh-TW"/>
          </a:p>
        </p:txBody>
      </p:sp>
    </p:spTree>
    <p:extLst>
      <p:ext uri="{BB962C8B-B14F-4D97-AF65-F5344CB8AC3E}">
        <p14:creationId xmlns:p14="http://schemas.microsoft.com/office/powerpoint/2010/main" val="358160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73E21326-5002-4537-AB4D-A4F024E54A7D}" type="slidenum">
              <a:rPr lang="zh-TW" altLang="en-US"/>
              <a:pPr>
                <a:defRPr/>
              </a:pPr>
              <a:t>‹#›</a:t>
            </a:fld>
            <a:endParaRPr lang="zh-TW" altLang="zh-TW"/>
          </a:p>
        </p:txBody>
      </p:sp>
    </p:spTree>
    <p:extLst>
      <p:ext uri="{BB962C8B-B14F-4D97-AF65-F5344CB8AC3E}">
        <p14:creationId xmlns:p14="http://schemas.microsoft.com/office/powerpoint/2010/main" val="17803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00C97D5C-740A-4F5C-A848-0CD35FD783BB}" type="slidenum">
              <a:rPr lang="zh-TW" altLang="en-US"/>
              <a:pPr>
                <a:defRPr/>
              </a:pPr>
              <a:t>‹#›</a:t>
            </a:fld>
            <a:endParaRPr lang="zh-TW" altLang="zh-TW"/>
          </a:p>
        </p:txBody>
      </p:sp>
    </p:spTree>
    <p:extLst>
      <p:ext uri="{BB962C8B-B14F-4D97-AF65-F5344CB8AC3E}">
        <p14:creationId xmlns:p14="http://schemas.microsoft.com/office/powerpoint/2010/main" val="92505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6"/>
          <p:cNvSpPr>
            <a:spLocks noGrp="1" noChangeArrowheads="1"/>
          </p:cNvSpPr>
          <p:nvPr>
            <p:ph type="sldNum" sz="quarter" idx="11"/>
          </p:nvPr>
        </p:nvSpPr>
        <p:spPr>
          <a:ln/>
        </p:spPr>
        <p:txBody>
          <a:bodyPr/>
          <a:lstStyle>
            <a:lvl1pPr>
              <a:defRPr/>
            </a:lvl1pPr>
          </a:lstStyle>
          <a:p>
            <a:pPr>
              <a:defRPr/>
            </a:pPr>
            <a:fld id="{EAD4F8DA-99A1-4CF9-A981-2621FECEC23E}" type="slidenum">
              <a:rPr lang="zh-TW" altLang="en-US"/>
              <a:pPr>
                <a:defRPr/>
              </a:pPr>
              <a:t>‹#›</a:t>
            </a:fld>
            <a:endParaRPr lang="zh-TW" altLang="zh-TW"/>
          </a:p>
        </p:txBody>
      </p:sp>
    </p:spTree>
    <p:extLst>
      <p:ext uri="{BB962C8B-B14F-4D97-AF65-F5344CB8AC3E}">
        <p14:creationId xmlns:p14="http://schemas.microsoft.com/office/powerpoint/2010/main" val="65861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C82C183B-1CFB-48EF-8328-1C115138F735}" type="slidenum">
              <a:rPr lang="zh-TW" altLang="en-US"/>
              <a:pPr>
                <a:defRPr/>
              </a:pPr>
              <a:t>‹#›</a:t>
            </a:fld>
            <a:endParaRPr lang="zh-TW" altLang="zh-TW"/>
          </a:p>
        </p:txBody>
      </p:sp>
    </p:spTree>
    <p:extLst>
      <p:ext uri="{BB962C8B-B14F-4D97-AF65-F5344CB8AC3E}">
        <p14:creationId xmlns:p14="http://schemas.microsoft.com/office/powerpoint/2010/main" val="405847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6851E77D-F4F5-4B7C-8CD9-C31B3E34D152}" type="slidenum">
              <a:rPr lang="zh-TW" altLang="en-US"/>
              <a:pPr>
                <a:defRPr/>
              </a:pPr>
              <a:t>‹#›</a:t>
            </a:fld>
            <a:endParaRPr lang="zh-TW" altLang="zh-TW"/>
          </a:p>
        </p:txBody>
      </p:sp>
    </p:spTree>
    <p:extLst>
      <p:ext uri="{BB962C8B-B14F-4D97-AF65-F5344CB8AC3E}">
        <p14:creationId xmlns:p14="http://schemas.microsoft.com/office/powerpoint/2010/main" val="279593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6138863"/>
            <a:ext cx="9144000" cy="719137"/>
          </a:xfrm>
          <a:prstGeom prst="rect">
            <a:avLst/>
          </a:prstGeom>
          <a:solidFill>
            <a:srgbClr val="7F10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endParaRPr kumimoji="1" lang="zh-TW" altLang="en-US">
              <a:latin typeface="Calibri" panose="020F0502020204030204" pitchFamily="34" charset="0"/>
              <a:ea typeface="新細明體" panose="02020500000000000000" pitchFamily="18" charset="-120"/>
            </a:endParaRPr>
          </a:p>
        </p:txBody>
      </p:sp>
      <p:pic>
        <p:nvPicPr>
          <p:cNvPr id="1027" name="Picture 11" descr="清大LOGO(鳥)"/>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029" name="Rectangle 3"/>
          <p:cNvSpPr>
            <a:spLocks noGrp="1" noChangeArrowheads="1"/>
          </p:cNvSpPr>
          <p:nvPr>
            <p:ph type="body" idx="1"/>
          </p:nvPr>
        </p:nvSpPr>
        <p:spPr bwMode="auto">
          <a:xfrm>
            <a:off x="425450" y="1125538"/>
            <a:ext cx="8178800" cy="4967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ea typeface="新細明體" charset="0"/>
                <a:cs typeface="新細明體" charset="0"/>
              </a:defRPr>
            </a:lvl1pPr>
          </a:lstStyle>
          <a:p>
            <a:pPr>
              <a:defRPr/>
            </a:pPr>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bg1"/>
                </a:solidFill>
                <a:latin typeface="Arial" panose="020B0604020202020204" pitchFamily="34" charset="0"/>
                <a:ea typeface="新細明體" panose="02020500000000000000" pitchFamily="18" charset="-120"/>
              </a:defRPr>
            </a:lvl1pPr>
          </a:lstStyle>
          <a:p>
            <a:pPr>
              <a:defRPr/>
            </a:pPr>
            <a:fld id="{AB17737F-DE39-4645-9C7E-900D1ED27EF8}" type="slidenum">
              <a:rPr lang="zh-TW" altLang="en-US"/>
              <a:pPr>
                <a:defRPr/>
              </a:pPr>
              <a:t>‹#›</a:t>
            </a:fld>
            <a:endParaRPr lang="zh-TW" altLang="zh-TW"/>
          </a:p>
        </p:txBody>
      </p:sp>
      <p:sp>
        <p:nvSpPr>
          <p:cNvPr id="1032" name="Rectangle 9"/>
          <p:cNvSpPr>
            <a:spLocks noChangeArrowheads="1"/>
          </p:cNvSpPr>
          <p:nvPr userDrawn="1"/>
        </p:nvSpPr>
        <p:spPr bwMode="auto">
          <a:xfrm>
            <a:off x="0" y="908050"/>
            <a:ext cx="9144000" cy="144463"/>
          </a:xfrm>
          <a:prstGeom prst="rect">
            <a:avLst/>
          </a:prstGeom>
          <a:solidFill>
            <a:srgbClr val="7F10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endParaRPr kumimoji="1" lang="zh-TW" altLang="en-US">
              <a:latin typeface="Calibri" panose="020F0502020204030204" pitchFamily="34" charset="0"/>
              <a:ea typeface="新細明體" panose="02020500000000000000" pitchFamily="18" charset="-120"/>
            </a:endParaRPr>
          </a:p>
        </p:txBody>
      </p:sp>
      <p:pic>
        <p:nvPicPr>
          <p:cNvPr id="1033" name="Picture 14" descr="清大書法字 "/>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 name="Text Box 15"/>
          <p:cNvSpPr txBox="1">
            <a:spLocks noChangeArrowheads="1"/>
          </p:cNvSpPr>
          <p:nvPr userDrawn="1"/>
        </p:nvSpPr>
        <p:spPr bwMode="auto">
          <a:xfrm>
            <a:off x="682625" y="6553200"/>
            <a:ext cx="2520950" cy="304800"/>
          </a:xfrm>
          <a:prstGeom prst="rect">
            <a:avLst/>
          </a:prstGeom>
          <a:noFill/>
          <a:ln>
            <a:noFill/>
          </a:ln>
          <a:effectLst>
            <a:prstShdw prst="shdw17" dist="17961" dir="13500000">
              <a:srgbClr val="993D00"/>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r>
              <a:rPr kumimoji="1" lang="en-US" altLang="zh-TW" sz="1400">
                <a:solidFill>
                  <a:schemeClr val="bg1"/>
                </a:solidFill>
                <a:latin typeface="Arial" panose="020B0604020202020204" pitchFamily="34" charset="0"/>
                <a:ea typeface="新細明體" panose="02020500000000000000" pitchFamily="18" charset="-120"/>
              </a:rPr>
              <a:t>National Tsing Hua University</a:t>
            </a:r>
          </a:p>
        </p:txBody>
      </p:sp>
      <p:pic>
        <p:nvPicPr>
          <p:cNvPr id="1035" name="Picture 13" descr="清大LOGO(圓)"/>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lnSpc>
          <a:spcPct val="85000"/>
        </a:lnSpc>
        <a:spcBef>
          <a:spcPct val="0"/>
        </a:spcBef>
        <a:spcAft>
          <a:spcPct val="0"/>
        </a:spcAft>
        <a:defRPr kumimoji="1" sz="3600" b="1">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2pPr>
      <a:lvl3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3pPr>
      <a:lvl4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4pPr>
      <a:lvl5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5pPr>
      <a:lvl6pPr marL="4572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6pPr>
      <a:lvl7pPr marL="9144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7pPr>
      <a:lvl8pPr marL="13716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8pPr>
      <a:lvl9pPr marL="18288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9pPr>
    </p:titleStyle>
    <p:bodyStyle>
      <a:lvl1pPr marL="342900" indent="-342900" algn="l" rtl="0" eaLnBrk="0" fontAlgn="base" hangingPunct="0">
        <a:spcBef>
          <a:spcPts val="300"/>
        </a:spcBef>
        <a:spcAft>
          <a:spcPct val="0"/>
        </a:spcAft>
        <a:buClr>
          <a:srgbClr val="0000FF"/>
        </a:buClr>
        <a:buChar char="•"/>
        <a:defRPr kumimoji="1" sz="28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a:solidFill>
            <a:schemeClr val="tx1"/>
          </a:solidFill>
          <a:latin typeface="+mn-lt"/>
          <a:ea typeface="+mn-ea"/>
          <a:cs typeface="+mn-cs"/>
        </a:defRPr>
      </a:lvl5pPr>
      <a:lvl6pPr marL="24384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6pPr>
      <a:lvl7pPr marL="28956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7pPr>
      <a:lvl8pPr marL="33528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8pPr>
      <a:lvl9pPr marL="38100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2.bin"/><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freescale.com/mqx"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reescale.com/tow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freescale.com/mqx" TargetMode="External"/><Relationship Id="rId4" Type="http://schemas.openxmlformats.org/officeDocument/2006/relationships/hyperlink" Target="https://community.freescale.com/community/tow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hyperlink" Target="http://www.freescale.com/tower" TargetMode="External"/><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ctrTitle"/>
          </p:nvPr>
        </p:nvSpPr>
        <p:spPr/>
        <p:txBody>
          <a:bodyPr/>
          <a:lstStyle/>
          <a:p>
            <a:r>
              <a:rPr lang="en-US" altLang="zh-TW" sz="3200" b="0" dirty="0" smtClean="0">
                <a:solidFill>
                  <a:schemeClr val="accent1"/>
                </a:solidFill>
                <a:latin typeface="Arial" panose="020B0604020202020204" pitchFamily="34" charset="0"/>
              </a:rPr>
              <a:t>CS4101 </a:t>
            </a:r>
            <a:r>
              <a:rPr lang="zh-TW" altLang="en-US" sz="3200" b="0" dirty="0" smtClean="0">
                <a:solidFill>
                  <a:schemeClr val="accent1"/>
                </a:solidFill>
                <a:latin typeface="Arial" panose="020B0604020202020204" pitchFamily="34" charset="0"/>
              </a:rPr>
              <a:t>嵌入式系統概論</a:t>
            </a:r>
            <a:r>
              <a:rPr lang="zh-TW" altLang="en-US" dirty="0" smtClean="0"/>
              <a:t/>
            </a:r>
            <a:br>
              <a:rPr lang="zh-TW" altLang="en-US" dirty="0" smtClean="0"/>
            </a:br>
            <a:r>
              <a:rPr lang="zh-TW" altLang="en-US" dirty="0" smtClean="0"/>
              <a:t/>
            </a:r>
            <a:br>
              <a:rPr lang="zh-TW" altLang="en-US" dirty="0" smtClean="0"/>
            </a:br>
            <a:r>
              <a:rPr lang="en-US" altLang="zh-TW" dirty="0" smtClean="0"/>
              <a:t>The Tower System</a:t>
            </a:r>
          </a:p>
        </p:txBody>
      </p:sp>
      <p:sp>
        <p:nvSpPr>
          <p:cNvPr id="5123" name="Rectangle 11"/>
          <p:cNvSpPr>
            <a:spLocks noGrp="1" noChangeArrowheads="1"/>
          </p:cNvSpPr>
          <p:nvPr>
            <p:ph type="subTitle" idx="1"/>
          </p:nvPr>
        </p:nvSpPr>
        <p:spPr/>
        <p:txBody>
          <a:bodyPr/>
          <a:lstStyle/>
          <a:p>
            <a:r>
              <a:rPr lang="en-US" altLang="zh-TW" sz="2800" dirty="0" smtClean="0"/>
              <a:t>Prof. Chung-Ta King</a:t>
            </a:r>
          </a:p>
          <a:p>
            <a:r>
              <a:rPr lang="en-US" altLang="zh-TW" sz="2400" dirty="0" smtClean="0"/>
              <a:t>Department of Computer Science</a:t>
            </a:r>
          </a:p>
          <a:p>
            <a:r>
              <a:rPr lang="en-US" altLang="zh-TW" sz="2400" dirty="0" smtClean="0"/>
              <a:t>National Tsing Hua University, Taiwan</a:t>
            </a:r>
            <a:endParaRPr lang="zh-TW" altLang="en-US" sz="2400" dirty="0" smtClean="0"/>
          </a:p>
        </p:txBody>
      </p:sp>
      <p:sp>
        <p:nvSpPr>
          <p:cNvPr id="5124" name="Text Box 13"/>
          <p:cNvSpPr txBox="1">
            <a:spLocks noChangeArrowheads="1"/>
          </p:cNvSpPr>
          <p:nvPr/>
        </p:nvSpPr>
        <p:spPr bwMode="auto">
          <a:xfrm>
            <a:off x="1405955" y="5300663"/>
            <a:ext cx="6406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Char char="•"/>
              <a:defRPr kumimoji="1" sz="28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buChar char="-"/>
              <a:defRPr kumimoji="1" sz="24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buChar char="•"/>
              <a:defRPr kumimoji="1" sz="22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buChar char="­"/>
              <a:defRPr kumimoji="1" sz="2000">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buChar char="–"/>
              <a:defRPr kumimoji="1">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9pPr>
          </a:lstStyle>
          <a:p>
            <a:pPr algn="ctr">
              <a:spcBef>
                <a:spcPct val="0"/>
              </a:spcBef>
              <a:buClrTx/>
              <a:buFontTx/>
              <a:buNone/>
            </a:pPr>
            <a:r>
              <a:rPr lang="en-US" altLang="zh-TW" sz="1600" dirty="0" smtClean="0">
                <a:latin typeface="+mn-lt"/>
              </a:rPr>
              <a:t>(Materials </a:t>
            </a:r>
            <a:r>
              <a:rPr lang="en-US" altLang="zh-TW" sz="1600" dirty="0">
                <a:latin typeface="+mn-lt"/>
              </a:rPr>
              <a:t>from </a:t>
            </a:r>
            <a:r>
              <a:rPr lang="en-US" altLang="zh-TW" sz="1600" dirty="0" smtClean="0">
                <a:latin typeface="+mn-lt"/>
              </a:rPr>
              <a:t>www.freescale.com, </a:t>
            </a:r>
            <a:r>
              <a:rPr lang="en-US" altLang="zh-TW" sz="1600" dirty="0">
                <a:latin typeface="+mn-lt"/>
              </a:rPr>
              <a:t>Prof. </a:t>
            </a:r>
            <a:r>
              <a:rPr lang="de-DE" altLang="zh-TW" sz="1600" dirty="0">
                <a:latin typeface="+mn-lt"/>
              </a:rPr>
              <a:t>P. Marwedel of Univ. </a:t>
            </a:r>
            <a:r>
              <a:rPr lang="de-DE" altLang="zh-TW" sz="1600" dirty="0" smtClean="0">
                <a:latin typeface="+mn-lt"/>
              </a:rPr>
              <a:t>Dortmund)</a:t>
            </a:r>
            <a:endParaRPr lang="zh-TW" altLang="en-US" sz="1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4"/>
          <p:cNvSpPr>
            <a:spLocks noGrp="1" noChangeArrowheads="1"/>
          </p:cNvSpPr>
          <p:nvPr>
            <p:ph type="title"/>
          </p:nvPr>
        </p:nvSpPr>
        <p:spPr/>
        <p:txBody>
          <a:bodyPr/>
          <a:lstStyle/>
          <a:p>
            <a:r>
              <a:rPr lang="en-US" altLang="zh-TW" dirty="0" smtClean="0"/>
              <a:t>TWR-K60D100M Block Diagram</a:t>
            </a:r>
            <a:endParaRPr lang="zh-TW" altLang="en-US" dirty="0"/>
          </a:p>
        </p:txBody>
      </p:sp>
      <p:sp>
        <p:nvSpPr>
          <p:cNvPr id="5" name="投影片編號版面配置區 4"/>
          <p:cNvSpPr>
            <a:spLocks noGrp="1"/>
          </p:cNvSpPr>
          <p:nvPr>
            <p:ph type="sldNum" sz="quarter" idx="11"/>
          </p:nvPr>
        </p:nvSpPr>
        <p:spPr>
          <a:xfrm>
            <a:off x="6731000" y="6229350"/>
            <a:ext cx="1905000" cy="457200"/>
          </a:xfrm>
        </p:spPr>
        <p:txBody>
          <a:bodyPr/>
          <a:lstStyle/>
          <a:p>
            <a:fld id="{9F9E75A4-E435-499B-B498-7C87A07C91B1}" type="slidenum">
              <a:rPr lang="zh-TW" altLang="en-US" smtClean="0"/>
              <a:pPr/>
              <a:t>9</a:t>
            </a:fld>
            <a:endParaRPr lang="zh-TW" altLang="zh-TW"/>
          </a:p>
        </p:txBody>
      </p:sp>
      <p:pic>
        <p:nvPicPr>
          <p:cNvPr id="10649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052736"/>
            <a:ext cx="7866062" cy="507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075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7" name="標題 8"/>
          <p:cNvSpPr>
            <a:spLocks noGrp="1"/>
          </p:cNvSpPr>
          <p:nvPr>
            <p:ph type="title"/>
          </p:nvPr>
        </p:nvSpPr>
        <p:spPr/>
        <p:txBody>
          <a:bodyPr/>
          <a:lstStyle/>
          <a:p>
            <a:r>
              <a:rPr lang="en-US" altLang="zh-TW" smtClean="0"/>
              <a:t>ARM Cortex Series</a:t>
            </a:r>
            <a:endParaRPr lang="zh-TW" altLang="en-US"/>
          </a:p>
        </p:txBody>
      </p:sp>
      <p:sp>
        <p:nvSpPr>
          <p:cNvPr id="1065988" name="內容版面配置區 11"/>
          <p:cNvSpPr>
            <a:spLocks noGrp="1"/>
          </p:cNvSpPr>
          <p:nvPr>
            <p:ph type="body" idx="1"/>
          </p:nvPr>
        </p:nvSpPr>
        <p:spPr/>
        <p:txBody>
          <a:bodyPr/>
          <a:lstStyle/>
          <a:p>
            <a:r>
              <a:rPr lang="en-US" altLang="zh-TW" dirty="0" smtClean="0"/>
              <a:t>The ARM Cortex family includes processors based on three distinct profiles of the ARMv7/v8 architecture </a:t>
            </a:r>
          </a:p>
          <a:p>
            <a:pPr lvl="1"/>
            <a:r>
              <a:rPr lang="en-US" altLang="zh-TW" dirty="0" smtClean="0"/>
              <a:t>The A profile for sophisticated, high-end applications running open and complex operating systems (A5, A7, A8, A9, A15, A17, A53, A57)</a:t>
            </a:r>
          </a:p>
          <a:p>
            <a:pPr lvl="1"/>
            <a:r>
              <a:rPr lang="en-US" altLang="zh-TW" dirty="0" smtClean="0"/>
              <a:t>The R profile for real-time systems (R4, R5, R7)</a:t>
            </a:r>
          </a:p>
          <a:p>
            <a:pPr lvl="1"/>
            <a:r>
              <a:rPr lang="en-US" altLang="zh-TW" dirty="0" smtClean="0"/>
              <a:t>The M profile for cost-sensitive and microcontroller applications (M0, M1, M3, </a:t>
            </a:r>
            <a:r>
              <a:rPr lang="en-US" altLang="zh-TW" dirty="0" smtClean="0">
                <a:solidFill>
                  <a:srgbClr val="FF0000"/>
                </a:solidFill>
              </a:rPr>
              <a:t>M4</a:t>
            </a:r>
            <a:r>
              <a:rPr lang="en-US" altLang="zh-TW" dirty="0" smtClean="0"/>
              <a:t>, M7)</a:t>
            </a:r>
          </a:p>
          <a:p>
            <a:endParaRPr lang="zh-TW" altLang="en-US" dirty="0"/>
          </a:p>
        </p:txBody>
      </p:sp>
      <p:sp>
        <p:nvSpPr>
          <p:cNvPr id="6" name="投影片編號版面配置區 5"/>
          <p:cNvSpPr>
            <a:spLocks noGrp="1"/>
          </p:cNvSpPr>
          <p:nvPr>
            <p:ph type="sldNum" sz="quarter" idx="11"/>
          </p:nvPr>
        </p:nvSpPr>
        <p:spPr>
          <a:xfrm>
            <a:off x="6731000" y="6229350"/>
            <a:ext cx="1905000" cy="457200"/>
          </a:xfrm>
        </p:spPr>
        <p:txBody>
          <a:bodyPr/>
          <a:lstStyle/>
          <a:p>
            <a:fld id="{2A4792A1-8D7D-4052-8B31-E88D285E4A93}" type="slidenum">
              <a:rPr lang="zh-TW" altLang="en-US" smtClean="0"/>
              <a:pPr/>
              <a:t>10</a:t>
            </a:fld>
            <a:endParaRPr lang="zh-TW" altLang="zh-TW"/>
          </a:p>
        </p:txBody>
      </p:sp>
      <p:sp>
        <p:nvSpPr>
          <p:cNvPr id="1065986" name="Rectangle 5"/>
          <p:cNvSpPr>
            <a:spLocks noChangeArrowheads="1"/>
          </p:cNvSpPr>
          <p:nvPr/>
        </p:nvSpPr>
        <p:spPr bwMode="auto">
          <a:xfrm>
            <a:off x="1600200" y="2590800"/>
            <a:ext cx="6248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en-US" altLang="zh-TW">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93666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標題 1"/>
          <p:cNvSpPr>
            <a:spLocks noGrp="1"/>
          </p:cNvSpPr>
          <p:nvPr>
            <p:ph type="title"/>
          </p:nvPr>
        </p:nvSpPr>
        <p:spPr/>
        <p:txBody>
          <a:bodyPr/>
          <a:lstStyle/>
          <a:p>
            <a:r>
              <a:rPr lang="en-US" altLang="zh-TW" smtClean="0"/>
              <a:t>ARM Cortex-M4</a:t>
            </a:r>
            <a:endParaRPr lang="zh-TW" altLang="en-US"/>
          </a:p>
        </p:txBody>
      </p:sp>
      <p:sp>
        <p:nvSpPr>
          <p:cNvPr id="1068035" name="內容版面配置區 2"/>
          <p:cNvSpPr>
            <a:spLocks noGrp="1"/>
          </p:cNvSpPr>
          <p:nvPr>
            <p:ph type="body" idx="1"/>
          </p:nvPr>
        </p:nvSpPr>
        <p:spPr/>
        <p:txBody>
          <a:bodyPr/>
          <a:lstStyle/>
          <a:p>
            <a:r>
              <a:rPr lang="en-US" altLang="zh-TW" smtClean="0"/>
              <a:t>Conceptually M4 is M3 + DSP instructions, with optional FPU. Key features include:</a:t>
            </a:r>
          </a:p>
          <a:p>
            <a:pPr lvl="1"/>
            <a:r>
              <a:rPr lang="en-US" altLang="zh-TW" smtClean="0"/>
              <a:t>ARMv7 architecture with an instruction set of</a:t>
            </a:r>
          </a:p>
          <a:p>
            <a:pPr lvl="2"/>
            <a:r>
              <a:rPr lang="en-US" altLang="zh-TW" smtClean="0"/>
              <a:t>Thumb, Thumb-2, 1-cycle 32-bit hardware multiply, 2-12 cycle 32-bit hardware divide, saturated math support, DSP extension (1-cycle MAC and SIMD arithmetic), FP extension (option)</a:t>
            </a:r>
          </a:p>
          <a:p>
            <a:pPr lvl="1"/>
            <a:r>
              <a:rPr lang="en-US" altLang="zh-TW" smtClean="0"/>
              <a:t>3-stage pipeline with branch speculation</a:t>
            </a:r>
          </a:p>
          <a:p>
            <a:pPr lvl="1"/>
            <a:r>
              <a:rPr lang="en-US" altLang="zh-TW" smtClean="0"/>
              <a:t>1~240 physical interrupts plus NMI, 12-cycle latency</a:t>
            </a:r>
          </a:p>
          <a:p>
            <a:pPr lvl="1"/>
            <a:r>
              <a:rPr lang="en-US" altLang="zh-TW" smtClean="0"/>
              <a:t>Integrated sleep modes</a:t>
            </a:r>
          </a:p>
          <a:p>
            <a:pPr lvl="1"/>
            <a:r>
              <a:rPr lang="en-US" altLang="zh-TW" smtClean="0"/>
              <a:t>8 region memory protection unit (MPU) (option)</a:t>
            </a:r>
          </a:p>
          <a:p>
            <a:r>
              <a:rPr lang="en-US" altLang="zh-TW" smtClean="0"/>
              <a:t>Freescale Kinetis microcontroller based on M4</a:t>
            </a:r>
            <a:br>
              <a:rPr lang="en-US" altLang="zh-TW" smtClean="0"/>
            </a:br>
            <a:endParaRPr lang="zh-TW" altLang="en-US"/>
          </a:p>
        </p:txBody>
      </p:sp>
      <p:sp>
        <p:nvSpPr>
          <p:cNvPr id="5" name="投影片編號版面配置區 5"/>
          <p:cNvSpPr>
            <a:spLocks noGrp="1"/>
          </p:cNvSpPr>
          <p:nvPr>
            <p:ph type="sldNum" sz="quarter" idx="11"/>
          </p:nvPr>
        </p:nvSpPr>
        <p:spPr>
          <a:xfrm>
            <a:off x="6731000" y="6229350"/>
            <a:ext cx="1905000" cy="457200"/>
          </a:xfrm>
        </p:spPr>
        <p:txBody>
          <a:bodyPr/>
          <a:lstStyle/>
          <a:p>
            <a:fld id="{33C58B13-A6DB-4EC7-9A83-9F9424575AFA}" type="slidenum">
              <a:rPr lang="zh-TW" altLang="en-US" smtClean="0"/>
              <a:pPr/>
              <a:t>11</a:t>
            </a:fld>
            <a:endParaRPr lang="zh-TW" altLang="zh-TW"/>
          </a:p>
        </p:txBody>
      </p:sp>
    </p:spTree>
    <p:extLst>
      <p:ext uri="{BB962C8B-B14F-4D97-AF65-F5344CB8AC3E}">
        <p14:creationId xmlns:p14="http://schemas.microsoft.com/office/powerpoint/2010/main" val="33067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4"/>
          <p:cNvSpPr>
            <a:spLocks noGrp="1" noChangeArrowheads="1"/>
          </p:cNvSpPr>
          <p:nvPr>
            <p:ph type="title"/>
          </p:nvPr>
        </p:nvSpPr>
        <p:spPr/>
        <p:txBody>
          <a:bodyPr/>
          <a:lstStyle/>
          <a:p>
            <a:r>
              <a:rPr lang="en-US" altLang="zh-TW" smtClean="0"/>
              <a:t>Freescale Kinetis MCU</a:t>
            </a:r>
            <a:endParaRPr lang="en-US" altLang="zh-TW"/>
          </a:p>
        </p:txBody>
      </p:sp>
      <p:sp>
        <p:nvSpPr>
          <p:cNvPr id="1069059" name="內容版面配置區 6"/>
          <p:cNvSpPr>
            <a:spLocks noGrp="1"/>
          </p:cNvSpPr>
          <p:nvPr>
            <p:ph type="body" idx="1"/>
          </p:nvPr>
        </p:nvSpPr>
        <p:spPr>
          <a:xfrm>
            <a:off x="425450" y="1125538"/>
            <a:ext cx="3498478" cy="4967287"/>
          </a:xfrm>
        </p:spPr>
        <p:txBody>
          <a:bodyPr/>
          <a:lstStyle/>
          <a:p>
            <a:r>
              <a:rPr lang="en-US" altLang="zh-TW" dirty="0" smtClean="0"/>
              <a:t>Freescale IP:</a:t>
            </a:r>
          </a:p>
          <a:p>
            <a:pPr lvl="1"/>
            <a:r>
              <a:rPr lang="en-US" altLang="zh-TW" dirty="0" smtClean="0"/>
              <a:t>On-chip cache for instructions and data</a:t>
            </a:r>
          </a:p>
          <a:p>
            <a:pPr lvl="1"/>
            <a:r>
              <a:rPr lang="en-US" altLang="zh-TW" dirty="0" smtClean="0"/>
              <a:t>Crossbar switch for concurrent multi-master slave accessing</a:t>
            </a:r>
          </a:p>
          <a:p>
            <a:pPr lvl="1"/>
            <a:r>
              <a:rPr lang="en-US" altLang="zh-TW" dirty="0" smtClean="0"/>
              <a:t>Memory protection </a:t>
            </a:r>
            <a:r>
              <a:rPr lang="en-US" altLang="zh-TW" dirty="0"/>
              <a:t>u</a:t>
            </a:r>
            <a:r>
              <a:rPr lang="en-US" altLang="zh-TW" dirty="0" smtClean="0"/>
              <a:t>nit</a:t>
            </a:r>
          </a:p>
          <a:p>
            <a:pPr lvl="1"/>
            <a:r>
              <a:rPr lang="en-US" altLang="zh-TW" dirty="0" smtClean="0"/>
              <a:t>On-chip DMA for CPU off-load</a:t>
            </a:r>
          </a:p>
          <a:p>
            <a:pPr lvl="1"/>
            <a:r>
              <a:rPr lang="en-US" altLang="zh-TW" dirty="0" smtClean="0"/>
              <a:t>Wake-up unit</a:t>
            </a:r>
            <a:endParaRPr lang="zh-TW" altLang="en-US" dirty="0"/>
          </a:p>
        </p:txBody>
      </p:sp>
      <p:sp>
        <p:nvSpPr>
          <p:cNvPr id="6" name="投影片編號版面配置區 5"/>
          <p:cNvSpPr>
            <a:spLocks noGrp="1"/>
          </p:cNvSpPr>
          <p:nvPr>
            <p:ph type="sldNum" sz="quarter" idx="11"/>
          </p:nvPr>
        </p:nvSpPr>
        <p:spPr>
          <a:xfrm>
            <a:off x="6731000" y="6229350"/>
            <a:ext cx="1905000" cy="457200"/>
          </a:xfrm>
        </p:spPr>
        <p:txBody>
          <a:bodyPr/>
          <a:lstStyle/>
          <a:p>
            <a:fld id="{C6A53461-F796-416B-BBC8-E508189D1ACC}" type="slidenum">
              <a:rPr lang="zh-TW" altLang="en-US" smtClean="0"/>
              <a:pPr/>
              <a:t>12</a:t>
            </a:fld>
            <a:endParaRPr lang="zh-TW" altLang="zh-TW"/>
          </a:p>
        </p:txBody>
      </p:sp>
      <p:pic>
        <p:nvPicPr>
          <p:cNvPr id="1069060" name="Picture 6" descr="Cortex_M4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332555"/>
            <a:ext cx="5256138" cy="4400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57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標題 1"/>
          <p:cNvSpPr>
            <a:spLocks noGrp="1"/>
          </p:cNvSpPr>
          <p:nvPr>
            <p:ph type="title"/>
          </p:nvPr>
        </p:nvSpPr>
        <p:spPr/>
        <p:txBody>
          <a:bodyPr/>
          <a:lstStyle/>
          <a:p>
            <a:r>
              <a:rPr lang="en-US" altLang="zh-TW" smtClean="0"/>
              <a:t>Kinetis K60/K70 Block Diagram</a:t>
            </a:r>
            <a:endParaRPr lang="zh-TW" altLang="en-US"/>
          </a:p>
        </p:txBody>
      </p:sp>
      <p:sp>
        <p:nvSpPr>
          <p:cNvPr id="6" name="投影片編號版面配置區 4"/>
          <p:cNvSpPr>
            <a:spLocks noGrp="1"/>
          </p:cNvSpPr>
          <p:nvPr>
            <p:ph type="sldNum" sz="quarter" idx="11"/>
          </p:nvPr>
        </p:nvSpPr>
        <p:spPr>
          <a:xfrm>
            <a:off x="6731000" y="6229350"/>
            <a:ext cx="1905000" cy="457200"/>
          </a:xfrm>
        </p:spPr>
        <p:txBody>
          <a:bodyPr/>
          <a:lstStyle/>
          <a:p>
            <a:fld id="{188BFC46-E4A8-4133-9A80-A12A40BB520F}" type="slidenum">
              <a:rPr lang="zh-TW" altLang="en-US" smtClean="0"/>
              <a:pPr/>
              <a:t>13</a:t>
            </a:fld>
            <a:endParaRPr lang="zh-TW" altLang="zh-TW"/>
          </a:p>
        </p:txBody>
      </p:sp>
      <p:pic>
        <p:nvPicPr>
          <p:cNvPr id="1070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24744"/>
            <a:ext cx="6718386" cy="4968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0084" name="橢圓 4"/>
          <p:cNvSpPr>
            <a:spLocks noChangeArrowheads="1"/>
          </p:cNvSpPr>
          <p:nvPr/>
        </p:nvSpPr>
        <p:spPr bwMode="auto">
          <a:xfrm>
            <a:off x="1116013" y="1394049"/>
            <a:ext cx="1727200" cy="1152525"/>
          </a:xfrm>
          <a:prstGeom prst="ellipse">
            <a:avLst/>
          </a:prstGeom>
          <a:noFill/>
          <a:ln w="9525" algn="ctr">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459636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Outline</a:t>
            </a:r>
            <a:endParaRPr lang="zh-TW" altLang="en-US" dirty="0"/>
          </a:p>
        </p:txBody>
      </p:sp>
      <p:sp>
        <p:nvSpPr>
          <p:cNvPr id="3" name="內容版面配置區 2"/>
          <p:cNvSpPr>
            <a:spLocks noGrp="1"/>
          </p:cNvSpPr>
          <p:nvPr>
            <p:ph idx="1"/>
          </p:nvPr>
        </p:nvSpPr>
        <p:spPr/>
        <p:txBody>
          <a:bodyPr/>
          <a:lstStyle/>
          <a:p>
            <a:r>
              <a:rPr lang="en-US" altLang="zh-TW" dirty="0" smtClean="0"/>
              <a:t>The Tower system and its major components</a:t>
            </a:r>
          </a:p>
          <a:p>
            <a:endParaRPr lang="en-US" altLang="zh-TW" dirty="0" smtClean="0"/>
          </a:p>
          <a:p>
            <a:r>
              <a:rPr lang="en-US" altLang="zh-TW" dirty="0" smtClean="0">
                <a:solidFill>
                  <a:srgbClr val="FF0000"/>
                </a:solidFill>
              </a:rPr>
              <a:t>Introduction to MQX real-time operating system</a:t>
            </a:r>
            <a:endParaRPr lang="zh-TW" altLang="en-US" dirty="0">
              <a:solidFill>
                <a:srgbClr val="FF0000"/>
              </a:solidFill>
            </a:endParaRPr>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14</a:t>
            </a:fld>
            <a:endParaRPr lang="zh-TW" altLang="zh-TW"/>
          </a:p>
        </p:txBody>
      </p:sp>
    </p:spTree>
    <p:extLst>
      <p:ext uri="{BB962C8B-B14F-4D97-AF65-F5344CB8AC3E}">
        <p14:creationId xmlns:p14="http://schemas.microsoft.com/office/powerpoint/2010/main" val="1109768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Software of the Tower System</a:t>
            </a:r>
            <a:endParaRPr lang="zh-TW" altLang="en-US" dirty="0"/>
          </a:p>
        </p:txBody>
      </p:sp>
      <p:sp>
        <p:nvSpPr>
          <p:cNvPr id="20" name="內容版面配置區 19"/>
          <p:cNvSpPr>
            <a:spLocks noGrp="1"/>
          </p:cNvSpPr>
          <p:nvPr>
            <p:ph idx="1"/>
          </p:nvPr>
        </p:nvSpPr>
        <p:spPr/>
        <p:txBody>
          <a:bodyPr/>
          <a:lstStyle/>
          <a:p>
            <a:r>
              <a:rPr lang="en-US" altLang="zh-TW" dirty="0" smtClean="0"/>
              <a:t>MQX real-time operating system (RTOS)</a:t>
            </a:r>
          </a:p>
          <a:p>
            <a:r>
              <a:rPr lang="en-US" altLang="zh-TW" dirty="0" err="1" smtClean="0"/>
              <a:t>CodeWorrier</a:t>
            </a:r>
            <a:r>
              <a:rPr lang="en-US" altLang="zh-TW" dirty="0" smtClean="0"/>
              <a:t> integrated development </a:t>
            </a:r>
            <a:r>
              <a:rPr lang="en-US" altLang="zh-TW" dirty="0" err="1" smtClean="0"/>
              <a:t>env</a:t>
            </a:r>
            <a:r>
              <a:rPr lang="en-US" altLang="zh-TW" dirty="0" smtClean="0"/>
              <a:t>. (IDE)</a:t>
            </a:r>
          </a:p>
          <a:p>
            <a:endParaRPr lang="zh-TW" altLang="en-US"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15</a:t>
            </a:fld>
            <a:endParaRPr lang="zh-TW" altLang="zh-TW"/>
          </a:p>
        </p:txBody>
      </p:sp>
      <p:pic>
        <p:nvPicPr>
          <p:cNvPr id="27650" name="Picture 2" descr="Freescale MQX™ Software Solutions Block Diagram "/>
          <p:cNvPicPr>
            <a:picLocks noChangeAspect="1" noChangeArrowheads="1"/>
          </p:cNvPicPr>
          <p:nvPr/>
        </p:nvPicPr>
        <p:blipFill rotWithShape="1">
          <a:blip r:embed="rId2">
            <a:extLst>
              <a:ext uri="{28A0092B-C50C-407E-A947-70E740481C1C}">
                <a14:useLocalDpi xmlns:a14="http://schemas.microsoft.com/office/drawing/2010/main" val="0"/>
              </a:ext>
            </a:extLst>
          </a:blip>
          <a:srcRect t="7931" b="11745"/>
          <a:stretch/>
        </p:blipFill>
        <p:spPr bwMode="auto">
          <a:xfrm>
            <a:off x="467544" y="2132856"/>
            <a:ext cx="8216668" cy="39599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47953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900" name="Rectangle 4"/>
          <p:cNvSpPr>
            <a:spLocks noGrp="1" noChangeArrowheads="1"/>
          </p:cNvSpPr>
          <p:nvPr>
            <p:ph type="title"/>
          </p:nvPr>
        </p:nvSpPr>
        <p:spPr/>
        <p:txBody>
          <a:bodyPr/>
          <a:lstStyle/>
          <a:p>
            <a:r>
              <a:rPr lang="en-US" altLang="zh-TW" smtClean="0"/>
              <a:t>What is MQX?</a:t>
            </a:r>
            <a:endParaRPr lang="zh-TW" altLang="en-US"/>
          </a:p>
        </p:txBody>
      </p:sp>
      <p:sp>
        <p:nvSpPr>
          <p:cNvPr id="1104901" name="Rectangle 5"/>
          <p:cNvSpPr>
            <a:spLocks noGrp="1" noChangeArrowheads="1"/>
          </p:cNvSpPr>
          <p:nvPr>
            <p:ph type="body" idx="1"/>
          </p:nvPr>
        </p:nvSpPr>
        <p:spPr/>
        <p:txBody>
          <a:bodyPr/>
          <a:lstStyle/>
          <a:p>
            <a:r>
              <a:rPr lang="en-US" altLang="zh-TW" dirty="0" smtClean="0"/>
              <a:t>Multi-threaded, priority-based RTOS provides</a:t>
            </a:r>
          </a:p>
          <a:p>
            <a:pPr lvl="1"/>
            <a:r>
              <a:rPr lang="en-US" altLang="zh-TW" dirty="0" smtClean="0"/>
              <a:t>Task scheduling</a:t>
            </a:r>
          </a:p>
          <a:p>
            <a:pPr lvl="1"/>
            <a:r>
              <a:rPr lang="en-US" altLang="zh-TW" dirty="0" smtClean="0"/>
              <a:t>Task management</a:t>
            </a:r>
          </a:p>
          <a:p>
            <a:pPr lvl="1"/>
            <a:r>
              <a:rPr lang="en-US" altLang="zh-TW" dirty="0" smtClean="0"/>
              <a:t>Interrupt handling</a:t>
            </a:r>
          </a:p>
          <a:p>
            <a:pPr lvl="1"/>
            <a:r>
              <a:rPr lang="en-US" altLang="zh-TW" dirty="0" smtClean="0"/>
              <a:t>Task synchronization: </a:t>
            </a:r>
            <a:r>
              <a:rPr lang="en-US" altLang="zh-TW" dirty="0" err="1" smtClean="0"/>
              <a:t>mutexes</a:t>
            </a:r>
            <a:r>
              <a:rPr lang="en-US" altLang="zh-TW" dirty="0" smtClean="0"/>
              <a:t>, semaphores, events, messages</a:t>
            </a:r>
          </a:p>
          <a:p>
            <a:pPr lvl="1"/>
            <a:r>
              <a:rPr lang="en-US" altLang="zh-TW" dirty="0" smtClean="0"/>
              <a:t>Memory management</a:t>
            </a:r>
          </a:p>
          <a:p>
            <a:pPr lvl="1"/>
            <a:r>
              <a:rPr lang="en-US" altLang="zh-TW" dirty="0" smtClean="0"/>
              <a:t>IO subsystems</a:t>
            </a:r>
          </a:p>
          <a:p>
            <a:pPr lvl="1"/>
            <a:r>
              <a:rPr lang="en-US" altLang="zh-TW" dirty="0" smtClean="0"/>
              <a:t>Kernel logging</a:t>
            </a:r>
          </a:p>
          <a:p>
            <a:pPr lvl="1"/>
            <a:endParaRPr lang="en-US" altLang="zh-TW" dirty="0"/>
          </a:p>
          <a:p>
            <a:r>
              <a:rPr lang="en-US" altLang="zh-TW" dirty="0" smtClean="0"/>
              <a:t>What are the differences among OS, embedded OS, and real-time OS?</a:t>
            </a:r>
            <a:endParaRPr lang="zh-TW" altLang="en-US" dirty="0"/>
          </a:p>
        </p:txBody>
      </p:sp>
      <p:sp>
        <p:nvSpPr>
          <p:cNvPr id="5" name="投影片編號版面配置區 5"/>
          <p:cNvSpPr>
            <a:spLocks noGrp="1"/>
          </p:cNvSpPr>
          <p:nvPr>
            <p:ph type="sldNum" sz="quarter" idx="11"/>
          </p:nvPr>
        </p:nvSpPr>
        <p:spPr>
          <a:xfrm>
            <a:off x="6731000" y="6229350"/>
            <a:ext cx="1905000" cy="457200"/>
          </a:xfrm>
        </p:spPr>
        <p:txBody>
          <a:bodyPr/>
          <a:lstStyle/>
          <a:p>
            <a:fld id="{47597A3E-B1EB-472B-AAF8-6308A6702444}" type="slidenum">
              <a:rPr lang="zh-TW" altLang="en-US" smtClean="0"/>
              <a:pPr/>
              <a:t>16</a:t>
            </a:fld>
            <a:endParaRPr lang="zh-TW" altLang="zh-TW"/>
          </a:p>
        </p:txBody>
      </p:sp>
    </p:spTree>
    <p:extLst>
      <p:ext uri="{BB962C8B-B14F-4D97-AF65-F5344CB8AC3E}">
        <p14:creationId xmlns:p14="http://schemas.microsoft.com/office/powerpoint/2010/main" val="258336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490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8" name="Rectangle 4"/>
          <p:cNvSpPr>
            <a:spLocks noGrp="1" noChangeArrowheads="1"/>
          </p:cNvSpPr>
          <p:nvPr>
            <p:ph type="title"/>
          </p:nvPr>
        </p:nvSpPr>
        <p:spPr/>
        <p:txBody>
          <a:bodyPr/>
          <a:lstStyle/>
          <a:p>
            <a:r>
              <a:rPr lang="en-US" altLang="zh-TW" dirty="0" smtClean="0"/>
              <a:t>General OS vs Embedded OS</a:t>
            </a:r>
            <a:endParaRPr lang="en-US" altLang="zh-TW" dirty="0"/>
          </a:p>
        </p:txBody>
      </p:sp>
      <p:sp>
        <p:nvSpPr>
          <p:cNvPr id="1019909" name="Rectangle 5"/>
          <p:cNvSpPr>
            <a:spLocks noGrp="1" noChangeArrowheads="1"/>
          </p:cNvSpPr>
          <p:nvPr>
            <p:ph type="body" idx="1"/>
          </p:nvPr>
        </p:nvSpPr>
        <p:spPr/>
        <p:txBody>
          <a:bodyPr/>
          <a:lstStyle/>
          <a:p>
            <a:r>
              <a:rPr lang="en-US" altLang="zh-TW" dirty="0" smtClean="0"/>
              <a:t>General OS: </a:t>
            </a:r>
          </a:p>
          <a:p>
            <a:pPr lvl="1"/>
            <a:r>
              <a:rPr lang="en-US" altLang="zh-TW" dirty="0" smtClean="0"/>
              <a:t>Applications are compiled separately from the OS</a:t>
            </a:r>
          </a:p>
          <a:p>
            <a:r>
              <a:rPr lang="en-US" altLang="zh-TW" dirty="0" smtClean="0"/>
              <a:t>Embedded OS: </a:t>
            </a:r>
          </a:p>
          <a:p>
            <a:pPr lvl="1"/>
            <a:r>
              <a:rPr lang="en-US" altLang="zh-TW" dirty="0" smtClean="0"/>
              <a:t>Application is compiled and linked together with the OS</a:t>
            </a:r>
          </a:p>
          <a:p>
            <a:pPr lvl="1"/>
            <a:r>
              <a:rPr lang="en-US" altLang="zh-TW" dirty="0" smtClean="0"/>
              <a:t>Only part of OS (services or functions) that are needed to support the embedded system are linked in</a:t>
            </a:r>
            <a:endParaRPr lang="en-US" altLang="zh-TW" dirty="0"/>
          </a:p>
        </p:txBody>
      </p:sp>
      <p:sp>
        <p:nvSpPr>
          <p:cNvPr id="6" name="投影片編號版面配置區 5"/>
          <p:cNvSpPr>
            <a:spLocks noGrp="1"/>
          </p:cNvSpPr>
          <p:nvPr>
            <p:ph type="sldNum" sz="quarter" idx="11"/>
          </p:nvPr>
        </p:nvSpPr>
        <p:spPr>
          <a:xfrm>
            <a:off x="6731000" y="6229350"/>
            <a:ext cx="1905000" cy="457200"/>
          </a:xfrm>
        </p:spPr>
        <p:txBody>
          <a:bodyPr/>
          <a:lstStyle/>
          <a:p>
            <a:fld id="{2E654B54-0FD3-4712-AFBD-7A0B4A5E5DCC}" type="slidenum">
              <a:rPr lang="zh-TW" altLang="en-US" smtClean="0"/>
              <a:pPr/>
              <a:t>17</a:t>
            </a:fld>
            <a:endParaRPr lang="zh-TW" altLang="zh-TW"/>
          </a:p>
        </p:txBody>
      </p:sp>
      <p:sp>
        <p:nvSpPr>
          <p:cNvPr id="1019910" name="Rectangle 6"/>
          <p:cNvSpPr>
            <a:spLocks noChangeArrowheads="1"/>
          </p:cNvSpPr>
          <p:nvPr/>
        </p:nvSpPr>
        <p:spPr bwMode="auto">
          <a:xfrm>
            <a:off x="6601147" y="5805264"/>
            <a:ext cx="2219325"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zh-TW" sz="1200" dirty="0">
                <a:latin typeface="Arial" panose="020B0604020202020204" pitchFamily="34" charset="0"/>
                <a:ea typeface="新細明體" panose="02020500000000000000" pitchFamily="18" charset="-120"/>
              </a:rPr>
              <a:t>(</a:t>
            </a:r>
            <a:r>
              <a:rPr lang="en-US" altLang="zh-TW" sz="1200" dirty="0" err="1">
                <a:latin typeface="Arial" panose="020B0604020202020204" pitchFamily="34" charset="0"/>
                <a:ea typeface="新細明體" panose="02020500000000000000" pitchFamily="18" charset="-120"/>
              </a:rPr>
              <a:t>Dr</a:t>
            </a:r>
            <a:r>
              <a:rPr lang="en-US" altLang="zh-TW" sz="1200" dirty="0">
                <a:latin typeface="Arial" panose="020B0604020202020204" pitchFamily="34" charset="0"/>
                <a:ea typeface="新細明體" panose="02020500000000000000" pitchFamily="18" charset="-120"/>
              </a:rPr>
              <a:t> Jimmy To, EIE, POLYU)</a:t>
            </a:r>
          </a:p>
        </p:txBody>
      </p:sp>
      <p:graphicFrame>
        <p:nvGraphicFramePr>
          <p:cNvPr id="9" name="Object 2"/>
          <p:cNvGraphicFramePr>
            <a:graphicFrameLocks noChangeAspect="1"/>
          </p:cNvGraphicFramePr>
          <p:nvPr>
            <p:extLst>
              <p:ext uri="{D42A27DB-BD31-4B8C-83A1-F6EECF244321}">
                <p14:modId xmlns:p14="http://schemas.microsoft.com/office/powerpoint/2010/main" val="122135282"/>
              </p:ext>
            </p:extLst>
          </p:nvPr>
        </p:nvGraphicFramePr>
        <p:xfrm>
          <a:off x="1368152" y="3727339"/>
          <a:ext cx="2411760" cy="2349388"/>
        </p:xfrm>
        <a:graphic>
          <a:graphicData uri="http://schemas.openxmlformats.org/presentationml/2006/ole">
            <mc:AlternateContent xmlns:mc="http://schemas.openxmlformats.org/markup-compatibility/2006">
              <mc:Choice xmlns:v="urn:schemas-microsoft-com:vml" Requires="v">
                <p:oleObj spid="_x0000_s1065" name="Visio" r:id="rId3" imgW="2878836" imgH="2977515" progId="Visio.Drawing.11">
                  <p:embed/>
                </p:oleObj>
              </mc:Choice>
              <mc:Fallback>
                <p:oleObj name="Visio" r:id="rId3" imgW="2878836" imgH="297751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152" y="3727339"/>
                        <a:ext cx="2411760" cy="2349388"/>
                      </a:xfrm>
                      <a:prstGeom prst="rect">
                        <a:avLst/>
                      </a:prstGeom>
                      <a:noFill/>
                      <a:ln>
                        <a:noFill/>
                      </a:ln>
                      <a:effec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153585911"/>
              </p:ext>
            </p:extLst>
          </p:nvPr>
        </p:nvGraphicFramePr>
        <p:xfrm>
          <a:off x="4508500" y="3814813"/>
          <a:ext cx="2542853" cy="1914140"/>
        </p:xfrm>
        <a:graphic>
          <a:graphicData uri="http://schemas.openxmlformats.org/presentationml/2006/ole">
            <mc:AlternateContent xmlns:mc="http://schemas.openxmlformats.org/markup-compatibility/2006">
              <mc:Choice xmlns:v="urn:schemas-microsoft-com:vml" Requires="v">
                <p:oleObj spid="_x0000_s1066" name="Visio" r:id="rId5" imgW="2878836" imgH="2177415" progId="Visio.Drawing.11">
                  <p:embed/>
                </p:oleObj>
              </mc:Choice>
              <mc:Fallback>
                <p:oleObj name="Visio" r:id="rId5" imgW="2878836" imgH="217741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500" y="3814813"/>
                        <a:ext cx="2542853" cy="19141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39903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7" name="Rectangle 5"/>
          <p:cNvSpPr>
            <a:spLocks noGrp="1" noChangeArrowheads="1"/>
          </p:cNvSpPr>
          <p:nvPr>
            <p:ph type="title"/>
          </p:nvPr>
        </p:nvSpPr>
        <p:spPr/>
        <p:txBody>
          <a:bodyPr/>
          <a:lstStyle/>
          <a:p>
            <a:r>
              <a:rPr lang="en-US" altLang="zh-TW" smtClean="0"/>
              <a:t>Characteristics</a:t>
            </a:r>
            <a:r>
              <a:rPr lang="de-DE" altLang="zh-TW" smtClean="0"/>
              <a:t> of Embedded </a:t>
            </a:r>
            <a:r>
              <a:rPr lang="en-US" altLang="zh-TW" smtClean="0"/>
              <a:t>OS</a:t>
            </a:r>
            <a:endParaRPr lang="en-US" altLang="zh-TW"/>
          </a:p>
        </p:txBody>
      </p:sp>
      <p:sp>
        <p:nvSpPr>
          <p:cNvPr id="1021958" name="Rectangle 6"/>
          <p:cNvSpPr>
            <a:spLocks noGrp="1" noChangeArrowheads="1"/>
          </p:cNvSpPr>
          <p:nvPr>
            <p:ph type="body" idx="1"/>
          </p:nvPr>
        </p:nvSpPr>
        <p:spPr/>
        <p:txBody>
          <a:bodyPr/>
          <a:lstStyle/>
          <a:p>
            <a:r>
              <a:rPr lang="en-US" altLang="zh-TW" dirty="0" smtClean="0"/>
              <a:t>Configurability</a:t>
            </a:r>
          </a:p>
          <a:p>
            <a:r>
              <a:rPr lang="en-US" altLang="zh-TW" dirty="0" smtClean="0"/>
              <a:t>Device drivers often not integrated into kernel</a:t>
            </a:r>
          </a:p>
          <a:p>
            <a:pPr lvl="1"/>
            <a:r>
              <a:rPr lang="en-US" altLang="zh-TW" dirty="0" smtClean="0">
                <a:sym typeface="Wingdings" panose="05000000000000000000" pitchFamily="2" charset="2"/>
              </a:rPr>
              <a:t>Move device out of OS to tasks</a:t>
            </a:r>
          </a:p>
          <a:p>
            <a:pPr lvl="1"/>
            <a:r>
              <a:rPr lang="en-US" altLang="zh-TW" dirty="0" smtClean="0">
                <a:sym typeface="Wingdings" panose="05000000000000000000" pitchFamily="2" charset="2"/>
              </a:rPr>
              <a:t>For general OS, many devices are implicitly assumed to be presented, e.g., disk, network, audio, etc.</a:t>
            </a:r>
          </a:p>
          <a:p>
            <a:r>
              <a:rPr lang="en-US" altLang="zh-TW" dirty="0" smtClean="0"/>
              <a:t>Protection is often optional</a:t>
            </a:r>
          </a:p>
          <a:p>
            <a:pPr lvl="1"/>
            <a:r>
              <a:rPr lang="en-US" altLang="zh-TW" dirty="0" smtClean="0"/>
              <a:t>Embedded systems are typically designed for a single purpose, untested programs rarely loaded, and thus software is considered reliable</a:t>
            </a:r>
          </a:p>
          <a:p>
            <a:pPr lvl="1"/>
            <a:r>
              <a:rPr lang="en-US" altLang="zh-TW" dirty="0" smtClean="0"/>
              <a:t>Privileged I/O instructions not necessary and</a:t>
            </a:r>
            <a:br>
              <a:rPr lang="en-US" altLang="zh-TW" dirty="0" smtClean="0"/>
            </a:br>
            <a:r>
              <a:rPr lang="en-US" altLang="zh-TW" dirty="0" smtClean="0"/>
              <a:t>tasks can do their own I/O instead of OS calls</a:t>
            </a:r>
          </a:p>
          <a:p>
            <a:pPr lvl="1"/>
            <a:endParaRPr lang="en-US" altLang="zh-TW" dirty="0" smtClean="0"/>
          </a:p>
        </p:txBody>
      </p:sp>
      <p:sp>
        <p:nvSpPr>
          <p:cNvPr id="6" name="投影片編號版面配置區 5"/>
          <p:cNvSpPr>
            <a:spLocks noGrp="1"/>
          </p:cNvSpPr>
          <p:nvPr>
            <p:ph type="sldNum" sz="quarter" idx="11"/>
          </p:nvPr>
        </p:nvSpPr>
        <p:spPr/>
        <p:txBody>
          <a:bodyPr/>
          <a:lstStyle/>
          <a:p>
            <a:fld id="{DAFEB0E3-4362-4E25-A35A-F6815AA00E7B}" type="slidenum">
              <a:rPr lang="zh-TW" altLang="en-US" smtClean="0"/>
              <a:pPr/>
              <a:t>18</a:t>
            </a:fld>
            <a:endParaRPr lang="zh-TW" altLang="zh-TW"/>
          </a:p>
        </p:txBody>
      </p:sp>
    </p:spTree>
    <p:extLst>
      <p:ext uri="{BB962C8B-B14F-4D97-AF65-F5344CB8AC3E}">
        <p14:creationId xmlns:p14="http://schemas.microsoft.com/office/powerpoint/2010/main" val="2215509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Recall Lab 7 on Software UART of MSP430</a:t>
            </a:r>
            <a:endParaRPr kumimoji="1" lang="zh-TW" altLang="en-US" dirty="0"/>
          </a:p>
        </p:txBody>
      </p:sp>
      <p:sp>
        <p:nvSpPr>
          <p:cNvPr id="3" name="內容版面配置區 2"/>
          <p:cNvSpPr>
            <a:spLocks noGrp="1"/>
          </p:cNvSpPr>
          <p:nvPr>
            <p:ph idx="1"/>
          </p:nvPr>
        </p:nvSpPr>
        <p:spPr/>
        <p:txBody>
          <a:bodyPr/>
          <a:lstStyle/>
          <a:p>
            <a:pPr eaLnBrk="1" hangingPunct="1"/>
            <a:r>
              <a:rPr kumimoji="1" lang="en-US" altLang="zh-TW" dirty="0" smtClean="0"/>
              <a:t>Basic lab: </a:t>
            </a:r>
            <a:r>
              <a:rPr lang="en-US" altLang="zh-TW" dirty="0"/>
              <a:t>Temperature Sensing System</a:t>
            </a:r>
          </a:p>
          <a:p>
            <a:pPr lvl="1" eaLnBrk="1" hangingPunct="1"/>
            <a:r>
              <a:rPr lang="en-US" altLang="zh-TW" dirty="0" smtClean="0"/>
              <a:t>Read </a:t>
            </a:r>
            <a:r>
              <a:rPr lang="en-US" altLang="zh-TW" dirty="0"/>
              <a:t>temperature from ADC every </a:t>
            </a:r>
            <a:r>
              <a:rPr lang="en-US" altLang="zh-TW" dirty="0" smtClean="0"/>
              <a:t>second. If temperature </a:t>
            </a:r>
            <a:r>
              <a:rPr lang="en-US" altLang="zh-TW" dirty="0"/>
              <a:t>is higher than 737, then flash </a:t>
            </a:r>
            <a:r>
              <a:rPr lang="en-US" altLang="zh-TW" dirty="0" smtClean="0"/>
              <a:t>red </a:t>
            </a:r>
            <a:r>
              <a:rPr lang="en-US" altLang="zh-TW" dirty="0"/>
              <a:t>LED at 5 Hz and send a string “Alarm!” to PC every </a:t>
            </a:r>
            <a:r>
              <a:rPr lang="en-US" altLang="zh-TW" dirty="0" smtClean="0"/>
              <a:t>sec. Otherwise </a:t>
            </a:r>
            <a:r>
              <a:rPr lang="en-US" altLang="zh-TW" dirty="0"/>
              <a:t>flash </a:t>
            </a:r>
            <a:r>
              <a:rPr lang="en-US" altLang="zh-TW" dirty="0" smtClean="0"/>
              <a:t>green </a:t>
            </a:r>
            <a:r>
              <a:rPr lang="en-US" altLang="zh-TW" dirty="0"/>
              <a:t>LED at 1 Hz and send a string “Normal” to PC every </a:t>
            </a:r>
            <a:r>
              <a:rPr lang="en-US" altLang="zh-TW" dirty="0" smtClean="0"/>
              <a:t>second.</a:t>
            </a:r>
          </a:p>
          <a:p>
            <a:pPr eaLnBrk="1" hangingPunct="1"/>
            <a:r>
              <a:rPr kumimoji="1" lang="en-US" altLang="zh-TW" dirty="0" smtClean="0"/>
              <a:t>How many “tasks” are there?</a:t>
            </a:r>
          </a:p>
          <a:p>
            <a:pPr lvl="1" eaLnBrk="1" hangingPunct="1"/>
            <a:r>
              <a:rPr lang="en-US" altLang="zh-TW" dirty="0" smtClean="0"/>
              <a:t>Transmit a byte: periodic for a duration</a:t>
            </a:r>
          </a:p>
          <a:p>
            <a:pPr lvl="1" eaLnBrk="1" hangingPunct="1"/>
            <a:r>
              <a:rPr kumimoji="1" lang="en-US" altLang="zh-TW" dirty="0" smtClean="0"/>
              <a:t>Receive a byte: periodic for a duration</a:t>
            </a:r>
          </a:p>
          <a:p>
            <a:pPr lvl="1" eaLnBrk="1" hangingPunct="1"/>
            <a:r>
              <a:rPr lang="en-US" altLang="zh-TW" dirty="0" smtClean="0"/>
              <a:t>Measure the temperature: periodic</a:t>
            </a:r>
          </a:p>
          <a:p>
            <a:pPr lvl="1" eaLnBrk="1" hangingPunct="1"/>
            <a:r>
              <a:rPr kumimoji="1" lang="en-US" altLang="zh-TW" dirty="0" smtClean="0"/>
              <a:t>Flash the LEDs: periodic for a duration</a:t>
            </a:r>
          </a:p>
          <a:p>
            <a:pPr eaLnBrk="1" hangingPunct="1"/>
            <a:r>
              <a:rPr lang="en-US" altLang="zh-TW" dirty="0" smtClean="0"/>
              <a:t>Do they have deadlines? Critical if deadline is missed?</a:t>
            </a:r>
          </a:p>
          <a:p>
            <a:pPr eaLnBrk="1" hangingPunct="1"/>
            <a:r>
              <a:rPr lang="en-US" altLang="zh-TW" dirty="0" smtClean="0"/>
              <a:t>How are they scheduled? Adjustable? Guarantee?</a:t>
            </a:r>
            <a:endParaRPr kumimoji="1" lang="en-US" altLang="zh-TW" dirty="0" smtClean="0"/>
          </a:p>
          <a:p>
            <a:pPr lvl="1"/>
            <a:endParaRPr kumimoji="1" lang="zh-TW" altLang="en-US" dirty="0"/>
          </a:p>
        </p:txBody>
      </p:sp>
      <p:sp>
        <p:nvSpPr>
          <p:cNvPr id="4" name="投影片編號版面配置區 3"/>
          <p:cNvSpPr>
            <a:spLocks noGrp="1"/>
          </p:cNvSpPr>
          <p:nvPr>
            <p:ph type="sldNum" sz="quarter" idx="11"/>
          </p:nvPr>
        </p:nvSpPr>
        <p:spPr/>
        <p:txBody>
          <a:bodyPr/>
          <a:lstStyle/>
          <a:p>
            <a:pPr>
              <a:defRPr/>
            </a:pPr>
            <a:fld id="{75EAD3E7-B039-4A93-AACD-1369AB5C0DA9}" type="slidenum">
              <a:rPr lang="zh-TW" altLang="en-US" smtClean="0"/>
              <a:pPr>
                <a:defRPr/>
              </a:pPr>
              <a:t>1</a:t>
            </a:fld>
            <a:endParaRPr lang="zh-TW" altLang="zh-TW"/>
          </a:p>
        </p:txBody>
      </p:sp>
    </p:spTree>
    <p:extLst>
      <p:ext uri="{BB962C8B-B14F-4D97-AF65-F5344CB8AC3E}">
        <p14:creationId xmlns:p14="http://schemas.microsoft.com/office/powerpoint/2010/main" val="41909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4" name="Rectangle 4"/>
          <p:cNvSpPr>
            <a:spLocks noGrp="1" noChangeArrowheads="1"/>
          </p:cNvSpPr>
          <p:nvPr>
            <p:ph type="title"/>
          </p:nvPr>
        </p:nvSpPr>
        <p:spPr/>
        <p:txBody>
          <a:bodyPr/>
          <a:lstStyle/>
          <a:p>
            <a:r>
              <a:rPr lang="en-US" altLang="zh-TW" smtClean="0"/>
              <a:t>Characteristics</a:t>
            </a:r>
            <a:r>
              <a:rPr lang="de-DE" altLang="zh-TW" smtClean="0"/>
              <a:t> of Embedded </a:t>
            </a:r>
            <a:r>
              <a:rPr lang="en-US" altLang="zh-TW" smtClean="0"/>
              <a:t>OS</a:t>
            </a:r>
            <a:endParaRPr lang="en-US" altLang="zh-TW"/>
          </a:p>
        </p:txBody>
      </p:sp>
      <p:sp>
        <p:nvSpPr>
          <p:cNvPr id="1034245" name="Rectangle 5"/>
          <p:cNvSpPr>
            <a:spLocks noGrp="1" noChangeArrowheads="1"/>
          </p:cNvSpPr>
          <p:nvPr>
            <p:ph type="body" idx="1"/>
          </p:nvPr>
        </p:nvSpPr>
        <p:spPr/>
        <p:txBody>
          <a:bodyPr/>
          <a:lstStyle/>
          <a:p>
            <a:r>
              <a:rPr lang="en-US" altLang="zh-TW" dirty="0" smtClean="0"/>
              <a:t>Interrupts not restricted to OS</a:t>
            </a:r>
          </a:p>
          <a:p>
            <a:pPr lvl="1"/>
            <a:r>
              <a:rPr lang="en-US" altLang="zh-TW" dirty="0" smtClean="0"/>
              <a:t>As applications are considered trustworthy, allow more efficient control to let interrupts directly start or stop tasks, instead of going through OS services</a:t>
            </a:r>
          </a:p>
          <a:p>
            <a:r>
              <a:rPr lang="en-US" altLang="zh-TW" dirty="0" smtClean="0"/>
              <a:t>Real-time capability (RTOS)</a:t>
            </a:r>
            <a:endParaRPr lang="es-MX" altLang="zh-TW" dirty="0" smtClean="0"/>
          </a:p>
          <a:p>
            <a:pPr lvl="1"/>
            <a:r>
              <a:rPr lang="en-US" altLang="zh-TW" dirty="0" smtClean="0"/>
              <a:t>Allows multi-tasking</a:t>
            </a:r>
          </a:p>
          <a:p>
            <a:pPr lvl="1"/>
            <a:r>
              <a:rPr lang="en-US" altLang="zh-TW" dirty="0" smtClean="0"/>
              <a:t>Scheduling of the tasks with priorities</a:t>
            </a:r>
          </a:p>
          <a:p>
            <a:pPr lvl="1"/>
            <a:r>
              <a:rPr lang="en-GB" altLang="zh-TW" dirty="0" smtClean="0"/>
              <a:t>Synchronization of the resource accesses</a:t>
            </a:r>
          </a:p>
          <a:p>
            <a:pPr lvl="1"/>
            <a:r>
              <a:rPr lang="en-GB" altLang="zh-TW" dirty="0" smtClean="0"/>
              <a:t>Inter-task communication</a:t>
            </a:r>
            <a:endParaRPr lang="en-US" altLang="zh-TW" dirty="0" smtClean="0"/>
          </a:p>
          <a:p>
            <a:pPr lvl="1"/>
            <a:r>
              <a:rPr lang="en-US" altLang="zh-TW" dirty="0" smtClean="0"/>
              <a:t>Time predictable</a:t>
            </a:r>
          </a:p>
          <a:p>
            <a:pPr lvl="1"/>
            <a:r>
              <a:rPr lang="es-MX" altLang="zh-TW" dirty="0" smtClean="0"/>
              <a:t>Fast interrupt handling</a:t>
            </a:r>
            <a:r>
              <a:rPr lang="en-US" altLang="zh-TW" dirty="0" smtClean="0"/>
              <a:t> </a:t>
            </a:r>
            <a:endParaRPr lang="en-US" altLang="zh-TW" dirty="0"/>
          </a:p>
        </p:txBody>
      </p:sp>
      <p:sp>
        <p:nvSpPr>
          <p:cNvPr id="5" name="投影片編號版面配置區 5"/>
          <p:cNvSpPr>
            <a:spLocks noGrp="1"/>
          </p:cNvSpPr>
          <p:nvPr>
            <p:ph type="sldNum" sz="quarter" idx="11"/>
          </p:nvPr>
        </p:nvSpPr>
        <p:spPr/>
        <p:txBody>
          <a:bodyPr/>
          <a:lstStyle/>
          <a:p>
            <a:fld id="{211C9454-664D-4B63-91F5-B231DC5B2912}" type="slidenum">
              <a:rPr lang="zh-TW" altLang="en-US" smtClean="0"/>
              <a:pPr/>
              <a:t>19</a:t>
            </a:fld>
            <a:endParaRPr lang="zh-TW" altLang="zh-TW"/>
          </a:p>
        </p:txBody>
      </p:sp>
    </p:spTree>
    <p:extLst>
      <p:ext uri="{BB962C8B-B14F-4D97-AF65-F5344CB8AC3E}">
        <p14:creationId xmlns:p14="http://schemas.microsoft.com/office/powerpoint/2010/main" val="1640831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40" name="Rectangle 4"/>
          <p:cNvSpPr>
            <a:spLocks noGrp="1" noChangeArrowheads="1"/>
          </p:cNvSpPr>
          <p:nvPr>
            <p:ph type="title"/>
          </p:nvPr>
        </p:nvSpPr>
        <p:spPr/>
        <p:txBody>
          <a:bodyPr/>
          <a:lstStyle/>
          <a:p>
            <a:r>
              <a:rPr lang="en-US" altLang="zh-TW" smtClean="0"/>
              <a:t>Requirements for RTOS</a:t>
            </a:r>
            <a:endParaRPr lang="en-US" altLang="zh-TW"/>
          </a:p>
        </p:txBody>
      </p:sp>
      <p:sp>
        <p:nvSpPr>
          <p:cNvPr id="1038341" name="Rectangle 5"/>
          <p:cNvSpPr>
            <a:spLocks noGrp="1" noChangeArrowheads="1"/>
          </p:cNvSpPr>
          <p:nvPr>
            <p:ph type="body" idx="1"/>
          </p:nvPr>
        </p:nvSpPr>
        <p:spPr/>
        <p:txBody>
          <a:bodyPr/>
          <a:lstStyle/>
          <a:p>
            <a:r>
              <a:rPr lang="en-US" altLang="zh-TW" dirty="0" smtClean="0"/>
              <a:t>Predictability of timing </a:t>
            </a:r>
          </a:p>
          <a:p>
            <a:pPr lvl="1"/>
            <a:r>
              <a:rPr lang="en-US" altLang="zh-TW" dirty="0" smtClean="0"/>
              <a:t>The timing behavior of the OS must be predictable</a:t>
            </a:r>
          </a:p>
          <a:p>
            <a:pPr lvl="1"/>
            <a:r>
              <a:rPr lang="en-US" altLang="zh-TW" dirty="0" smtClean="0"/>
              <a:t>Execution </a:t>
            </a:r>
            <a:r>
              <a:rPr lang="en-US" altLang="zh-TW" dirty="0"/>
              <a:t>time</a:t>
            </a:r>
            <a:r>
              <a:rPr lang="en-US" altLang="zh-TW" dirty="0" smtClean="0"/>
              <a:t> </a:t>
            </a:r>
            <a:r>
              <a:rPr lang="en-US" altLang="zh-TW" dirty="0"/>
              <a:t>upper bound on </a:t>
            </a:r>
            <a:r>
              <a:rPr lang="en-US" altLang="zh-TW" dirty="0" smtClean="0">
                <a:sym typeface="Symbol" panose="05050102010706020507" pitchFamily="18" charset="2"/>
              </a:rPr>
              <a:t>all </a:t>
            </a:r>
            <a:r>
              <a:rPr lang="en-US" altLang="zh-TW" dirty="0" smtClean="0"/>
              <a:t>services of the OS</a:t>
            </a:r>
          </a:p>
          <a:p>
            <a:pPr lvl="1"/>
            <a:r>
              <a:rPr lang="en-US" altLang="zh-TW" dirty="0" smtClean="0"/>
              <a:t>Scheduling policy must be deterministic</a:t>
            </a:r>
          </a:p>
          <a:p>
            <a:pPr lvl="1"/>
            <a:r>
              <a:rPr lang="en-US" altLang="zh-TW" dirty="0" smtClean="0"/>
              <a:t>Period during which interrupts are disabled must be short to avoid unpredictable delays in processing critical events</a:t>
            </a:r>
          </a:p>
          <a:p>
            <a:r>
              <a:rPr lang="en-US" altLang="zh-TW" dirty="0"/>
              <a:t>OS should manage timing and scheduling</a:t>
            </a:r>
          </a:p>
          <a:p>
            <a:pPr lvl="1"/>
            <a:r>
              <a:rPr lang="en-US" altLang="zh-TW" dirty="0" smtClean="0"/>
              <a:t>Should be </a:t>
            </a:r>
            <a:r>
              <a:rPr lang="en-US" altLang="zh-TW" dirty="0"/>
              <a:t>aware of task </a:t>
            </a:r>
            <a:r>
              <a:rPr lang="en-US" altLang="zh-TW" dirty="0" smtClean="0"/>
              <a:t>deadlines</a:t>
            </a:r>
          </a:p>
          <a:p>
            <a:pPr lvl="1"/>
            <a:r>
              <a:rPr lang="en-US" altLang="zh-TW" dirty="0" smtClean="0"/>
              <a:t>Should </a:t>
            </a:r>
            <a:r>
              <a:rPr lang="en-US" altLang="zh-TW" dirty="0"/>
              <a:t>provide precise time services with high </a:t>
            </a:r>
            <a:r>
              <a:rPr lang="en-US" altLang="zh-TW" dirty="0" smtClean="0"/>
              <a:t>resolution</a:t>
            </a:r>
            <a:endParaRPr lang="en-US" altLang="zh-TW" dirty="0"/>
          </a:p>
          <a:p>
            <a:r>
              <a:rPr lang="en-US" altLang="zh-TW" dirty="0" smtClean="0"/>
              <a:t>OS </a:t>
            </a:r>
            <a:r>
              <a:rPr lang="en-US" altLang="zh-TW" dirty="0"/>
              <a:t>must be fast</a:t>
            </a:r>
          </a:p>
          <a:p>
            <a:pPr lvl="1"/>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917F0F6D-38BB-4F9C-A52D-752A5457A4DA}" type="slidenum">
              <a:rPr lang="zh-TW" altLang="en-US" smtClean="0"/>
              <a:pPr/>
              <a:t>20</a:t>
            </a:fld>
            <a:endParaRPr lang="zh-TW" altLang="zh-TW"/>
          </a:p>
        </p:txBody>
      </p:sp>
    </p:spTree>
    <p:extLst>
      <p:ext uri="{BB962C8B-B14F-4D97-AF65-F5344CB8AC3E}">
        <p14:creationId xmlns:p14="http://schemas.microsoft.com/office/powerpoint/2010/main" val="2808160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8" name="Rectangle 8"/>
          <p:cNvSpPr>
            <a:spLocks noGrp="1" noChangeArrowheads="1"/>
          </p:cNvSpPr>
          <p:nvPr>
            <p:ph type="title"/>
          </p:nvPr>
        </p:nvSpPr>
        <p:spPr/>
        <p:txBody>
          <a:bodyPr/>
          <a:lstStyle/>
          <a:p>
            <a:r>
              <a:rPr lang="en-US" altLang="zh-TW" smtClean="0"/>
              <a:t>MQX Facilities</a:t>
            </a:r>
            <a:endParaRPr lang="en-US" altLang="zh-TW"/>
          </a:p>
        </p:txBody>
      </p:sp>
      <p:sp>
        <p:nvSpPr>
          <p:cNvPr id="10" name="投影片編號版面配置區 4"/>
          <p:cNvSpPr>
            <a:spLocks noGrp="1"/>
          </p:cNvSpPr>
          <p:nvPr>
            <p:ph type="sldNum" sz="quarter" idx="11"/>
          </p:nvPr>
        </p:nvSpPr>
        <p:spPr>
          <a:xfrm>
            <a:off x="6731000" y="6229350"/>
            <a:ext cx="1905000" cy="457200"/>
          </a:xfrm>
        </p:spPr>
        <p:txBody>
          <a:bodyPr/>
          <a:lstStyle/>
          <a:p>
            <a:fld id="{85C0E019-6E4F-45BE-88C2-2F729619FAA6}" type="slidenum">
              <a:rPr lang="zh-TW" altLang="en-US" smtClean="0"/>
              <a:pPr/>
              <a:t>21</a:t>
            </a:fld>
            <a:endParaRPr lang="zh-TW" altLang="zh-TW"/>
          </a:p>
        </p:txBody>
      </p:sp>
      <p:pic>
        <p:nvPicPr>
          <p:cNvPr id="1105924" name="Picture 4"/>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21063" y="1124744"/>
            <a:ext cx="5472112" cy="487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29" name="Text Box 9"/>
          <p:cNvSpPr txBox="1">
            <a:spLocks noChangeArrowheads="1"/>
          </p:cNvSpPr>
          <p:nvPr/>
        </p:nvSpPr>
        <p:spPr bwMode="auto">
          <a:xfrm>
            <a:off x="1835150" y="1196181"/>
            <a:ext cx="131337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latin typeface="+mn-lt"/>
              </a:rPr>
              <a:t>Required</a:t>
            </a:r>
          </a:p>
        </p:txBody>
      </p:sp>
      <p:sp>
        <p:nvSpPr>
          <p:cNvPr id="1105930" name="Text Box 10"/>
          <p:cNvSpPr txBox="1">
            <a:spLocks noChangeArrowheads="1"/>
          </p:cNvSpPr>
          <p:nvPr/>
        </p:nvSpPr>
        <p:spPr bwMode="auto">
          <a:xfrm>
            <a:off x="900113" y="1988344"/>
            <a:ext cx="13049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latin typeface="+mn-lt"/>
              </a:rPr>
              <a:t>Optional</a:t>
            </a:r>
          </a:p>
        </p:txBody>
      </p:sp>
      <p:sp>
        <p:nvSpPr>
          <p:cNvPr id="1105931" name="Line 11"/>
          <p:cNvSpPr>
            <a:spLocks noChangeShapeType="1"/>
          </p:cNvSpPr>
          <p:nvPr/>
        </p:nvSpPr>
        <p:spPr bwMode="auto">
          <a:xfrm>
            <a:off x="3130550" y="1627981"/>
            <a:ext cx="2089150" cy="1223963"/>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05932" name="Line 12"/>
          <p:cNvSpPr>
            <a:spLocks noChangeShapeType="1"/>
          </p:cNvSpPr>
          <p:nvPr/>
        </p:nvSpPr>
        <p:spPr bwMode="auto">
          <a:xfrm>
            <a:off x="1979613" y="2491581"/>
            <a:ext cx="1800225" cy="50482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05933" name="Text Box 13"/>
          <p:cNvSpPr txBox="1">
            <a:spLocks noChangeArrowheads="1"/>
          </p:cNvSpPr>
          <p:nvPr/>
        </p:nvSpPr>
        <p:spPr bwMode="auto">
          <a:xfrm>
            <a:off x="323850" y="2708920"/>
            <a:ext cx="3455988"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TW" dirty="0">
                <a:latin typeface="+mn-lt"/>
              </a:rPr>
              <a:t>MQX, RTCS, </a:t>
            </a:r>
            <a:r>
              <a:rPr lang="en-US" altLang="zh-TW" dirty="0" smtClean="0">
                <a:latin typeface="+mn-lt"/>
              </a:rPr>
              <a:t>etc. </a:t>
            </a:r>
            <a:r>
              <a:rPr lang="en-US" altLang="zh-TW" dirty="0">
                <a:latin typeface="+mn-lt"/>
              </a:rPr>
              <a:t>are structured as a set of C files built by the user into a library that is linked into the same code space as the application. Libraries contain all functions but only called functions are included with the image.</a:t>
            </a:r>
            <a:endParaRPr lang="zh-TW" altLang="en-US" dirty="0">
              <a:latin typeface="+mn-lt"/>
            </a:endParaRPr>
          </a:p>
        </p:txBody>
      </p:sp>
    </p:spTree>
    <p:extLst>
      <p:ext uri="{BB962C8B-B14F-4D97-AF65-F5344CB8AC3E}">
        <p14:creationId xmlns:p14="http://schemas.microsoft.com/office/powerpoint/2010/main" val="26853754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
          <p:cNvGrpSpPr>
            <a:grpSpLocks/>
          </p:cNvGrpSpPr>
          <p:nvPr/>
        </p:nvGrpSpPr>
        <p:grpSpPr bwMode="auto">
          <a:xfrm>
            <a:off x="3419872" y="228600"/>
            <a:ext cx="5600303" cy="6513513"/>
            <a:chOff x="3803" y="1050"/>
            <a:chExt cx="1879" cy="3197"/>
          </a:xfrm>
        </p:grpSpPr>
        <p:sp>
          <p:nvSpPr>
            <p:cNvPr id="12" name="Rectangle 10"/>
            <p:cNvSpPr>
              <a:spLocks noChangeArrowheads="1"/>
            </p:cNvSpPr>
            <p:nvPr/>
          </p:nvSpPr>
          <p:spPr bwMode="ltGray">
            <a:xfrm>
              <a:off x="3840" y="1050"/>
              <a:ext cx="1842" cy="3197"/>
            </a:xfrm>
            <a:prstGeom prst="rect">
              <a:avLst/>
            </a:prstGeom>
            <a:solidFill>
              <a:srgbClr val="D7EAEE"/>
            </a:solidFill>
            <a:ln>
              <a:noFill/>
            </a:ln>
            <a:effectLst/>
            <a:extLst>
              <a:ext uri="{91240B29-F687-4f45-9708-019B960494DF}">
                <a14:hiddenLine xmlns="" xmlns:a14="http://schemas.microsoft.com/office/drawing/2010/main" w="76200" algn="ctr">
                  <a:solidFill>
                    <a:schemeClr val="bg1"/>
                  </a:solidFill>
                  <a:miter lim="800000"/>
                  <a:headEnd/>
                  <a:tailEnd type="none" w="lg"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91440" bIns="91440" anchor="ctr"/>
            <a:lstStyle/>
            <a:p>
              <a:pPr algn="ctr" eaLnBrk="1" hangingPunct="1"/>
              <a:endParaRPr lang="zh-TW" altLang="en-US" sz="1400">
                <a:latin typeface="Arial" panose="020B0604020202020204" pitchFamily="34" charset="0"/>
                <a:ea typeface="新細明體" panose="02020500000000000000" pitchFamily="18" charset="-120"/>
              </a:endParaRPr>
            </a:p>
          </p:txBody>
        </p:sp>
        <p:pic>
          <p:nvPicPr>
            <p:cNvPr id="13" name="Picture 11"/>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03" y="1085"/>
              <a:ext cx="1830" cy="3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標題 1"/>
          <p:cNvSpPr>
            <a:spLocks noGrp="1"/>
          </p:cNvSpPr>
          <p:nvPr>
            <p:ph type="title"/>
          </p:nvPr>
        </p:nvSpPr>
        <p:spPr/>
        <p:txBody>
          <a:bodyPr/>
          <a:lstStyle/>
          <a:p>
            <a:r>
              <a:rPr lang="en-US" altLang="zh-TW" smtClean="0"/>
              <a:t>Getting MQX</a:t>
            </a:r>
            <a:endParaRPr lang="zh-TW" altLang="en-US" dirty="0"/>
          </a:p>
        </p:txBody>
      </p:sp>
      <p:sp>
        <p:nvSpPr>
          <p:cNvPr id="3" name="內容版面配置區 2"/>
          <p:cNvSpPr>
            <a:spLocks noGrp="1"/>
          </p:cNvSpPr>
          <p:nvPr>
            <p:ph idx="1"/>
          </p:nvPr>
        </p:nvSpPr>
        <p:spPr/>
        <p:txBody>
          <a:bodyPr/>
          <a:lstStyle/>
          <a:p>
            <a:r>
              <a:rPr lang="en-US" altLang="zh-TW" dirty="0" smtClean="0"/>
              <a:t>Download from </a:t>
            </a:r>
            <a:br>
              <a:rPr lang="en-US" altLang="zh-TW" dirty="0" smtClean="0"/>
            </a:br>
            <a:r>
              <a:rPr lang="en-US" altLang="zh-TW" dirty="0" smtClean="0">
                <a:hlinkClick r:id="rId3"/>
              </a:rPr>
              <a:t>www.freescale.com/mqx</a:t>
            </a:r>
            <a:endParaRPr lang="en-US" altLang="zh-TW" dirty="0" smtClean="0"/>
          </a:p>
          <a:p>
            <a:r>
              <a:rPr lang="en-US" altLang="zh-TW" dirty="0" err="1" smtClean="0"/>
              <a:t>mqx</a:t>
            </a:r>
            <a:r>
              <a:rPr lang="en-US" altLang="zh-TW" dirty="0" smtClean="0"/>
              <a:t> directory:</a:t>
            </a:r>
          </a:p>
          <a:p>
            <a:pPr lvl="1"/>
            <a:r>
              <a:rPr lang="en-US" altLang="zh-TW" dirty="0" smtClean="0"/>
              <a:t>build</a:t>
            </a:r>
          </a:p>
          <a:p>
            <a:pPr lvl="1"/>
            <a:r>
              <a:rPr lang="en-US" altLang="zh-TW" dirty="0" smtClean="0"/>
              <a:t>examples</a:t>
            </a:r>
          </a:p>
          <a:p>
            <a:pPr lvl="1"/>
            <a:r>
              <a:rPr lang="en-US" altLang="zh-TW" dirty="0" smtClean="0"/>
              <a:t>source</a:t>
            </a:r>
          </a:p>
          <a:p>
            <a:pPr lvl="2"/>
            <a:r>
              <a:rPr lang="en-US" altLang="zh-TW" dirty="0" err="1" smtClean="0"/>
              <a:t>bsp</a:t>
            </a:r>
            <a:endParaRPr lang="en-US" altLang="zh-TW" dirty="0" smtClean="0"/>
          </a:p>
          <a:p>
            <a:pPr lvl="2"/>
            <a:r>
              <a:rPr lang="en-US" altLang="zh-TW" dirty="0" err="1" smtClean="0"/>
              <a:t>io</a:t>
            </a:r>
            <a:endParaRPr lang="en-US" altLang="zh-TW" dirty="0" smtClean="0"/>
          </a:p>
          <a:p>
            <a:pPr lvl="2"/>
            <a:r>
              <a:rPr lang="en-US" altLang="zh-TW" dirty="0" err="1" smtClean="0"/>
              <a:t>psp</a:t>
            </a:r>
            <a:endParaRPr lang="en-US" altLang="zh-TW" dirty="0" smtClean="0"/>
          </a:p>
          <a:p>
            <a:pPr lvl="2"/>
            <a:r>
              <a:rPr lang="en-US" altLang="zh-TW" dirty="0" smtClean="0"/>
              <a:t>MQX API</a:t>
            </a:r>
          </a:p>
          <a:p>
            <a:endParaRPr lang="en-US" altLang="zh-TW" dirty="0" smtClean="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22</a:t>
            </a:fld>
            <a:endParaRPr lang="zh-TW" altLang="zh-TW"/>
          </a:p>
        </p:txBody>
      </p:sp>
    </p:spTree>
    <p:extLst>
      <p:ext uri="{BB962C8B-B14F-4D97-AF65-F5344CB8AC3E}">
        <p14:creationId xmlns:p14="http://schemas.microsoft.com/office/powerpoint/2010/main" val="1184025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6" name="Rectangle 4"/>
          <p:cNvSpPr>
            <a:spLocks noGrp="1" noChangeArrowheads="1"/>
          </p:cNvSpPr>
          <p:nvPr>
            <p:ph type="title"/>
          </p:nvPr>
        </p:nvSpPr>
        <p:spPr/>
        <p:txBody>
          <a:bodyPr/>
          <a:lstStyle/>
          <a:p>
            <a:r>
              <a:rPr lang="en-US" altLang="zh-TW" smtClean="0"/>
              <a:t>MQX Tasks</a:t>
            </a:r>
            <a:endParaRPr lang="en-US" altLang="zh-TW"/>
          </a:p>
        </p:txBody>
      </p:sp>
      <p:sp>
        <p:nvSpPr>
          <p:cNvPr id="1108997" name="Rectangle 5"/>
          <p:cNvSpPr>
            <a:spLocks noGrp="1" noChangeArrowheads="1"/>
          </p:cNvSpPr>
          <p:nvPr>
            <p:ph type="body" idx="1"/>
          </p:nvPr>
        </p:nvSpPr>
        <p:spPr/>
        <p:txBody>
          <a:bodyPr/>
          <a:lstStyle/>
          <a:p>
            <a:r>
              <a:rPr lang="en-US" altLang="zh-TW" dirty="0" smtClean="0"/>
              <a:t>Applications running on MQX are built around </a:t>
            </a:r>
            <a:r>
              <a:rPr lang="en-US" altLang="zh-TW" dirty="0" smtClean="0">
                <a:solidFill>
                  <a:srgbClr val="FF0000"/>
                </a:solidFill>
              </a:rPr>
              <a:t>tasks</a:t>
            </a:r>
            <a:r>
              <a:rPr lang="en-US" altLang="zh-TW" dirty="0" smtClean="0"/>
              <a:t> </a:t>
            </a:r>
            <a:r>
              <a:rPr lang="en-US" altLang="zh-TW" dirty="0" smtClean="0">
                <a:sym typeface="Wingdings" panose="05000000000000000000" pitchFamily="2" charset="2"/>
              </a:rPr>
              <a:t> </a:t>
            </a:r>
            <a:r>
              <a:rPr lang="en-US" altLang="zh-TW" dirty="0" smtClean="0"/>
              <a:t>a system consists of multiple tasks</a:t>
            </a:r>
          </a:p>
          <a:p>
            <a:pPr lvl="1"/>
            <a:r>
              <a:rPr lang="en-US" altLang="zh-TW" dirty="0" smtClean="0"/>
              <a:t>Tasks are like </a:t>
            </a:r>
            <a:r>
              <a:rPr lang="en-US" altLang="zh-TW" i="1" dirty="0" smtClean="0"/>
              <a:t>threads</a:t>
            </a:r>
            <a:r>
              <a:rPr lang="en-US" altLang="zh-TW" dirty="0" smtClean="0"/>
              <a:t> and take turns running</a:t>
            </a:r>
          </a:p>
          <a:p>
            <a:pPr lvl="1"/>
            <a:r>
              <a:rPr lang="en-US" altLang="zh-TW" dirty="0" smtClean="0"/>
              <a:t>Only one task is active (has the processor) at any given time</a:t>
            </a:r>
          </a:p>
          <a:p>
            <a:pPr lvl="1"/>
            <a:r>
              <a:rPr lang="en-US" altLang="zh-TW" dirty="0" smtClean="0"/>
              <a:t>MQX manages how the tasks share the processor (scheduling and context switching)</a:t>
            </a:r>
          </a:p>
          <a:p>
            <a:r>
              <a:rPr lang="en-US" altLang="zh-TW" dirty="0"/>
              <a:t>Task context</a:t>
            </a:r>
          </a:p>
          <a:p>
            <a:pPr lvl="1"/>
            <a:r>
              <a:rPr lang="en-US" altLang="zh-TW" dirty="0"/>
              <a:t>Data structure stored for each task, including registers and a list of owned </a:t>
            </a:r>
            <a:r>
              <a:rPr lang="en-US" altLang="zh-TW" dirty="0" smtClean="0"/>
              <a:t>resources</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413AF9B6-F92B-428A-B80B-E71F1D87189F}" type="slidenum">
              <a:rPr lang="zh-TW" altLang="en-US" smtClean="0"/>
              <a:pPr/>
              <a:t>23</a:t>
            </a:fld>
            <a:endParaRPr lang="zh-TW" altLang="zh-TW"/>
          </a:p>
        </p:txBody>
      </p:sp>
    </p:spTree>
    <p:extLst>
      <p:ext uri="{BB962C8B-B14F-4D97-AF65-F5344CB8AC3E}">
        <p14:creationId xmlns:p14="http://schemas.microsoft.com/office/powerpoint/2010/main" val="39497781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標題 4"/>
          <p:cNvSpPr>
            <a:spLocks noGrp="1"/>
          </p:cNvSpPr>
          <p:nvPr>
            <p:ph type="title"/>
          </p:nvPr>
        </p:nvSpPr>
        <p:spPr/>
        <p:txBody>
          <a:bodyPr/>
          <a:lstStyle/>
          <a:p>
            <a:pPr eaLnBrk="1" hangingPunct="1"/>
            <a:r>
              <a:rPr lang="en-US" altLang="zh-TW"/>
              <a:t>“Hello World” on MQX</a:t>
            </a:r>
            <a:r>
              <a:rPr lang="en-US" altLang="zh-TW" sz="1800"/>
              <a:t> </a:t>
            </a:r>
            <a:endParaRPr lang="zh-TW" altLang="en-US" sz="1800"/>
          </a:p>
        </p:txBody>
      </p:sp>
      <p:sp>
        <p:nvSpPr>
          <p:cNvPr id="7" name="投影片編號版面配置區 3"/>
          <p:cNvSpPr>
            <a:spLocks noGrp="1"/>
          </p:cNvSpPr>
          <p:nvPr>
            <p:ph type="sldNum" sz="quarter" idx="11"/>
          </p:nvPr>
        </p:nvSpPr>
        <p:spPr/>
        <p:txBody>
          <a:bodyPr/>
          <a:lstStyle/>
          <a:p>
            <a:fld id="{E9F59149-B646-4B3F-B3BD-A00270B23CDD}" type="slidenum">
              <a:rPr lang="zh-TW" altLang="en-US" smtClean="0"/>
              <a:pPr/>
              <a:t>24</a:t>
            </a:fld>
            <a:endParaRPr lang="zh-TW" altLang="zh-TW"/>
          </a:p>
        </p:txBody>
      </p:sp>
      <p:graphicFrame>
        <p:nvGraphicFramePr>
          <p:cNvPr id="1111072" name="Group 32"/>
          <p:cNvGraphicFramePr>
            <a:graphicFrameLocks noGrp="1"/>
          </p:cNvGraphicFramePr>
          <p:nvPr>
            <p:extLst>
              <p:ext uri="{D42A27DB-BD31-4B8C-83A1-F6EECF244321}">
                <p14:modId xmlns:p14="http://schemas.microsoft.com/office/powerpoint/2010/main" val="1439738857"/>
              </p:ext>
            </p:extLst>
          </p:nvPr>
        </p:nvGraphicFramePr>
        <p:xfrm>
          <a:off x="468313" y="1268760"/>
          <a:ext cx="8353425" cy="4632960"/>
        </p:xfrm>
        <a:graphic>
          <a:graphicData uri="http://schemas.openxmlformats.org/drawingml/2006/table">
            <a:tbl>
              <a:tblPr/>
              <a:tblGrid>
                <a:gridCol w="8353425"/>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#include &lt;</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mqx.h</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&gt;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#include &lt;</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bsp.h</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&gt;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#include &lt;</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fio.h</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&gt;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#define HELLO_TASK 5 /* Task IDs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extern void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(uint_32);</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const</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TASK_TEMPLATE_STRUCT </a:t>
                      </a:r>
                      <a:r>
                        <a:rPr kumimoji="1" lang="en-US" altLang="zh-TW" sz="2000" b="1" i="0" u="none" strike="noStrike" cap="none" normalizeH="0" baseline="0" dirty="0" err="1"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MQX_template_list</a:t>
                      </a:r>
                      <a:r>
                        <a:rPr kumimoji="1"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Task Index, Function, Stack, Priority, Name,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Attributes, Parameters, Time Slice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{HELLO_TASK,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1500, 8, "hello",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MQX_AUTO_START_TASK, 0, 0 }, { 0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void </a:t>
                      </a:r>
                      <a:r>
                        <a:rPr kumimoji="1" lang="en-US" altLang="zh-TW" sz="2000" b="1" i="0" u="none" strike="noStrike" cap="none" normalizeH="0" baseline="0" dirty="0" err="1"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hello_task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(uint_32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initial_data</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printf</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("Hello World\n");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_</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task_block</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block the task</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111073" name="AutoShape 33"/>
          <p:cNvSpPr>
            <a:spLocks noChangeArrowheads="1"/>
          </p:cNvSpPr>
          <p:nvPr/>
        </p:nvSpPr>
        <p:spPr bwMode="auto">
          <a:xfrm>
            <a:off x="468313" y="2781647"/>
            <a:ext cx="8064500" cy="1800225"/>
          </a:xfrm>
          <a:prstGeom prst="roundRect">
            <a:avLst>
              <a:gd name="adj" fmla="val 16667"/>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11074" name="AutoShape 34"/>
          <p:cNvSpPr>
            <a:spLocks noChangeArrowheads="1"/>
          </p:cNvSpPr>
          <p:nvPr/>
        </p:nvSpPr>
        <p:spPr bwMode="auto">
          <a:xfrm>
            <a:off x="468313" y="4653310"/>
            <a:ext cx="8064500" cy="1152525"/>
          </a:xfrm>
          <a:prstGeom prst="roundRect">
            <a:avLst>
              <a:gd name="adj" fmla="val 16667"/>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524401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10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1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073" grpId="0" animBg="1"/>
      <p:bldP spid="111107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lstStyle/>
          <a:p>
            <a:r>
              <a:rPr lang="en-US" altLang="zh-TW" smtClean="0"/>
              <a:t>“Hello World” Explained</a:t>
            </a:r>
            <a:endParaRPr lang="en-US" altLang="zh-TW"/>
          </a:p>
        </p:txBody>
      </p:sp>
      <p:sp>
        <p:nvSpPr>
          <p:cNvPr id="1182723" name="Rectangle 3"/>
          <p:cNvSpPr>
            <a:spLocks noGrp="1" noChangeArrowheads="1"/>
          </p:cNvSpPr>
          <p:nvPr>
            <p:ph type="body" idx="1"/>
          </p:nvPr>
        </p:nvSpPr>
        <p:spPr/>
        <p:txBody>
          <a:bodyPr/>
          <a:lstStyle/>
          <a:p>
            <a:r>
              <a:rPr lang="en-US" altLang="zh-TW" dirty="0" smtClean="0"/>
              <a:t>There is no main() defined</a:t>
            </a:r>
          </a:p>
          <a:p>
            <a:pPr lvl="1"/>
            <a:r>
              <a:rPr lang="en-US" altLang="zh-TW" b="1" dirty="0" smtClean="0">
                <a:latin typeface="Courier New" panose="02070309020205020404" pitchFamily="49" charset="0"/>
                <a:cs typeface="Courier New" panose="02070309020205020404" pitchFamily="49" charset="0"/>
              </a:rPr>
              <a:t>main()</a:t>
            </a:r>
            <a:r>
              <a:rPr lang="en-US" altLang="zh-TW" dirty="0" smtClean="0"/>
              <a:t>in </a:t>
            </a:r>
            <a:r>
              <a:rPr lang="en-US" altLang="zh-TW" i="1" dirty="0" err="1" smtClean="0"/>
              <a:t>mqx</a:t>
            </a:r>
            <a:r>
              <a:rPr lang="en-US" altLang="zh-TW" i="1" dirty="0" smtClean="0"/>
              <a:t>\source\</a:t>
            </a:r>
            <a:r>
              <a:rPr lang="en-US" altLang="zh-TW" i="1" dirty="0" err="1" smtClean="0"/>
              <a:t>bsp</a:t>
            </a:r>
            <a:r>
              <a:rPr lang="en-US" altLang="zh-TW" i="1" dirty="0" smtClean="0"/>
              <a:t>\twrk60d100m\</a:t>
            </a:r>
            <a:r>
              <a:rPr lang="en-US" altLang="zh-TW" i="1" dirty="0" err="1" smtClean="0"/>
              <a:t>mqx_main.c</a:t>
            </a:r>
            <a:endParaRPr lang="en-US" altLang="zh-TW" i="1" dirty="0" smtClean="0"/>
          </a:p>
          <a:p>
            <a:pPr lvl="1"/>
            <a:endParaRPr lang="en-US" altLang="zh-TW" dirty="0" smtClean="0"/>
          </a:p>
          <a:p>
            <a:pPr lvl="1"/>
            <a:endParaRPr lang="en-US" altLang="zh-TW" dirty="0" smtClean="0"/>
          </a:p>
          <a:p>
            <a:pPr lvl="1"/>
            <a:endParaRPr lang="en-US" altLang="zh-TW" dirty="0" smtClean="0"/>
          </a:p>
          <a:p>
            <a:pPr lvl="1"/>
            <a:endParaRPr lang="en-US" altLang="zh-TW" dirty="0" smtClean="0"/>
          </a:p>
          <a:p>
            <a:pPr lvl="1"/>
            <a:endParaRPr lang="en-US" altLang="zh-TW" dirty="0" smtClean="0"/>
          </a:p>
          <a:p>
            <a:pPr lvl="1"/>
            <a:endParaRPr lang="en-US" altLang="zh-TW" dirty="0" smtClean="0"/>
          </a:p>
          <a:p>
            <a:pPr lvl="1"/>
            <a:endParaRPr lang="en-US" altLang="zh-TW" dirty="0" smtClean="0"/>
          </a:p>
          <a:p>
            <a:pPr lvl="1"/>
            <a:r>
              <a:rPr lang="en-US" altLang="zh-TW" b="1" dirty="0" smtClean="0">
                <a:latin typeface="Courier New" panose="02070309020205020404" pitchFamily="49" charset="0"/>
                <a:cs typeface="Courier New" panose="02070309020205020404" pitchFamily="49" charset="0"/>
              </a:rPr>
              <a:t>_</a:t>
            </a:r>
            <a:r>
              <a:rPr lang="en-US" altLang="zh-TW" b="1" dirty="0" err="1" smtClean="0">
                <a:latin typeface="Courier New" panose="02070309020205020404" pitchFamily="49" charset="0"/>
                <a:cs typeface="Courier New" panose="02070309020205020404" pitchFamily="49" charset="0"/>
              </a:rPr>
              <a:t>mqx</a:t>
            </a:r>
            <a:r>
              <a:rPr lang="en-US" altLang="zh-TW" b="1" dirty="0" smtClean="0">
                <a:latin typeface="Courier New" panose="02070309020205020404" pitchFamily="49" charset="0"/>
                <a:cs typeface="Courier New" panose="02070309020205020404" pitchFamily="49" charset="0"/>
              </a:rPr>
              <a:t>()</a:t>
            </a:r>
            <a:r>
              <a:rPr lang="en-US" altLang="zh-TW" dirty="0" smtClean="0"/>
              <a:t>starts MQX and initializes it according to the MQX initialization </a:t>
            </a:r>
            <a:r>
              <a:rPr lang="en-US" altLang="zh-TW" dirty="0" smtClean="0"/>
              <a:t>structure (with </a:t>
            </a:r>
            <a:r>
              <a:rPr lang="en-US" altLang="zh-TW" b="1" dirty="0" err="1" smtClean="0">
                <a:latin typeface="Courier New" panose="02070309020205020404" pitchFamily="49" charset="0"/>
                <a:cs typeface="Courier New" panose="02070309020205020404" pitchFamily="49" charset="0"/>
              </a:rPr>
              <a:t>MQX_template_list</a:t>
            </a:r>
            <a:r>
              <a:rPr lang="en-US" altLang="zh-TW" dirty="0" smtClean="0"/>
              <a:t> as a member)</a:t>
            </a:r>
            <a:r>
              <a:rPr lang="en-US" altLang="zh-TW" dirty="0" smtClean="0"/>
              <a:t> </a:t>
            </a:r>
            <a:r>
              <a:rPr lang="en-US" altLang="zh-TW" dirty="0" smtClean="0"/>
              <a:t>defined in </a:t>
            </a:r>
            <a:r>
              <a:rPr lang="en-US" altLang="zh-TW" i="1" dirty="0" err="1" smtClean="0"/>
              <a:t>mqx_init.c</a:t>
            </a:r>
            <a:r>
              <a:rPr lang="en-US" altLang="zh-TW" i="1" dirty="0" smtClean="0"/>
              <a:t> </a:t>
            </a:r>
            <a:endParaRPr lang="en-US" altLang="zh-TW" i="1" dirty="0"/>
          </a:p>
        </p:txBody>
      </p:sp>
      <p:sp>
        <p:nvSpPr>
          <p:cNvPr id="6" name="投影片編號版面配置區 5"/>
          <p:cNvSpPr>
            <a:spLocks noGrp="1"/>
          </p:cNvSpPr>
          <p:nvPr>
            <p:ph type="sldNum" sz="quarter" idx="11"/>
          </p:nvPr>
        </p:nvSpPr>
        <p:spPr>
          <a:xfrm>
            <a:off x="6731000" y="6229350"/>
            <a:ext cx="1905000" cy="457200"/>
          </a:xfrm>
        </p:spPr>
        <p:txBody>
          <a:bodyPr/>
          <a:lstStyle/>
          <a:p>
            <a:fld id="{F746FB77-58ED-45A6-80A2-21304482814A}" type="slidenum">
              <a:rPr lang="zh-TW" altLang="en-US" smtClean="0"/>
              <a:pPr/>
              <a:t>25</a:t>
            </a:fld>
            <a:endParaRPr lang="zh-TW" altLang="zh-TW"/>
          </a:p>
        </p:txBody>
      </p:sp>
      <p:graphicFrame>
        <p:nvGraphicFramePr>
          <p:cNvPr id="1182741" name="Group 21"/>
          <p:cNvGraphicFramePr>
            <a:graphicFrameLocks noGrp="1"/>
          </p:cNvGraphicFramePr>
          <p:nvPr>
            <p:ph sz="half" idx="4294967295"/>
            <p:extLst>
              <p:ext uri="{D42A27DB-BD31-4B8C-83A1-F6EECF244321}">
                <p14:modId xmlns:p14="http://schemas.microsoft.com/office/powerpoint/2010/main" val="3306776424"/>
              </p:ext>
            </p:extLst>
          </p:nvPr>
        </p:nvGraphicFramePr>
        <p:xfrm>
          <a:off x="467544" y="2132856"/>
          <a:ext cx="8135937" cy="2520950"/>
        </p:xfrm>
        <a:graphic>
          <a:graphicData uri="http://schemas.openxmlformats.org/drawingml/2006/table">
            <a:tbl>
              <a:tblPr/>
              <a:tblGrid>
                <a:gridCol w="8135937"/>
              </a:tblGrid>
              <a:tr h="2520950">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rPr>
                        <a:t>int</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main(void)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extern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rPr>
                        <a:t>const</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MQX_INITIALIZATION_STRUCT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rPr>
                        <a:t>MQX_init_struct</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 Start MQX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a:t>
                      </a:r>
                      <a:r>
                        <a:rPr kumimoji="1"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rPr>
                        <a:t>_</a:t>
                      </a:r>
                      <a:r>
                        <a:rPr kumimoji="1" lang="en-US" altLang="zh-TW" sz="2000" b="1" i="0" u="none" strike="noStrike" cap="none" normalizeH="0" baseline="0" dirty="0" err="1" smtClean="0">
                          <a:ln>
                            <a:noFill/>
                          </a:ln>
                          <a:solidFill>
                            <a:srgbClr val="FF0000"/>
                          </a:solidFill>
                          <a:effectLst/>
                          <a:latin typeface="Courier New" panose="02070309020205020404" pitchFamily="49" charset="0"/>
                          <a:ea typeface="標楷體" panose="03000509000000000000" pitchFamily="65" charset="-120"/>
                        </a:rPr>
                        <a:t>mqx</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(MQX_INITIALIZATION_STRUCT_PTR)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&amp;</a:t>
                      </a:r>
                      <a:r>
                        <a:rPr kumimoji="1"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rPr>
                        <a:t>MQX_init_struct</a:t>
                      </a: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  return 0;</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1"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rPr>
                        <a:t>}</a:t>
                      </a:r>
                      <a:endParaRPr kumimoji="1" lang="en-US" altLang="zh-TW" sz="18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4230148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6" name="Rectangle 4"/>
          <p:cNvSpPr>
            <a:spLocks noGrp="1" noChangeArrowheads="1"/>
          </p:cNvSpPr>
          <p:nvPr>
            <p:ph type="title"/>
          </p:nvPr>
        </p:nvSpPr>
        <p:spPr/>
        <p:txBody>
          <a:bodyPr/>
          <a:lstStyle/>
          <a:p>
            <a:r>
              <a:rPr lang="en-US" altLang="zh-TW" smtClean="0"/>
              <a:t>“Hello World” Explained</a:t>
            </a:r>
            <a:endParaRPr lang="en-US" altLang="zh-TW"/>
          </a:p>
        </p:txBody>
      </p:sp>
      <p:sp>
        <p:nvSpPr>
          <p:cNvPr id="1119237" name="Rectangle 5"/>
          <p:cNvSpPr>
            <a:spLocks noGrp="1" noChangeArrowheads="1"/>
          </p:cNvSpPr>
          <p:nvPr>
            <p:ph type="body" idx="1"/>
          </p:nvPr>
        </p:nvSpPr>
        <p:spPr/>
        <p:txBody>
          <a:bodyPr/>
          <a:lstStyle/>
          <a:p>
            <a:r>
              <a:rPr lang="en-US" altLang="zh-TW" dirty="0" smtClean="0"/>
              <a:t>A task is a unique instance of a </a:t>
            </a:r>
            <a:r>
              <a:rPr lang="en-US" altLang="zh-TW" dirty="0" smtClean="0">
                <a:solidFill>
                  <a:srgbClr val="FF0000"/>
                </a:solidFill>
              </a:rPr>
              <a:t>task template</a:t>
            </a:r>
          </a:p>
          <a:p>
            <a:pPr lvl="1"/>
            <a:r>
              <a:rPr lang="en-US" altLang="zh-TW" dirty="0" smtClean="0"/>
              <a:t>Can have multiple tasks from same template, and each </a:t>
            </a:r>
            <a:r>
              <a:rPr lang="en-US" altLang="zh-TW" dirty="0" smtClean="0"/>
              <a:t>has </a:t>
            </a:r>
            <a:r>
              <a:rPr lang="en-US" altLang="zh-TW" dirty="0" smtClean="0"/>
              <a:t>its own instance</a:t>
            </a:r>
          </a:p>
          <a:p>
            <a:pPr lvl="1"/>
            <a:r>
              <a:rPr lang="en-US" altLang="zh-TW" dirty="0" smtClean="0"/>
              <a:t>Each task has a unique 32-bit task ID used by MQX</a:t>
            </a:r>
          </a:p>
          <a:p>
            <a:pPr lvl="1"/>
            <a:r>
              <a:rPr lang="en-US" altLang="zh-TW" dirty="0" smtClean="0"/>
              <a:t>Automatic clean up of resources when terminates</a:t>
            </a:r>
          </a:p>
          <a:p>
            <a:r>
              <a:rPr lang="en-US" altLang="zh-TW" dirty="0" smtClean="0"/>
              <a:t>Tasks are managed by </a:t>
            </a:r>
            <a:r>
              <a:rPr lang="en-US" altLang="zh-TW" b="1" dirty="0" err="1" smtClean="0">
                <a:latin typeface="Courier New" panose="02070309020205020404" pitchFamily="49" charset="0"/>
                <a:cs typeface="Courier New" panose="02070309020205020404" pitchFamily="49" charset="0"/>
              </a:rPr>
              <a:t>MQX_template_list</a:t>
            </a:r>
            <a:r>
              <a:rPr lang="en-US" altLang="zh-TW" dirty="0" smtClean="0"/>
              <a:t>, an array of task templates for creating tasks</a:t>
            </a:r>
          </a:p>
          <a:p>
            <a:pPr lvl="1"/>
            <a:r>
              <a:rPr lang="en-US" altLang="zh-TW" dirty="0" smtClean="0"/>
              <a:t>Terminated by a zero-filled task template</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E72EA16F-E7D6-4CF1-AB7D-5CC770B9E490}" type="slidenum">
              <a:rPr lang="zh-TW" altLang="en-US" smtClean="0"/>
              <a:pPr/>
              <a:t>26</a:t>
            </a:fld>
            <a:endParaRPr lang="zh-TW" altLang="zh-TW"/>
          </a:p>
        </p:txBody>
      </p:sp>
    </p:spTree>
    <p:extLst>
      <p:ext uri="{BB962C8B-B14F-4D97-AF65-F5344CB8AC3E}">
        <p14:creationId xmlns:p14="http://schemas.microsoft.com/office/powerpoint/2010/main" val="199112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r>
              <a:rPr lang="en-US" altLang="zh-TW" smtClean="0"/>
              <a:t>“Hello World” Explained</a:t>
            </a:r>
            <a:endParaRPr lang="en-US" altLang="zh-TW"/>
          </a:p>
        </p:txBody>
      </p:sp>
      <p:sp>
        <p:nvSpPr>
          <p:cNvPr id="1187843" name="Rectangle 3"/>
          <p:cNvSpPr>
            <a:spLocks noGrp="1" noChangeArrowheads="1"/>
          </p:cNvSpPr>
          <p:nvPr>
            <p:ph type="body" idx="1"/>
          </p:nvPr>
        </p:nvSpPr>
        <p:spPr/>
        <p:txBody>
          <a:bodyPr/>
          <a:lstStyle/>
          <a:p>
            <a:r>
              <a:rPr lang="en-US" altLang="zh-TW" dirty="0" smtClean="0"/>
              <a:t>A task template contains these fields:</a:t>
            </a:r>
          </a:p>
          <a:p>
            <a:pPr marL="0" indent="0">
              <a:buNone/>
            </a:pPr>
            <a:r>
              <a:rPr lang="en-US" altLang="zh-TW" sz="2400" dirty="0" smtClean="0"/>
              <a:t>  </a:t>
            </a:r>
            <a:r>
              <a:rPr lang="en-US" altLang="zh-TW" sz="2000" b="1" dirty="0" smtClean="0">
                <a:latin typeface="Courier New" panose="02070309020205020404" pitchFamily="49" charset="0"/>
                <a:cs typeface="Courier New" panose="02070309020205020404" pitchFamily="49" charset="0"/>
              </a:rPr>
              <a:t>_</a:t>
            </a:r>
            <a:r>
              <a:rPr lang="en-US" altLang="zh-TW" sz="2000" b="1" dirty="0" err="1" smtClean="0">
                <a:latin typeface="Courier New" panose="02070309020205020404" pitchFamily="49" charset="0"/>
                <a:cs typeface="Courier New" panose="02070309020205020404" pitchFamily="49" charset="0"/>
              </a:rPr>
              <a:t>mqx_uint</a:t>
            </a:r>
            <a:r>
              <a:rPr lang="en-US" altLang="zh-TW" sz="2000" b="1" dirty="0" smtClean="0">
                <a:latin typeface="Courier New" panose="02070309020205020404" pitchFamily="49" charset="0"/>
                <a:cs typeface="Courier New" panose="02070309020205020404" pitchFamily="49" charset="0"/>
              </a:rPr>
              <a:t>				TASK_TEMPLATE_INDEX</a:t>
            </a:r>
          </a:p>
          <a:p>
            <a:pPr marL="0" indent="0">
              <a:buNone/>
            </a:pPr>
            <a:r>
              <a:rPr lang="en-US" altLang="zh-TW" sz="2000" b="1" dirty="0" smtClean="0">
                <a:latin typeface="Courier New" panose="02070309020205020404" pitchFamily="49" charset="0"/>
                <a:cs typeface="Courier New" panose="02070309020205020404" pitchFamily="49" charset="0"/>
              </a:rPr>
              <a:t>  void (_CODE_PTR_)(</a:t>
            </a:r>
            <a:r>
              <a:rPr lang="en-US" altLang="zh-TW" sz="2000" b="1" dirty="0" smtClean="0">
                <a:latin typeface="Courier New" panose="02070309020205020404" pitchFamily="49" charset="0"/>
                <a:cs typeface="Courier New" panose="02070309020205020404" pitchFamily="49" charset="0"/>
              </a:rPr>
              <a:t>uint_32)</a:t>
            </a:r>
            <a:r>
              <a:rPr lang="en-US" altLang="zh-TW" sz="2000" b="1" dirty="0" smtClean="0">
                <a:latin typeface="Courier New" panose="02070309020205020404" pitchFamily="49" charset="0"/>
                <a:cs typeface="Courier New" panose="02070309020205020404" pitchFamily="49" charset="0"/>
              </a:rPr>
              <a:t>	TASK_ADDRESS</a:t>
            </a:r>
          </a:p>
          <a:p>
            <a:pPr marL="0" indent="0">
              <a:buNone/>
            </a:pPr>
            <a:r>
              <a:rPr lang="en-US" altLang="zh-TW" sz="2000" b="1" dirty="0" smtClean="0">
                <a:latin typeface="Courier New" panose="02070309020205020404" pitchFamily="49" charset="0"/>
                <a:cs typeface="Courier New" panose="02070309020205020404" pitchFamily="49" charset="0"/>
              </a:rPr>
              <a:t>  _</a:t>
            </a:r>
            <a:r>
              <a:rPr lang="en-US" altLang="zh-TW" sz="2000" b="1" dirty="0" err="1" smtClean="0">
                <a:latin typeface="Courier New" panose="02070309020205020404" pitchFamily="49" charset="0"/>
                <a:cs typeface="Courier New" panose="02070309020205020404" pitchFamily="49" charset="0"/>
              </a:rPr>
              <a:t>mem_size</a:t>
            </a:r>
            <a:r>
              <a:rPr lang="en-US" altLang="zh-TW" sz="2000" b="1" dirty="0" smtClean="0">
                <a:latin typeface="Courier New" panose="02070309020205020404" pitchFamily="49" charset="0"/>
                <a:cs typeface="Courier New" panose="02070309020205020404" pitchFamily="49" charset="0"/>
              </a:rPr>
              <a:t>				TASK_STACKSIZE</a:t>
            </a:r>
          </a:p>
          <a:p>
            <a:pPr marL="0" indent="0">
              <a:buNone/>
            </a:pPr>
            <a:r>
              <a:rPr lang="en-US" altLang="zh-TW" sz="2000" b="1" dirty="0" smtClean="0">
                <a:latin typeface="Courier New" panose="02070309020205020404" pitchFamily="49" charset="0"/>
                <a:cs typeface="Courier New" panose="02070309020205020404" pitchFamily="49" charset="0"/>
              </a:rPr>
              <a:t>  _</a:t>
            </a:r>
            <a:r>
              <a:rPr lang="en-US" altLang="zh-TW" sz="2000" b="1" dirty="0" err="1" smtClean="0">
                <a:latin typeface="Courier New" panose="02070309020205020404" pitchFamily="49" charset="0"/>
                <a:cs typeface="Courier New" panose="02070309020205020404" pitchFamily="49" charset="0"/>
              </a:rPr>
              <a:t>mqx_uint</a:t>
            </a:r>
            <a:r>
              <a:rPr lang="en-US" altLang="zh-TW" sz="2000" b="1" dirty="0" smtClean="0">
                <a:latin typeface="Courier New" panose="02070309020205020404" pitchFamily="49" charset="0"/>
                <a:cs typeface="Courier New" panose="02070309020205020404" pitchFamily="49" charset="0"/>
              </a:rPr>
              <a:t>				TASK_PRIORITY</a:t>
            </a:r>
          </a:p>
          <a:p>
            <a:pPr marL="0" indent="0">
              <a:buNone/>
            </a:pPr>
            <a:r>
              <a:rPr lang="en-US" altLang="zh-TW" sz="2000" b="1" dirty="0" smtClean="0">
                <a:latin typeface="Courier New" panose="02070309020205020404" pitchFamily="49" charset="0"/>
                <a:cs typeface="Courier New" panose="02070309020205020404" pitchFamily="49" charset="0"/>
              </a:rPr>
              <a:t>  char </a:t>
            </a:r>
            <a:r>
              <a:rPr lang="en-US" altLang="zh-TW" sz="2000" b="1" dirty="0" smtClean="0">
                <a:latin typeface="Courier New" panose="02070309020205020404" pitchFamily="49" charset="0"/>
                <a:cs typeface="Courier New" panose="02070309020205020404" pitchFamily="49" charset="0"/>
              </a:rPr>
              <a:t>				_PTR_TASK_NAME</a:t>
            </a:r>
            <a:endParaRPr lang="en-US" altLang="zh-TW" sz="2000" b="1" dirty="0" smtClean="0">
              <a:latin typeface="Courier New" panose="02070309020205020404" pitchFamily="49" charset="0"/>
              <a:cs typeface="Courier New" panose="02070309020205020404" pitchFamily="49" charset="0"/>
            </a:endParaRPr>
          </a:p>
          <a:p>
            <a:pPr marL="0" indent="0">
              <a:buNone/>
            </a:pPr>
            <a:r>
              <a:rPr lang="en-US" altLang="zh-TW" sz="2000" b="1" dirty="0" smtClean="0">
                <a:latin typeface="Courier New" panose="02070309020205020404" pitchFamily="49" charset="0"/>
                <a:cs typeface="Courier New" panose="02070309020205020404" pitchFamily="49" charset="0"/>
              </a:rPr>
              <a:t>  _</a:t>
            </a:r>
            <a:r>
              <a:rPr lang="en-US" altLang="zh-TW" sz="2000" b="1" dirty="0" err="1" smtClean="0">
                <a:latin typeface="Courier New" panose="02070309020205020404" pitchFamily="49" charset="0"/>
                <a:cs typeface="Courier New" panose="02070309020205020404" pitchFamily="49" charset="0"/>
              </a:rPr>
              <a:t>mqx_uint</a:t>
            </a:r>
            <a:r>
              <a:rPr lang="en-US" altLang="zh-TW" sz="2000" b="1" dirty="0" smtClean="0">
                <a:latin typeface="Courier New" panose="02070309020205020404" pitchFamily="49" charset="0"/>
                <a:cs typeface="Courier New" panose="02070309020205020404" pitchFamily="49" charset="0"/>
              </a:rPr>
              <a:t> 			TASK_ATTRIBUTES</a:t>
            </a:r>
          </a:p>
          <a:p>
            <a:pPr marL="0" indent="0">
              <a:buNone/>
            </a:pPr>
            <a:r>
              <a:rPr lang="en-US" altLang="zh-TW" sz="2000" b="1" dirty="0" smtClean="0">
                <a:latin typeface="Courier New" panose="02070309020205020404" pitchFamily="49" charset="0"/>
                <a:cs typeface="Courier New" panose="02070309020205020404" pitchFamily="49" charset="0"/>
              </a:rPr>
              <a:t>  uint_32				CREATION_PARAMETER</a:t>
            </a:r>
          </a:p>
          <a:p>
            <a:pPr marL="0" indent="0">
              <a:buNone/>
            </a:pPr>
            <a:r>
              <a:rPr lang="en-US" altLang="zh-TW" sz="2000" b="1" dirty="0" smtClean="0">
                <a:latin typeface="Courier New" panose="02070309020205020404" pitchFamily="49" charset="0"/>
                <a:cs typeface="Courier New" panose="02070309020205020404" pitchFamily="49" charset="0"/>
              </a:rPr>
              <a:t>  _</a:t>
            </a:r>
            <a:r>
              <a:rPr lang="en-US" altLang="zh-TW" sz="2000" b="1" dirty="0" err="1" smtClean="0">
                <a:latin typeface="Courier New" panose="02070309020205020404" pitchFamily="49" charset="0"/>
                <a:cs typeface="Courier New" panose="02070309020205020404" pitchFamily="49" charset="0"/>
              </a:rPr>
              <a:t>mqx_uint</a:t>
            </a:r>
            <a:r>
              <a:rPr lang="en-US" altLang="zh-TW" sz="2000" b="1" dirty="0" smtClean="0">
                <a:latin typeface="Courier New" panose="02070309020205020404" pitchFamily="49" charset="0"/>
                <a:cs typeface="Courier New" panose="02070309020205020404" pitchFamily="49" charset="0"/>
              </a:rPr>
              <a:t>				DEFAULT_TIME_SLICE</a:t>
            </a:r>
          </a:p>
          <a:p>
            <a:r>
              <a:rPr lang="en-US" altLang="zh-TW" b="1" dirty="0" smtClean="0">
                <a:latin typeface="Courier New" panose="02070309020205020404" pitchFamily="49" charset="0"/>
                <a:cs typeface="Courier New" panose="02070309020205020404" pitchFamily="49" charset="0"/>
              </a:rPr>
              <a:t>TASK_TEMPLATE_STRUCT</a:t>
            </a:r>
            <a:r>
              <a:rPr lang="en-US" altLang="zh-TW" dirty="0" smtClean="0"/>
              <a:t> defined in </a:t>
            </a:r>
            <a:r>
              <a:rPr lang="en-US" altLang="zh-TW" i="1" dirty="0" err="1" smtClean="0"/>
              <a:t>mqx</a:t>
            </a:r>
            <a:r>
              <a:rPr lang="en-US" altLang="zh-TW" i="1" dirty="0" smtClean="0"/>
              <a:t>\source\include\</a:t>
            </a:r>
            <a:r>
              <a:rPr lang="en-US" altLang="zh-TW" i="1" dirty="0" err="1" smtClean="0"/>
              <a:t>mqx.h</a:t>
            </a:r>
            <a:endParaRPr lang="zh-TW" altLang="en-US" i="1" dirty="0"/>
          </a:p>
        </p:txBody>
      </p:sp>
      <p:sp>
        <p:nvSpPr>
          <p:cNvPr id="5" name="投影片編號版面配置區 5"/>
          <p:cNvSpPr>
            <a:spLocks noGrp="1"/>
          </p:cNvSpPr>
          <p:nvPr>
            <p:ph type="sldNum" sz="quarter" idx="11"/>
          </p:nvPr>
        </p:nvSpPr>
        <p:spPr>
          <a:xfrm>
            <a:off x="6731000" y="6229350"/>
            <a:ext cx="1905000" cy="457200"/>
          </a:xfrm>
        </p:spPr>
        <p:txBody>
          <a:bodyPr/>
          <a:lstStyle/>
          <a:p>
            <a:fld id="{2CEF98DC-2C5B-4F60-9F82-2A1142DCA375}" type="slidenum">
              <a:rPr lang="zh-TW" altLang="en-US" smtClean="0"/>
              <a:pPr/>
              <a:t>27</a:t>
            </a:fld>
            <a:endParaRPr lang="zh-TW" altLang="zh-TW"/>
          </a:p>
        </p:txBody>
      </p:sp>
    </p:spTree>
    <p:extLst>
      <p:ext uri="{BB962C8B-B14F-4D97-AF65-F5344CB8AC3E}">
        <p14:creationId xmlns:p14="http://schemas.microsoft.com/office/powerpoint/2010/main" val="1853374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p:txBody>
          <a:bodyPr/>
          <a:lstStyle/>
          <a:p>
            <a:r>
              <a:rPr lang="en-US" altLang="zh-TW" smtClean="0"/>
              <a:t>MQX_template_list Examples</a:t>
            </a:r>
            <a:endParaRPr lang="zh-TW" altLang="en-US"/>
          </a:p>
        </p:txBody>
      </p:sp>
      <p:sp>
        <p:nvSpPr>
          <p:cNvPr id="1188867" name="Rectangle 3"/>
          <p:cNvSpPr>
            <a:spLocks noGrp="1" noChangeArrowheads="1"/>
          </p:cNvSpPr>
          <p:nvPr>
            <p:ph type="body" idx="1"/>
          </p:nvPr>
        </p:nvSpPr>
        <p:spPr/>
        <p:txBody>
          <a:bodyPr/>
          <a:lstStyle/>
          <a:p>
            <a:pPr marL="0" indent="0">
              <a:buNone/>
            </a:pPr>
            <a:r>
              <a:rPr lang="en-US" altLang="zh-TW" b="1" dirty="0" smtClean="0">
                <a:latin typeface="Courier New" panose="02070309020205020404" pitchFamily="49" charset="0"/>
                <a:cs typeface="Courier New" panose="02070309020205020404" pitchFamily="49" charset="0"/>
              </a:rPr>
              <a:t>{ MAIN_TASK, </a:t>
            </a:r>
            <a:r>
              <a:rPr lang="en-US" altLang="zh-TW" b="1" dirty="0" err="1" smtClean="0">
                <a:latin typeface="Courier New" panose="02070309020205020404" pitchFamily="49" charset="0"/>
                <a:cs typeface="Courier New" panose="02070309020205020404" pitchFamily="49" charset="0"/>
              </a:rPr>
              <a:t>world_task</a:t>
            </a:r>
            <a:r>
              <a:rPr lang="en-US" altLang="zh-TW" b="1" dirty="0" smtClean="0">
                <a:latin typeface="Courier New" panose="02070309020205020404" pitchFamily="49" charset="0"/>
                <a:cs typeface="Courier New" panose="02070309020205020404" pitchFamily="49" charset="0"/>
              </a:rPr>
              <a:t>, 0x3000, 9, "</a:t>
            </a:r>
            <a:r>
              <a:rPr lang="en-US" altLang="zh-TW" b="1" dirty="0" err="1" smtClean="0">
                <a:latin typeface="Courier New" panose="02070309020205020404" pitchFamily="49" charset="0"/>
                <a:cs typeface="Courier New" panose="02070309020205020404" pitchFamily="49" charset="0"/>
              </a:rPr>
              <a:t>world_task</a:t>
            </a:r>
            <a:r>
              <a:rPr lang="en-US" altLang="zh-TW" b="1" dirty="0" smtClean="0">
                <a:latin typeface="Courier New" panose="02070309020205020404" pitchFamily="49" charset="0"/>
                <a:cs typeface="Courier New" panose="02070309020205020404" pitchFamily="49" charset="0"/>
              </a:rPr>
              <a:t>", MQX_AUTO_START_TASK, 0L, 0},</a:t>
            </a:r>
          </a:p>
          <a:p>
            <a:pPr marL="0" indent="0">
              <a:buNone/>
            </a:pPr>
            <a:endParaRPr lang="en-US" altLang="zh-TW" b="1" dirty="0" smtClean="0">
              <a:latin typeface="Courier New" panose="02070309020205020404" pitchFamily="49" charset="0"/>
              <a:cs typeface="Courier New" panose="02070309020205020404" pitchFamily="49" charset="0"/>
            </a:endParaRPr>
          </a:p>
          <a:p>
            <a:pPr marL="0" indent="0">
              <a:buNone/>
            </a:pPr>
            <a:r>
              <a:rPr lang="en-US" altLang="zh-TW" b="1" dirty="0" smtClean="0">
                <a:latin typeface="Courier New" panose="02070309020205020404" pitchFamily="49" charset="0"/>
                <a:cs typeface="Courier New" panose="02070309020205020404" pitchFamily="49" charset="0"/>
              </a:rPr>
              <a:t>{ HELLO, </a:t>
            </a:r>
            <a:r>
              <a:rPr lang="en-US" altLang="zh-TW" b="1" dirty="0" err="1" smtClean="0">
                <a:latin typeface="Courier New" panose="02070309020205020404" pitchFamily="49" charset="0"/>
                <a:cs typeface="Courier New" panose="02070309020205020404" pitchFamily="49" charset="0"/>
              </a:rPr>
              <a:t>hello_task</a:t>
            </a:r>
            <a:r>
              <a:rPr lang="en-US" altLang="zh-TW" b="1" dirty="0" smtClean="0">
                <a:latin typeface="Courier New" panose="02070309020205020404" pitchFamily="49" charset="0"/>
                <a:cs typeface="Courier New" panose="02070309020205020404" pitchFamily="49" charset="0"/>
              </a:rPr>
              <a:t>, 0x1000, 8, "</a:t>
            </a:r>
            <a:r>
              <a:rPr lang="en-US" altLang="zh-TW" b="1" dirty="0" err="1" smtClean="0">
                <a:latin typeface="Courier New" panose="02070309020205020404" pitchFamily="49" charset="0"/>
                <a:cs typeface="Courier New" panose="02070309020205020404" pitchFamily="49" charset="0"/>
              </a:rPr>
              <a:t>hello_task</a:t>
            </a:r>
            <a:r>
              <a:rPr lang="en-US" altLang="zh-TW" b="1" dirty="0" smtClean="0">
                <a:latin typeface="Courier New" panose="02070309020205020404" pitchFamily="49" charset="0"/>
                <a:cs typeface="Courier New" panose="02070309020205020404" pitchFamily="49" charset="0"/>
              </a:rPr>
              <a:t>", MQX_TIME_SLICE_TASK, 0L, 100},</a:t>
            </a:r>
          </a:p>
          <a:p>
            <a:pPr marL="0" indent="0">
              <a:buNone/>
            </a:pPr>
            <a:endParaRPr lang="en-US" altLang="zh-TW" b="1" dirty="0" smtClean="0">
              <a:latin typeface="Courier New" panose="02070309020205020404" pitchFamily="49" charset="0"/>
              <a:cs typeface="Courier New" panose="02070309020205020404" pitchFamily="49" charset="0"/>
            </a:endParaRPr>
          </a:p>
          <a:p>
            <a:pPr marL="0" indent="0">
              <a:buNone/>
            </a:pPr>
            <a:r>
              <a:rPr lang="en-US" altLang="zh-TW" b="1" dirty="0" smtClean="0">
                <a:latin typeface="Courier New" panose="02070309020205020404" pitchFamily="49" charset="0"/>
                <a:cs typeface="Courier New" panose="02070309020205020404" pitchFamily="49" charset="0"/>
              </a:rPr>
              <a:t>{ LED, </a:t>
            </a:r>
            <a:r>
              <a:rPr lang="en-US" altLang="zh-TW" b="1" dirty="0" err="1" smtClean="0">
                <a:latin typeface="Courier New" panose="02070309020205020404" pitchFamily="49" charset="0"/>
                <a:cs typeface="Courier New" panose="02070309020205020404" pitchFamily="49" charset="0"/>
              </a:rPr>
              <a:t>float_task</a:t>
            </a:r>
            <a:r>
              <a:rPr lang="en-US" altLang="zh-TW" b="1" dirty="0" smtClean="0">
                <a:latin typeface="Courier New" panose="02070309020205020404" pitchFamily="49" charset="0"/>
                <a:cs typeface="Courier New" panose="02070309020205020404" pitchFamily="49" charset="0"/>
              </a:rPr>
              <a:t>, 0x2000, 10, "</a:t>
            </a:r>
            <a:r>
              <a:rPr lang="en-US" altLang="zh-TW" b="1" dirty="0" err="1" smtClean="0">
                <a:latin typeface="Courier New" panose="02070309020205020404" pitchFamily="49" charset="0"/>
                <a:cs typeface="Courier New" panose="02070309020205020404" pitchFamily="49" charset="0"/>
              </a:rPr>
              <a:t>Float_task</a:t>
            </a:r>
            <a:r>
              <a:rPr lang="en-US" altLang="zh-TW" b="1" dirty="0" smtClean="0">
                <a:latin typeface="Courier New" panose="02070309020205020404" pitchFamily="49" charset="0"/>
                <a:cs typeface="Courier New" panose="02070309020205020404" pitchFamily="49" charset="0"/>
              </a:rPr>
              <a:t>", MQX_AUTO_START_TASK | MQX_FLOATING_POINT_TASK, 0L, 0},</a:t>
            </a:r>
            <a:endParaRPr lang="zh-TW" altLang="en-US" b="1" dirty="0">
              <a:latin typeface="Courier New" panose="02070309020205020404" pitchFamily="49" charset="0"/>
              <a:cs typeface="Courier New" panose="02070309020205020404" pitchFamily="49" charset="0"/>
            </a:endParaRPr>
          </a:p>
        </p:txBody>
      </p:sp>
      <p:sp>
        <p:nvSpPr>
          <p:cNvPr id="5" name="投影片編號版面配置區 5"/>
          <p:cNvSpPr>
            <a:spLocks noGrp="1"/>
          </p:cNvSpPr>
          <p:nvPr>
            <p:ph type="sldNum" sz="quarter" idx="11"/>
          </p:nvPr>
        </p:nvSpPr>
        <p:spPr>
          <a:xfrm>
            <a:off x="6731000" y="6229350"/>
            <a:ext cx="1905000" cy="457200"/>
          </a:xfrm>
        </p:spPr>
        <p:txBody>
          <a:bodyPr/>
          <a:lstStyle/>
          <a:p>
            <a:fld id="{2EAFC564-5B49-4131-8D7E-D49530514547}" type="slidenum">
              <a:rPr lang="zh-TW" altLang="en-US" smtClean="0"/>
              <a:pPr/>
              <a:t>28</a:t>
            </a:fld>
            <a:endParaRPr lang="zh-TW" altLang="zh-TW"/>
          </a:p>
        </p:txBody>
      </p:sp>
    </p:spTree>
    <p:extLst>
      <p:ext uri="{BB962C8B-B14F-4D97-AF65-F5344CB8AC3E}">
        <p14:creationId xmlns:p14="http://schemas.microsoft.com/office/powerpoint/2010/main" val="1676674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about </a:t>
            </a:r>
            <a:r>
              <a:rPr lang="en-US" altLang="zh-TW" dirty="0" err="1" smtClean="0"/>
              <a:t>LaunchPad</a:t>
            </a:r>
            <a:r>
              <a:rPr lang="en-US" altLang="zh-TW" dirty="0" smtClean="0"/>
              <a:t> as a Whole?</a:t>
            </a:r>
            <a:endParaRPr lang="zh-TW" altLang="en-US" dirty="0"/>
          </a:p>
        </p:txBody>
      </p:sp>
      <p:sp>
        <p:nvSpPr>
          <p:cNvPr id="3" name="內容版面配置區 2"/>
          <p:cNvSpPr>
            <a:spLocks noGrp="1"/>
          </p:cNvSpPr>
          <p:nvPr>
            <p:ph idx="1"/>
          </p:nvPr>
        </p:nvSpPr>
        <p:spPr/>
        <p:txBody>
          <a:bodyPr/>
          <a:lstStyle/>
          <a:p>
            <a:r>
              <a:rPr lang="en-US" altLang="zh-TW" dirty="0" smtClean="0"/>
              <a:t>Low level programming</a:t>
            </a:r>
          </a:p>
          <a:p>
            <a:pPr lvl="1"/>
            <a:r>
              <a:rPr lang="en-US" altLang="zh-TW" dirty="0" smtClean="0"/>
              <a:t>Pros: direct control and efficiency</a:t>
            </a:r>
          </a:p>
          <a:p>
            <a:pPr lvl="1"/>
            <a:r>
              <a:rPr lang="en-US" altLang="zh-TW" dirty="0" smtClean="0"/>
              <a:t>Cons: complexity and management, protection, reliability, program productivity</a:t>
            </a:r>
          </a:p>
          <a:p>
            <a:pPr lvl="1"/>
            <a:endParaRPr lang="en-US" altLang="zh-TW" dirty="0"/>
          </a:p>
          <a:p>
            <a:r>
              <a:rPr lang="en-US" altLang="zh-TW" dirty="0" smtClean="0"/>
              <a:t>Limited flexibility</a:t>
            </a:r>
          </a:p>
          <a:p>
            <a:pPr lvl="1"/>
            <a:r>
              <a:rPr lang="en-US" altLang="zh-TW" dirty="0" smtClean="0"/>
              <a:t>Modularity and </a:t>
            </a:r>
            <a:r>
              <a:rPr lang="en-US" altLang="zh-TW" dirty="0" err="1" smtClean="0"/>
              <a:t>composability</a:t>
            </a:r>
            <a:r>
              <a:rPr lang="en-US" altLang="zh-TW" dirty="0" smtClean="0"/>
              <a:t>, </a:t>
            </a:r>
            <a:r>
              <a:rPr lang="en-US" altLang="zh-TW" dirty="0"/>
              <a:t>resource </a:t>
            </a:r>
            <a:r>
              <a:rPr lang="en-US" altLang="zh-TW" dirty="0" smtClean="0"/>
              <a:t>scheduling and management</a:t>
            </a:r>
          </a:p>
          <a:p>
            <a:pPr marL="0" indent="0">
              <a:buNone/>
            </a:pPr>
            <a:endParaRPr lang="en-US" altLang="zh-TW" dirty="0"/>
          </a:p>
          <a:p>
            <a:pPr marL="0" indent="0" algn="ctr">
              <a:buNone/>
            </a:pPr>
            <a:r>
              <a:rPr lang="en-US" altLang="zh-TW" dirty="0" smtClean="0"/>
              <a:t>For more complex embedded systems, </a:t>
            </a:r>
            <a:br>
              <a:rPr lang="en-US" altLang="zh-TW" dirty="0" smtClean="0"/>
            </a:br>
            <a:r>
              <a:rPr lang="en-US" altLang="zh-TW" dirty="0" smtClean="0"/>
              <a:t>need an operating system! </a:t>
            </a:r>
            <a:endParaRPr lang="zh-TW" altLang="en-US" dirty="0"/>
          </a:p>
        </p:txBody>
      </p:sp>
      <p:sp>
        <p:nvSpPr>
          <p:cNvPr id="4" name="投影片編號版面配置區 3"/>
          <p:cNvSpPr>
            <a:spLocks noGrp="1"/>
          </p:cNvSpPr>
          <p:nvPr>
            <p:ph type="sldNum" sz="quarter" idx="11"/>
          </p:nvPr>
        </p:nvSpPr>
        <p:spPr/>
        <p:txBody>
          <a:bodyPr/>
          <a:lstStyle/>
          <a:p>
            <a:pPr>
              <a:defRPr/>
            </a:pPr>
            <a:fld id="{75EAD3E7-B039-4A93-AACD-1369AB5C0DA9}" type="slidenum">
              <a:rPr lang="zh-TW" altLang="en-US" smtClean="0"/>
              <a:pPr>
                <a:defRPr/>
              </a:pPr>
              <a:t>2</a:t>
            </a:fld>
            <a:endParaRPr lang="zh-TW" altLang="zh-TW"/>
          </a:p>
        </p:txBody>
      </p:sp>
    </p:spTree>
    <p:extLst>
      <p:ext uri="{BB962C8B-B14F-4D97-AF65-F5344CB8AC3E}">
        <p14:creationId xmlns:p14="http://schemas.microsoft.com/office/powerpoint/2010/main" val="38942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44" name="Rectangle 8"/>
          <p:cNvSpPr>
            <a:spLocks noGrp="1" noChangeArrowheads="1"/>
          </p:cNvSpPr>
          <p:nvPr>
            <p:ph type="title"/>
          </p:nvPr>
        </p:nvSpPr>
        <p:spPr/>
        <p:txBody>
          <a:bodyPr/>
          <a:lstStyle/>
          <a:p>
            <a:r>
              <a:rPr lang="en-US" altLang="zh-TW" dirty="0" smtClean="0"/>
              <a:t>More on Task Attributes</a:t>
            </a:r>
            <a:endParaRPr lang="en-US" altLang="zh-TW" dirty="0"/>
          </a:p>
        </p:txBody>
      </p:sp>
      <p:sp>
        <p:nvSpPr>
          <p:cNvPr id="1191945" name="Rectangle 9"/>
          <p:cNvSpPr>
            <a:spLocks noGrp="1" noChangeArrowheads="1"/>
          </p:cNvSpPr>
          <p:nvPr>
            <p:ph type="body" idx="1"/>
          </p:nvPr>
        </p:nvSpPr>
        <p:spPr/>
        <p:txBody>
          <a:bodyPr/>
          <a:lstStyle/>
          <a:p>
            <a:r>
              <a:rPr lang="en-US" altLang="zh-TW" dirty="0" smtClean="0"/>
              <a:t>Any combination of the following attributes can be assigned to a task:</a:t>
            </a:r>
          </a:p>
          <a:p>
            <a:pPr lvl="1"/>
            <a:r>
              <a:rPr lang="en-US" altLang="zh-TW" i="1" dirty="0" err="1" smtClean="0">
                <a:solidFill>
                  <a:srgbClr val="FF0000"/>
                </a:solidFill>
              </a:rPr>
              <a:t>Autostart</a:t>
            </a:r>
            <a:r>
              <a:rPr lang="en-US" altLang="zh-TW" dirty="0" smtClean="0"/>
              <a:t>: When MQX starts, it creates one instance of the task.</a:t>
            </a:r>
          </a:p>
          <a:p>
            <a:pPr lvl="1"/>
            <a:r>
              <a:rPr lang="en-US" altLang="zh-TW" i="1" dirty="0" smtClean="0"/>
              <a:t>DSP</a:t>
            </a:r>
            <a:r>
              <a:rPr lang="en-US" altLang="zh-TW" dirty="0" smtClean="0"/>
              <a:t>: MQX saves the DSP co-processor registers as part of the task’s context.</a:t>
            </a:r>
          </a:p>
          <a:p>
            <a:pPr lvl="1"/>
            <a:r>
              <a:rPr lang="en-US" altLang="zh-TW" i="1" dirty="0" smtClean="0"/>
              <a:t>Floating point</a:t>
            </a:r>
            <a:r>
              <a:rPr lang="en-US" altLang="zh-TW" dirty="0" smtClean="0"/>
              <a:t>: MQX saves floating-point registers as part of the task’s context.</a:t>
            </a:r>
          </a:p>
          <a:p>
            <a:pPr lvl="1"/>
            <a:r>
              <a:rPr lang="en-US" altLang="zh-TW" i="1" dirty="0" smtClean="0">
                <a:solidFill>
                  <a:srgbClr val="FF0000"/>
                </a:solidFill>
              </a:rPr>
              <a:t>Time slice</a:t>
            </a:r>
            <a:r>
              <a:rPr lang="en-US" altLang="zh-TW" dirty="0" smtClean="0"/>
              <a:t>: MQX uses round robin scheduling for the task (the default is FIFO scheduling).</a:t>
            </a:r>
            <a:endParaRPr lang="zh-TW" altLang="en-US" dirty="0"/>
          </a:p>
        </p:txBody>
      </p:sp>
      <p:sp>
        <p:nvSpPr>
          <p:cNvPr id="5" name="投影片編號版面配置區 5"/>
          <p:cNvSpPr>
            <a:spLocks noGrp="1"/>
          </p:cNvSpPr>
          <p:nvPr>
            <p:ph type="sldNum" sz="quarter" idx="11"/>
          </p:nvPr>
        </p:nvSpPr>
        <p:spPr>
          <a:xfrm>
            <a:off x="6731000" y="6229350"/>
            <a:ext cx="1905000" cy="457200"/>
          </a:xfrm>
        </p:spPr>
        <p:txBody>
          <a:bodyPr/>
          <a:lstStyle/>
          <a:p>
            <a:fld id="{43B9AAA6-429D-47D8-9822-A7A94ECF1820}" type="slidenum">
              <a:rPr lang="zh-TW" altLang="en-US" smtClean="0"/>
              <a:pPr/>
              <a:t>29</a:t>
            </a:fld>
            <a:endParaRPr lang="zh-TW" altLang="zh-TW"/>
          </a:p>
        </p:txBody>
      </p:sp>
    </p:spTree>
    <p:extLst>
      <p:ext uri="{BB962C8B-B14F-4D97-AF65-F5344CB8AC3E}">
        <p14:creationId xmlns:p14="http://schemas.microsoft.com/office/powerpoint/2010/main" val="1883262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7"/>
          <p:cNvSpPr>
            <a:spLocks noGrp="1" noChangeArrowheads="1"/>
          </p:cNvSpPr>
          <p:nvPr>
            <p:ph type="title"/>
          </p:nvPr>
        </p:nvSpPr>
        <p:spPr/>
        <p:txBody>
          <a:bodyPr/>
          <a:lstStyle/>
          <a:p>
            <a:r>
              <a:rPr lang="en-US" altLang="zh-TW"/>
              <a:t>Related URL</a:t>
            </a:r>
            <a:endParaRPr lang="zh-TW" altLang="en-US"/>
          </a:p>
        </p:txBody>
      </p:sp>
      <p:sp>
        <p:nvSpPr>
          <p:cNvPr id="1074179" name="Rectangle 8"/>
          <p:cNvSpPr>
            <a:spLocks noGrp="1" noChangeArrowheads="1"/>
          </p:cNvSpPr>
          <p:nvPr>
            <p:ph idx="1"/>
          </p:nvPr>
        </p:nvSpPr>
        <p:spPr/>
        <p:txBody>
          <a:bodyPr/>
          <a:lstStyle/>
          <a:p>
            <a:r>
              <a:rPr lang="en-US" altLang="zh-TW" dirty="0">
                <a:hlinkClick r:id="rId3"/>
              </a:rPr>
              <a:t>www.freescale.com/tower</a:t>
            </a:r>
            <a:endParaRPr lang="en-US" altLang="zh-TW" dirty="0"/>
          </a:p>
          <a:p>
            <a:endParaRPr lang="en-US" altLang="zh-TW" dirty="0"/>
          </a:p>
          <a:p>
            <a:r>
              <a:rPr lang="en-US" altLang="zh-TW" dirty="0" smtClean="0">
                <a:hlinkClick r:id="rId4"/>
              </a:rPr>
              <a:t>community.freescale.com/community/tower</a:t>
            </a:r>
            <a:r>
              <a:rPr lang="en-US" altLang="zh-TW" dirty="0" smtClean="0"/>
              <a:t> </a:t>
            </a:r>
            <a:endParaRPr lang="en-US" altLang="zh-TW" dirty="0"/>
          </a:p>
          <a:p>
            <a:endParaRPr lang="en-US" altLang="zh-TW" dirty="0"/>
          </a:p>
          <a:p>
            <a:r>
              <a:rPr lang="en-US" altLang="zh-TW" dirty="0">
                <a:hlinkClick r:id="rId5"/>
              </a:rPr>
              <a:t>www.freescale.com/mqx</a:t>
            </a:r>
            <a:r>
              <a:rPr lang="en-US" altLang="zh-TW" dirty="0"/>
              <a:t> </a:t>
            </a:r>
          </a:p>
        </p:txBody>
      </p:sp>
      <p:sp>
        <p:nvSpPr>
          <p:cNvPr id="5" name="投影片編號版面配置區 3"/>
          <p:cNvSpPr>
            <a:spLocks noGrp="1"/>
          </p:cNvSpPr>
          <p:nvPr>
            <p:ph type="sldNum" sz="quarter" idx="11"/>
          </p:nvPr>
        </p:nvSpPr>
        <p:spPr/>
        <p:txBody>
          <a:bodyPr/>
          <a:lstStyle/>
          <a:p>
            <a:fld id="{09FDDBDB-1CA8-471C-96DF-9B52997C2458}" type="slidenum">
              <a:rPr lang="zh-TW" altLang="en-US" smtClean="0"/>
              <a:pPr/>
              <a:t>30</a:t>
            </a:fld>
            <a:endParaRPr lang="zh-TW" altLang="zh-TW"/>
          </a:p>
        </p:txBody>
      </p:sp>
    </p:spTree>
    <p:extLst>
      <p:ext uri="{BB962C8B-B14F-4D97-AF65-F5344CB8AC3E}">
        <p14:creationId xmlns:p14="http://schemas.microsoft.com/office/powerpoint/2010/main" val="20186982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Outline</a:t>
            </a:r>
            <a:endParaRPr lang="zh-TW" altLang="en-US" dirty="0"/>
          </a:p>
        </p:txBody>
      </p:sp>
      <p:sp>
        <p:nvSpPr>
          <p:cNvPr id="3" name="內容版面配置區 2"/>
          <p:cNvSpPr>
            <a:spLocks noGrp="1"/>
          </p:cNvSpPr>
          <p:nvPr>
            <p:ph idx="1"/>
          </p:nvPr>
        </p:nvSpPr>
        <p:spPr/>
        <p:txBody>
          <a:bodyPr/>
          <a:lstStyle/>
          <a:p>
            <a:r>
              <a:rPr lang="en-US" altLang="zh-TW" dirty="0" smtClean="0">
                <a:solidFill>
                  <a:srgbClr val="FF0000"/>
                </a:solidFill>
              </a:rPr>
              <a:t>The Tower system and its major components</a:t>
            </a:r>
          </a:p>
          <a:p>
            <a:endParaRPr lang="en-US" altLang="zh-TW" dirty="0" smtClean="0"/>
          </a:p>
          <a:p>
            <a:r>
              <a:rPr lang="en-US" altLang="zh-TW" dirty="0" smtClean="0"/>
              <a:t>Introduction to MQX real-time operating system</a:t>
            </a:r>
            <a:endParaRPr lang="zh-TW" altLang="en-US" dirty="0"/>
          </a:p>
        </p:txBody>
      </p:sp>
      <p:sp>
        <p:nvSpPr>
          <p:cNvPr id="4" name="投影片編號版面配置區 3"/>
          <p:cNvSpPr>
            <a:spLocks noGrp="1"/>
          </p:cNvSpPr>
          <p:nvPr>
            <p:ph type="sldNum" sz="quarter" idx="11"/>
          </p:nvPr>
        </p:nvSpPr>
        <p:spPr/>
        <p:txBody>
          <a:bodyPr/>
          <a:lstStyle/>
          <a:p>
            <a:fld id="{75EAD3E7-B039-4A93-AACD-1369AB5C0DA9}" type="slidenum">
              <a:rPr lang="zh-TW" altLang="en-US" smtClean="0"/>
              <a:pPr/>
              <a:t>3</a:t>
            </a:fld>
            <a:endParaRPr lang="zh-TW" altLang="zh-TW"/>
          </a:p>
        </p:txBody>
      </p:sp>
    </p:spTree>
    <p:extLst>
      <p:ext uri="{BB962C8B-B14F-4D97-AF65-F5344CB8AC3E}">
        <p14:creationId xmlns:p14="http://schemas.microsoft.com/office/powerpoint/2010/main" val="3038058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1" name="Rectangle 19"/>
          <p:cNvSpPr>
            <a:spLocks noGrp="1" noChangeArrowheads="1"/>
          </p:cNvSpPr>
          <p:nvPr>
            <p:ph type="title"/>
          </p:nvPr>
        </p:nvSpPr>
        <p:spPr/>
        <p:txBody>
          <a:bodyPr/>
          <a:lstStyle/>
          <a:p>
            <a:r>
              <a:rPr lang="en-US" altLang="zh-TW" dirty="0" smtClean="0"/>
              <a:t>The Tower System</a:t>
            </a:r>
            <a:endParaRPr lang="en-US" altLang="zh-TW" dirty="0"/>
          </a:p>
        </p:txBody>
      </p:sp>
      <p:sp>
        <p:nvSpPr>
          <p:cNvPr id="18" name="投影片編號版面配置區 4"/>
          <p:cNvSpPr>
            <a:spLocks noGrp="1"/>
          </p:cNvSpPr>
          <p:nvPr>
            <p:ph type="sldNum" sz="quarter" idx="11"/>
          </p:nvPr>
        </p:nvSpPr>
        <p:spPr>
          <a:xfrm>
            <a:off x="6731000" y="6229350"/>
            <a:ext cx="1905000" cy="457200"/>
          </a:xfrm>
        </p:spPr>
        <p:txBody>
          <a:bodyPr/>
          <a:lstStyle/>
          <a:p>
            <a:fld id="{C189298D-A47A-4BAB-A39C-DF79101AA736}" type="slidenum">
              <a:rPr lang="zh-TW" altLang="en-US" smtClean="0"/>
              <a:pPr/>
              <a:t>4</a:t>
            </a:fld>
            <a:endParaRPr lang="zh-TW" altLang="zh-TW"/>
          </a:p>
        </p:txBody>
      </p:sp>
      <p:sp>
        <p:nvSpPr>
          <p:cNvPr id="1056770" name="Text Box 6"/>
          <p:cNvSpPr txBox="1">
            <a:spLocks noChangeArrowheads="1"/>
          </p:cNvSpPr>
          <p:nvPr/>
        </p:nvSpPr>
        <p:spPr bwMode="auto">
          <a:xfrm>
            <a:off x="188913" y="3279998"/>
            <a:ext cx="2295525" cy="2786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2945" tIns="41473" rIns="82945" bIns="41473">
            <a:spAutoFit/>
          </a:bodyPr>
          <a:lstStyle>
            <a:lvl1pPr marL="95250" indent="-95250" defTabSz="828675">
              <a:defRPr sz="2400">
                <a:solidFill>
                  <a:schemeClr val="tx1"/>
                </a:solidFill>
                <a:latin typeface="Times New Roman" panose="02020603050405020304" pitchFamily="18" charset="0"/>
                <a:ea typeface="新細明體" panose="02020500000000000000" pitchFamily="18" charset="-120"/>
              </a:defRPr>
            </a:lvl1pPr>
            <a:lvl2pPr marL="742950" indent="-285750" defTabSz="828675">
              <a:defRPr sz="2400">
                <a:solidFill>
                  <a:schemeClr val="tx1"/>
                </a:solidFill>
                <a:latin typeface="Times New Roman" panose="02020603050405020304" pitchFamily="18" charset="0"/>
                <a:ea typeface="新細明體" panose="02020500000000000000" pitchFamily="18" charset="-120"/>
              </a:defRPr>
            </a:lvl2pPr>
            <a:lvl3pPr marL="1143000" indent="-228600" defTabSz="828675">
              <a:defRPr sz="2400">
                <a:solidFill>
                  <a:schemeClr val="tx1"/>
                </a:solidFill>
                <a:latin typeface="Times New Roman" panose="02020603050405020304" pitchFamily="18" charset="0"/>
                <a:ea typeface="新細明體" panose="02020500000000000000" pitchFamily="18" charset="-120"/>
              </a:defRPr>
            </a:lvl3pPr>
            <a:lvl4pPr marL="1600200" indent="-228600" defTabSz="828675">
              <a:defRPr sz="2400">
                <a:solidFill>
                  <a:schemeClr val="tx1"/>
                </a:solidFill>
                <a:latin typeface="Times New Roman" panose="02020603050405020304" pitchFamily="18" charset="0"/>
                <a:ea typeface="新細明體" panose="02020500000000000000" pitchFamily="18" charset="-120"/>
              </a:defRPr>
            </a:lvl4pPr>
            <a:lvl5pPr marL="2057400" indent="-228600" defTabSz="828675">
              <a:defRPr sz="2400">
                <a:solidFill>
                  <a:schemeClr val="tx1"/>
                </a:solidFill>
                <a:latin typeface="Times New Roman" panose="02020603050405020304" pitchFamily="18" charset="0"/>
                <a:ea typeface="新細明體" panose="02020500000000000000" pitchFamily="18" charset="-120"/>
              </a:defRPr>
            </a:lvl5pPr>
            <a:lvl6pPr marL="25146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a:lnSpc>
                <a:spcPct val="93000"/>
              </a:lnSpc>
              <a:spcBef>
                <a:spcPct val="50000"/>
              </a:spcBef>
              <a:buClr>
                <a:srgbClr val="000000"/>
              </a:buClr>
              <a:buSzPct val="45000"/>
              <a:buFont typeface="Wingdings" panose="05000000000000000000" pitchFamily="2" charset="2"/>
              <a:buNone/>
            </a:pPr>
            <a:r>
              <a:rPr lang="en-US" altLang="zh-TW" sz="1600" b="1">
                <a:latin typeface="Arial" panose="020B0604020202020204" pitchFamily="34" charset="0"/>
              </a:rPr>
              <a:t>Functional Elevator:</a:t>
            </a:r>
          </a:p>
          <a:p>
            <a:pPr eaLnBrk="1">
              <a:lnSpc>
                <a:spcPct val="90000"/>
              </a:lnSpc>
              <a:spcBef>
                <a:spcPct val="20000"/>
              </a:spcBef>
              <a:buClr>
                <a:srgbClr val="07608B"/>
              </a:buClr>
              <a:buSzPct val="50000"/>
              <a:buFont typeface="Wingdings" panose="05000000000000000000" pitchFamily="2" charset="2"/>
              <a:buChar char="l"/>
            </a:pPr>
            <a:r>
              <a:rPr lang="en-US" altLang="zh-TW" sz="1400">
                <a:latin typeface="Arial" panose="020B0604020202020204" pitchFamily="34" charset="0"/>
              </a:rPr>
              <a:t>Common serial and expansion bus signals</a:t>
            </a:r>
          </a:p>
          <a:p>
            <a:pPr eaLnBrk="1">
              <a:lnSpc>
                <a:spcPct val="90000"/>
              </a:lnSpc>
              <a:spcBef>
                <a:spcPct val="20000"/>
              </a:spcBef>
              <a:buClr>
                <a:srgbClr val="07608B"/>
              </a:buClr>
              <a:buSzPct val="50000"/>
              <a:buFont typeface="Wingdings" panose="05000000000000000000" pitchFamily="2" charset="2"/>
              <a:buChar char="l"/>
            </a:pPr>
            <a:r>
              <a:rPr lang="en-US" altLang="zh-TW" sz="1400">
                <a:latin typeface="Arial" panose="020B0604020202020204" pitchFamily="34" charset="0"/>
              </a:rPr>
              <a:t>Two 2x80 connectors on backside for signal access and side-mounting board, e.g. LCD</a:t>
            </a:r>
          </a:p>
          <a:p>
            <a:pPr eaLnBrk="1">
              <a:lnSpc>
                <a:spcPct val="90000"/>
              </a:lnSpc>
              <a:spcBef>
                <a:spcPct val="20000"/>
              </a:spcBef>
              <a:buClr>
                <a:srgbClr val="07608B"/>
              </a:buClr>
              <a:buSzPct val="50000"/>
              <a:buFont typeface="Wingdings" panose="05000000000000000000" pitchFamily="2" charset="2"/>
              <a:buChar char="l"/>
            </a:pPr>
            <a:r>
              <a:rPr lang="en-US" altLang="zh-TW" sz="1400">
                <a:latin typeface="Arial" panose="020B0604020202020204" pitchFamily="34" charset="0"/>
              </a:rPr>
              <a:t>Power regulation circuitry</a:t>
            </a:r>
          </a:p>
          <a:p>
            <a:pPr eaLnBrk="1">
              <a:lnSpc>
                <a:spcPct val="90000"/>
              </a:lnSpc>
              <a:spcBef>
                <a:spcPct val="20000"/>
              </a:spcBef>
              <a:buClr>
                <a:srgbClr val="07608B"/>
              </a:buClr>
              <a:buSzPct val="50000"/>
              <a:buFont typeface="Wingdings" panose="05000000000000000000" pitchFamily="2" charset="2"/>
              <a:buChar char="l"/>
            </a:pPr>
            <a:r>
              <a:rPr lang="en-US" altLang="zh-TW" sz="1400">
                <a:latin typeface="Arial" panose="020B0604020202020204" pitchFamily="34" charset="0"/>
              </a:rPr>
              <a:t>Standardized signal assignments (e.g. UART, SPI, Timers, External Bus, I2C, CAN, GPIO, Ethernet, USB, etc.)</a:t>
            </a:r>
          </a:p>
        </p:txBody>
      </p:sp>
      <p:sp>
        <p:nvSpPr>
          <p:cNvPr id="1056772" name="Text Box 10"/>
          <p:cNvSpPr txBox="1">
            <a:spLocks noChangeArrowheads="1"/>
          </p:cNvSpPr>
          <p:nvPr/>
        </p:nvSpPr>
        <p:spPr bwMode="auto">
          <a:xfrm>
            <a:off x="274638" y="1052736"/>
            <a:ext cx="2160587" cy="2166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2945" tIns="41473" rIns="82945" bIns="41473">
            <a:spAutoFit/>
          </a:bodyPr>
          <a:lstStyle>
            <a:lvl1pPr marL="95250" indent="-95250" defTabSz="828675">
              <a:defRPr sz="2400">
                <a:solidFill>
                  <a:schemeClr val="tx1"/>
                </a:solidFill>
                <a:latin typeface="Times New Roman" panose="02020603050405020304" pitchFamily="18" charset="0"/>
                <a:ea typeface="新細明體" panose="02020500000000000000" pitchFamily="18" charset="-120"/>
              </a:defRPr>
            </a:lvl1pPr>
            <a:lvl2pPr marL="742950" indent="-285750" defTabSz="828675">
              <a:defRPr sz="2400">
                <a:solidFill>
                  <a:schemeClr val="tx1"/>
                </a:solidFill>
                <a:latin typeface="Times New Roman" panose="02020603050405020304" pitchFamily="18" charset="0"/>
                <a:ea typeface="新細明體" panose="02020500000000000000" pitchFamily="18" charset="-120"/>
              </a:defRPr>
            </a:lvl2pPr>
            <a:lvl3pPr marL="1143000" indent="-228600" defTabSz="828675">
              <a:defRPr sz="2400">
                <a:solidFill>
                  <a:schemeClr val="tx1"/>
                </a:solidFill>
                <a:latin typeface="Times New Roman" panose="02020603050405020304" pitchFamily="18" charset="0"/>
                <a:ea typeface="新細明體" panose="02020500000000000000" pitchFamily="18" charset="-120"/>
              </a:defRPr>
            </a:lvl3pPr>
            <a:lvl4pPr marL="1600200" indent="-228600" defTabSz="828675">
              <a:defRPr sz="2400">
                <a:solidFill>
                  <a:schemeClr val="tx1"/>
                </a:solidFill>
                <a:latin typeface="Times New Roman" panose="02020603050405020304" pitchFamily="18" charset="0"/>
                <a:ea typeface="新細明體" panose="02020500000000000000" pitchFamily="18" charset="-120"/>
              </a:defRPr>
            </a:lvl4pPr>
            <a:lvl5pPr marL="2057400" indent="-228600" defTabSz="828675">
              <a:defRPr sz="2400">
                <a:solidFill>
                  <a:schemeClr val="tx1"/>
                </a:solidFill>
                <a:latin typeface="Times New Roman" panose="02020603050405020304" pitchFamily="18" charset="0"/>
                <a:ea typeface="新細明體" panose="02020500000000000000" pitchFamily="18" charset="-120"/>
              </a:defRPr>
            </a:lvl5pPr>
            <a:lvl6pPr marL="25146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a:lnSpc>
                <a:spcPct val="93000"/>
              </a:lnSpc>
              <a:spcBef>
                <a:spcPct val="50000"/>
              </a:spcBef>
              <a:buClr>
                <a:srgbClr val="000000"/>
              </a:buClr>
              <a:buSzPct val="45000"/>
              <a:buFont typeface="Wingdings" panose="05000000000000000000" pitchFamily="2" charset="2"/>
              <a:buNone/>
            </a:pPr>
            <a:r>
              <a:rPr lang="en-US" altLang="zh-TW" sz="1600" b="1" dirty="0">
                <a:latin typeface="Arial" panose="020B0604020202020204" pitchFamily="34" charset="0"/>
              </a:rPr>
              <a:t>Processor Module: </a:t>
            </a:r>
          </a:p>
          <a:p>
            <a:pPr eaLnBrk="1">
              <a:lnSpc>
                <a:spcPct val="90000"/>
              </a:lnSpc>
              <a:spcBef>
                <a:spcPct val="20000"/>
              </a:spcBef>
              <a:buClr>
                <a:srgbClr val="07608B"/>
              </a:buClr>
              <a:buSzPct val="50000"/>
              <a:buFont typeface="Wingdings" panose="05000000000000000000" pitchFamily="2" charset="2"/>
              <a:buChar char="l"/>
            </a:pPr>
            <a:r>
              <a:rPr lang="en-US" altLang="zh-TW" sz="1400" dirty="0">
                <a:latin typeface="Arial" panose="020B0604020202020204" pitchFamily="34" charset="0"/>
              </a:rPr>
              <a:t>Tower controller board</a:t>
            </a:r>
          </a:p>
          <a:p>
            <a:pPr eaLnBrk="1">
              <a:lnSpc>
                <a:spcPct val="90000"/>
              </a:lnSpc>
              <a:spcBef>
                <a:spcPct val="20000"/>
              </a:spcBef>
              <a:buClr>
                <a:srgbClr val="07608B"/>
              </a:buClr>
              <a:buSzPct val="50000"/>
              <a:buFont typeface="Wingdings" panose="05000000000000000000" pitchFamily="2" charset="2"/>
              <a:buChar char="l"/>
            </a:pPr>
            <a:r>
              <a:rPr lang="en-US" altLang="zh-TW" sz="1400" dirty="0">
                <a:latin typeface="Arial" panose="020B0604020202020204" pitchFamily="34" charset="0"/>
              </a:rPr>
              <a:t>Works stand-alone or in Tower system</a:t>
            </a:r>
          </a:p>
          <a:p>
            <a:pPr eaLnBrk="1">
              <a:lnSpc>
                <a:spcPct val="90000"/>
              </a:lnSpc>
              <a:spcBef>
                <a:spcPct val="20000"/>
              </a:spcBef>
              <a:buClr>
                <a:srgbClr val="07608B"/>
              </a:buClr>
              <a:buSzPct val="50000"/>
              <a:buFont typeface="Wingdings" panose="05000000000000000000" pitchFamily="2" charset="2"/>
              <a:buChar char="l"/>
            </a:pPr>
            <a:r>
              <a:rPr lang="en-US" altLang="zh-TW" sz="1400" dirty="0">
                <a:latin typeface="Arial" panose="020B0604020202020204" pitchFamily="34" charset="0"/>
              </a:rPr>
              <a:t>Open Source Background Debug Module (BDM)  for easy programming and debugging via </a:t>
            </a:r>
            <a:r>
              <a:rPr lang="en-US" altLang="zh-TW" sz="1400" dirty="0" err="1">
                <a:latin typeface="Arial" panose="020B0604020202020204" pitchFamily="34" charset="0"/>
              </a:rPr>
              <a:t>miniB</a:t>
            </a:r>
            <a:r>
              <a:rPr lang="en-US" altLang="zh-TW" sz="1400" dirty="0">
                <a:latin typeface="Arial" panose="020B0604020202020204" pitchFamily="34" charset="0"/>
              </a:rPr>
              <a:t> USB cable</a:t>
            </a:r>
          </a:p>
        </p:txBody>
      </p:sp>
      <p:sp>
        <p:nvSpPr>
          <p:cNvPr id="1056773" name="Text Box 7"/>
          <p:cNvSpPr txBox="1">
            <a:spLocks noChangeArrowheads="1"/>
          </p:cNvSpPr>
          <p:nvPr/>
        </p:nvSpPr>
        <p:spPr bwMode="auto">
          <a:xfrm>
            <a:off x="5768975" y="4505548"/>
            <a:ext cx="3124200"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2945" tIns="41473" rIns="82945" bIns="41473">
            <a:spAutoFit/>
          </a:bodyPr>
          <a:lstStyle>
            <a:lvl1pPr marL="95250" indent="-95250" defTabSz="828675">
              <a:defRPr sz="2400">
                <a:solidFill>
                  <a:schemeClr val="tx1"/>
                </a:solidFill>
                <a:latin typeface="Times New Roman" panose="02020603050405020304" pitchFamily="18" charset="0"/>
                <a:ea typeface="新細明體" panose="02020500000000000000" pitchFamily="18" charset="-120"/>
              </a:defRPr>
            </a:lvl1pPr>
            <a:lvl2pPr marL="742950" indent="-285750" defTabSz="828675">
              <a:defRPr sz="2400">
                <a:solidFill>
                  <a:schemeClr val="tx1"/>
                </a:solidFill>
                <a:latin typeface="Times New Roman" panose="02020603050405020304" pitchFamily="18" charset="0"/>
                <a:ea typeface="新細明體" panose="02020500000000000000" pitchFamily="18" charset="-120"/>
              </a:defRPr>
            </a:lvl2pPr>
            <a:lvl3pPr marL="1143000" indent="-228600" defTabSz="828675">
              <a:defRPr sz="2400">
                <a:solidFill>
                  <a:schemeClr val="tx1"/>
                </a:solidFill>
                <a:latin typeface="Times New Roman" panose="02020603050405020304" pitchFamily="18" charset="0"/>
                <a:ea typeface="新細明體" panose="02020500000000000000" pitchFamily="18" charset="-120"/>
              </a:defRPr>
            </a:lvl3pPr>
            <a:lvl4pPr marL="1600200" indent="-228600" defTabSz="828675">
              <a:defRPr sz="2400">
                <a:solidFill>
                  <a:schemeClr val="tx1"/>
                </a:solidFill>
                <a:latin typeface="Times New Roman" panose="02020603050405020304" pitchFamily="18" charset="0"/>
                <a:ea typeface="新細明體" panose="02020500000000000000" pitchFamily="18" charset="-120"/>
              </a:defRPr>
            </a:lvl4pPr>
            <a:lvl5pPr marL="2057400" indent="-228600" defTabSz="828675">
              <a:defRPr sz="2400">
                <a:solidFill>
                  <a:schemeClr val="tx1"/>
                </a:solidFill>
                <a:latin typeface="Times New Roman" panose="02020603050405020304" pitchFamily="18" charset="0"/>
                <a:ea typeface="新細明體" panose="02020500000000000000" pitchFamily="18" charset="-120"/>
              </a:defRPr>
            </a:lvl5pPr>
            <a:lvl6pPr marL="25146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a:lnSpc>
                <a:spcPct val="93000"/>
              </a:lnSpc>
              <a:spcBef>
                <a:spcPct val="50000"/>
              </a:spcBef>
              <a:buClr>
                <a:srgbClr val="000000"/>
              </a:buClr>
              <a:buSzPct val="45000"/>
              <a:buFont typeface="Wingdings" panose="05000000000000000000" pitchFamily="2" charset="2"/>
              <a:buNone/>
            </a:pPr>
            <a:r>
              <a:rPr lang="en-US" altLang="zh-TW" sz="1600" b="1">
                <a:latin typeface="Arial" panose="020B0604020202020204" pitchFamily="34" charset="0"/>
              </a:rPr>
              <a:t>Dummy Elevator:</a:t>
            </a:r>
          </a:p>
          <a:p>
            <a:pPr eaLnBrk="1">
              <a:lnSpc>
                <a:spcPct val="90000"/>
              </a:lnSpc>
              <a:spcBef>
                <a:spcPct val="20000"/>
              </a:spcBef>
              <a:buClr>
                <a:srgbClr val="07608B"/>
              </a:buClr>
              <a:buSzPct val="50000"/>
              <a:buFont typeface="Wingdings" panose="05000000000000000000" pitchFamily="2" charset="2"/>
              <a:buChar char="l"/>
            </a:pPr>
            <a:r>
              <a:rPr lang="en-US" altLang="zh-TW" sz="1400">
                <a:latin typeface="Arial" panose="020B0604020202020204" pitchFamily="34" charset="0"/>
              </a:rPr>
              <a:t>Future expansion for more serial interfaces and more complex MPU interfaces (e.g. RGB LCD, segment LCD, audio, enhanced Timer, etc.)</a:t>
            </a:r>
          </a:p>
          <a:p>
            <a:pPr eaLnBrk="1">
              <a:lnSpc>
                <a:spcPct val="90000"/>
              </a:lnSpc>
              <a:spcBef>
                <a:spcPct val="20000"/>
              </a:spcBef>
              <a:buClr>
                <a:srgbClr val="07608B"/>
              </a:buClr>
              <a:buSzPct val="50000"/>
              <a:buFont typeface="Wingdings" panose="05000000000000000000" pitchFamily="2" charset="2"/>
              <a:buChar char="l"/>
            </a:pPr>
            <a:r>
              <a:rPr lang="en-US" altLang="zh-TW" sz="1400">
                <a:latin typeface="Arial" panose="020B0604020202020204" pitchFamily="34" charset="0"/>
              </a:rPr>
              <a:t>“Dummy” shown with only GND connectivity. </a:t>
            </a:r>
          </a:p>
        </p:txBody>
      </p:sp>
      <p:sp>
        <p:nvSpPr>
          <p:cNvPr id="1056774" name="Text Box 18"/>
          <p:cNvSpPr txBox="1">
            <a:spLocks noChangeArrowheads="1"/>
          </p:cNvSpPr>
          <p:nvPr/>
        </p:nvSpPr>
        <p:spPr bwMode="auto">
          <a:xfrm>
            <a:off x="2476500" y="5323111"/>
            <a:ext cx="3103563" cy="7302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2945" tIns="0" rIns="82945" bIns="0">
            <a:spAutoFit/>
          </a:bodyPr>
          <a:lstStyle>
            <a:lvl1pPr defTabSz="828675">
              <a:defRPr sz="2400">
                <a:solidFill>
                  <a:schemeClr val="tx1"/>
                </a:solidFill>
                <a:latin typeface="Times New Roman" panose="02020603050405020304" pitchFamily="18" charset="0"/>
                <a:ea typeface="新細明體" panose="02020500000000000000" pitchFamily="18" charset="-120"/>
              </a:defRPr>
            </a:lvl1pPr>
            <a:lvl2pPr marL="742950" indent="-285750" defTabSz="828675">
              <a:defRPr sz="2400">
                <a:solidFill>
                  <a:schemeClr val="tx1"/>
                </a:solidFill>
                <a:latin typeface="Times New Roman" panose="02020603050405020304" pitchFamily="18" charset="0"/>
                <a:ea typeface="新細明體" panose="02020500000000000000" pitchFamily="18" charset="-120"/>
              </a:defRPr>
            </a:lvl2pPr>
            <a:lvl3pPr marL="1143000" indent="-228600" defTabSz="828675">
              <a:defRPr sz="2400">
                <a:solidFill>
                  <a:schemeClr val="tx1"/>
                </a:solidFill>
                <a:latin typeface="Times New Roman" panose="02020603050405020304" pitchFamily="18" charset="0"/>
                <a:ea typeface="新細明體" panose="02020500000000000000" pitchFamily="18" charset="-120"/>
              </a:defRPr>
            </a:lvl3pPr>
            <a:lvl4pPr marL="1600200" indent="-228600" defTabSz="828675">
              <a:defRPr sz="2400">
                <a:solidFill>
                  <a:schemeClr val="tx1"/>
                </a:solidFill>
                <a:latin typeface="Times New Roman" panose="02020603050405020304" pitchFamily="18" charset="0"/>
                <a:ea typeface="新細明體" panose="02020500000000000000" pitchFamily="18" charset="-120"/>
              </a:defRPr>
            </a:lvl4pPr>
            <a:lvl5pPr marL="2057400" indent="-228600" defTabSz="828675">
              <a:defRPr sz="2400">
                <a:solidFill>
                  <a:schemeClr val="tx1"/>
                </a:solidFill>
                <a:latin typeface="Times New Roman" panose="02020603050405020304" pitchFamily="18" charset="0"/>
                <a:ea typeface="新細明體" panose="02020500000000000000" pitchFamily="18" charset="-120"/>
              </a:defRPr>
            </a:lvl5pPr>
            <a:lvl6pPr marL="25146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a:lnSpc>
                <a:spcPct val="93000"/>
              </a:lnSpc>
              <a:spcBef>
                <a:spcPct val="50000"/>
              </a:spcBef>
              <a:buClr>
                <a:srgbClr val="000000"/>
              </a:buClr>
              <a:buSzPct val="45000"/>
              <a:buFont typeface="Wingdings" panose="05000000000000000000" pitchFamily="2" charset="2"/>
              <a:buNone/>
            </a:pPr>
            <a:r>
              <a:rPr lang="en-US" altLang="zh-TW" sz="1600" b="1">
                <a:latin typeface="Arial" panose="020B0604020202020204" pitchFamily="34" charset="0"/>
              </a:rPr>
              <a:t>Peripheral Module:</a:t>
            </a:r>
          </a:p>
          <a:p>
            <a:pPr eaLnBrk="1">
              <a:lnSpc>
                <a:spcPct val="93000"/>
              </a:lnSpc>
              <a:spcBef>
                <a:spcPct val="50000"/>
              </a:spcBef>
              <a:buClr>
                <a:srgbClr val="000000"/>
              </a:buClr>
              <a:buSzPct val="45000"/>
              <a:buFont typeface="Wingdings" panose="05000000000000000000" pitchFamily="2" charset="2"/>
              <a:buNone/>
            </a:pPr>
            <a:r>
              <a:rPr lang="en-US" altLang="zh-TW" sz="1400">
                <a:latin typeface="Arial" panose="020B0604020202020204" pitchFamily="34" charset="0"/>
              </a:rPr>
              <a:t>Standard peripheral boards (e.g. Serial, Memory, etc.)</a:t>
            </a:r>
          </a:p>
        </p:txBody>
      </p:sp>
      <p:pic>
        <p:nvPicPr>
          <p:cNvPr id="1056775" name="Picture 7" descr="IND-16614_TWR-BEV45-func-side-l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0150" y="1451198"/>
            <a:ext cx="3968750" cy="386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6776" name="Line 4"/>
          <p:cNvSpPr>
            <a:spLocks noChangeShapeType="1"/>
          </p:cNvSpPr>
          <p:nvPr/>
        </p:nvSpPr>
        <p:spPr bwMode="auto">
          <a:xfrm flipV="1">
            <a:off x="2195513" y="3121248"/>
            <a:ext cx="536575" cy="23177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
        <p:nvSpPr>
          <p:cNvPr id="1056777" name="Line 5"/>
          <p:cNvSpPr>
            <a:spLocks noChangeShapeType="1"/>
          </p:cNvSpPr>
          <p:nvPr/>
        </p:nvSpPr>
        <p:spPr bwMode="auto">
          <a:xfrm flipH="1" flipV="1">
            <a:off x="6203950" y="4303936"/>
            <a:ext cx="806450" cy="20161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
        <p:nvSpPr>
          <p:cNvPr id="1056778" name="Line 4"/>
          <p:cNvSpPr>
            <a:spLocks noChangeShapeType="1"/>
          </p:cNvSpPr>
          <p:nvPr/>
        </p:nvSpPr>
        <p:spPr bwMode="auto">
          <a:xfrm>
            <a:off x="2268538" y="1263873"/>
            <a:ext cx="1501775" cy="3222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
        <p:nvSpPr>
          <p:cNvPr id="1056779" name="Line 17"/>
          <p:cNvSpPr>
            <a:spLocks noChangeShapeType="1"/>
          </p:cNvSpPr>
          <p:nvPr/>
        </p:nvSpPr>
        <p:spPr bwMode="auto">
          <a:xfrm flipV="1">
            <a:off x="4267200" y="4507136"/>
            <a:ext cx="704850" cy="83661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
        <p:nvSpPr>
          <p:cNvPr id="1056780" name="Text Box 8"/>
          <p:cNvSpPr txBox="1">
            <a:spLocks noChangeArrowheads="1"/>
          </p:cNvSpPr>
          <p:nvPr/>
        </p:nvSpPr>
        <p:spPr bwMode="auto">
          <a:xfrm>
            <a:off x="6915150" y="2270348"/>
            <a:ext cx="2143125" cy="116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2945" tIns="41473" rIns="82945" bIns="41473">
            <a:spAutoFit/>
          </a:bodyPr>
          <a:lstStyle>
            <a:lvl1pPr marL="95250" indent="-95250" defTabSz="828675">
              <a:defRPr sz="2400">
                <a:solidFill>
                  <a:schemeClr val="tx1"/>
                </a:solidFill>
                <a:latin typeface="Times New Roman" panose="02020603050405020304" pitchFamily="18" charset="0"/>
                <a:ea typeface="新細明體" panose="02020500000000000000" pitchFamily="18" charset="-120"/>
              </a:defRPr>
            </a:lvl1pPr>
            <a:lvl2pPr marL="742950" indent="-285750" defTabSz="828675">
              <a:defRPr sz="2400">
                <a:solidFill>
                  <a:schemeClr val="tx1"/>
                </a:solidFill>
                <a:latin typeface="Times New Roman" panose="02020603050405020304" pitchFamily="18" charset="0"/>
                <a:ea typeface="新細明體" panose="02020500000000000000" pitchFamily="18" charset="-120"/>
              </a:defRPr>
            </a:lvl2pPr>
            <a:lvl3pPr marL="1143000" indent="-228600" defTabSz="828675">
              <a:defRPr sz="2400">
                <a:solidFill>
                  <a:schemeClr val="tx1"/>
                </a:solidFill>
                <a:latin typeface="Times New Roman" panose="02020603050405020304" pitchFamily="18" charset="0"/>
                <a:ea typeface="新細明體" panose="02020500000000000000" pitchFamily="18" charset="-120"/>
              </a:defRPr>
            </a:lvl3pPr>
            <a:lvl4pPr marL="1600200" indent="-228600" defTabSz="828675">
              <a:defRPr sz="2400">
                <a:solidFill>
                  <a:schemeClr val="tx1"/>
                </a:solidFill>
                <a:latin typeface="Times New Roman" panose="02020603050405020304" pitchFamily="18" charset="0"/>
                <a:ea typeface="新細明體" panose="02020500000000000000" pitchFamily="18" charset="-120"/>
              </a:defRPr>
            </a:lvl4pPr>
            <a:lvl5pPr marL="2057400" indent="-228600" defTabSz="828675">
              <a:defRPr sz="2400">
                <a:solidFill>
                  <a:schemeClr val="tx1"/>
                </a:solidFill>
                <a:latin typeface="Times New Roman" panose="02020603050405020304" pitchFamily="18" charset="0"/>
                <a:ea typeface="新細明體" panose="02020500000000000000" pitchFamily="18" charset="-120"/>
              </a:defRPr>
            </a:lvl5pPr>
            <a:lvl6pPr marL="25146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828675"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a:lnSpc>
                <a:spcPct val="93000"/>
              </a:lnSpc>
              <a:spcBef>
                <a:spcPct val="50000"/>
              </a:spcBef>
              <a:buClr>
                <a:srgbClr val="000000"/>
              </a:buClr>
              <a:buSzPct val="45000"/>
              <a:buFont typeface="Wingdings" panose="05000000000000000000" pitchFamily="2" charset="2"/>
              <a:buNone/>
            </a:pPr>
            <a:r>
              <a:rPr lang="en-US" altLang="zh-TW" sz="1600" b="1">
                <a:latin typeface="Arial" panose="020B0604020202020204" pitchFamily="34" charset="0"/>
              </a:rPr>
              <a:t>Board Connectors:</a:t>
            </a:r>
          </a:p>
          <a:p>
            <a:pPr eaLnBrk="1">
              <a:lnSpc>
                <a:spcPct val="90000"/>
              </a:lnSpc>
              <a:spcBef>
                <a:spcPct val="20000"/>
              </a:spcBef>
              <a:buClr>
                <a:srgbClr val="07608B"/>
              </a:buClr>
              <a:buSzPct val="50000"/>
              <a:buFont typeface="Wingdings" panose="05000000000000000000" pitchFamily="2" charset="2"/>
              <a:buChar char="l"/>
            </a:pPr>
            <a:r>
              <a:rPr lang="en-US" altLang="zh-TW" sz="1400">
                <a:latin typeface="Arial" panose="020B0604020202020204" pitchFamily="34" charset="0"/>
              </a:rPr>
              <a:t>Four card-edge connectors</a:t>
            </a:r>
          </a:p>
          <a:p>
            <a:pPr eaLnBrk="1">
              <a:lnSpc>
                <a:spcPct val="90000"/>
              </a:lnSpc>
              <a:spcBef>
                <a:spcPct val="20000"/>
              </a:spcBef>
              <a:buClr>
                <a:srgbClr val="07608B"/>
              </a:buClr>
              <a:buSzPct val="50000"/>
              <a:buFont typeface="Wingdings" panose="05000000000000000000" pitchFamily="2" charset="2"/>
              <a:buChar char="l"/>
            </a:pPr>
            <a:r>
              <a:rPr lang="en-US" altLang="zh-TW" sz="1400">
                <a:latin typeface="Arial" panose="020B0604020202020204" pitchFamily="34" charset="0"/>
              </a:rPr>
              <a:t>Uses PCI Express connectors</a:t>
            </a:r>
          </a:p>
        </p:txBody>
      </p:sp>
      <p:sp>
        <p:nvSpPr>
          <p:cNvPr id="1056781" name="Line 17"/>
          <p:cNvSpPr>
            <a:spLocks noChangeShapeType="1"/>
          </p:cNvSpPr>
          <p:nvPr/>
        </p:nvSpPr>
        <p:spPr bwMode="auto">
          <a:xfrm flipH="1" flipV="1">
            <a:off x="6357938" y="2332261"/>
            <a:ext cx="584200" cy="8413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
        <p:nvSpPr>
          <p:cNvPr id="1056782" name="Line 17"/>
          <p:cNvSpPr>
            <a:spLocks noChangeShapeType="1"/>
          </p:cNvSpPr>
          <p:nvPr/>
        </p:nvSpPr>
        <p:spPr bwMode="auto">
          <a:xfrm flipH="1">
            <a:off x="6315075" y="2419573"/>
            <a:ext cx="625475" cy="4508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
        <p:nvSpPr>
          <p:cNvPr id="1056783" name="Line 17"/>
          <p:cNvSpPr>
            <a:spLocks noChangeShapeType="1"/>
          </p:cNvSpPr>
          <p:nvPr/>
        </p:nvSpPr>
        <p:spPr bwMode="auto">
          <a:xfrm flipH="1">
            <a:off x="6273800" y="2424336"/>
            <a:ext cx="673100" cy="9969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
        <p:nvSpPr>
          <p:cNvPr id="1056784" name="Line 17"/>
          <p:cNvSpPr>
            <a:spLocks noChangeShapeType="1"/>
          </p:cNvSpPr>
          <p:nvPr/>
        </p:nvSpPr>
        <p:spPr bwMode="auto">
          <a:xfrm flipH="1">
            <a:off x="6232525" y="2416398"/>
            <a:ext cx="715963" cy="15589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1029819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65"/>
          <p:cNvSpPr>
            <a:spLocks noGrp="1" noChangeArrowheads="1"/>
          </p:cNvSpPr>
          <p:nvPr>
            <p:ph type="title"/>
          </p:nvPr>
        </p:nvSpPr>
        <p:spPr/>
        <p:txBody>
          <a:bodyPr/>
          <a:lstStyle/>
          <a:p>
            <a:r>
              <a:rPr lang="en-US" altLang="zh-TW" smtClean="0"/>
              <a:t>Typical Tower System Modules</a:t>
            </a:r>
            <a:endParaRPr lang="en-US" altLang="zh-TW"/>
          </a:p>
        </p:txBody>
      </p:sp>
      <p:sp>
        <p:nvSpPr>
          <p:cNvPr id="58" name="投影片編號版面配置區 4"/>
          <p:cNvSpPr>
            <a:spLocks noGrp="1"/>
          </p:cNvSpPr>
          <p:nvPr>
            <p:ph type="sldNum" sz="quarter" idx="11"/>
          </p:nvPr>
        </p:nvSpPr>
        <p:spPr>
          <a:xfrm>
            <a:off x="6731000" y="6229350"/>
            <a:ext cx="1905000" cy="457200"/>
          </a:xfrm>
        </p:spPr>
        <p:txBody>
          <a:bodyPr/>
          <a:lstStyle/>
          <a:p>
            <a:fld id="{56C3954A-7B57-4333-A52D-E2C674BBF598}" type="slidenum">
              <a:rPr lang="zh-TW" altLang="en-US" smtClean="0"/>
              <a:pPr/>
              <a:t>5</a:t>
            </a:fld>
            <a:endParaRPr lang="zh-TW" altLang="zh-TW"/>
          </a:p>
        </p:txBody>
      </p:sp>
      <p:grpSp>
        <p:nvGrpSpPr>
          <p:cNvPr id="1058819" name="Group 4"/>
          <p:cNvGrpSpPr>
            <a:grpSpLocks/>
          </p:cNvGrpSpPr>
          <p:nvPr/>
        </p:nvGrpSpPr>
        <p:grpSpPr bwMode="auto">
          <a:xfrm>
            <a:off x="1798638" y="2996084"/>
            <a:ext cx="1273175" cy="1366837"/>
            <a:chOff x="891" y="1612"/>
            <a:chExt cx="802" cy="861"/>
          </a:xfrm>
        </p:grpSpPr>
        <p:sp>
          <p:nvSpPr>
            <p:cNvPr id="1058820" name="AutoShape 34"/>
            <p:cNvSpPr>
              <a:spLocks noChangeArrowheads="1"/>
            </p:cNvSpPr>
            <p:nvPr/>
          </p:nvSpPr>
          <p:spPr bwMode="auto">
            <a:xfrm>
              <a:off x="927" y="1612"/>
              <a:ext cx="730" cy="707"/>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pic>
          <p:nvPicPr>
            <p:cNvPr id="1058821" name="Picture 3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5" y="1678"/>
              <a:ext cx="613" cy="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8822" name="Text Box 36"/>
            <p:cNvSpPr txBox="1">
              <a:spLocks noChangeArrowheads="1"/>
            </p:cNvSpPr>
            <p:nvPr/>
          </p:nvSpPr>
          <p:spPr bwMode="auto">
            <a:xfrm>
              <a:off x="891" y="2319"/>
              <a:ext cx="80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TWR-SER</a:t>
              </a:r>
            </a:p>
          </p:txBody>
        </p:sp>
      </p:grpSp>
      <p:grpSp>
        <p:nvGrpSpPr>
          <p:cNvPr id="1058823" name="Group 8"/>
          <p:cNvGrpSpPr>
            <a:grpSpLocks/>
          </p:cNvGrpSpPr>
          <p:nvPr/>
        </p:nvGrpSpPr>
        <p:grpSpPr bwMode="auto">
          <a:xfrm>
            <a:off x="3227388" y="4731221"/>
            <a:ext cx="1498600" cy="1349375"/>
            <a:chOff x="1823" y="2716"/>
            <a:chExt cx="944" cy="850"/>
          </a:xfrm>
        </p:grpSpPr>
        <p:sp>
          <p:nvSpPr>
            <p:cNvPr id="1058824" name="AutoShape 38"/>
            <p:cNvSpPr>
              <a:spLocks noChangeArrowheads="1"/>
            </p:cNvSpPr>
            <p:nvPr/>
          </p:nvSpPr>
          <p:spPr bwMode="auto">
            <a:xfrm>
              <a:off x="1929" y="2716"/>
              <a:ext cx="730" cy="707"/>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sp>
          <p:nvSpPr>
            <p:cNvPr id="1058825" name="Text Box 39"/>
            <p:cNvSpPr txBox="1">
              <a:spLocks noChangeArrowheads="1"/>
            </p:cNvSpPr>
            <p:nvPr/>
          </p:nvSpPr>
          <p:spPr bwMode="auto">
            <a:xfrm>
              <a:off x="1823" y="3412"/>
              <a:ext cx="94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TWR-MCF5225X-KIT</a:t>
              </a:r>
            </a:p>
          </p:txBody>
        </p:sp>
        <p:pic>
          <p:nvPicPr>
            <p:cNvPr id="1058826" name="Picture 40" descr="IND_16796_Kirin3-9994"/>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991" y="2728"/>
              <a:ext cx="606" cy="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58827" name="Group 12"/>
          <p:cNvGrpSpPr>
            <a:grpSpLocks/>
          </p:cNvGrpSpPr>
          <p:nvPr/>
        </p:nvGrpSpPr>
        <p:grpSpPr bwMode="auto">
          <a:xfrm>
            <a:off x="3084513" y="2997671"/>
            <a:ext cx="1273175" cy="1365250"/>
            <a:chOff x="2509" y="1613"/>
            <a:chExt cx="802" cy="860"/>
          </a:xfrm>
        </p:grpSpPr>
        <p:sp>
          <p:nvSpPr>
            <p:cNvPr id="1058828" name="AutoShape 42"/>
            <p:cNvSpPr>
              <a:spLocks noChangeArrowheads="1"/>
            </p:cNvSpPr>
            <p:nvPr/>
          </p:nvSpPr>
          <p:spPr bwMode="auto">
            <a:xfrm>
              <a:off x="2545" y="1613"/>
              <a:ext cx="730" cy="706"/>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pic>
          <p:nvPicPr>
            <p:cNvPr id="1058829" name="Picture 43"/>
            <p:cNvPicPr preferRelativeResize="0">
              <a:picLocks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33" y="1660"/>
              <a:ext cx="554" cy="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8830" name="Text Box 44"/>
            <p:cNvSpPr txBox="1">
              <a:spLocks noChangeArrowheads="1"/>
            </p:cNvSpPr>
            <p:nvPr/>
          </p:nvSpPr>
          <p:spPr bwMode="auto">
            <a:xfrm>
              <a:off x="2509" y="2319"/>
              <a:ext cx="80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TWR-ELEV</a:t>
              </a:r>
            </a:p>
          </p:txBody>
        </p:sp>
      </p:grpSp>
      <p:sp>
        <p:nvSpPr>
          <p:cNvPr id="1058831" name="Line 45"/>
          <p:cNvSpPr>
            <a:spLocks noChangeShapeType="1"/>
          </p:cNvSpPr>
          <p:nvPr/>
        </p:nvSpPr>
        <p:spPr bwMode="auto">
          <a:xfrm>
            <a:off x="623888" y="2780184"/>
            <a:ext cx="7861300" cy="0"/>
          </a:xfrm>
          <a:prstGeom prst="line">
            <a:avLst/>
          </a:prstGeom>
          <a:noFill/>
          <a:ln w="28575">
            <a:solidFill>
              <a:srgbClr val="4D4D4D"/>
            </a:solidFill>
            <a:round/>
            <a:headEnd/>
            <a:tailEnd/>
          </a:ln>
          <a:extLst>
            <a:ext uri="{909E8E84-426E-40dd-AFC4-6F175D3DCCD1}">
              <a14:hiddenFill xmlns="" xmlns:a14="http://schemas.microsoft.com/office/drawing/2010/main">
                <a:noFill/>
              </a14:hiddenFill>
            </a:ext>
          </a:extLst>
        </p:spPr>
        <p:txBody>
          <a:bodyPr/>
          <a:lstStyle/>
          <a:p>
            <a:endParaRPr lang="zh-TW" altLang="en-US"/>
          </a:p>
        </p:txBody>
      </p:sp>
      <p:sp>
        <p:nvSpPr>
          <p:cNvPr id="1058832" name="Line 45"/>
          <p:cNvSpPr>
            <a:spLocks noChangeShapeType="1"/>
          </p:cNvSpPr>
          <p:nvPr/>
        </p:nvSpPr>
        <p:spPr bwMode="auto">
          <a:xfrm>
            <a:off x="625475" y="4575646"/>
            <a:ext cx="8004175" cy="4763"/>
          </a:xfrm>
          <a:prstGeom prst="line">
            <a:avLst/>
          </a:prstGeom>
          <a:noFill/>
          <a:ln w="28575">
            <a:solidFill>
              <a:srgbClr val="4D4D4D"/>
            </a:solidFill>
            <a:round/>
            <a:headEnd/>
            <a:tailEnd/>
          </a:ln>
          <a:extLst>
            <a:ext uri="{909E8E84-426E-40dd-AFC4-6F175D3DCCD1}">
              <a14:hiddenFill xmlns="" xmlns:a14="http://schemas.microsoft.com/office/drawing/2010/main">
                <a:noFill/>
              </a14:hiddenFill>
            </a:ext>
          </a:extLst>
        </p:spPr>
        <p:txBody>
          <a:bodyPr/>
          <a:lstStyle/>
          <a:p>
            <a:endParaRPr lang="zh-TW" altLang="en-US"/>
          </a:p>
        </p:txBody>
      </p:sp>
      <p:sp>
        <p:nvSpPr>
          <p:cNvPr id="1058833" name="Text Box 63"/>
          <p:cNvSpPr txBox="1">
            <a:spLocks noChangeArrowheads="1"/>
          </p:cNvSpPr>
          <p:nvPr/>
        </p:nvSpPr>
        <p:spPr bwMode="auto">
          <a:xfrm>
            <a:off x="544513" y="3208809"/>
            <a:ext cx="118745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600" b="1">
                <a:solidFill>
                  <a:srgbClr val="333333"/>
                </a:solidFill>
                <a:latin typeface="Arial" panose="020B0604020202020204" pitchFamily="34" charset="0"/>
              </a:rPr>
              <a:t>Peripheral</a:t>
            </a:r>
          </a:p>
          <a:p>
            <a:pPr algn="ctr" eaLnBrk="1" hangingPunct="1"/>
            <a:r>
              <a:rPr lang="en-US" altLang="zh-TW" sz="1600" b="1">
                <a:solidFill>
                  <a:srgbClr val="333333"/>
                </a:solidFill>
                <a:latin typeface="Arial" panose="020B0604020202020204" pitchFamily="34" charset="0"/>
              </a:rPr>
              <a:t>Modules</a:t>
            </a:r>
          </a:p>
          <a:p>
            <a:pPr algn="ctr" eaLnBrk="1" hangingPunct="1"/>
            <a:r>
              <a:rPr lang="en-US" altLang="zh-TW" sz="1400">
                <a:solidFill>
                  <a:srgbClr val="333333"/>
                </a:solidFill>
                <a:latin typeface="Arial" panose="020B0604020202020204" pitchFamily="34" charset="0"/>
              </a:rPr>
              <a:t>($15 – $149)</a:t>
            </a:r>
          </a:p>
        </p:txBody>
      </p:sp>
      <p:sp>
        <p:nvSpPr>
          <p:cNvPr id="1058834" name="Text Box 63"/>
          <p:cNvSpPr txBox="1">
            <a:spLocks noChangeArrowheads="1"/>
          </p:cNvSpPr>
          <p:nvPr/>
        </p:nvSpPr>
        <p:spPr bwMode="auto">
          <a:xfrm>
            <a:off x="549275" y="1613371"/>
            <a:ext cx="1176338"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600" b="1">
                <a:solidFill>
                  <a:srgbClr val="333333"/>
                </a:solidFill>
                <a:latin typeface="Arial" panose="020B0604020202020204" pitchFamily="34" charset="0"/>
              </a:rPr>
              <a:t>Processor</a:t>
            </a:r>
          </a:p>
          <a:p>
            <a:pPr algn="ctr" eaLnBrk="1" hangingPunct="1"/>
            <a:r>
              <a:rPr lang="en-US" altLang="zh-TW" sz="1600" b="1">
                <a:solidFill>
                  <a:srgbClr val="333333"/>
                </a:solidFill>
                <a:latin typeface="Arial" panose="020B0604020202020204" pitchFamily="34" charset="0"/>
              </a:rPr>
              <a:t>Modules</a:t>
            </a:r>
          </a:p>
          <a:p>
            <a:pPr algn="ctr" eaLnBrk="1" hangingPunct="1"/>
            <a:r>
              <a:rPr lang="en-US" altLang="zh-TW" sz="1400">
                <a:solidFill>
                  <a:srgbClr val="333333"/>
                </a:solidFill>
                <a:latin typeface="Arial" panose="020B0604020202020204" pitchFamily="34" charset="0"/>
              </a:rPr>
              <a:t>($39-$69)</a:t>
            </a:r>
          </a:p>
        </p:txBody>
      </p:sp>
      <p:sp>
        <p:nvSpPr>
          <p:cNvPr id="1058835" name="Text Box 63"/>
          <p:cNvSpPr txBox="1">
            <a:spLocks noChangeArrowheads="1"/>
          </p:cNvSpPr>
          <p:nvPr/>
        </p:nvSpPr>
        <p:spPr bwMode="auto">
          <a:xfrm>
            <a:off x="563563" y="5099521"/>
            <a:ext cx="1147762"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600" b="1">
                <a:solidFill>
                  <a:srgbClr val="333333"/>
                </a:solidFill>
                <a:latin typeface="Arial" panose="020B0604020202020204" pitchFamily="34" charset="0"/>
              </a:rPr>
              <a:t>Complete</a:t>
            </a:r>
          </a:p>
          <a:p>
            <a:pPr algn="ctr" eaLnBrk="1" hangingPunct="1"/>
            <a:r>
              <a:rPr lang="en-US" altLang="zh-TW" sz="1600" b="1">
                <a:solidFill>
                  <a:srgbClr val="333333"/>
                </a:solidFill>
                <a:latin typeface="Arial" panose="020B0604020202020204" pitchFamily="34" charset="0"/>
              </a:rPr>
              <a:t>Kits</a:t>
            </a:r>
          </a:p>
          <a:p>
            <a:pPr algn="ctr" eaLnBrk="1" hangingPunct="1"/>
            <a:r>
              <a:rPr lang="en-US" altLang="zh-TW" sz="1400">
                <a:solidFill>
                  <a:srgbClr val="333333"/>
                </a:solidFill>
                <a:latin typeface="Arial" panose="020B0604020202020204" pitchFamily="34" charset="0"/>
              </a:rPr>
              <a:t>($99 - $149)</a:t>
            </a:r>
          </a:p>
        </p:txBody>
      </p:sp>
      <p:grpSp>
        <p:nvGrpSpPr>
          <p:cNvPr id="1058836" name="Group 25"/>
          <p:cNvGrpSpPr>
            <a:grpSpLocks/>
          </p:cNvGrpSpPr>
          <p:nvPr/>
        </p:nvGrpSpPr>
        <p:grpSpPr bwMode="auto">
          <a:xfrm>
            <a:off x="4352925" y="3002434"/>
            <a:ext cx="1273175" cy="1355725"/>
            <a:chOff x="3308" y="1616"/>
            <a:chExt cx="802" cy="854"/>
          </a:xfrm>
        </p:grpSpPr>
        <p:sp>
          <p:nvSpPr>
            <p:cNvPr id="1058837" name="AutoShape 34"/>
            <p:cNvSpPr>
              <a:spLocks noChangeArrowheads="1"/>
            </p:cNvSpPr>
            <p:nvPr/>
          </p:nvSpPr>
          <p:spPr bwMode="auto">
            <a:xfrm>
              <a:off x="3343" y="1616"/>
              <a:ext cx="731" cy="708"/>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sp>
          <p:nvSpPr>
            <p:cNvPr id="1058838" name="Text Box 36"/>
            <p:cNvSpPr txBox="1">
              <a:spLocks noChangeArrowheads="1"/>
            </p:cNvSpPr>
            <p:nvPr/>
          </p:nvSpPr>
          <p:spPr bwMode="auto">
            <a:xfrm>
              <a:off x="3308" y="2316"/>
              <a:ext cx="80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TWR-MEM</a:t>
              </a:r>
            </a:p>
          </p:txBody>
        </p:sp>
        <p:pic>
          <p:nvPicPr>
            <p:cNvPr id="105883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 y="1685"/>
              <a:ext cx="645" cy="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58840" name="Group 29"/>
          <p:cNvGrpSpPr>
            <a:grpSpLocks/>
          </p:cNvGrpSpPr>
          <p:nvPr/>
        </p:nvGrpSpPr>
        <p:grpSpPr bwMode="auto">
          <a:xfrm>
            <a:off x="6881813" y="3002434"/>
            <a:ext cx="1458912" cy="1355725"/>
            <a:chOff x="4853" y="1616"/>
            <a:chExt cx="919" cy="854"/>
          </a:xfrm>
        </p:grpSpPr>
        <p:sp>
          <p:nvSpPr>
            <p:cNvPr id="1058841" name="AutoShape 48"/>
            <p:cNvSpPr>
              <a:spLocks noChangeArrowheads="1"/>
            </p:cNvSpPr>
            <p:nvPr/>
          </p:nvSpPr>
          <p:spPr bwMode="auto">
            <a:xfrm>
              <a:off x="4947" y="1616"/>
              <a:ext cx="731" cy="708"/>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sp>
          <p:nvSpPr>
            <p:cNvPr id="1058842" name="Text Box 49"/>
            <p:cNvSpPr txBox="1">
              <a:spLocks noChangeArrowheads="1"/>
            </p:cNvSpPr>
            <p:nvPr/>
          </p:nvSpPr>
          <p:spPr bwMode="auto">
            <a:xfrm>
              <a:off x="4853" y="2316"/>
              <a:ext cx="919"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TWR-LCD</a:t>
              </a:r>
              <a:endParaRPr lang="en-US" altLang="zh-TW" sz="800">
                <a:latin typeface="Arial" panose="020B0604020202020204" pitchFamily="34" charset="0"/>
              </a:endParaRPr>
            </a:p>
          </p:txBody>
        </p:sp>
        <p:pic>
          <p:nvPicPr>
            <p:cNvPr id="1058843"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 y="1685"/>
              <a:ext cx="554" cy="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58844" name="Line 33"/>
          <p:cNvSpPr>
            <a:spLocks noChangeShapeType="1"/>
          </p:cNvSpPr>
          <p:nvPr/>
        </p:nvSpPr>
        <p:spPr bwMode="auto">
          <a:xfrm>
            <a:off x="1701800" y="1194271"/>
            <a:ext cx="0" cy="4899025"/>
          </a:xfrm>
          <a:prstGeom prst="line">
            <a:avLst/>
          </a:prstGeom>
          <a:noFill/>
          <a:ln w="12700">
            <a:solidFill>
              <a:srgbClr val="4D4D4D"/>
            </a:solidFill>
            <a:prstDash val="dash"/>
            <a:round/>
            <a:headEnd/>
            <a:tailEnd/>
          </a:ln>
          <a:extLst>
            <a:ext uri="{909E8E84-426E-40dd-AFC4-6F175D3DCCD1}">
              <a14:hiddenFill xmlns="" xmlns:a14="http://schemas.microsoft.com/office/drawing/2010/main">
                <a:noFill/>
              </a14:hiddenFill>
            </a:ext>
          </a:extLst>
        </p:spPr>
        <p:txBody>
          <a:bodyPr/>
          <a:lstStyle/>
          <a:p>
            <a:endParaRPr lang="zh-TW" altLang="en-US"/>
          </a:p>
        </p:txBody>
      </p:sp>
      <p:sp>
        <p:nvSpPr>
          <p:cNvPr id="1058845" name="AutoShape 16"/>
          <p:cNvSpPr>
            <a:spLocks noChangeArrowheads="1"/>
          </p:cNvSpPr>
          <p:nvPr/>
        </p:nvSpPr>
        <p:spPr bwMode="auto">
          <a:xfrm>
            <a:off x="1884363" y="4726459"/>
            <a:ext cx="1158875" cy="1122362"/>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pic>
        <p:nvPicPr>
          <p:cNvPr id="105884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4721696"/>
            <a:ext cx="966787"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8847" name="Text Box 39"/>
          <p:cNvSpPr txBox="1">
            <a:spLocks noChangeArrowheads="1"/>
          </p:cNvSpPr>
          <p:nvPr/>
        </p:nvSpPr>
        <p:spPr bwMode="auto">
          <a:xfrm>
            <a:off x="1714500" y="5847234"/>
            <a:ext cx="1498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TWR-MCF51CN-KIT</a:t>
            </a:r>
          </a:p>
        </p:txBody>
      </p:sp>
      <p:grpSp>
        <p:nvGrpSpPr>
          <p:cNvPr id="1058848" name="Group 40"/>
          <p:cNvGrpSpPr>
            <a:grpSpLocks/>
          </p:cNvGrpSpPr>
          <p:nvPr/>
        </p:nvGrpSpPr>
        <p:grpSpPr bwMode="auto">
          <a:xfrm>
            <a:off x="4618038" y="4732809"/>
            <a:ext cx="1498600" cy="1347787"/>
            <a:chOff x="2541" y="2716"/>
            <a:chExt cx="944" cy="849"/>
          </a:xfrm>
        </p:grpSpPr>
        <p:sp>
          <p:nvSpPr>
            <p:cNvPr id="1058849" name="AutoShape 59"/>
            <p:cNvSpPr>
              <a:spLocks noChangeArrowheads="1"/>
            </p:cNvSpPr>
            <p:nvPr/>
          </p:nvSpPr>
          <p:spPr bwMode="auto">
            <a:xfrm>
              <a:off x="2648" y="2716"/>
              <a:ext cx="730" cy="707"/>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pic>
          <p:nvPicPr>
            <p:cNvPr id="1058850" name="Picture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9" y="2757"/>
              <a:ext cx="588" cy="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8851" name="Text Box 39"/>
            <p:cNvSpPr txBox="1">
              <a:spLocks noChangeArrowheads="1"/>
            </p:cNvSpPr>
            <p:nvPr/>
          </p:nvSpPr>
          <p:spPr bwMode="auto">
            <a:xfrm>
              <a:off x="2541" y="3411"/>
              <a:ext cx="94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TWR-S08LL64-KIT</a:t>
              </a:r>
            </a:p>
          </p:txBody>
        </p:sp>
      </p:grpSp>
      <p:grpSp>
        <p:nvGrpSpPr>
          <p:cNvPr id="1058852" name="Group 44"/>
          <p:cNvGrpSpPr>
            <a:grpSpLocks/>
          </p:cNvGrpSpPr>
          <p:nvPr/>
        </p:nvGrpSpPr>
        <p:grpSpPr bwMode="auto">
          <a:xfrm>
            <a:off x="4619625" y="1367309"/>
            <a:ext cx="1498600" cy="1384300"/>
            <a:chOff x="2668" y="553"/>
            <a:chExt cx="944" cy="872"/>
          </a:xfrm>
        </p:grpSpPr>
        <p:sp>
          <p:nvSpPr>
            <p:cNvPr id="1058853" name="AutoShape 55"/>
            <p:cNvSpPr>
              <a:spLocks noChangeArrowheads="1"/>
            </p:cNvSpPr>
            <p:nvPr/>
          </p:nvSpPr>
          <p:spPr bwMode="auto">
            <a:xfrm>
              <a:off x="2774" y="553"/>
              <a:ext cx="731" cy="707"/>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pic>
          <p:nvPicPr>
            <p:cNvPr id="1058854" name="Picture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6" y="639"/>
              <a:ext cx="567" cy="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8855" name="Text Box 39"/>
            <p:cNvSpPr txBox="1">
              <a:spLocks noChangeArrowheads="1"/>
            </p:cNvSpPr>
            <p:nvPr/>
          </p:nvSpPr>
          <p:spPr bwMode="auto">
            <a:xfrm>
              <a:off x="2668" y="1271"/>
              <a:ext cx="94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TWR-S08LL64</a:t>
              </a:r>
            </a:p>
          </p:txBody>
        </p:sp>
      </p:grpSp>
      <p:grpSp>
        <p:nvGrpSpPr>
          <p:cNvPr id="1058856" name="Group 49"/>
          <p:cNvGrpSpPr>
            <a:grpSpLocks/>
          </p:cNvGrpSpPr>
          <p:nvPr/>
        </p:nvGrpSpPr>
        <p:grpSpPr bwMode="auto">
          <a:xfrm>
            <a:off x="3340100" y="1367309"/>
            <a:ext cx="1273175" cy="1385887"/>
            <a:chOff x="1837" y="553"/>
            <a:chExt cx="802" cy="873"/>
          </a:xfrm>
        </p:grpSpPr>
        <p:sp>
          <p:nvSpPr>
            <p:cNvPr id="1058857" name="AutoShape 30"/>
            <p:cNvSpPr>
              <a:spLocks noChangeArrowheads="1"/>
            </p:cNvSpPr>
            <p:nvPr/>
          </p:nvSpPr>
          <p:spPr bwMode="auto">
            <a:xfrm>
              <a:off x="1872" y="553"/>
              <a:ext cx="731" cy="707"/>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pic>
          <p:nvPicPr>
            <p:cNvPr id="1058858" name="Picture 32" descr="IND_16796_Kirin3-9942"/>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960" y="646"/>
              <a:ext cx="556" cy="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8859" name="Text Box 36"/>
            <p:cNvSpPr txBox="1">
              <a:spLocks noChangeArrowheads="1"/>
            </p:cNvSpPr>
            <p:nvPr/>
          </p:nvSpPr>
          <p:spPr bwMode="auto">
            <a:xfrm>
              <a:off x="1837" y="1272"/>
              <a:ext cx="80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TWR-MCF5225X</a:t>
              </a:r>
            </a:p>
          </p:txBody>
        </p:sp>
      </p:grpSp>
      <p:grpSp>
        <p:nvGrpSpPr>
          <p:cNvPr id="1058860" name="Group 53"/>
          <p:cNvGrpSpPr>
            <a:grpSpLocks/>
          </p:cNvGrpSpPr>
          <p:nvPr/>
        </p:nvGrpSpPr>
        <p:grpSpPr bwMode="auto">
          <a:xfrm>
            <a:off x="1898650" y="1365721"/>
            <a:ext cx="1273175" cy="1387475"/>
            <a:chOff x="954" y="552"/>
            <a:chExt cx="802" cy="874"/>
          </a:xfrm>
        </p:grpSpPr>
        <p:sp>
          <p:nvSpPr>
            <p:cNvPr id="1058861" name="AutoShape 4"/>
            <p:cNvSpPr>
              <a:spLocks noChangeArrowheads="1"/>
            </p:cNvSpPr>
            <p:nvPr/>
          </p:nvSpPr>
          <p:spPr bwMode="auto">
            <a:xfrm>
              <a:off x="990" y="552"/>
              <a:ext cx="730" cy="707"/>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pic>
          <p:nvPicPr>
            <p:cNvPr id="1058862" name="Picture 5"/>
            <p:cNvPicPr>
              <a:picLocks noChangeAspect="1" noChangeArrowheads="1"/>
            </p:cNvPicPr>
            <p:nvPr/>
          </p:nvPicPr>
          <p:blipFill>
            <a:blip r:embed="rId12">
              <a:clrChange>
                <a:clrFrom>
                  <a:srgbClr val="FEFFF8"/>
                </a:clrFrom>
                <a:clrTo>
                  <a:srgbClr val="FEFFF8">
                    <a:alpha val="0"/>
                  </a:srgbClr>
                </a:clrTo>
              </a:clrChange>
              <a:extLst>
                <a:ext uri="{28A0092B-C50C-407E-A947-70E740481C1C}">
                  <a14:useLocalDpi xmlns:a14="http://schemas.microsoft.com/office/drawing/2010/main" val="0"/>
                </a:ext>
              </a:extLst>
            </a:blip>
            <a:srcRect/>
            <a:stretch>
              <a:fillRect/>
            </a:stretch>
          </p:blipFill>
          <p:spPr bwMode="auto">
            <a:xfrm>
              <a:off x="1076" y="618"/>
              <a:ext cx="557" cy="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8863" name="Text Box 36"/>
            <p:cNvSpPr txBox="1">
              <a:spLocks noChangeArrowheads="1"/>
            </p:cNvSpPr>
            <p:nvPr/>
          </p:nvSpPr>
          <p:spPr bwMode="auto">
            <a:xfrm>
              <a:off x="954" y="1272"/>
              <a:ext cx="80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TWR-MCF51CN</a:t>
              </a:r>
            </a:p>
          </p:txBody>
        </p:sp>
      </p:grpSp>
      <p:grpSp>
        <p:nvGrpSpPr>
          <p:cNvPr id="1058864" name="Group 57"/>
          <p:cNvGrpSpPr>
            <a:grpSpLocks/>
          </p:cNvGrpSpPr>
          <p:nvPr/>
        </p:nvGrpSpPr>
        <p:grpSpPr bwMode="auto">
          <a:xfrm>
            <a:off x="5661025" y="3002434"/>
            <a:ext cx="1273175" cy="1506537"/>
            <a:chOff x="4132" y="1616"/>
            <a:chExt cx="802" cy="949"/>
          </a:xfrm>
        </p:grpSpPr>
        <p:sp>
          <p:nvSpPr>
            <p:cNvPr id="1058865" name="AutoShape 42"/>
            <p:cNvSpPr>
              <a:spLocks noChangeArrowheads="1"/>
            </p:cNvSpPr>
            <p:nvPr/>
          </p:nvSpPr>
          <p:spPr bwMode="auto">
            <a:xfrm>
              <a:off x="4167" y="1616"/>
              <a:ext cx="731" cy="708"/>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z="1400">
                <a:latin typeface="Arial" panose="020B0604020202020204" pitchFamily="34" charset="0"/>
              </a:endParaRPr>
            </a:p>
          </p:txBody>
        </p:sp>
        <p:sp>
          <p:nvSpPr>
            <p:cNvPr id="1058866" name="Text Box 36"/>
            <p:cNvSpPr txBox="1">
              <a:spLocks noChangeArrowheads="1"/>
            </p:cNvSpPr>
            <p:nvPr/>
          </p:nvSpPr>
          <p:spPr bwMode="auto">
            <a:xfrm>
              <a:off x="4132" y="2315"/>
              <a:ext cx="80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TWR-SENSOR-PAK</a:t>
              </a:r>
            </a:p>
          </p:txBody>
        </p:sp>
        <p:pic>
          <p:nvPicPr>
            <p:cNvPr id="1058867" name="Picture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 y="1712"/>
              <a:ext cx="558" cy="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58868" name="Group 61"/>
          <p:cNvGrpSpPr>
            <a:grpSpLocks/>
          </p:cNvGrpSpPr>
          <p:nvPr/>
        </p:nvGrpSpPr>
        <p:grpSpPr bwMode="auto">
          <a:xfrm>
            <a:off x="6019800" y="1383184"/>
            <a:ext cx="1498600" cy="1397000"/>
            <a:chOff x="3550" y="563"/>
            <a:chExt cx="944" cy="880"/>
          </a:xfrm>
        </p:grpSpPr>
        <p:sp>
          <p:nvSpPr>
            <p:cNvPr id="1058869" name="AutoShape 4"/>
            <p:cNvSpPr>
              <a:spLocks noChangeArrowheads="1"/>
            </p:cNvSpPr>
            <p:nvPr/>
          </p:nvSpPr>
          <p:spPr bwMode="auto">
            <a:xfrm>
              <a:off x="3657" y="563"/>
              <a:ext cx="730" cy="707"/>
            </a:xfrm>
            <a:prstGeom prst="roundRect">
              <a:avLst>
                <a:gd name="adj" fmla="val 16667"/>
              </a:avLst>
            </a:prstGeom>
            <a:noFill/>
            <a:ln w="28575">
              <a:solidFill>
                <a:srgbClr val="4D4D4D"/>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en-US" sz="1800">
                <a:latin typeface="Arial" panose="020B0604020202020204" pitchFamily="34" charset="0"/>
              </a:endParaRPr>
            </a:p>
          </p:txBody>
        </p:sp>
        <p:sp>
          <p:nvSpPr>
            <p:cNvPr id="1058870" name="Text Box 39"/>
            <p:cNvSpPr txBox="1">
              <a:spLocks noChangeArrowheads="1"/>
            </p:cNvSpPr>
            <p:nvPr/>
          </p:nvSpPr>
          <p:spPr bwMode="auto">
            <a:xfrm>
              <a:off x="3550" y="1289"/>
              <a:ext cx="94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000">
                  <a:latin typeface="Arial" panose="020B0604020202020204" pitchFamily="34" charset="0"/>
                </a:rPr>
                <a:t>TWR-S08LL64</a:t>
              </a:r>
            </a:p>
          </p:txBody>
        </p:sp>
        <p:pic>
          <p:nvPicPr>
            <p:cNvPr id="1058871" name="Picture 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98" y="662"/>
              <a:ext cx="648" cy="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58872" name="Text Box 66"/>
          <p:cNvSpPr txBox="1">
            <a:spLocks noChangeArrowheads="1"/>
          </p:cNvSpPr>
          <p:nvPr/>
        </p:nvSpPr>
        <p:spPr bwMode="auto">
          <a:xfrm>
            <a:off x="6376988" y="5267796"/>
            <a:ext cx="2659062"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kumimoji="1" lang="en-US" altLang="zh-TW" sz="1600" dirty="0">
                <a:latin typeface="Tahoma" panose="020B0604030504040204" pitchFamily="34" charset="0"/>
                <a:ea typeface="標楷體" panose="03000509000000000000" pitchFamily="65" charset="-120"/>
              </a:rPr>
              <a:t>(</a:t>
            </a:r>
            <a:r>
              <a:rPr kumimoji="1" lang="en-US" altLang="zh-TW" sz="1600" dirty="0">
                <a:latin typeface="Tahoma" panose="020B0604030504040204" pitchFamily="34" charset="0"/>
                <a:ea typeface="標楷體" panose="03000509000000000000" pitchFamily="65" charset="-120"/>
                <a:hlinkClick r:id="rId15"/>
              </a:rPr>
              <a:t>www.freescale.com/tower</a:t>
            </a:r>
            <a:r>
              <a:rPr kumimoji="1" lang="en-US" altLang="zh-TW" sz="1600" dirty="0">
                <a:latin typeface="Tahoma" panose="020B0604030504040204" pitchFamily="34" charset="0"/>
                <a:ea typeface="標楷體" panose="03000509000000000000" pitchFamily="65" charset="-120"/>
              </a:rPr>
              <a:t> </a:t>
            </a:r>
            <a:br>
              <a:rPr kumimoji="1" lang="en-US" altLang="zh-TW" sz="1600" dirty="0">
                <a:latin typeface="Tahoma" panose="020B0604030504040204" pitchFamily="34" charset="0"/>
                <a:ea typeface="標楷體" panose="03000509000000000000" pitchFamily="65" charset="-120"/>
              </a:rPr>
            </a:br>
            <a:r>
              <a:rPr kumimoji="1" lang="en-US" altLang="zh-TW" sz="1600" dirty="0">
                <a:latin typeface="Tahoma" panose="020B0604030504040204" pitchFamily="34" charset="0"/>
                <a:ea typeface="標楷體" panose="03000509000000000000" pitchFamily="65" charset="-120"/>
              </a:rPr>
              <a:t>for latest tools)</a:t>
            </a:r>
            <a:endParaRPr kumimoji="1" lang="zh-TW" altLang="en-US" sz="1600" dirty="0">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27388773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1" name="Rectangle 33"/>
          <p:cNvSpPr>
            <a:spLocks noGrp="1" noChangeArrowheads="1"/>
          </p:cNvSpPr>
          <p:nvPr>
            <p:ph type="title"/>
          </p:nvPr>
        </p:nvSpPr>
        <p:spPr/>
        <p:txBody>
          <a:bodyPr/>
          <a:lstStyle/>
          <a:p>
            <a:r>
              <a:rPr lang="en-US" altLang="zh-TW" dirty="0" smtClean="0"/>
              <a:t>What You Will Get -- TWR-K60D100M</a:t>
            </a:r>
            <a:endParaRPr lang="zh-TW" altLang="en-US" dirty="0"/>
          </a:p>
        </p:txBody>
      </p:sp>
      <p:sp>
        <p:nvSpPr>
          <p:cNvPr id="35" name="投影片編號版面配置區 4"/>
          <p:cNvSpPr>
            <a:spLocks noGrp="1"/>
          </p:cNvSpPr>
          <p:nvPr>
            <p:ph type="sldNum" sz="quarter" idx="11"/>
          </p:nvPr>
        </p:nvSpPr>
        <p:spPr>
          <a:xfrm>
            <a:off x="6731000" y="6229350"/>
            <a:ext cx="1905000" cy="457200"/>
          </a:xfrm>
        </p:spPr>
        <p:txBody>
          <a:bodyPr/>
          <a:lstStyle/>
          <a:p>
            <a:fld id="{ABD59473-020F-4ABD-B102-95F60E8F0182}" type="slidenum">
              <a:rPr lang="zh-TW" altLang="en-US" smtClean="0"/>
              <a:pPr/>
              <a:t>6</a:t>
            </a:fld>
            <a:endParaRPr lang="zh-TW" altLang="zh-TW"/>
          </a:p>
        </p:txBody>
      </p:sp>
      <p:pic>
        <p:nvPicPr>
          <p:cNvPr id="1061890"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9572"/>
            <a:ext cx="8424863" cy="441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圓角矩形 4"/>
          <p:cNvSpPr/>
          <p:nvPr/>
        </p:nvSpPr>
        <p:spPr>
          <a:xfrm>
            <a:off x="1979613" y="4516785"/>
            <a:ext cx="792162" cy="574675"/>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sp>
        <p:nvSpPr>
          <p:cNvPr id="6" name="圓角矩形 5"/>
          <p:cNvSpPr/>
          <p:nvPr/>
        </p:nvSpPr>
        <p:spPr>
          <a:xfrm>
            <a:off x="4787900" y="2356197"/>
            <a:ext cx="360363" cy="360363"/>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cxnSp>
        <p:nvCxnSpPr>
          <p:cNvPr id="9" name="直線接點 8"/>
          <p:cNvCxnSpPr>
            <a:stCxn id="6" idx="3"/>
            <a:endCxn id="33" idx="1"/>
          </p:cNvCxnSpPr>
          <p:nvPr/>
        </p:nvCxnSpPr>
        <p:spPr>
          <a:xfrm>
            <a:off x="5186363" y="2537172"/>
            <a:ext cx="1965325" cy="185738"/>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sp>
        <p:nvSpPr>
          <p:cNvPr id="12" name="圓角矩形 11"/>
          <p:cNvSpPr/>
          <p:nvPr/>
        </p:nvSpPr>
        <p:spPr>
          <a:xfrm>
            <a:off x="4427538" y="3219797"/>
            <a:ext cx="1008062" cy="100806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dirty="0">
              <a:solidFill>
                <a:srgbClr val="FFFF00"/>
              </a:solidFill>
            </a:endParaRPr>
          </a:p>
        </p:txBody>
      </p:sp>
      <p:sp>
        <p:nvSpPr>
          <p:cNvPr id="16" name="文字方塊 15"/>
          <p:cNvSpPr txBox="1"/>
          <p:nvPr/>
        </p:nvSpPr>
        <p:spPr>
          <a:xfrm>
            <a:off x="6937375" y="5012085"/>
            <a:ext cx="2173288" cy="584200"/>
          </a:xfrm>
          <a:prstGeom prst="rect">
            <a:avLst/>
          </a:prstGeom>
          <a:ln>
            <a:solidFill>
              <a:srgbClr val="FFFF00"/>
            </a:solidFill>
          </a:ln>
        </p:spPr>
        <p:style>
          <a:lnRef idx="2">
            <a:schemeClr val="accent3"/>
          </a:lnRef>
          <a:fillRef idx="1">
            <a:schemeClr val="lt1"/>
          </a:fillRef>
          <a:effectRef idx="0">
            <a:schemeClr val="accent3"/>
          </a:effectRef>
          <a:fontRef idx="minor">
            <a:schemeClr val="dk1"/>
          </a:fontRef>
        </p:style>
        <p:txBody>
          <a:bodyPr wrap="none">
            <a:spAutoFit/>
          </a:bodyPr>
          <a:lstStyle/>
          <a:p>
            <a:pPr algn="ctr" eaLnBrk="1" fontAlgn="auto" hangingPunct="1">
              <a:spcBef>
                <a:spcPts val="0"/>
              </a:spcBef>
              <a:spcAft>
                <a:spcPts val="0"/>
              </a:spcAft>
              <a:defRPr/>
            </a:pPr>
            <a:r>
              <a:rPr lang="en-US" altLang="zh-TW" sz="1600" b="1" dirty="0">
                <a:solidFill>
                  <a:srgbClr val="C00000"/>
                </a:solidFill>
              </a:rPr>
              <a:t>PK60DN512VMD10</a:t>
            </a:r>
          </a:p>
          <a:p>
            <a:pPr algn="ctr" eaLnBrk="1" fontAlgn="auto" hangingPunct="1">
              <a:spcBef>
                <a:spcPts val="0"/>
              </a:spcBef>
              <a:spcAft>
                <a:spcPts val="0"/>
              </a:spcAft>
              <a:defRPr/>
            </a:pPr>
            <a:r>
              <a:rPr lang="en-US" altLang="zh-TW" sz="1600" b="1" dirty="0" err="1">
                <a:solidFill>
                  <a:srgbClr val="C00000"/>
                </a:solidFill>
              </a:rPr>
              <a:t>Kinetis</a:t>
            </a:r>
            <a:r>
              <a:rPr lang="en-US" altLang="zh-TW" sz="1600" b="1" dirty="0">
                <a:solidFill>
                  <a:srgbClr val="C00000"/>
                </a:solidFill>
              </a:rPr>
              <a:t> MCU</a:t>
            </a:r>
            <a:endParaRPr lang="zh-TW" altLang="en-US" sz="1600" b="1" dirty="0">
              <a:solidFill>
                <a:srgbClr val="C00000"/>
              </a:solidFill>
            </a:endParaRPr>
          </a:p>
        </p:txBody>
      </p:sp>
      <p:sp>
        <p:nvSpPr>
          <p:cNvPr id="18" name="圓角矩形 17"/>
          <p:cNvSpPr/>
          <p:nvPr/>
        </p:nvSpPr>
        <p:spPr>
          <a:xfrm>
            <a:off x="6084888" y="3148360"/>
            <a:ext cx="790575" cy="1800225"/>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dirty="0">
              <a:solidFill>
                <a:srgbClr val="FFFF00"/>
              </a:solidFill>
            </a:endParaRPr>
          </a:p>
        </p:txBody>
      </p:sp>
      <p:cxnSp>
        <p:nvCxnSpPr>
          <p:cNvPr id="19" name="直線接點 18"/>
          <p:cNvCxnSpPr/>
          <p:nvPr/>
        </p:nvCxnSpPr>
        <p:spPr>
          <a:xfrm>
            <a:off x="6875463" y="3435697"/>
            <a:ext cx="792162" cy="647700"/>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3" name="直線接點 22"/>
          <p:cNvCxnSpPr/>
          <p:nvPr/>
        </p:nvCxnSpPr>
        <p:spPr>
          <a:xfrm>
            <a:off x="6875463" y="3796060"/>
            <a:ext cx="792162" cy="287337"/>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6" name="直線接點 25"/>
          <p:cNvCxnSpPr/>
          <p:nvPr/>
        </p:nvCxnSpPr>
        <p:spPr>
          <a:xfrm flipV="1">
            <a:off x="6875463" y="4083397"/>
            <a:ext cx="792162" cy="215900"/>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9" name="直線接點 28"/>
          <p:cNvCxnSpPr/>
          <p:nvPr/>
        </p:nvCxnSpPr>
        <p:spPr>
          <a:xfrm flipV="1">
            <a:off x="6875463" y="4083397"/>
            <a:ext cx="792162" cy="576263"/>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sp>
        <p:nvSpPr>
          <p:cNvPr id="32" name="文字方塊 31"/>
          <p:cNvSpPr txBox="1"/>
          <p:nvPr/>
        </p:nvSpPr>
        <p:spPr>
          <a:xfrm>
            <a:off x="7667625" y="3780185"/>
            <a:ext cx="1225550" cy="109537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defRPr/>
            </a:pPr>
            <a:r>
              <a:rPr lang="en-US" altLang="zh-TW" sz="1600" b="1">
                <a:solidFill>
                  <a:srgbClr val="C00000"/>
                </a:solidFill>
                <a:latin typeface="Calibri" pitchFamily="34" charset="0"/>
                <a:ea typeface="新細明體" pitchFamily="18" charset="-120"/>
              </a:rPr>
              <a:t>LED/Touch Buttons</a:t>
            </a:r>
          </a:p>
          <a:p>
            <a:pPr algn="ctr" eaLnBrk="1" hangingPunct="1">
              <a:defRPr/>
            </a:pPr>
            <a:r>
              <a:rPr lang="en-US" altLang="zh-TW" sz="1600" b="1">
                <a:solidFill>
                  <a:srgbClr val="C00000"/>
                </a:solidFill>
                <a:latin typeface="Calibri" pitchFamily="34" charset="0"/>
                <a:ea typeface="新細明體" pitchFamily="18" charset="-120"/>
              </a:rPr>
              <a:t>D7,D8,D9,</a:t>
            </a:r>
          </a:p>
          <a:p>
            <a:pPr algn="ctr" eaLnBrk="1" hangingPunct="1">
              <a:defRPr/>
            </a:pPr>
            <a:r>
              <a:rPr lang="en-US" altLang="zh-TW" sz="1600" b="1">
                <a:solidFill>
                  <a:srgbClr val="C00000"/>
                </a:solidFill>
                <a:latin typeface="Calibri" pitchFamily="34" charset="0"/>
                <a:ea typeface="新細明體" pitchFamily="18" charset="-120"/>
              </a:rPr>
              <a:t>D11</a:t>
            </a:r>
            <a:endParaRPr lang="zh-TW" altLang="en-US" sz="1600" b="1">
              <a:solidFill>
                <a:srgbClr val="C00000"/>
              </a:solidFill>
              <a:latin typeface="Calibri" pitchFamily="34" charset="0"/>
              <a:ea typeface="新細明體" pitchFamily="18" charset="-120"/>
            </a:endParaRPr>
          </a:p>
        </p:txBody>
      </p:sp>
      <p:sp>
        <p:nvSpPr>
          <p:cNvPr id="36" name="圓角矩形 35"/>
          <p:cNvSpPr/>
          <p:nvPr/>
        </p:nvSpPr>
        <p:spPr>
          <a:xfrm>
            <a:off x="6156325" y="2140297"/>
            <a:ext cx="360363" cy="3683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sp>
        <p:nvSpPr>
          <p:cNvPr id="41" name="圓角矩形 40"/>
          <p:cNvSpPr/>
          <p:nvPr/>
        </p:nvSpPr>
        <p:spPr>
          <a:xfrm>
            <a:off x="6588125" y="2140297"/>
            <a:ext cx="360363" cy="37623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cxnSp>
        <p:nvCxnSpPr>
          <p:cNvPr id="42" name="直線接點 41"/>
          <p:cNvCxnSpPr/>
          <p:nvPr/>
        </p:nvCxnSpPr>
        <p:spPr>
          <a:xfrm flipV="1">
            <a:off x="6516688" y="1635472"/>
            <a:ext cx="1727200" cy="647700"/>
          </a:xfrm>
          <a:prstGeom prst="line">
            <a:avLst/>
          </a:prstGeom>
          <a:ln w="38100">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46" name="直線接點 45"/>
          <p:cNvCxnSpPr>
            <a:stCxn id="41" idx="3"/>
            <a:endCxn id="1061908" idx="1"/>
          </p:cNvCxnSpPr>
          <p:nvPr/>
        </p:nvCxnSpPr>
        <p:spPr>
          <a:xfrm flipV="1">
            <a:off x="6948488" y="2172047"/>
            <a:ext cx="1295400" cy="157163"/>
          </a:xfrm>
          <a:prstGeom prst="line">
            <a:avLst/>
          </a:prstGeom>
          <a:ln w="38100">
            <a:solidFill>
              <a:srgbClr val="00B050"/>
            </a:solidFill>
          </a:ln>
        </p:spPr>
        <p:style>
          <a:lnRef idx="2">
            <a:schemeClr val="accent3"/>
          </a:lnRef>
          <a:fillRef idx="0">
            <a:schemeClr val="accent3"/>
          </a:fillRef>
          <a:effectRef idx="1">
            <a:schemeClr val="accent3"/>
          </a:effectRef>
          <a:fontRef idx="minor">
            <a:schemeClr val="tx1"/>
          </a:fontRef>
        </p:style>
      </p:cxnSp>
      <p:sp>
        <p:nvSpPr>
          <p:cNvPr id="1061907" name="文字方塊 49"/>
          <p:cNvSpPr txBox="1">
            <a:spLocks noChangeArrowheads="1"/>
          </p:cNvSpPr>
          <p:nvPr/>
        </p:nvSpPr>
        <p:spPr bwMode="auto">
          <a:xfrm>
            <a:off x="8243888" y="1419572"/>
            <a:ext cx="608012" cy="366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800">
                <a:solidFill>
                  <a:srgbClr val="C00000"/>
                </a:solidFill>
                <a:latin typeface="Calibri" panose="020F0502020204030204" pitchFamily="34" charset="0"/>
              </a:rPr>
              <a:t>SW1</a:t>
            </a:r>
            <a:endParaRPr lang="zh-TW" altLang="en-US" sz="1800">
              <a:solidFill>
                <a:srgbClr val="C00000"/>
              </a:solidFill>
              <a:latin typeface="Calibri" panose="020F0502020204030204" pitchFamily="34" charset="0"/>
            </a:endParaRPr>
          </a:p>
        </p:txBody>
      </p:sp>
      <p:sp>
        <p:nvSpPr>
          <p:cNvPr id="1061908" name="文字方塊 51"/>
          <p:cNvSpPr txBox="1">
            <a:spLocks noChangeArrowheads="1"/>
          </p:cNvSpPr>
          <p:nvPr/>
        </p:nvSpPr>
        <p:spPr bwMode="auto">
          <a:xfrm>
            <a:off x="8243888" y="1989485"/>
            <a:ext cx="608012" cy="3667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800">
                <a:solidFill>
                  <a:srgbClr val="C00000"/>
                </a:solidFill>
                <a:latin typeface="Calibri" panose="020F0502020204030204" pitchFamily="34" charset="0"/>
              </a:rPr>
              <a:t>SW2</a:t>
            </a:r>
            <a:endParaRPr lang="zh-TW" altLang="en-US" sz="1800">
              <a:solidFill>
                <a:srgbClr val="C00000"/>
              </a:solidFill>
              <a:latin typeface="Calibri" panose="020F0502020204030204" pitchFamily="34" charset="0"/>
            </a:endParaRPr>
          </a:p>
        </p:txBody>
      </p:sp>
      <p:cxnSp>
        <p:nvCxnSpPr>
          <p:cNvPr id="54" name="直線接點 53"/>
          <p:cNvCxnSpPr>
            <a:endCxn id="5" idx="1"/>
          </p:cNvCxnSpPr>
          <p:nvPr/>
        </p:nvCxnSpPr>
        <p:spPr>
          <a:xfrm>
            <a:off x="1476375" y="4732685"/>
            <a:ext cx="503238" cy="71437"/>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sp>
        <p:nvSpPr>
          <p:cNvPr id="59" name="文字方塊 58"/>
          <p:cNvSpPr txBox="1">
            <a:spLocks noChangeArrowheads="1"/>
          </p:cNvSpPr>
          <p:nvPr/>
        </p:nvSpPr>
        <p:spPr bwMode="auto">
          <a:xfrm>
            <a:off x="142875" y="4353272"/>
            <a:ext cx="1620838" cy="738188"/>
          </a:xfrm>
          <a:prstGeom prst="rect">
            <a:avLst/>
          </a:prstGeom>
          <a:solidFill>
            <a:schemeClr val="bg1"/>
          </a:solidFill>
          <a:ln w="25400" algn="ctr">
            <a:solidFill>
              <a:srgbClr val="00B050"/>
            </a:solidFill>
            <a:miter lim="800000"/>
            <a:headEnd/>
            <a:tailEnd/>
          </a:ln>
        </p:spPr>
        <p:txBody>
          <a:bodyPr lIns="0" tIns="0" rIns="0" bIns="0">
            <a:spAutoFit/>
          </a:bodyPr>
          <a:lstStyle/>
          <a:p>
            <a:pPr algn="ctr" eaLnBrk="1" fontAlgn="auto" hangingPunct="1">
              <a:spcBef>
                <a:spcPts val="0"/>
              </a:spcBef>
              <a:spcAft>
                <a:spcPts val="0"/>
              </a:spcAft>
              <a:defRPr/>
            </a:pPr>
            <a:r>
              <a:rPr lang="en-US" altLang="zh-TW" sz="1600" b="1" dirty="0">
                <a:solidFill>
                  <a:srgbClr val="C00000"/>
                </a:solidFill>
                <a:latin typeface="+mn-lt"/>
                <a:ea typeface="+mn-ea"/>
              </a:rPr>
              <a:t>Power/OSJTAG</a:t>
            </a:r>
          </a:p>
          <a:p>
            <a:pPr algn="ctr" eaLnBrk="1" fontAlgn="auto" hangingPunct="1">
              <a:spcBef>
                <a:spcPts val="0"/>
              </a:spcBef>
              <a:spcAft>
                <a:spcPts val="0"/>
              </a:spcAft>
              <a:defRPr/>
            </a:pPr>
            <a:r>
              <a:rPr lang="en-US" altLang="zh-TW" sz="1600" b="1" dirty="0">
                <a:solidFill>
                  <a:srgbClr val="C00000"/>
                </a:solidFill>
                <a:latin typeface="+mn-lt"/>
                <a:ea typeface="+mn-ea"/>
              </a:rPr>
              <a:t>Mini-B USB</a:t>
            </a:r>
          </a:p>
          <a:p>
            <a:pPr algn="ctr" eaLnBrk="1" fontAlgn="auto" hangingPunct="1">
              <a:spcBef>
                <a:spcPts val="0"/>
              </a:spcBef>
              <a:spcAft>
                <a:spcPts val="0"/>
              </a:spcAft>
              <a:defRPr/>
            </a:pPr>
            <a:r>
              <a:rPr lang="en-US" altLang="zh-TW" sz="1600" b="1" dirty="0">
                <a:solidFill>
                  <a:srgbClr val="C00000"/>
                </a:solidFill>
                <a:latin typeface="+mn-lt"/>
                <a:ea typeface="+mn-ea"/>
              </a:rPr>
              <a:t>Connector</a:t>
            </a:r>
            <a:endParaRPr lang="zh-TW" altLang="en-US" sz="1600" b="1" dirty="0">
              <a:solidFill>
                <a:srgbClr val="C00000"/>
              </a:solidFill>
              <a:latin typeface="+mn-lt"/>
              <a:ea typeface="+mn-ea"/>
            </a:endParaRPr>
          </a:p>
        </p:txBody>
      </p:sp>
      <p:cxnSp>
        <p:nvCxnSpPr>
          <p:cNvPr id="66" name="直線單箭頭接點 65"/>
          <p:cNvCxnSpPr>
            <a:stCxn id="1061912" idx="1"/>
          </p:cNvCxnSpPr>
          <p:nvPr/>
        </p:nvCxnSpPr>
        <p:spPr>
          <a:xfrm flipV="1">
            <a:off x="1331913" y="5521672"/>
            <a:ext cx="1368425" cy="349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61912" name="文字方塊 71"/>
          <p:cNvSpPr txBox="1">
            <a:spLocks noChangeArrowheads="1"/>
          </p:cNvSpPr>
          <p:nvPr/>
        </p:nvSpPr>
        <p:spPr bwMode="auto">
          <a:xfrm flipH="1">
            <a:off x="153988" y="5235922"/>
            <a:ext cx="1177925" cy="6413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800">
                <a:solidFill>
                  <a:srgbClr val="C00000"/>
                </a:solidFill>
                <a:latin typeface="Calibri" panose="020F0502020204030204" pitchFamily="34" charset="0"/>
              </a:rPr>
              <a:t>Secondary</a:t>
            </a:r>
          </a:p>
          <a:p>
            <a:pPr eaLnBrk="1" hangingPunct="1"/>
            <a:r>
              <a:rPr lang="en-US" altLang="zh-TW" sz="1800">
                <a:solidFill>
                  <a:srgbClr val="C00000"/>
                </a:solidFill>
                <a:latin typeface="Calibri" panose="020F0502020204030204" pitchFamily="34" charset="0"/>
              </a:rPr>
              <a:t>Connector</a:t>
            </a:r>
            <a:endParaRPr lang="zh-TW" altLang="en-US" sz="1800">
              <a:solidFill>
                <a:srgbClr val="C00000"/>
              </a:solidFill>
              <a:latin typeface="Calibri" panose="020F0502020204030204" pitchFamily="34" charset="0"/>
            </a:endParaRPr>
          </a:p>
        </p:txBody>
      </p:sp>
      <p:cxnSp>
        <p:nvCxnSpPr>
          <p:cNvPr id="77" name="直線單箭頭接點 76"/>
          <p:cNvCxnSpPr>
            <a:stCxn id="1061914" idx="1"/>
          </p:cNvCxnSpPr>
          <p:nvPr/>
        </p:nvCxnSpPr>
        <p:spPr>
          <a:xfrm>
            <a:off x="1258888" y="1668810"/>
            <a:ext cx="1377950" cy="381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61914" name="文字方塊 78"/>
          <p:cNvSpPr txBox="1">
            <a:spLocks noChangeArrowheads="1"/>
          </p:cNvSpPr>
          <p:nvPr/>
        </p:nvSpPr>
        <p:spPr bwMode="auto">
          <a:xfrm flipH="1">
            <a:off x="80963" y="1348135"/>
            <a:ext cx="1177925" cy="6413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800" dirty="0">
                <a:solidFill>
                  <a:srgbClr val="C00000"/>
                </a:solidFill>
                <a:latin typeface="Calibri" panose="020F0502020204030204" pitchFamily="34" charset="0"/>
              </a:rPr>
              <a:t>Primary</a:t>
            </a:r>
          </a:p>
          <a:p>
            <a:pPr algn="ctr" eaLnBrk="1" hangingPunct="1"/>
            <a:r>
              <a:rPr lang="en-US" altLang="zh-TW" sz="1800" dirty="0">
                <a:solidFill>
                  <a:srgbClr val="C00000"/>
                </a:solidFill>
                <a:latin typeface="Calibri" panose="020F0502020204030204" pitchFamily="34" charset="0"/>
              </a:rPr>
              <a:t>Connector</a:t>
            </a:r>
            <a:endParaRPr lang="zh-TW" altLang="en-US" sz="1800" dirty="0">
              <a:solidFill>
                <a:srgbClr val="C00000"/>
              </a:solidFill>
              <a:latin typeface="Calibri" panose="020F0502020204030204" pitchFamily="34" charset="0"/>
            </a:endParaRPr>
          </a:p>
        </p:txBody>
      </p:sp>
      <p:sp>
        <p:nvSpPr>
          <p:cNvPr id="81" name="圓角矩形 80"/>
          <p:cNvSpPr/>
          <p:nvPr/>
        </p:nvSpPr>
        <p:spPr>
          <a:xfrm>
            <a:off x="2268538" y="4083397"/>
            <a:ext cx="287337" cy="28892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800"/>
          </a:p>
        </p:txBody>
      </p:sp>
      <p:cxnSp>
        <p:nvCxnSpPr>
          <p:cNvPr id="82" name="直線接點 81"/>
          <p:cNvCxnSpPr>
            <a:endCxn id="81" idx="1"/>
          </p:cNvCxnSpPr>
          <p:nvPr/>
        </p:nvCxnSpPr>
        <p:spPr>
          <a:xfrm>
            <a:off x="1403350" y="3940522"/>
            <a:ext cx="865188" cy="287338"/>
          </a:xfrm>
          <a:prstGeom prst="line">
            <a:avLst/>
          </a:prstGeom>
          <a:ln w="57150">
            <a:solidFill>
              <a:srgbClr val="00B050"/>
            </a:solidFill>
          </a:ln>
        </p:spPr>
        <p:style>
          <a:lnRef idx="2">
            <a:schemeClr val="accent3"/>
          </a:lnRef>
          <a:fillRef idx="0">
            <a:schemeClr val="accent3"/>
          </a:fillRef>
          <a:effectRef idx="1">
            <a:schemeClr val="accent3"/>
          </a:effectRef>
          <a:fontRef idx="minor">
            <a:schemeClr val="tx1"/>
          </a:fontRef>
        </p:style>
      </p:cxnSp>
      <p:sp>
        <p:nvSpPr>
          <p:cNvPr id="1061917" name="文字方塊 83"/>
          <p:cNvSpPr txBox="1">
            <a:spLocks noChangeArrowheads="1"/>
          </p:cNvSpPr>
          <p:nvPr/>
        </p:nvSpPr>
        <p:spPr bwMode="auto">
          <a:xfrm flipH="1">
            <a:off x="252413" y="3716685"/>
            <a:ext cx="1322387" cy="3667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800">
                <a:solidFill>
                  <a:srgbClr val="C00000"/>
                </a:solidFill>
                <a:latin typeface="Calibri" panose="020F0502020204030204" pitchFamily="34" charset="0"/>
              </a:rPr>
              <a:t>SW3(Reset)</a:t>
            </a:r>
            <a:endParaRPr lang="zh-TW" altLang="en-US" sz="1800">
              <a:solidFill>
                <a:srgbClr val="C00000"/>
              </a:solidFill>
              <a:latin typeface="Calibri" panose="020F0502020204030204" pitchFamily="34" charset="0"/>
            </a:endParaRPr>
          </a:p>
        </p:txBody>
      </p:sp>
      <p:cxnSp>
        <p:nvCxnSpPr>
          <p:cNvPr id="13" name="直線接點 12"/>
          <p:cNvCxnSpPr/>
          <p:nvPr/>
        </p:nvCxnSpPr>
        <p:spPr>
          <a:xfrm>
            <a:off x="5219700" y="3724622"/>
            <a:ext cx="1717675" cy="1352550"/>
          </a:xfrm>
          <a:prstGeom prst="line">
            <a:avLst/>
          </a:prstGeom>
          <a:ln w="57150">
            <a:solidFill>
              <a:srgbClr val="FFFF00"/>
            </a:solidFill>
            <a:headEnd type="triangle"/>
            <a:tailEnd type="none"/>
          </a:ln>
        </p:spPr>
        <p:style>
          <a:lnRef idx="2">
            <a:schemeClr val="accent3"/>
          </a:lnRef>
          <a:fillRef idx="0">
            <a:schemeClr val="accent3"/>
          </a:fillRef>
          <a:effectRef idx="1">
            <a:schemeClr val="accent3"/>
          </a:effectRef>
          <a:fontRef idx="minor">
            <a:schemeClr val="tx1"/>
          </a:fontRef>
        </p:style>
      </p:cxnSp>
      <p:sp>
        <p:nvSpPr>
          <p:cNvPr id="33" name="文字方塊 32"/>
          <p:cNvSpPr txBox="1"/>
          <p:nvPr/>
        </p:nvSpPr>
        <p:spPr>
          <a:xfrm>
            <a:off x="7164388" y="2419697"/>
            <a:ext cx="1763712" cy="60642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altLang="zh-TW" sz="1600" b="1" dirty="0">
                <a:solidFill>
                  <a:srgbClr val="C00000"/>
                </a:solidFill>
              </a:rPr>
              <a:t>MMA8451Q</a:t>
            </a:r>
          </a:p>
          <a:p>
            <a:pPr algn="ctr" eaLnBrk="1" fontAlgn="auto" hangingPunct="1">
              <a:spcBef>
                <a:spcPts val="0"/>
              </a:spcBef>
              <a:spcAft>
                <a:spcPts val="0"/>
              </a:spcAft>
              <a:defRPr/>
            </a:pPr>
            <a:r>
              <a:rPr lang="en-US" altLang="zh-TW" sz="1600" b="1" dirty="0">
                <a:solidFill>
                  <a:srgbClr val="C00000"/>
                </a:solidFill>
              </a:rPr>
              <a:t>Accelerometer</a:t>
            </a:r>
            <a:endParaRPr lang="zh-TW" altLang="en-US" sz="1600" b="1" dirty="0">
              <a:solidFill>
                <a:srgbClr val="C00000"/>
              </a:solidFill>
            </a:endParaRPr>
          </a:p>
        </p:txBody>
      </p:sp>
    </p:spTree>
    <p:extLst>
      <p:ext uri="{BB962C8B-B14F-4D97-AF65-F5344CB8AC3E}">
        <p14:creationId xmlns:p14="http://schemas.microsoft.com/office/powerpoint/2010/main" val="1884119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5"/>
          <p:cNvSpPr>
            <a:spLocks noGrp="1" noChangeArrowheads="1"/>
          </p:cNvSpPr>
          <p:nvPr>
            <p:ph type="title"/>
          </p:nvPr>
        </p:nvSpPr>
        <p:spPr/>
        <p:txBody>
          <a:bodyPr/>
          <a:lstStyle/>
          <a:p>
            <a:r>
              <a:rPr lang="en-US" altLang="zh-TW" dirty="0" smtClean="0"/>
              <a:t>Back of TWR-K60D100M</a:t>
            </a:r>
            <a:endParaRPr lang="zh-TW" altLang="en-US" dirty="0"/>
          </a:p>
        </p:txBody>
      </p:sp>
      <p:sp>
        <p:nvSpPr>
          <p:cNvPr id="5" name="投影片編號版面配置區 4"/>
          <p:cNvSpPr>
            <a:spLocks noGrp="1"/>
          </p:cNvSpPr>
          <p:nvPr>
            <p:ph type="sldNum" sz="quarter" idx="11"/>
          </p:nvPr>
        </p:nvSpPr>
        <p:spPr>
          <a:xfrm>
            <a:off x="6731000" y="6229350"/>
            <a:ext cx="1905000" cy="457200"/>
          </a:xfrm>
        </p:spPr>
        <p:txBody>
          <a:bodyPr/>
          <a:lstStyle/>
          <a:p>
            <a:fld id="{EDFE341C-B86B-4524-9234-4E2FBA7C6EAC}" type="slidenum">
              <a:rPr lang="zh-TW" altLang="en-US" smtClean="0"/>
              <a:pPr/>
              <a:t>7</a:t>
            </a:fld>
            <a:endParaRPr lang="zh-TW" altLang="zh-TW"/>
          </a:p>
        </p:txBody>
      </p:sp>
      <p:pic>
        <p:nvPicPr>
          <p:cNvPr id="1062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97" y="1276697"/>
            <a:ext cx="8486775" cy="460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164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4"/>
          <p:cNvSpPr>
            <a:spLocks noGrp="1" noChangeArrowheads="1"/>
          </p:cNvSpPr>
          <p:nvPr>
            <p:ph type="title"/>
          </p:nvPr>
        </p:nvSpPr>
        <p:spPr/>
        <p:txBody>
          <a:bodyPr/>
          <a:lstStyle/>
          <a:p>
            <a:r>
              <a:rPr lang="en-US" altLang="zh-TW" smtClean="0"/>
              <a:t>Features of TWR-K60D100M</a:t>
            </a:r>
            <a:endParaRPr lang="zh-TW" altLang="en-US"/>
          </a:p>
        </p:txBody>
      </p:sp>
      <p:sp>
        <p:nvSpPr>
          <p:cNvPr id="1063939" name="Rectangle 5"/>
          <p:cNvSpPr>
            <a:spLocks noGrp="1" noChangeArrowheads="1"/>
          </p:cNvSpPr>
          <p:nvPr>
            <p:ph type="body" idx="1"/>
          </p:nvPr>
        </p:nvSpPr>
        <p:spPr/>
        <p:txBody>
          <a:bodyPr/>
          <a:lstStyle/>
          <a:p>
            <a:r>
              <a:rPr lang="en-US" altLang="zh-TW" dirty="0" smtClean="0"/>
              <a:t>PK60DN512VMD10 MCU</a:t>
            </a:r>
          </a:p>
          <a:p>
            <a:pPr lvl="1"/>
            <a:r>
              <a:rPr lang="en-US" altLang="zh-TW" dirty="0" smtClean="0">
                <a:solidFill>
                  <a:srgbClr val="FF0000"/>
                </a:solidFill>
              </a:rPr>
              <a:t>ARM Cortex-M4 core</a:t>
            </a:r>
            <a:r>
              <a:rPr lang="en-US" altLang="zh-TW" dirty="0" smtClean="0"/>
              <a:t>, 100 MHz, 512 KB flash, Ethernet, USB FS OTG, encryption, 144 MAPBGA</a:t>
            </a:r>
          </a:p>
          <a:p>
            <a:r>
              <a:rPr lang="en-US" altLang="zh-TW" dirty="0" smtClean="0"/>
              <a:t>Integrated open source JTAG (OSJTAG) circuit</a:t>
            </a:r>
          </a:p>
          <a:p>
            <a:r>
              <a:rPr lang="en-US" altLang="zh-TW" dirty="0" smtClean="0"/>
              <a:t>MMA8451Q 3-axis accelerometer</a:t>
            </a:r>
          </a:p>
          <a:p>
            <a:r>
              <a:rPr lang="en-US" altLang="zh-TW" dirty="0" smtClean="0"/>
              <a:t>Four user-controlled status LEDs</a:t>
            </a:r>
          </a:p>
          <a:p>
            <a:r>
              <a:rPr lang="en-US" altLang="zh-TW" dirty="0" smtClean="0"/>
              <a:t>Four capacitive touch pads and two mechanical push buttons</a:t>
            </a:r>
          </a:p>
          <a:p>
            <a:r>
              <a:rPr lang="en-US" altLang="zh-TW" dirty="0" smtClean="0"/>
              <a:t>General-purpose Tower plug-in TWRPI sockets</a:t>
            </a:r>
          </a:p>
          <a:p>
            <a:r>
              <a:rPr lang="en-US" altLang="zh-TW" dirty="0" smtClean="0"/>
              <a:t>Potentiometer, SD card socket, coin-cell battery holder</a:t>
            </a:r>
            <a:endParaRPr lang="zh-TW" altLang="en-US" dirty="0"/>
          </a:p>
        </p:txBody>
      </p:sp>
      <p:sp>
        <p:nvSpPr>
          <p:cNvPr id="5" name="投影片編號版面配置區 5"/>
          <p:cNvSpPr>
            <a:spLocks noGrp="1"/>
          </p:cNvSpPr>
          <p:nvPr>
            <p:ph type="sldNum" sz="quarter" idx="11"/>
          </p:nvPr>
        </p:nvSpPr>
        <p:spPr/>
        <p:txBody>
          <a:bodyPr/>
          <a:lstStyle/>
          <a:p>
            <a:fld id="{39406842-8A85-4890-9394-85A24B697D03}" type="slidenum">
              <a:rPr lang="zh-TW" altLang="en-US" smtClean="0"/>
              <a:pPr/>
              <a:t>8</a:t>
            </a:fld>
            <a:endParaRPr lang="zh-TW" altLang="zh-TW"/>
          </a:p>
        </p:txBody>
      </p:sp>
    </p:spTree>
    <p:extLst>
      <p:ext uri="{BB962C8B-B14F-4D97-AF65-F5344CB8AC3E}">
        <p14:creationId xmlns:p14="http://schemas.microsoft.com/office/powerpoint/2010/main" val="3555949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標楷體"/>
      </a:majorFont>
      <a:minorFont>
        <a:latin typeface="Calibri"/>
        <a:ea typeface="標楷體"/>
        <a:cs typeface="標楷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標楷體" charset="0"/>
            <a:cs typeface="標楷體"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標楷體" charset="0"/>
            <a:cs typeface="標楷體"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4693</TotalTime>
  <Words>2162</Words>
  <Application>Microsoft Office PowerPoint</Application>
  <PresentationFormat>如螢幕大小 (4:3)</PresentationFormat>
  <Paragraphs>356</Paragraphs>
  <Slides>31</Slides>
  <Notes>11</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31</vt:i4>
      </vt:variant>
    </vt:vector>
  </HeadingPairs>
  <TitlesOfParts>
    <vt:vector size="43" baseType="lpstr">
      <vt:lpstr>MS PGothic</vt:lpstr>
      <vt:lpstr>新細明體</vt:lpstr>
      <vt:lpstr>標楷體</vt:lpstr>
      <vt:lpstr>Arial</vt:lpstr>
      <vt:lpstr>Calibri</vt:lpstr>
      <vt:lpstr>Courier New</vt:lpstr>
      <vt:lpstr>Symbol</vt:lpstr>
      <vt:lpstr>Tahoma</vt:lpstr>
      <vt:lpstr>Times New Roman</vt:lpstr>
      <vt:lpstr>Wingdings</vt:lpstr>
      <vt:lpstr>Contemporary Portrait</vt:lpstr>
      <vt:lpstr>Visio</vt:lpstr>
      <vt:lpstr>CS4101 嵌入式系統概論  The Tower System</vt:lpstr>
      <vt:lpstr>Recall Lab 7 on Software UART of MSP430</vt:lpstr>
      <vt:lpstr>What about LaunchPad as a Whole?</vt:lpstr>
      <vt:lpstr>Outline</vt:lpstr>
      <vt:lpstr>The Tower System</vt:lpstr>
      <vt:lpstr>Typical Tower System Modules</vt:lpstr>
      <vt:lpstr>What You Will Get -- TWR-K60D100M</vt:lpstr>
      <vt:lpstr>Back of TWR-K60D100M</vt:lpstr>
      <vt:lpstr>Features of TWR-K60D100M</vt:lpstr>
      <vt:lpstr>TWR-K60D100M Block Diagram</vt:lpstr>
      <vt:lpstr>ARM Cortex Series</vt:lpstr>
      <vt:lpstr>ARM Cortex-M4</vt:lpstr>
      <vt:lpstr>Freescale Kinetis MCU</vt:lpstr>
      <vt:lpstr>Kinetis K60/K70 Block Diagram</vt:lpstr>
      <vt:lpstr>Outline</vt:lpstr>
      <vt:lpstr>Software of the Tower System</vt:lpstr>
      <vt:lpstr>What is MQX?</vt:lpstr>
      <vt:lpstr>General OS vs Embedded OS</vt:lpstr>
      <vt:lpstr>Characteristics of Embedded OS</vt:lpstr>
      <vt:lpstr>Characteristics of Embedded OS</vt:lpstr>
      <vt:lpstr>Requirements for RTOS</vt:lpstr>
      <vt:lpstr>MQX Facilities</vt:lpstr>
      <vt:lpstr>Getting MQX</vt:lpstr>
      <vt:lpstr>MQX Tasks</vt:lpstr>
      <vt:lpstr>“Hello World” on MQX </vt:lpstr>
      <vt:lpstr>“Hello World” Explained</vt:lpstr>
      <vt:lpstr>“Hello World” Explained</vt:lpstr>
      <vt:lpstr>“Hello World” Explained</vt:lpstr>
      <vt:lpstr>MQX_template_list Examples</vt:lpstr>
      <vt:lpstr>More on Task Attributes</vt:lpstr>
      <vt:lpstr>Related URL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Chung-Ta King</dc:creator>
  <cp:lastModifiedBy>WSN-N02</cp:lastModifiedBy>
  <cp:revision>474</cp:revision>
  <dcterms:created xsi:type="dcterms:W3CDTF">2000-02-07T23:54:30Z</dcterms:created>
  <dcterms:modified xsi:type="dcterms:W3CDTF">2014-11-17T15:04:56Z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