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6" r:id="rId20"/>
    <p:sldId id="277" r:id="rId21"/>
    <p:sldId id="275" r:id="rId22"/>
    <p:sldId id="278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588" autoAdjust="0"/>
  </p:normalViewPr>
  <p:slideViewPr>
    <p:cSldViewPr>
      <p:cViewPr varScale="1">
        <p:scale>
          <a:sx n="102" d="100"/>
          <a:sy n="102" d="100"/>
        </p:scale>
        <p:origin x="-3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11460-1C10-434B-A5C8-3F8C8DB31A02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AD051-963E-4317-A2BE-8A18CB68BC6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AD051-963E-4317-A2BE-8A18CB68BC6B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AD051-963E-4317-A2BE-8A18CB68BC6B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2010/5/3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Lab2 Tutorial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CS340100, 2010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42853"/>
            <a:ext cx="8229600" cy="1643074"/>
          </a:xfrm>
        </p:spPr>
        <p:txBody>
          <a:bodyPr/>
          <a:lstStyle/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read(byte[] b,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off,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len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一次讀</a:t>
            </a:r>
            <a:r>
              <a:rPr lang="en-US" altLang="zh-TW" dirty="0" err="1" smtClean="0"/>
              <a:t>len</a:t>
            </a:r>
            <a:r>
              <a:rPr lang="zh-TW" altLang="en-US" dirty="0" smtClean="0"/>
              <a:t>個</a:t>
            </a:r>
            <a:r>
              <a:rPr lang="en-US" altLang="zh-TW" dirty="0" smtClean="0"/>
              <a:t>byte</a:t>
            </a:r>
            <a:r>
              <a:rPr lang="zh-TW" altLang="en-US" dirty="0" smtClean="0"/>
              <a:t>，並且放到</a:t>
            </a:r>
            <a:r>
              <a:rPr lang="en-US" altLang="zh-TW" dirty="0" smtClean="0"/>
              <a:t>b[off] … b[len-1]</a:t>
            </a:r>
          </a:p>
          <a:p>
            <a:pPr lvl="1"/>
            <a:r>
              <a:rPr lang="zh-TW" altLang="en-US" dirty="0" smtClean="0"/>
              <a:t>回傳總共讀了幾個</a:t>
            </a:r>
            <a:r>
              <a:rPr lang="en-US" altLang="zh-TW" dirty="0" smtClean="0"/>
              <a:t>byte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928662" y="1785926"/>
            <a:ext cx="6643734" cy="35719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en-US" altLang="zh-TW" sz="2800" dirty="0" smtClean="0"/>
          </a:p>
          <a:p>
            <a:r>
              <a:rPr lang="en-US" altLang="zh-TW" sz="2800" dirty="0" err="1" smtClean="0"/>
              <a:t>InputStream</a:t>
            </a:r>
            <a:r>
              <a:rPr lang="en-US" altLang="zh-TW" sz="2800" dirty="0" smtClean="0"/>
              <a:t> in =</a:t>
            </a:r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 read(byte[] b, 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 off, </a:t>
            </a:r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len</a:t>
            </a:r>
            <a:r>
              <a:rPr lang="en-US" altLang="zh-TW" sz="2800" dirty="0" smtClean="0"/>
              <a:t>) </a:t>
            </a:r>
          </a:p>
          <a:p>
            <a:r>
              <a:rPr lang="en-US" altLang="zh-TW" sz="2800" dirty="0" smtClean="0"/>
              <a:t>	</a:t>
            </a:r>
            <a:r>
              <a:rPr lang="en-US" altLang="zh-TW" sz="2800" dirty="0" err="1" smtClean="0"/>
              <a:t>this.read</a:t>
            </a:r>
            <a:r>
              <a:rPr lang="en-US" altLang="zh-TW" sz="2800" dirty="0" smtClean="0"/>
              <a:t>() x </a:t>
            </a:r>
            <a:r>
              <a:rPr lang="en-US" altLang="zh-TW" sz="2800" dirty="0" err="1" smtClean="0"/>
              <a:t>len</a:t>
            </a:r>
            <a:endParaRPr lang="en-US" altLang="zh-TW" sz="2800" dirty="0" smtClean="0"/>
          </a:p>
          <a:p>
            <a:r>
              <a:rPr lang="en-US" altLang="zh-TW" sz="2800" dirty="0" smtClean="0"/>
              <a:t>	…</a:t>
            </a:r>
          </a:p>
          <a:p>
            <a:r>
              <a:rPr lang="en-US" altLang="zh-TW" sz="2800" dirty="0" smtClean="0"/>
              <a:t>	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1000100" y="2643182"/>
            <a:ext cx="6500858" cy="12858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ByteArrayInputStream</a:t>
            </a:r>
            <a:endParaRPr lang="zh-TW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3286116" y="3357562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4357686" y="3357562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  <p:sp>
        <p:nvSpPr>
          <p:cNvPr id="10" name="矩形 9"/>
          <p:cNvSpPr/>
          <p:nvPr/>
        </p:nvSpPr>
        <p:spPr>
          <a:xfrm>
            <a:off x="5429256" y="3357562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3C</a:t>
            </a:r>
            <a:endParaRPr lang="zh-TW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6500826" y="3357562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4D</a:t>
            </a:r>
            <a:endParaRPr lang="zh-TW" altLang="en-US" sz="28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1500166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2500298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3571868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4643438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5699074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6770644" y="30003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1142976" y="335756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20" name="矩形 19"/>
          <p:cNvSpPr/>
          <p:nvPr/>
        </p:nvSpPr>
        <p:spPr>
          <a:xfrm>
            <a:off x="2214546" y="335756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Trace Source Code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java.io.FilterInputStream</a:t>
            </a:r>
            <a:endParaRPr lang="en-US" altLang="zh-TW" dirty="0" smtClean="0"/>
          </a:p>
          <a:p>
            <a:r>
              <a:rPr lang="en-US" altLang="zh-TW" dirty="0" err="1" smtClean="0"/>
              <a:t>java.io.FilterOutputStream</a:t>
            </a:r>
            <a:endParaRPr lang="en-US" altLang="zh-TW" dirty="0" smtClean="0"/>
          </a:p>
          <a:p>
            <a:r>
              <a:rPr lang="en-US" altLang="zh-TW" dirty="0" err="1" smtClean="0"/>
              <a:t>java.io.BufferedInputStream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Endian</a:t>
            </a:r>
            <a:r>
              <a:rPr lang="en-US" altLang="zh-TW" dirty="0" smtClean="0"/>
              <a:t> Translation Class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00174"/>
            <a:ext cx="86868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橢圓 5"/>
          <p:cNvSpPr/>
          <p:nvPr/>
        </p:nvSpPr>
        <p:spPr>
          <a:xfrm>
            <a:off x="2428860" y="3786190"/>
            <a:ext cx="4786346" cy="2071702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writeTo</a:t>
            </a:r>
            <a:r>
              <a:rPr lang="en-US" altLang="zh-TW" dirty="0" smtClean="0"/>
              <a:t> 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</p:spPr>
        <p:txBody>
          <a:bodyPr/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writeTo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InputStream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OutputStream</a:t>
            </a:r>
            <a:r>
              <a:rPr lang="en-US" altLang="zh-TW" dirty="0" smtClean="0"/>
              <a:t> o)</a:t>
            </a:r>
          </a:p>
          <a:p>
            <a:pPr lvl="1"/>
            <a:r>
              <a:rPr lang="zh-TW" altLang="en-US" dirty="0" smtClean="0"/>
              <a:t>將</a:t>
            </a:r>
            <a:r>
              <a:rPr lang="en-US" altLang="zh-TW" dirty="0" err="1" smtClean="0"/>
              <a:t>InputStream</a:t>
            </a:r>
            <a:r>
              <a:rPr lang="zh-TW" altLang="en-US" dirty="0" smtClean="0"/>
              <a:t>裡的東西，丟到</a:t>
            </a:r>
            <a:r>
              <a:rPr lang="en-US" altLang="zh-TW" dirty="0" err="1" smtClean="0"/>
              <a:t>OutputStream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簡單來說</a:t>
            </a:r>
            <a:r>
              <a:rPr lang="en-US" altLang="zh-TW" dirty="0" smtClean="0"/>
              <a:t>… </a:t>
            </a:r>
            <a:r>
              <a:rPr lang="en-US" altLang="zh-TW" dirty="0" err="1" smtClean="0"/>
              <a:t>o.write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i.read</a:t>
            </a:r>
            <a:r>
              <a:rPr lang="en-US" altLang="zh-TW" dirty="0" smtClean="0"/>
              <a:t>());</a:t>
            </a:r>
          </a:p>
          <a:p>
            <a:pPr lvl="1"/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928662" y="3429000"/>
            <a:ext cx="2286016" cy="1071570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/>
          <p:cNvSpPr/>
          <p:nvPr/>
        </p:nvSpPr>
        <p:spPr>
          <a:xfrm>
            <a:off x="3428992" y="3357562"/>
            <a:ext cx="1928826" cy="114300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err="1" smtClean="0"/>
              <a:t>writeTo</a:t>
            </a:r>
            <a:endParaRPr lang="zh-TW" altLang="en-US" sz="3600" dirty="0"/>
          </a:p>
        </p:txBody>
      </p:sp>
      <p:sp>
        <p:nvSpPr>
          <p:cNvPr id="6" name="向右箭號 5"/>
          <p:cNvSpPr/>
          <p:nvPr/>
        </p:nvSpPr>
        <p:spPr>
          <a:xfrm>
            <a:off x="5572132" y="3429000"/>
            <a:ext cx="2286016" cy="1071570"/>
          </a:xfrm>
          <a:prstGeom prst="stripedRightArrow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928662" y="4429132"/>
            <a:ext cx="215732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/>
              <a:t>檔案</a:t>
            </a:r>
            <a:endParaRPr lang="en-US" altLang="zh-TW" sz="2800" dirty="0" smtClean="0"/>
          </a:p>
          <a:p>
            <a:r>
              <a:rPr lang="en-US" altLang="zh-TW" sz="2800" dirty="0" err="1" smtClean="0"/>
              <a:t>ByteArray</a:t>
            </a:r>
            <a:endParaRPr lang="en-US" altLang="zh-TW" sz="2800" dirty="0" smtClean="0"/>
          </a:p>
          <a:p>
            <a:r>
              <a:rPr lang="en-US" altLang="zh-TW" sz="2800" dirty="0" smtClean="0"/>
              <a:t>Socket (</a:t>
            </a:r>
            <a:r>
              <a:rPr lang="zh-TW" altLang="en-US" sz="2800" dirty="0" smtClean="0"/>
              <a:t>網路</a:t>
            </a:r>
            <a:r>
              <a:rPr lang="en-US" altLang="zh-TW" sz="2800" dirty="0" smtClean="0"/>
              <a:t>)</a:t>
            </a:r>
          </a:p>
          <a:p>
            <a:r>
              <a:rPr lang="en-US" altLang="zh-TW" sz="2800" dirty="0" smtClean="0"/>
              <a:t>…</a:t>
            </a:r>
            <a:endParaRPr lang="zh-TW" altLang="en-US" sz="28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5572132" y="4429132"/>
            <a:ext cx="215732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/>
              <a:t>檔案</a:t>
            </a:r>
            <a:endParaRPr lang="en-US" altLang="zh-TW" sz="2800" dirty="0" smtClean="0"/>
          </a:p>
          <a:p>
            <a:r>
              <a:rPr lang="en-US" altLang="zh-TW" sz="2800" dirty="0" err="1" smtClean="0"/>
              <a:t>ByteArray</a:t>
            </a:r>
            <a:endParaRPr lang="en-US" altLang="zh-TW" sz="2800" dirty="0" smtClean="0"/>
          </a:p>
          <a:p>
            <a:r>
              <a:rPr lang="en-US" altLang="zh-TW" sz="2800" dirty="0" smtClean="0"/>
              <a:t>Socket (</a:t>
            </a:r>
            <a:r>
              <a:rPr lang="zh-TW" altLang="en-US" sz="2800" dirty="0" smtClean="0"/>
              <a:t>網路</a:t>
            </a:r>
            <a:r>
              <a:rPr lang="en-US" altLang="zh-TW" sz="2800" dirty="0" smtClean="0"/>
              <a:t>)</a:t>
            </a:r>
          </a:p>
          <a:p>
            <a:r>
              <a:rPr lang="en-US" altLang="zh-TW" sz="2800" dirty="0" smtClean="0"/>
              <a:t>…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readFile</a:t>
            </a:r>
            <a:r>
              <a:rPr lang="en-US" altLang="zh-TW" dirty="0" smtClean="0"/>
              <a:t> 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readFile</a:t>
            </a:r>
            <a:r>
              <a:rPr lang="en-US" altLang="zh-TW" dirty="0" smtClean="0"/>
              <a:t>(String </a:t>
            </a:r>
            <a:r>
              <a:rPr lang="en-US" altLang="zh-TW" dirty="0" err="1" smtClean="0"/>
              <a:t>fileName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err="1" smtClean="0"/>
              <a:t>InputStream</a:t>
            </a:r>
            <a:r>
              <a:rPr lang="en-US" altLang="zh-TW" dirty="0" smtClean="0"/>
              <a:t> in =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err="1" smtClean="0"/>
              <a:t>System.out.print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Interger.toHexString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in.read</a:t>
            </a:r>
            <a:r>
              <a:rPr lang="en-US" altLang="zh-TW" dirty="0" smtClean="0"/>
              <a:t>() ));</a:t>
            </a:r>
          </a:p>
          <a:p>
            <a:pPr lvl="1"/>
            <a:r>
              <a:rPr lang="en-US" altLang="zh-TW" dirty="0" smtClean="0"/>
              <a:t>until </a:t>
            </a:r>
            <a:r>
              <a:rPr lang="en-US" altLang="zh-TW" dirty="0" err="1" smtClean="0"/>
              <a:t>in.read</a:t>
            </a:r>
            <a:r>
              <a:rPr lang="en-US" altLang="zh-TW" dirty="0" smtClean="0"/>
              <a:t>() == -1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214546" y="2714620"/>
            <a:ext cx="5214974" cy="18573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2285985" y="3214686"/>
            <a:ext cx="5102824" cy="12858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FileInputStream</a:t>
            </a:r>
            <a:endParaRPr lang="zh-TW" altLang="en-US" sz="2800" dirty="0"/>
          </a:p>
        </p:txBody>
      </p:sp>
      <p:sp>
        <p:nvSpPr>
          <p:cNvPr id="18" name="剪去單一角落矩形 17"/>
          <p:cNvSpPr/>
          <p:nvPr/>
        </p:nvSpPr>
        <p:spPr>
          <a:xfrm>
            <a:off x="3643307" y="3714752"/>
            <a:ext cx="571504" cy="642942"/>
          </a:xfrm>
          <a:prstGeom prst="snip1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1000" dirty="0" smtClean="0"/>
              <a:t>------------------------</a:t>
            </a:r>
            <a:endParaRPr lang="zh-TW" altLang="en-US" sz="1000" dirty="0"/>
          </a:p>
        </p:txBody>
      </p:sp>
      <p:sp>
        <p:nvSpPr>
          <p:cNvPr id="19" name="文字方塊 18"/>
          <p:cNvSpPr txBox="1"/>
          <p:nvPr/>
        </p:nvSpPr>
        <p:spPr>
          <a:xfrm>
            <a:off x="4429125" y="3857628"/>
            <a:ext cx="1175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“input.txt”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UTF-16BE UTF-16LE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525963"/>
          </a:xfrm>
        </p:spPr>
        <p:txBody>
          <a:bodyPr/>
          <a:lstStyle/>
          <a:p>
            <a:r>
              <a:rPr lang="en-US" altLang="zh-TW" dirty="0" smtClean="0"/>
              <a:t>UTF-16BE</a:t>
            </a:r>
          </a:p>
          <a:p>
            <a:pPr lvl="1"/>
            <a:r>
              <a:rPr lang="zh-TW" altLang="en-US" dirty="0" smtClean="0"/>
              <a:t>一個字用</a:t>
            </a:r>
            <a:r>
              <a:rPr lang="en-US" altLang="zh-TW" dirty="0" smtClean="0"/>
              <a:t>16-bit</a:t>
            </a:r>
            <a:r>
              <a:rPr lang="zh-TW" altLang="en-US" dirty="0" smtClean="0"/>
              <a:t>來表示，以</a:t>
            </a:r>
            <a:r>
              <a:rPr lang="en-US" altLang="zh-TW" dirty="0" smtClean="0"/>
              <a:t>Big-endian</a:t>
            </a:r>
            <a:r>
              <a:rPr lang="zh-TW" altLang="en-US" dirty="0" smtClean="0"/>
              <a:t>方式儲存</a:t>
            </a:r>
            <a:endParaRPr lang="en-US" altLang="zh-TW" dirty="0" smtClean="0"/>
          </a:p>
          <a:p>
            <a:r>
              <a:rPr lang="en-US" altLang="zh-TW" dirty="0" smtClean="0"/>
              <a:t>UTF-16LE</a:t>
            </a:r>
          </a:p>
          <a:p>
            <a:pPr lvl="1"/>
            <a:r>
              <a:rPr lang="zh-TW" altLang="en-US" dirty="0" smtClean="0"/>
              <a:t>一個字用</a:t>
            </a:r>
            <a:r>
              <a:rPr lang="en-US" altLang="zh-TW" dirty="0" smtClean="0"/>
              <a:t>16-bit</a:t>
            </a:r>
            <a:r>
              <a:rPr lang="zh-TW" altLang="en-US" dirty="0" smtClean="0"/>
              <a:t>來表示，以</a:t>
            </a:r>
            <a:r>
              <a:rPr lang="en-US" altLang="zh-TW" dirty="0" smtClean="0"/>
              <a:t>Big-endian</a:t>
            </a:r>
            <a:r>
              <a:rPr lang="zh-TW" altLang="en-US" dirty="0" smtClean="0"/>
              <a:t>方式儲存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UTF-16BE UTF-16LE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3000396"/>
          </a:xfrm>
        </p:spPr>
        <p:txBody>
          <a:bodyPr/>
          <a:lstStyle/>
          <a:p>
            <a:r>
              <a:rPr lang="en-US" altLang="zh-TW" dirty="0" smtClean="0"/>
              <a:t>“</a:t>
            </a:r>
            <a:r>
              <a:rPr lang="en-US" altLang="zh-TW" dirty="0" err="1" smtClean="0"/>
              <a:t>ARX”.getBytes</a:t>
            </a:r>
            <a:r>
              <a:rPr lang="en-US" altLang="zh-TW" dirty="0" smtClean="0"/>
              <a:t>(“UTF-16BE”)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“</a:t>
            </a:r>
            <a:r>
              <a:rPr lang="en-US" altLang="zh-TW" dirty="0" err="1" smtClean="0"/>
              <a:t>ARX”.getBytes</a:t>
            </a:r>
            <a:r>
              <a:rPr lang="en-US" altLang="zh-TW" dirty="0" smtClean="0"/>
              <a:t>(“UTF-16LE”)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643306" y="2114528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4714876" y="2114528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52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5786446" y="2114528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6858016" y="2114528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58</a:t>
            </a:r>
            <a:endParaRPr lang="zh-TW" altLang="en-US" sz="28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1857356" y="1757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2857488" y="1757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929058" y="1757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5000628" y="1757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056264" y="1757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7127834" y="17573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1500166" y="2114528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2571736" y="2114528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41</a:t>
            </a:r>
            <a:endParaRPr lang="zh-TW" altLang="en-US" sz="2800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2285984" y="2686032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/>
              <a:t>A</a:t>
            </a:r>
            <a:endParaRPr lang="zh-TW" altLang="en-US" sz="36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4429124" y="2686032"/>
            <a:ext cx="434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/>
              <a:t>R</a:t>
            </a:r>
            <a:endParaRPr lang="zh-TW" altLang="en-US" sz="36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6572264" y="2614594"/>
            <a:ext cx="434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/>
              <a:t>X</a:t>
            </a:r>
            <a:endParaRPr lang="zh-TW" altLang="en-US" sz="3600" dirty="0"/>
          </a:p>
        </p:txBody>
      </p:sp>
      <p:sp>
        <p:nvSpPr>
          <p:cNvPr id="19" name="矩形 18"/>
          <p:cNvSpPr/>
          <p:nvPr/>
        </p:nvSpPr>
        <p:spPr>
          <a:xfrm>
            <a:off x="4714876" y="4614858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20" name="矩形 19"/>
          <p:cNvSpPr/>
          <p:nvPr/>
        </p:nvSpPr>
        <p:spPr>
          <a:xfrm>
            <a:off x="3643306" y="4614858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52</a:t>
            </a:r>
            <a:endParaRPr lang="zh-TW" altLang="en-US" sz="2800" dirty="0"/>
          </a:p>
        </p:txBody>
      </p:sp>
      <p:sp>
        <p:nvSpPr>
          <p:cNvPr id="21" name="矩形 20"/>
          <p:cNvSpPr/>
          <p:nvPr/>
        </p:nvSpPr>
        <p:spPr>
          <a:xfrm>
            <a:off x="6858016" y="4614858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22" name="矩形 21"/>
          <p:cNvSpPr/>
          <p:nvPr/>
        </p:nvSpPr>
        <p:spPr>
          <a:xfrm>
            <a:off x="5786446" y="4614858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58</a:t>
            </a:r>
            <a:endParaRPr lang="zh-TW" altLang="en-US" sz="2800" dirty="0"/>
          </a:p>
        </p:txBody>
      </p:sp>
      <p:sp>
        <p:nvSpPr>
          <p:cNvPr id="23" name="文字方塊 22"/>
          <p:cNvSpPr txBox="1"/>
          <p:nvPr/>
        </p:nvSpPr>
        <p:spPr>
          <a:xfrm>
            <a:off x="1857356" y="425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2857488" y="425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25" name="文字方塊 24"/>
          <p:cNvSpPr txBox="1"/>
          <p:nvPr/>
        </p:nvSpPr>
        <p:spPr>
          <a:xfrm>
            <a:off x="3929058" y="425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5000628" y="425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6056264" y="425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7127834" y="42576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2571736" y="4614858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30" name="矩形 29"/>
          <p:cNvSpPr/>
          <p:nvPr/>
        </p:nvSpPr>
        <p:spPr>
          <a:xfrm>
            <a:off x="1500166" y="4614858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41</a:t>
            </a:r>
            <a:endParaRPr lang="zh-TW" altLang="en-US" sz="2800" dirty="0"/>
          </a:p>
        </p:txBody>
      </p:sp>
      <p:sp>
        <p:nvSpPr>
          <p:cNvPr id="31" name="文字方塊 30"/>
          <p:cNvSpPr txBox="1"/>
          <p:nvPr/>
        </p:nvSpPr>
        <p:spPr>
          <a:xfrm>
            <a:off x="2285984" y="5186362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/>
              <a:t>A</a:t>
            </a:r>
            <a:endParaRPr lang="zh-TW" altLang="en-US" sz="3600" dirty="0"/>
          </a:p>
        </p:txBody>
      </p:sp>
      <p:sp>
        <p:nvSpPr>
          <p:cNvPr id="32" name="文字方塊 31"/>
          <p:cNvSpPr txBox="1"/>
          <p:nvPr/>
        </p:nvSpPr>
        <p:spPr>
          <a:xfrm>
            <a:off x="4429124" y="5186362"/>
            <a:ext cx="434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/>
              <a:t>R</a:t>
            </a:r>
            <a:endParaRPr lang="zh-TW" altLang="en-US" sz="3600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6572264" y="5114924"/>
            <a:ext cx="434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600" dirty="0" smtClean="0"/>
              <a:t>X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Main method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由一個字串建立</a:t>
            </a:r>
            <a:r>
              <a:rPr lang="en-US" altLang="zh-TW" dirty="0" smtClean="0"/>
              <a:t>Byte Array</a:t>
            </a:r>
            <a:r>
              <a:rPr lang="zh-TW" altLang="en-US" dirty="0" smtClean="0"/>
              <a:t> </a:t>
            </a:r>
            <a:r>
              <a:rPr lang="en-US" altLang="zh-TW" dirty="0" smtClean="0"/>
              <a:t>(UTF-16BE)</a:t>
            </a:r>
          </a:p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將這個</a:t>
            </a:r>
            <a:r>
              <a:rPr lang="en-US" altLang="zh-TW" dirty="0" err="1" smtClean="0"/>
              <a:t>ByteArray</a:t>
            </a:r>
            <a:r>
              <a:rPr lang="zh-TW" altLang="en-US" dirty="0" smtClean="0"/>
              <a:t>轉換</a:t>
            </a:r>
            <a:r>
              <a:rPr lang="en-US" altLang="zh-TW" dirty="0" err="1" smtClean="0"/>
              <a:t>Endian</a:t>
            </a:r>
            <a:r>
              <a:rPr lang="zh-TW" altLang="en-US" dirty="0" smtClean="0"/>
              <a:t>後存入</a:t>
            </a:r>
            <a:r>
              <a:rPr lang="en-US" altLang="zh-TW" dirty="0" smtClean="0"/>
              <a:t>”out.txt”</a:t>
            </a:r>
          </a:p>
          <a:p>
            <a:pPr marL="914400" lvl="1" indent="-514350"/>
            <a:r>
              <a:rPr lang="zh-TW" altLang="en-US" dirty="0" smtClean="0"/>
              <a:t>利用</a:t>
            </a:r>
            <a:r>
              <a:rPr lang="en-US" altLang="zh-TW" dirty="0" err="1" smtClean="0"/>
              <a:t>writeTo</a:t>
            </a:r>
            <a:r>
              <a:rPr lang="en-US" altLang="zh-TW" dirty="0" smtClean="0"/>
              <a:t>()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/>
              <a:t>直接讀取</a:t>
            </a:r>
            <a:r>
              <a:rPr lang="en-US" altLang="zh-TW" dirty="0" smtClean="0"/>
              <a:t>”out.txt”</a:t>
            </a:r>
          </a:p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3643306" y="1643049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4714876" y="1643049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52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5786446" y="1643049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6858016" y="1643049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58</a:t>
            </a:r>
            <a:endParaRPr lang="zh-TW" altLang="en-US" sz="28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1857356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2857488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929058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5000628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056264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7127834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1500166" y="1643049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2571736" y="1643049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41</a:t>
            </a:r>
            <a:endParaRPr lang="zh-TW" altLang="en-US" sz="2800" dirty="0"/>
          </a:p>
        </p:txBody>
      </p:sp>
      <p:sp>
        <p:nvSpPr>
          <p:cNvPr id="16" name="矩形 15"/>
          <p:cNvSpPr/>
          <p:nvPr/>
        </p:nvSpPr>
        <p:spPr>
          <a:xfrm>
            <a:off x="4714876" y="3929065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17" name="矩形 16"/>
          <p:cNvSpPr/>
          <p:nvPr/>
        </p:nvSpPr>
        <p:spPr>
          <a:xfrm>
            <a:off x="3643306" y="3929065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52</a:t>
            </a:r>
            <a:endParaRPr lang="zh-TW" altLang="en-US" sz="2800" dirty="0"/>
          </a:p>
        </p:txBody>
      </p:sp>
      <p:sp>
        <p:nvSpPr>
          <p:cNvPr id="18" name="矩形 17"/>
          <p:cNvSpPr/>
          <p:nvPr/>
        </p:nvSpPr>
        <p:spPr>
          <a:xfrm>
            <a:off x="6858016" y="3929065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5786446" y="3929065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58</a:t>
            </a:r>
            <a:endParaRPr lang="zh-TW" altLang="en-US" sz="28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1857356" y="357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2857488" y="357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22" name="文字方塊 21"/>
          <p:cNvSpPr txBox="1"/>
          <p:nvPr/>
        </p:nvSpPr>
        <p:spPr>
          <a:xfrm>
            <a:off x="3929058" y="357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23" name="文字方塊 22"/>
          <p:cNvSpPr txBox="1"/>
          <p:nvPr/>
        </p:nvSpPr>
        <p:spPr>
          <a:xfrm>
            <a:off x="5000628" y="357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6056264" y="357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25" name="文字方塊 24"/>
          <p:cNvSpPr txBox="1"/>
          <p:nvPr/>
        </p:nvSpPr>
        <p:spPr>
          <a:xfrm>
            <a:off x="7127834" y="357187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2571736" y="3929065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27" name="矩形 26"/>
          <p:cNvSpPr/>
          <p:nvPr/>
        </p:nvSpPr>
        <p:spPr>
          <a:xfrm>
            <a:off x="1500166" y="3929065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41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Main method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zh-TW" altLang="en-US" dirty="0" smtClean="0"/>
              <a:t>利用</a:t>
            </a:r>
            <a:r>
              <a:rPr lang="en-US" altLang="zh-TW" dirty="0" err="1" smtClean="0"/>
              <a:t>readFile</a:t>
            </a:r>
            <a:r>
              <a:rPr lang="en-US" altLang="zh-TW" dirty="0" smtClean="0"/>
              <a:t>()</a:t>
            </a:r>
            <a:r>
              <a:rPr lang="zh-TW" altLang="en-US" dirty="0" smtClean="0"/>
              <a:t>讀取</a:t>
            </a:r>
            <a:r>
              <a:rPr lang="en-US" altLang="zh-TW" dirty="0" smtClean="0"/>
              <a:t>”out.txt”</a:t>
            </a:r>
          </a:p>
          <a:p>
            <a:pPr marL="514350" indent="-514350">
              <a:buFont typeface="+mj-lt"/>
              <a:buAutoNum type="arabicPeriod" startAt="4"/>
            </a:pPr>
            <a:endParaRPr lang="en-US" altLang="zh-TW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zh-TW" altLang="en-US" dirty="0" smtClean="0"/>
              <a:t>用文字編輯器打開</a:t>
            </a:r>
            <a:r>
              <a:rPr lang="en-US" altLang="zh-TW" dirty="0" smtClean="0"/>
              <a:t>”out.txt”</a:t>
            </a:r>
          </a:p>
          <a:p>
            <a:pPr marL="914400" lvl="1" indent="-514350"/>
            <a:r>
              <a:rPr lang="zh-TW" altLang="en-US" dirty="0" smtClean="0"/>
              <a:t>選擇編碼：</a:t>
            </a:r>
            <a:r>
              <a:rPr lang="en-US" altLang="zh-TW" dirty="0" smtClean="0"/>
              <a:t>UTF-16LE</a:t>
            </a:r>
          </a:p>
          <a:p>
            <a:pPr marL="514350" indent="-514350">
              <a:buFont typeface="+mj-lt"/>
              <a:buAutoNum type="arabicPeriod" startAt="4"/>
            </a:pPr>
            <a:endParaRPr lang="en-US" altLang="zh-TW" dirty="0" smtClean="0"/>
          </a:p>
          <a:p>
            <a:pPr marL="514350" indent="-514350">
              <a:buFont typeface="+mj-lt"/>
              <a:buAutoNum type="arabicPeriod" startAt="4"/>
            </a:pPr>
            <a:endParaRPr lang="en-US" altLang="zh-TW" dirty="0" smtClean="0"/>
          </a:p>
          <a:p>
            <a:pPr marL="514350" indent="-514350">
              <a:buFont typeface="+mj-lt"/>
              <a:buAutoNum type="arabicPeriod" startAt="4"/>
            </a:pPr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  <p:sp>
        <p:nvSpPr>
          <p:cNvPr id="4" name="矩形 3"/>
          <p:cNvSpPr/>
          <p:nvPr/>
        </p:nvSpPr>
        <p:spPr>
          <a:xfrm>
            <a:off x="3643306" y="1643049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4714876" y="1643049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52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5786446" y="1643049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6858016" y="1643049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58</a:t>
            </a:r>
            <a:endParaRPr lang="zh-TW" altLang="en-US" sz="28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1857356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2857488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929058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5000628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056264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7127834" y="12858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1500166" y="1643049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00</a:t>
            </a:r>
            <a:endParaRPr lang="zh-TW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2571736" y="1643049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41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1643042" y="3214686"/>
            <a:ext cx="5357850" cy="22860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zh-TW" altLang="en-US" sz="2800" dirty="0"/>
          </a:p>
        </p:txBody>
      </p:sp>
      <p:sp>
        <p:nvSpPr>
          <p:cNvPr id="21" name="矩形 20"/>
          <p:cNvSpPr/>
          <p:nvPr/>
        </p:nvSpPr>
        <p:spPr>
          <a:xfrm>
            <a:off x="1714480" y="1357298"/>
            <a:ext cx="5214974" cy="17145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BufferedInputStream</a:t>
            </a:r>
            <a:endParaRPr lang="zh-TW" altLang="en-US" sz="2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Try this …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785918" y="1857364"/>
            <a:ext cx="5072098" cy="11430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1857356" y="2357430"/>
            <a:ext cx="492922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ByteArrayInputStream</a:t>
            </a:r>
            <a:endParaRPr lang="zh-TW" altLang="en-US" sz="2800" dirty="0"/>
          </a:p>
        </p:txBody>
      </p:sp>
      <p:sp>
        <p:nvSpPr>
          <p:cNvPr id="22" name="矩形 21"/>
          <p:cNvSpPr/>
          <p:nvPr/>
        </p:nvSpPr>
        <p:spPr>
          <a:xfrm>
            <a:off x="1714480" y="3714752"/>
            <a:ext cx="5214974" cy="17145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BufferedInputStream</a:t>
            </a:r>
            <a:endParaRPr lang="zh-TW" altLang="en-US" sz="2800" dirty="0"/>
          </a:p>
        </p:txBody>
      </p:sp>
      <p:sp>
        <p:nvSpPr>
          <p:cNvPr id="23" name="矩形 22"/>
          <p:cNvSpPr/>
          <p:nvPr/>
        </p:nvSpPr>
        <p:spPr>
          <a:xfrm>
            <a:off x="1785918" y="4214818"/>
            <a:ext cx="5072098" cy="11430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zh-TW" altLang="en-US" sz="2800" dirty="0"/>
          </a:p>
        </p:txBody>
      </p:sp>
      <p:sp>
        <p:nvSpPr>
          <p:cNvPr id="24" name="矩形 23"/>
          <p:cNvSpPr/>
          <p:nvPr/>
        </p:nvSpPr>
        <p:spPr>
          <a:xfrm>
            <a:off x="1857356" y="4714884"/>
            <a:ext cx="4929222" cy="5715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ByteArrayInputStream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Lab2 Brief 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757758"/>
          </a:xfrm>
        </p:spPr>
        <p:txBody>
          <a:bodyPr/>
          <a:lstStyle/>
          <a:p>
            <a:r>
              <a:rPr lang="zh-TW" altLang="en-US" dirty="0" smtClean="0"/>
              <a:t>學習重點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如何實作</a:t>
            </a:r>
            <a:r>
              <a:rPr lang="en-US" altLang="zh-TW" dirty="0" err="1" smtClean="0"/>
              <a:t>FilterInputStream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FilterOutputStream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使用</a:t>
            </a:r>
            <a:r>
              <a:rPr lang="en-US" altLang="zh-TW" dirty="0" smtClean="0"/>
              <a:t>Java IO (ex: </a:t>
            </a:r>
            <a:r>
              <a:rPr lang="zh-TW" altLang="en-US" dirty="0" smtClean="0"/>
              <a:t>存取檔案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工作項目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實作</a:t>
            </a:r>
            <a:r>
              <a:rPr lang="en-US" altLang="zh-TW" dirty="0" err="1" smtClean="0"/>
              <a:t>EndianTranslationInputStream</a:t>
            </a:r>
            <a:r>
              <a:rPr lang="en-US" altLang="zh-TW" dirty="0" smtClean="0"/>
              <a:t> class</a:t>
            </a:r>
          </a:p>
          <a:p>
            <a:pPr lvl="1"/>
            <a:r>
              <a:rPr lang="zh-TW" altLang="en-US" dirty="0" smtClean="0"/>
              <a:t>實作</a:t>
            </a:r>
            <a:r>
              <a:rPr lang="en-US" altLang="zh-TW" dirty="0" err="1" smtClean="0"/>
              <a:t>EndianTranslationOutputStream</a:t>
            </a:r>
            <a:r>
              <a:rPr lang="en-US" altLang="zh-TW" dirty="0" smtClean="0"/>
              <a:t> class</a:t>
            </a:r>
          </a:p>
          <a:p>
            <a:pPr lvl="1"/>
            <a:r>
              <a:rPr lang="zh-TW" altLang="en-US" dirty="0" smtClean="0"/>
              <a:t>實作</a:t>
            </a:r>
            <a:r>
              <a:rPr lang="en-US" altLang="zh-TW" dirty="0" err="1" smtClean="0"/>
              <a:t>writeTo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InputStream</a:t>
            </a:r>
            <a:r>
              <a:rPr lang="en-US" altLang="zh-TW" dirty="0" smtClean="0"/>
              <a:t> in, </a:t>
            </a:r>
            <a:r>
              <a:rPr lang="en-US" altLang="zh-TW" dirty="0" err="1" smtClean="0"/>
              <a:t>OutputStream</a:t>
            </a:r>
            <a:r>
              <a:rPr lang="en-US" altLang="zh-TW" dirty="0" smtClean="0"/>
              <a:t> out)</a:t>
            </a:r>
          </a:p>
          <a:p>
            <a:pPr lvl="1"/>
            <a:r>
              <a:rPr lang="zh-TW" altLang="en-US" dirty="0" smtClean="0"/>
              <a:t>實作</a:t>
            </a:r>
            <a:r>
              <a:rPr lang="en-US" altLang="zh-TW" dirty="0" err="1" smtClean="0"/>
              <a:t>readFile</a:t>
            </a:r>
            <a:r>
              <a:rPr lang="en-US" altLang="zh-TW" dirty="0" smtClean="0"/>
              <a:t>(String </a:t>
            </a:r>
            <a:r>
              <a:rPr lang="en-US" altLang="zh-TW" dirty="0" err="1" smtClean="0"/>
              <a:t>fileName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上述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與</a:t>
            </a:r>
            <a:r>
              <a:rPr lang="en-US" altLang="zh-TW" dirty="0" smtClean="0"/>
              <a:t>method</a:t>
            </a:r>
            <a:r>
              <a:rPr lang="zh-TW" altLang="en-US" dirty="0" smtClean="0"/>
              <a:t>的使用範例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arm1.static.flickr.com/6/9079289_7c2daf2f5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5425" y="1000108"/>
            <a:ext cx="3838575" cy="4572000"/>
          </a:xfrm>
          <a:prstGeom prst="rect">
            <a:avLst/>
          </a:prstGeom>
          <a:noFill/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857364"/>
            <a:ext cx="5043494" cy="2357454"/>
          </a:xfrm>
        </p:spPr>
        <p:txBody>
          <a:bodyPr/>
          <a:lstStyle/>
          <a:p>
            <a:r>
              <a:rPr lang="en-US" altLang="zh-TW" dirty="0" smtClean="0"/>
              <a:t>Deadline 5/7 23:59</a:t>
            </a:r>
          </a:p>
          <a:p>
            <a:r>
              <a:rPr lang="zh-TW" altLang="en-US" dirty="0" smtClean="0"/>
              <a:t>要請大家來跟我們聊聊你寫的程式</a:t>
            </a:r>
            <a:endParaRPr lang="en-US" altLang="zh-TW" dirty="0" smtClean="0"/>
          </a:p>
          <a:p>
            <a:r>
              <a:rPr lang="zh-TW" altLang="en-US" dirty="0" smtClean="0"/>
              <a:t>答不出問題作業會扣分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6143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dirty="0" smtClean="0"/>
              <a:t>Q1: </a:t>
            </a:r>
            <a:r>
              <a:rPr lang="zh-TW" altLang="en-US" dirty="0" smtClean="0"/>
              <a:t>有規定檔案輸入輸出的編碼嗎？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sz="2800" dirty="0" smtClean="0"/>
              <a:t>A: No, </a:t>
            </a:r>
            <a:r>
              <a:rPr lang="zh-TW" altLang="en-US" sz="2800" dirty="0" smtClean="0"/>
              <a:t>只要能展示出你寫的</a:t>
            </a:r>
            <a:r>
              <a:rPr lang="en-US" altLang="zh-TW" sz="2800" dirty="0" smtClean="0"/>
              <a:t>Filter, </a:t>
            </a:r>
            <a:r>
              <a:rPr lang="en-US" altLang="zh-TW" sz="2800" dirty="0" err="1" smtClean="0"/>
              <a:t>writeTo</a:t>
            </a:r>
            <a:r>
              <a:rPr lang="en-US" altLang="zh-TW" sz="2800" dirty="0" smtClean="0"/>
              <a:t>, </a:t>
            </a:r>
            <a:r>
              <a:rPr lang="en-US" altLang="zh-TW" sz="2800" dirty="0" err="1" smtClean="0"/>
              <a:t>readFile</a:t>
            </a:r>
            <a:r>
              <a:rPr lang="zh-TW" altLang="en-US" sz="2800" dirty="0" smtClean="0"/>
              <a:t>正確運作即可</a:t>
            </a:r>
            <a:endParaRPr lang="en-US" altLang="zh-TW" sz="2800" dirty="0" smtClean="0"/>
          </a:p>
          <a:p>
            <a:pPr>
              <a:buNone/>
            </a:pPr>
            <a:r>
              <a:rPr lang="en-US" altLang="zh-TW" dirty="0" smtClean="0"/>
              <a:t>Q2: </a:t>
            </a:r>
            <a:r>
              <a:rPr lang="zh-TW" altLang="en-US" dirty="0" smtClean="0"/>
              <a:t>萬一</a:t>
            </a:r>
            <a:r>
              <a:rPr lang="en-US" altLang="zh-TW" dirty="0" err="1" smtClean="0"/>
              <a:t>InputStream</a:t>
            </a:r>
            <a:r>
              <a:rPr lang="zh-TW" altLang="en-US" dirty="0" smtClean="0"/>
              <a:t>是單數個</a:t>
            </a:r>
            <a:r>
              <a:rPr lang="en-US" altLang="zh-TW" dirty="0" smtClean="0"/>
              <a:t>Byte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sz="2800" dirty="0" smtClean="0"/>
              <a:t>A: </a:t>
            </a:r>
            <a:r>
              <a:rPr lang="zh-TW" altLang="en-US" sz="2800" dirty="0" smtClean="0"/>
              <a:t>你可以多補一個</a:t>
            </a:r>
            <a:r>
              <a:rPr lang="en-US" altLang="zh-TW" sz="2800" dirty="0" smtClean="0"/>
              <a:t>byte(0)</a:t>
            </a:r>
            <a:r>
              <a:rPr lang="zh-TW" altLang="en-US" sz="2800" dirty="0" smtClean="0"/>
              <a:t>，或是丟</a:t>
            </a:r>
            <a:r>
              <a:rPr lang="en-US" altLang="zh-TW" sz="2800" dirty="0" smtClean="0"/>
              <a:t>Exception</a:t>
            </a:r>
          </a:p>
          <a:p>
            <a:pPr>
              <a:buNone/>
            </a:pPr>
            <a:r>
              <a:rPr lang="en-US" altLang="zh-TW" dirty="0" smtClean="0"/>
              <a:t>Q3: Demo</a:t>
            </a:r>
            <a:r>
              <a:rPr lang="zh-TW" altLang="en-US" dirty="0" smtClean="0"/>
              <a:t>時會故意用</a:t>
            </a:r>
            <a:r>
              <a:rPr lang="en-US" altLang="zh-TW" dirty="0" smtClean="0"/>
              <a:t>read(byte[] b, ….)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sz="2800" dirty="0" smtClean="0"/>
              <a:t>A: </a:t>
            </a:r>
            <a:r>
              <a:rPr lang="zh-TW" altLang="en-US" sz="2800" dirty="0" smtClean="0"/>
              <a:t>我應該不會直接去用，但是我會掛一個</a:t>
            </a:r>
            <a:r>
              <a:rPr lang="en-US" altLang="zh-TW" sz="2800" dirty="0" err="1" smtClean="0"/>
              <a:t>BufferedInputStream</a:t>
            </a:r>
            <a:r>
              <a:rPr lang="zh-TW" altLang="en-US" sz="2800" dirty="0" smtClean="0"/>
              <a:t>在外面，這樣就會用到該</a:t>
            </a:r>
            <a:r>
              <a:rPr lang="en-US" altLang="zh-TW" sz="2800" dirty="0" smtClean="0"/>
              <a:t>method</a:t>
            </a:r>
          </a:p>
          <a:p>
            <a:pPr>
              <a:buNone/>
            </a:pPr>
            <a:endParaRPr lang="en-US" altLang="zh-TW" sz="28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5804" y="428604"/>
            <a:ext cx="8229600" cy="50720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Q4: </a:t>
            </a:r>
            <a:r>
              <a:rPr lang="zh-TW" altLang="en-US" dirty="0" smtClean="0"/>
              <a:t>怎麼讀一個</a:t>
            </a:r>
            <a:r>
              <a:rPr lang="en-US" altLang="zh-TW" dirty="0" smtClean="0"/>
              <a:t>byte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sz="2800" dirty="0" smtClean="0"/>
              <a:t>A: </a:t>
            </a:r>
          </a:p>
          <a:p>
            <a:pPr>
              <a:buNone/>
            </a:pPr>
            <a:r>
              <a:rPr lang="en-US" altLang="zh-TW" sz="2800" dirty="0" smtClean="0"/>
              <a:t>	</a:t>
            </a:r>
            <a:r>
              <a:rPr lang="en-US" altLang="zh-TW" sz="2800" dirty="0" err="1" smtClean="0"/>
              <a:t>InputStream</a:t>
            </a:r>
            <a:r>
              <a:rPr lang="en-US" altLang="zh-TW" sz="2800" dirty="0" smtClean="0"/>
              <a:t> in = new </a:t>
            </a:r>
            <a:r>
              <a:rPr lang="en-US" altLang="zh-TW" sz="2800" dirty="0" err="1" smtClean="0">
                <a:solidFill>
                  <a:schemeClr val="accent2">
                    <a:lumMod val="75000"/>
                  </a:schemeClr>
                </a:solidFill>
              </a:rPr>
              <a:t>ByteArrayInputStream</a:t>
            </a:r>
            <a:r>
              <a:rPr lang="en-US" altLang="zh-TW" sz="2800" dirty="0" smtClean="0"/>
              <a:t> (</a:t>
            </a:r>
          </a:p>
          <a:p>
            <a:pPr>
              <a:buNone/>
            </a:pPr>
            <a:r>
              <a:rPr lang="en-US" altLang="zh-TW" sz="2800" dirty="0" smtClean="0"/>
              <a:t>	</a:t>
            </a:r>
            <a:r>
              <a:rPr lang="en-US" altLang="zh-TW" sz="2800" dirty="0" smtClean="0"/>
              <a:t>	“</a:t>
            </a:r>
            <a:r>
              <a:rPr lang="en-US" altLang="zh-TW" sz="2800" dirty="0" err="1" smtClean="0"/>
              <a:t>ToyBox”.getBytes</a:t>
            </a:r>
            <a:r>
              <a:rPr lang="en-US" altLang="zh-TW" sz="2800" dirty="0" smtClean="0"/>
              <a:t>(“UTF-16BE”));</a:t>
            </a:r>
          </a:p>
          <a:p>
            <a:pPr>
              <a:buNone/>
            </a:pPr>
            <a:r>
              <a:rPr lang="en-US" altLang="zh-TW" sz="2800" dirty="0" smtClean="0"/>
              <a:t>	</a:t>
            </a:r>
            <a:r>
              <a:rPr lang="en-US" altLang="zh-TW" sz="2800" dirty="0" err="1" smtClean="0"/>
              <a:t>System.out.println</a:t>
            </a:r>
            <a:r>
              <a:rPr lang="en-US" altLang="zh-TW" sz="2800" dirty="0" smtClean="0"/>
              <a:t>(</a:t>
            </a:r>
            <a:r>
              <a:rPr lang="en-US" altLang="zh-TW" sz="2800" dirty="0" err="1" smtClean="0">
                <a:solidFill>
                  <a:schemeClr val="accent2">
                    <a:lumMod val="75000"/>
                  </a:schemeClr>
                </a:solidFill>
              </a:rPr>
              <a:t>in.read</a:t>
            </a:r>
            <a:r>
              <a:rPr lang="en-US" altLang="zh-TW" sz="2800" dirty="0" smtClean="0">
                <a:solidFill>
                  <a:schemeClr val="accent2">
                    <a:lumMod val="75000"/>
                  </a:schemeClr>
                </a:solidFill>
              </a:rPr>
              <a:t>()</a:t>
            </a:r>
            <a:r>
              <a:rPr lang="en-US" altLang="zh-TW" sz="2800" dirty="0" smtClean="0"/>
              <a:t>);</a:t>
            </a:r>
          </a:p>
          <a:p>
            <a:pPr>
              <a:buNone/>
            </a:pPr>
            <a:endParaRPr lang="en-US" altLang="zh-TW" sz="2800" dirty="0" smtClean="0"/>
          </a:p>
          <a:p>
            <a:pPr>
              <a:buNone/>
            </a:pPr>
            <a:endParaRPr lang="en-US" altLang="zh-TW" sz="2800" dirty="0" smtClean="0"/>
          </a:p>
          <a:p>
            <a:pPr>
              <a:buNone/>
            </a:pPr>
            <a:r>
              <a:rPr lang="en-US" altLang="zh-TW" dirty="0" smtClean="0"/>
              <a:t>Q5: </a:t>
            </a:r>
            <a:r>
              <a:rPr lang="zh-TW" altLang="en-US" dirty="0" smtClean="0"/>
              <a:t>二退期限過了嗎？</a:t>
            </a:r>
            <a:endParaRPr lang="en-US" altLang="zh-TW" dirty="0" smtClean="0"/>
          </a:p>
          <a:p>
            <a:pPr>
              <a:buNone/>
            </a:pPr>
            <a:r>
              <a:rPr lang="en-US" altLang="zh-TW" sz="2800" dirty="0" smtClean="0"/>
              <a:t>	</a:t>
            </a:r>
            <a:r>
              <a:rPr lang="en-US" altLang="zh-TW" sz="2800" dirty="0" err="1" smtClean="0"/>
              <a:t>Yoshi</a:t>
            </a:r>
            <a:r>
              <a:rPr lang="en-US" altLang="zh-TW" sz="2800" dirty="0" smtClean="0"/>
              <a:t>: 5/7</a:t>
            </a:r>
            <a:r>
              <a:rPr lang="zh-TW" altLang="en-US" sz="2800" dirty="0" smtClean="0"/>
              <a:t>二退</a:t>
            </a:r>
            <a:r>
              <a:rPr lang="en-US" altLang="zh-TW" sz="2800" dirty="0" smtClean="0"/>
              <a:t>deadline ^_&lt;</a:t>
            </a:r>
          </a:p>
          <a:p>
            <a:pPr>
              <a:buNone/>
            </a:pPr>
            <a:r>
              <a:rPr lang="en-US" altLang="zh-TW" sz="2800" dirty="0" smtClean="0"/>
              <a:t>	</a:t>
            </a:r>
          </a:p>
          <a:p>
            <a:pPr>
              <a:buNone/>
            </a:pPr>
            <a:endParaRPr lang="zh-TW" altLang="en-US" sz="28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4143372" y="3214686"/>
            <a:ext cx="19118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/>
              <a:t>讀一個</a:t>
            </a:r>
            <a:r>
              <a:rPr lang="en-US" altLang="zh-TW" sz="2800" dirty="0" smtClean="0"/>
              <a:t>Byte</a:t>
            </a:r>
            <a:endParaRPr lang="zh-TW" altLang="en-US" sz="28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4286248" y="785794"/>
            <a:ext cx="45951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/>
              <a:t>由</a:t>
            </a:r>
            <a:r>
              <a:rPr lang="en-US" altLang="zh-TW" sz="2800" dirty="0" smtClean="0"/>
              <a:t>byte array</a:t>
            </a:r>
            <a:r>
              <a:rPr lang="zh-TW" altLang="en-US" sz="2800" dirty="0" smtClean="0"/>
              <a:t>建立</a:t>
            </a:r>
            <a:r>
              <a:rPr lang="en-US" altLang="zh-TW" sz="2800" dirty="0" smtClean="0"/>
              <a:t>input stream</a:t>
            </a:r>
            <a:endParaRPr lang="zh-TW" altLang="en-US" sz="2800" dirty="0"/>
          </a:p>
        </p:txBody>
      </p:sp>
      <p:cxnSp>
        <p:nvCxnSpPr>
          <p:cNvPr id="9" name="直線單箭頭接點 8"/>
          <p:cNvCxnSpPr/>
          <p:nvPr/>
        </p:nvCxnSpPr>
        <p:spPr>
          <a:xfrm rot="5400000">
            <a:off x="5000628" y="1357298"/>
            <a:ext cx="285752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rot="16200000" flipV="1">
            <a:off x="4500562" y="2928934"/>
            <a:ext cx="285752" cy="14287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Endian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1114419"/>
          </a:xfrm>
        </p:spPr>
        <p:txBody>
          <a:bodyPr/>
          <a:lstStyle/>
          <a:p>
            <a:r>
              <a:rPr lang="en-US" altLang="zh-TW" dirty="0" smtClean="0"/>
              <a:t>16-bit(2-byte)</a:t>
            </a:r>
            <a:r>
              <a:rPr lang="zh-TW" altLang="en-US" dirty="0" smtClean="0"/>
              <a:t>的數字儲存在記憶體中的方式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ex: 43981</a:t>
            </a:r>
            <a:r>
              <a:rPr lang="en-US" altLang="zh-TW" baseline="-25000" dirty="0" smtClean="0"/>
              <a:t>10</a:t>
            </a:r>
            <a:r>
              <a:rPr lang="en-US" altLang="zh-TW" dirty="0" smtClean="0"/>
              <a:t> = ABCD</a:t>
            </a:r>
            <a:r>
              <a:rPr lang="en-US" altLang="zh-TW" baseline="-25000" dirty="0" smtClean="0"/>
              <a:t>16</a:t>
            </a:r>
            <a:endParaRPr lang="zh-TW" altLang="en-US" baseline="-250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928662" y="2757470"/>
            <a:ext cx="2683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Memory Address</a:t>
            </a:r>
            <a:endParaRPr lang="zh-TW" altLang="en-US" sz="2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2710414" y="3328974"/>
            <a:ext cx="86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Data</a:t>
            </a:r>
            <a:endParaRPr lang="zh-TW" altLang="en-US" sz="28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4143372" y="282890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0</a:t>
            </a:r>
            <a:endParaRPr lang="zh-TW" altLang="en-US" sz="28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5214942" y="282890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1</a:t>
            </a:r>
            <a:endParaRPr lang="zh-TW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3857620" y="340041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4929190" y="340041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928662" y="4614858"/>
            <a:ext cx="2683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Memory Address</a:t>
            </a:r>
            <a:endParaRPr lang="zh-TW" altLang="en-US" sz="28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2710414" y="5186362"/>
            <a:ext cx="861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Data</a:t>
            </a:r>
            <a:endParaRPr lang="zh-TW" altLang="en-US" sz="28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4143372" y="468629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0</a:t>
            </a:r>
            <a:endParaRPr lang="zh-TW" altLang="en-US" sz="280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5214942" y="468629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1</a:t>
            </a:r>
            <a:endParaRPr lang="zh-TW" altLang="en-US" sz="2800" dirty="0"/>
          </a:p>
        </p:txBody>
      </p:sp>
      <p:sp>
        <p:nvSpPr>
          <p:cNvPr id="14" name="矩形 13"/>
          <p:cNvSpPr/>
          <p:nvPr/>
        </p:nvSpPr>
        <p:spPr>
          <a:xfrm>
            <a:off x="3857620" y="5257800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4929190" y="5257800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6215074" y="3186098"/>
            <a:ext cx="2021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Little-endian</a:t>
            </a:r>
            <a:endParaRPr lang="zh-TW" altLang="en-US" sz="28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6215074" y="4972048"/>
            <a:ext cx="1739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Big-endian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2-byte </a:t>
            </a:r>
            <a:r>
              <a:rPr lang="en-US" altLang="zh-TW" dirty="0" err="1" smtClean="0"/>
              <a:t>Endian</a:t>
            </a:r>
            <a:r>
              <a:rPr lang="en-US" altLang="zh-TW" dirty="0" smtClean="0"/>
              <a:t> Translate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500430" y="2857496"/>
            <a:ext cx="2214578" cy="10715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dirty="0" smtClean="0"/>
              <a:t>Translator</a:t>
            </a:r>
            <a:endParaRPr lang="zh-TW" altLang="en-US" sz="3600" dirty="0"/>
          </a:p>
        </p:txBody>
      </p:sp>
      <p:sp>
        <p:nvSpPr>
          <p:cNvPr id="5" name="矩形 4"/>
          <p:cNvSpPr/>
          <p:nvPr/>
        </p:nvSpPr>
        <p:spPr>
          <a:xfrm>
            <a:off x="1428728" y="1428736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2500298" y="1428736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3571868" y="1428736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4643438" y="1428736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  <p:sp>
        <p:nvSpPr>
          <p:cNvPr id="10" name="矩形 9"/>
          <p:cNvSpPr/>
          <p:nvPr/>
        </p:nvSpPr>
        <p:spPr>
          <a:xfrm>
            <a:off x="5715008" y="1428736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3C</a:t>
            </a:r>
            <a:endParaRPr lang="zh-TW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6786578" y="1428736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4D</a:t>
            </a:r>
            <a:endParaRPr lang="zh-TW" altLang="en-US" sz="28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1785918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2786050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3857620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4929190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5984826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7056396" y="107154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8" name="向下箭號 17"/>
          <p:cNvSpPr/>
          <p:nvPr/>
        </p:nvSpPr>
        <p:spPr>
          <a:xfrm>
            <a:off x="4286248" y="2071678"/>
            <a:ext cx="642942" cy="57150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2500298" y="5214950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20" name="矩形 19"/>
          <p:cNvSpPr/>
          <p:nvPr/>
        </p:nvSpPr>
        <p:spPr>
          <a:xfrm>
            <a:off x="1428728" y="5214950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21" name="矩形 20"/>
          <p:cNvSpPr/>
          <p:nvPr/>
        </p:nvSpPr>
        <p:spPr>
          <a:xfrm>
            <a:off x="4643438" y="5214950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22" name="矩形 21"/>
          <p:cNvSpPr/>
          <p:nvPr/>
        </p:nvSpPr>
        <p:spPr>
          <a:xfrm>
            <a:off x="3571868" y="5214950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  <p:sp>
        <p:nvSpPr>
          <p:cNvPr id="23" name="矩形 22"/>
          <p:cNvSpPr/>
          <p:nvPr/>
        </p:nvSpPr>
        <p:spPr>
          <a:xfrm>
            <a:off x="6786578" y="5214950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3C</a:t>
            </a:r>
            <a:endParaRPr lang="zh-TW" altLang="en-US" sz="2800" dirty="0"/>
          </a:p>
        </p:txBody>
      </p:sp>
      <p:sp>
        <p:nvSpPr>
          <p:cNvPr id="24" name="矩形 23"/>
          <p:cNvSpPr/>
          <p:nvPr/>
        </p:nvSpPr>
        <p:spPr>
          <a:xfrm>
            <a:off x="5715008" y="5214950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4D</a:t>
            </a:r>
            <a:endParaRPr lang="zh-TW" altLang="en-US" sz="2800" dirty="0"/>
          </a:p>
        </p:txBody>
      </p:sp>
      <p:sp>
        <p:nvSpPr>
          <p:cNvPr id="25" name="文字方塊 24"/>
          <p:cNvSpPr txBox="1"/>
          <p:nvPr/>
        </p:nvSpPr>
        <p:spPr>
          <a:xfrm>
            <a:off x="1785918" y="4857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2786050" y="4857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3857620" y="4857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4929190" y="4857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29" name="文字方塊 28"/>
          <p:cNvSpPr txBox="1"/>
          <p:nvPr/>
        </p:nvSpPr>
        <p:spPr>
          <a:xfrm>
            <a:off x="5984826" y="4857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30" name="文字方塊 29"/>
          <p:cNvSpPr txBox="1"/>
          <p:nvPr/>
        </p:nvSpPr>
        <p:spPr>
          <a:xfrm>
            <a:off x="7056396" y="48577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31" name="向下箭號 30"/>
          <p:cNvSpPr/>
          <p:nvPr/>
        </p:nvSpPr>
        <p:spPr>
          <a:xfrm>
            <a:off x="4286248" y="4286256"/>
            <a:ext cx="642942" cy="571504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000100" y="1714488"/>
            <a:ext cx="6500858" cy="1428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ByteArrayInputStream</a:t>
            </a:r>
            <a:endParaRPr lang="zh-TW" altLang="en-US" sz="2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For Example …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142976" y="2571744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2214546" y="2571744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3286116" y="2571744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4357686" y="2571744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5429256" y="2571744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3C</a:t>
            </a:r>
            <a:endParaRPr lang="zh-TW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6500826" y="2571744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4D</a:t>
            </a:r>
            <a:endParaRPr lang="zh-TW" altLang="en-US" sz="28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500166" y="22145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2500298" y="22145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3571868" y="22145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4643438" y="22145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5699074" y="22145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6770644" y="22145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928662" y="1214422"/>
            <a:ext cx="2618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InputStream</a:t>
            </a:r>
            <a:r>
              <a:rPr lang="en-US" altLang="zh-TW" sz="2800" dirty="0" smtClean="0"/>
              <a:t> in =</a:t>
            </a:r>
            <a:endParaRPr lang="zh-TW" altLang="en-US" sz="28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1000100" y="3286124"/>
            <a:ext cx="2648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returns 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3571868" y="335756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1000100" y="3786190"/>
            <a:ext cx="2648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returns </a:t>
            </a:r>
            <a:endParaRPr lang="zh-TW" altLang="en-US" sz="2800" dirty="0"/>
          </a:p>
        </p:txBody>
      </p:sp>
      <p:sp>
        <p:nvSpPr>
          <p:cNvPr id="21" name="矩形 20"/>
          <p:cNvSpPr/>
          <p:nvPr/>
        </p:nvSpPr>
        <p:spPr>
          <a:xfrm>
            <a:off x="3571868" y="3857628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22" name="文字方塊 21"/>
          <p:cNvSpPr txBox="1"/>
          <p:nvPr/>
        </p:nvSpPr>
        <p:spPr>
          <a:xfrm>
            <a:off x="1000100" y="4286256"/>
            <a:ext cx="2648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returns </a:t>
            </a:r>
            <a:endParaRPr lang="zh-TW" altLang="en-US" sz="2800" dirty="0"/>
          </a:p>
        </p:txBody>
      </p:sp>
      <p:sp>
        <p:nvSpPr>
          <p:cNvPr id="23" name="矩形 22"/>
          <p:cNvSpPr/>
          <p:nvPr/>
        </p:nvSpPr>
        <p:spPr>
          <a:xfrm>
            <a:off x="3571868" y="4357694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1000100" y="4786322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…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928662" y="1714488"/>
            <a:ext cx="6643734" cy="20002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zh-TW" altLang="en-US" sz="28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Endian</a:t>
            </a:r>
            <a:r>
              <a:rPr lang="en-US" altLang="zh-TW" dirty="0" smtClean="0"/>
              <a:t> Translate Filter…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00100" y="2214554"/>
            <a:ext cx="6500858" cy="1428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ByteArrayInputStream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1142976" y="3071810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2214546" y="3071810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3286116" y="3071810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4357686" y="3071810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5429256" y="3071810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3C</a:t>
            </a:r>
            <a:endParaRPr lang="zh-TW" altLang="en-US" sz="2800" dirty="0"/>
          </a:p>
        </p:txBody>
      </p:sp>
      <p:sp>
        <p:nvSpPr>
          <p:cNvPr id="10" name="矩形 9"/>
          <p:cNvSpPr/>
          <p:nvPr/>
        </p:nvSpPr>
        <p:spPr>
          <a:xfrm>
            <a:off x="6500826" y="3071810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4D</a:t>
            </a:r>
            <a:endParaRPr lang="zh-TW" altLang="en-US" sz="28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500166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2500298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3571868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4643438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5699074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6770644" y="27146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928662" y="1214422"/>
            <a:ext cx="2618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InputStream</a:t>
            </a:r>
            <a:r>
              <a:rPr lang="en-US" altLang="zh-TW" sz="2800" dirty="0" smtClean="0"/>
              <a:t> in =</a:t>
            </a:r>
            <a:endParaRPr lang="zh-TW" altLang="en-US" sz="2800" dirty="0"/>
          </a:p>
        </p:txBody>
      </p:sp>
      <p:sp>
        <p:nvSpPr>
          <p:cNvPr id="18" name="文字方塊 17"/>
          <p:cNvSpPr txBox="1"/>
          <p:nvPr/>
        </p:nvSpPr>
        <p:spPr>
          <a:xfrm>
            <a:off x="1000100" y="3786190"/>
            <a:ext cx="2648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returns 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3571868" y="4357694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1000100" y="4286256"/>
            <a:ext cx="2648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returns </a:t>
            </a:r>
            <a:endParaRPr lang="zh-TW" altLang="en-US" sz="2800" dirty="0"/>
          </a:p>
        </p:txBody>
      </p:sp>
      <p:sp>
        <p:nvSpPr>
          <p:cNvPr id="21" name="矩形 20"/>
          <p:cNvSpPr/>
          <p:nvPr/>
        </p:nvSpPr>
        <p:spPr>
          <a:xfrm>
            <a:off x="3571868" y="3857628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22" name="文字方塊 21"/>
          <p:cNvSpPr txBox="1"/>
          <p:nvPr/>
        </p:nvSpPr>
        <p:spPr>
          <a:xfrm>
            <a:off x="1000100" y="4786322"/>
            <a:ext cx="2648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returns </a:t>
            </a:r>
            <a:endParaRPr lang="zh-TW" altLang="en-US" sz="2800" dirty="0"/>
          </a:p>
        </p:txBody>
      </p:sp>
      <p:sp>
        <p:nvSpPr>
          <p:cNvPr id="24" name="文字方塊 23"/>
          <p:cNvSpPr txBox="1"/>
          <p:nvPr/>
        </p:nvSpPr>
        <p:spPr>
          <a:xfrm>
            <a:off x="1000100" y="5286388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…</a:t>
            </a:r>
            <a:endParaRPr lang="zh-TW" altLang="en-US" sz="2800" dirty="0"/>
          </a:p>
        </p:txBody>
      </p:sp>
      <p:sp>
        <p:nvSpPr>
          <p:cNvPr id="26" name="矩形 25"/>
          <p:cNvSpPr/>
          <p:nvPr/>
        </p:nvSpPr>
        <p:spPr>
          <a:xfrm>
            <a:off x="3571868" y="4857760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4000" cy="4849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等腰三角形 4"/>
          <p:cNvSpPr/>
          <p:nvPr/>
        </p:nvSpPr>
        <p:spPr>
          <a:xfrm>
            <a:off x="6858015" y="2714620"/>
            <a:ext cx="214314" cy="142876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chemeClr val="tx1"/>
                </a:solidFill>
              </a:ln>
            </a:endParaRPr>
          </a:p>
        </p:txBody>
      </p:sp>
      <p:cxnSp>
        <p:nvCxnSpPr>
          <p:cNvPr id="7" name="直線接點 6"/>
          <p:cNvCxnSpPr>
            <a:stCxn id="5" idx="3"/>
          </p:cNvCxnSpPr>
          <p:nvPr/>
        </p:nvCxnSpPr>
        <p:spPr>
          <a:xfrm rot="16200000" flipH="1">
            <a:off x="6125775" y="3696892"/>
            <a:ext cx="1785952" cy="1071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2928925" y="3714752"/>
            <a:ext cx="5572164" cy="10001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3200" dirty="0" err="1" smtClean="0"/>
              <a:t>EndianTranslationInputStream</a:t>
            </a:r>
            <a:endParaRPr lang="zh-TW" altLang="en-US" sz="32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149037" y="4857760"/>
            <a:ext cx="89949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chemeClr val="accent2">
                    <a:lumMod val="75000"/>
                  </a:schemeClr>
                </a:solidFill>
              </a:rPr>
              <a:t>public class </a:t>
            </a:r>
            <a:r>
              <a:rPr lang="en-US" altLang="zh-TW" sz="2400" b="1" dirty="0" err="1" smtClean="0"/>
              <a:t>EndianTranslationInputStream</a:t>
            </a:r>
            <a:r>
              <a:rPr lang="en-US" altLang="zh-TW" sz="2400" b="1" dirty="0" smtClean="0"/>
              <a:t> </a:t>
            </a:r>
            <a:r>
              <a:rPr lang="en-US" altLang="zh-TW" sz="2400" b="1" dirty="0" smtClean="0">
                <a:solidFill>
                  <a:schemeClr val="accent2">
                    <a:lumMod val="75000"/>
                  </a:schemeClr>
                </a:solidFill>
              </a:rPr>
              <a:t>extends</a:t>
            </a:r>
            <a:r>
              <a:rPr lang="en-US" altLang="zh-TW" sz="2400" b="1" dirty="0" smtClean="0"/>
              <a:t> </a:t>
            </a:r>
            <a:r>
              <a:rPr lang="en-US" altLang="zh-TW" sz="2400" b="1" dirty="0" err="1" smtClean="0"/>
              <a:t>FilterInputStream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28696"/>
            <a:ext cx="8229600" cy="4525963"/>
          </a:xfrm>
        </p:spPr>
        <p:txBody>
          <a:bodyPr/>
          <a:lstStyle/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read()</a:t>
            </a:r>
          </a:p>
          <a:p>
            <a:pPr lvl="1">
              <a:buNone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928662" y="1714488"/>
            <a:ext cx="6643734" cy="40005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EndianTranslationInputStream</a:t>
            </a:r>
            <a:endParaRPr lang="en-US" altLang="zh-TW" sz="2800" dirty="0" smtClean="0"/>
          </a:p>
          <a:p>
            <a:r>
              <a:rPr lang="en-US" altLang="zh-TW" sz="2800" dirty="0" err="1" smtClean="0"/>
              <a:t>InputStream</a:t>
            </a:r>
            <a:r>
              <a:rPr lang="en-US" altLang="zh-TW" sz="2800" dirty="0" smtClean="0"/>
              <a:t> in =</a:t>
            </a:r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err="1" smtClean="0"/>
              <a:t>int</a:t>
            </a:r>
            <a:r>
              <a:rPr lang="en-US" altLang="zh-TW" sz="2800" dirty="0" smtClean="0"/>
              <a:t> read() </a:t>
            </a:r>
          </a:p>
          <a:p>
            <a:r>
              <a:rPr lang="en-US" altLang="zh-TW" sz="2800" dirty="0" smtClean="0"/>
              <a:t>	</a:t>
            </a:r>
            <a:r>
              <a:rPr lang="en-US" altLang="zh-TW" sz="2800" dirty="0" err="1" smtClean="0"/>
              <a:t>in.read</a:t>
            </a:r>
            <a:r>
              <a:rPr lang="en-US" altLang="zh-TW" sz="2800" dirty="0" smtClean="0"/>
              <a:t>() x 2 =&gt; Buffer;</a:t>
            </a:r>
          </a:p>
          <a:p>
            <a:r>
              <a:rPr lang="en-US" altLang="zh-TW" sz="2800" dirty="0" smtClean="0"/>
              <a:t>	Buffer(                           )</a:t>
            </a:r>
          </a:p>
          <a:p>
            <a:r>
              <a:rPr lang="en-US" altLang="zh-TW" sz="2800" dirty="0" smtClean="0"/>
              <a:t>	return Buffer[1];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1000100" y="2571744"/>
            <a:ext cx="6500858" cy="12858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altLang="zh-TW" sz="2800" dirty="0" err="1" smtClean="0"/>
              <a:t>ByteArrayInputStream</a:t>
            </a:r>
            <a:endParaRPr lang="zh-TW" altLang="en-US" sz="2800" dirty="0"/>
          </a:p>
        </p:txBody>
      </p:sp>
      <p:sp>
        <p:nvSpPr>
          <p:cNvPr id="6" name="矩形 5"/>
          <p:cNvSpPr/>
          <p:nvPr/>
        </p:nvSpPr>
        <p:spPr>
          <a:xfrm>
            <a:off x="3000364" y="478632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4071934" y="4786322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3286116" y="3286124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1A</a:t>
            </a:r>
            <a:endParaRPr lang="zh-TW" altLang="en-US" sz="2800" dirty="0"/>
          </a:p>
        </p:txBody>
      </p:sp>
      <p:sp>
        <p:nvSpPr>
          <p:cNvPr id="9" name="矩形 8"/>
          <p:cNvSpPr/>
          <p:nvPr/>
        </p:nvSpPr>
        <p:spPr>
          <a:xfrm>
            <a:off x="4357686" y="3286124"/>
            <a:ext cx="928694" cy="4286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2B</a:t>
            </a:r>
            <a:endParaRPr lang="zh-TW" altLang="en-US" sz="2800" dirty="0"/>
          </a:p>
        </p:txBody>
      </p:sp>
      <p:sp>
        <p:nvSpPr>
          <p:cNvPr id="10" name="矩形 9"/>
          <p:cNvSpPr/>
          <p:nvPr/>
        </p:nvSpPr>
        <p:spPr>
          <a:xfrm>
            <a:off x="5429256" y="3286124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3C</a:t>
            </a:r>
            <a:endParaRPr lang="zh-TW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6500826" y="3286124"/>
            <a:ext cx="928694" cy="42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4D</a:t>
            </a:r>
            <a:endParaRPr lang="zh-TW" altLang="en-US" sz="28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1500166" y="2928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0</a:t>
            </a:r>
            <a:endParaRPr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2500298" y="2928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3571868" y="2928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4643438" y="2928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5699074" y="2928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6770644" y="29289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5</a:t>
            </a:r>
            <a:endParaRPr lang="zh-TW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1142976" y="3286124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AB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2214546" y="3286124"/>
            <a:ext cx="928694" cy="4286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CD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read()</a:t>
            </a:r>
          </a:p>
          <a:p>
            <a:pPr lvl="1"/>
            <a:r>
              <a:rPr lang="zh-TW" altLang="en-US" dirty="0" smtClean="0"/>
              <a:t>從自己內部的</a:t>
            </a:r>
            <a:r>
              <a:rPr lang="en-US" altLang="zh-TW" dirty="0" err="1" smtClean="0"/>
              <a:t>InputStream</a:t>
            </a:r>
            <a:r>
              <a:rPr lang="zh-TW" altLang="en-US" dirty="0" smtClean="0"/>
              <a:t>讀兩個</a:t>
            </a:r>
            <a:r>
              <a:rPr lang="en-US" altLang="zh-TW" dirty="0" smtClean="0"/>
              <a:t>byte</a:t>
            </a:r>
          </a:p>
          <a:p>
            <a:pPr lvl="1"/>
            <a:r>
              <a:rPr lang="zh-TW" altLang="en-US" dirty="0" smtClean="0"/>
              <a:t>交換順序後</a:t>
            </a:r>
            <a:r>
              <a:rPr lang="en-US" altLang="zh-TW" dirty="0" smtClean="0"/>
              <a:t>return</a:t>
            </a:r>
            <a:r>
              <a:rPr lang="zh-TW" altLang="en-US" dirty="0" smtClean="0"/>
              <a:t>出去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記得</a:t>
            </a:r>
            <a:r>
              <a:rPr lang="en-US" altLang="zh-TW" dirty="0" smtClean="0"/>
              <a:t>read()</a:t>
            </a:r>
            <a:r>
              <a:rPr lang="zh-TW" altLang="en-US" dirty="0" smtClean="0"/>
              <a:t>回傳</a:t>
            </a:r>
            <a:r>
              <a:rPr lang="en-US" altLang="zh-TW" dirty="0" smtClean="0"/>
              <a:t>-1</a:t>
            </a:r>
            <a:r>
              <a:rPr lang="zh-TW" altLang="en-US" dirty="0" smtClean="0"/>
              <a:t>代表</a:t>
            </a:r>
            <a:r>
              <a:rPr lang="en-US" altLang="zh-TW" dirty="0" smtClean="0"/>
              <a:t>Stream</a:t>
            </a:r>
            <a:r>
              <a:rPr lang="zh-TW" altLang="en-US" dirty="0" smtClean="0"/>
              <a:t>結尾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591</Words>
  <Application>Microsoft Office PowerPoint</Application>
  <PresentationFormat>如螢幕大小 (4:3)</PresentationFormat>
  <Paragraphs>314</Paragraphs>
  <Slides>22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Office 佈景主題</vt:lpstr>
      <vt:lpstr>Lab2 Tutorial</vt:lpstr>
      <vt:lpstr>Lab2 Brief Introduction</vt:lpstr>
      <vt:lpstr>Endian?</vt:lpstr>
      <vt:lpstr>2-byte Endian Translate</vt:lpstr>
      <vt:lpstr>For Example …</vt:lpstr>
      <vt:lpstr>Endian Translate Filter…</vt:lpstr>
      <vt:lpstr>投影片 7</vt:lpstr>
      <vt:lpstr>Methods</vt:lpstr>
      <vt:lpstr>Methods</vt:lpstr>
      <vt:lpstr>投影片 10</vt:lpstr>
      <vt:lpstr>Trace Source Code</vt:lpstr>
      <vt:lpstr>Endian Translation Class</vt:lpstr>
      <vt:lpstr>writeTo Method</vt:lpstr>
      <vt:lpstr>readFile Method</vt:lpstr>
      <vt:lpstr>UTF-16BE UTF-16LE</vt:lpstr>
      <vt:lpstr>UTF-16BE UTF-16LE</vt:lpstr>
      <vt:lpstr>Main method example</vt:lpstr>
      <vt:lpstr>Main method example</vt:lpstr>
      <vt:lpstr>Try this …</vt:lpstr>
      <vt:lpstr>投影片 20</vt:lpstr>
      <vt:lpstr>投影片 21</vt:lpstr>
      <vt:lpstr>投影片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Lab2 Tutorial</dc:title>
  <dc:creator>Kaven</dc:creator>
  <cp:lastModifiedBy>Kaven</cp:lastModifiedBy>
  <cp:revision>142</cp:revision>
  <dcterms:created xsi:type="dcterms:W3CDTF">2010-05-03T02:17:59Z</dcterms:created>
  <dcterms:modified xsi:type="dcterms:W3CDTF">2010-05-03T04:47:36Z</dcterms:modified>
</cp:coreProperties>
</file>