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8" r:id="rId3"/>
    <p:sldId id="259" r:id="rId4"/>
    <p:sldId id="270" r:id="rId5"/>
    <p:sldId id="260" r:id="rId6"/>
    <p:sldId id="261" r:id="rId7"/>
    <p:sldId id="262" r:id="rId8"/>
    <p:sldId id="263" r:id="rId9"/>
    <p:sldId id="264" r:id="rId10"/>
    <p:sldId id="265" r:id="rId11"/>
    <p:sldId id="266" r:id="rId12"/>
    <p:sldId id="269" r:id="rId13"/>
    <p:sldId id="271" r:id="rId14"/>
    <p:sldId id="272" r:id="rId15"/>
    <p:sldId id="273" r:id="rId16"/>
    <p:sldId id="275" r:id="rId17"/>
    <p:sldId id="268" r:id="rId18"/>
    <p:sldId id="274" r:id="rId19"/>
    <p:sldId id="267" r:id="rId20"/>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64" autoAdjust="0"/>
    <p:restoredTop sz="94604" autoAdjust="0"/>
  </p:normalViewPr>
  <p:slideViewPr>
    <p:cSldViewPr>
      <p:cViewPr varScale="1">
        <p:scale>
          <a:sx n="69" d="100"/>
          <a:sy n="69" d="100"/>
        </p:scale>
        <p:origin x="-546" y="-96"/>
      </p:cViewPr>
      <p:guideLst>
        <p:guide orient="horz" pos="2160"/>
        <p:guide pos="2880"/>
      </p:guideLst>
    </p:cSldViewPr>
  </p:slideViewPr>
  <p:outlineViewPr>
    <p:cViewPr>
      <p:scale>
        <a:sx n="33" d="100"/>
        <a:sy n="33" d="100"/>
      </p:scale>
      <p:origin x="48" y="461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E8DA8330-9965-4849-9372-6085BD48C564}" type="datetimeFigureOut">
              <a:rPr lang="zh-TW" altLang="en-US" smtClean="0"/>
              <a:pPr/>
              <a:t>2009/3/23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A6DA318-92AD-480E-B004-931D83E55387}"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E8DA8330-9965-4849-9372-6085BD48C564}" type="datetimeFigureOut">
              <a:rPr lang="zh-TW" altLang="en-US" smtClean="0"/>
              <a:pPr/>
              <a:t>2009/3/23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A6DA318-92AD-480E-B004-931D83E55387}"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E8DA8330-9965-4849-9372-6085BD48C564}" type="datetimeFigureOut">
              <a:rPr lang="zh-TW" altLang="en-US" smtClean="0"/>
              <a:pPr/>
              <a:t>2009/3/23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A6DA318-92AD-480E-B004-931D83E55387}"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E8DA8330-9965-4849-9372-6085BD48C564}" type="datetimeFigureOut">
              <a:rPr lang="zh-TW" altLang="en-US" smtClean="0"/>
              <a:pPr/>
              <a:t>2009/3/23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A6DA318-92AD-480E-B004-931D83E55387}"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E8DA8330-9965-4849-9372-6085BD48C564}" type="datetimeFigureOut">
              <a:rPr lang="zh-TW" altLang="en-US" smtClean="0"/>
              <a:pPr/>
              <a:t>2009/3/23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A6DA318-92AD-480E-B004-931D83E55387}"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E8DA8330-9965-4849-9372-6085BD48C564}" type="datetimeFigureOut">
              <a:rPr lang="zh-TW" altLang="en-US" smtClean="0"/>
              <a:pPr/>
              <a:t>2009/3/23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A6DA318-92AD-480E-B004-931D83E55387}"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E8DA8330-9965-4849-9372-6085BD48C564}" type="datetimeFigureOut">
              <a:rPr lang="zh-TW" altLang="en-US" smtClean="0"/>
              <a:pPr/>
              <a:t>2009/3/23</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4A6DA318-92AD-480E-B004-931D83E55387}"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E8DA8330-9965-4849-9372-6085BD48C564}" type="datetimeFigureOut">
              <a:rPr lang="zh-TW" altLang="en-US" smtClean="0"/>
              <a:pPr/>
              <a:t>2009/3/23</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4A6DA318-92AD-480E-B004-931D83E55387}"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E8DA8330-9965-4849-9372-6085BD48C564}" type="datetimeFigureOut">
              <a:rPr lang="zh-TW" altLang="en-US" smtClean="0"/>
              <a:pPr/>
              <a:t>2009/3/23</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4A6DA318-92AD-480E-B004-931D83E55387}"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E8DA8330-9965-4849-9372-6085BD48C564}" type="datetimeFigureOut">
              <a:rPr lang="zh-TW" altLang="en-US" smtClean="0"/>
              <a:pPr/>
              <a:t>2009/3/23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A6DA318-92AD-480E-B004-931D83E55387}"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E8DA8330-9965-4849-9372-6085BD48C564}" type="datetimeFigureOut">
              <a:rPr lang="zh-TW" altLang="en-US" smtClean="0"/>
              <a:pPr/>
              <a:t>2009/3/23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A6DA318-92AD-480E-B004-931D83E55387}"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DA8330-9965-4849-9372-6085BD48C564}" type="datetimeFigureOut">
              <a:rPr lang="zh-TW" altLang="en-US" smtClean="0"/>
              <a:pPr/>
              <a:t>2009/3/23</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6DA318-92AD-480E-B004-931D83E55387}"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linuxtopia.org/online_books/programming_books/thinking_in_java/TIJ310_016.htm" TargetMode="External"/><Relationship Id="rId2" Type="http://schemas.openxmlformats.org/officeDocument/2006/relationships/hyperlink" Target="http://java.sun.com/docs/books/tutorial/java/javaOO/nested.html" TargetMode="External"/><Relationship Id="rId1" Type="http://schemas.openxmlformats.org/officeDocument/2006/relationships/slideLayout" Target="../slideLayouts/slideLayout2.xml"/><Relationship Id="rId4" Type="http://schemas.openxmlformats.org/officeDocument/2006/relationships/hyperlink" Target="http://caterpillar.onlyfun.net/Gossip/JavaGossip-V1/InnerClass.htm"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en-US" altLang="zh-TW" dirty="0" smtClean="0"/>
              <a:t>Nested Classes</a:t>
            </a:r>
            <a:endParaRPr lang="zh-TW" altLang="en-US" dirty="0"/>
          </a:p>
        </p:txBody>
      </p:sp>
      <p:sp>
        <p:nvSpPr>
          <p:cNvPr id="3" name="副標題 2"/>
          <p:cNvSpPr>
            <a:spLocks noGrp="1"/>
          </p:cNvSpPr>
          <p:nvPr>
            <p:ph type="subTitle" idx="1"/>
          </p:nvPr>
        </p:nvSpPr>
        <p:spPr/>
        <p:txBody>
          <a:bodyPr>
            <a:normAutofit lnSpcReduction="10000"/>
          </a:bodyPr>
          <a:lstStyle/>
          <a:p>
            <a:r>
              <a:rPr lang="en-US" altLang="zh-TW" dirty="0" err="1" smtClean="0"/>
              <a:t>Yoshi</a:t>
            </a:r>
            <a:endParaRPr lang="en-US" altLang="zh-TW" dirty="0" smtClean="0"/>
          </a:p>
          <a:p>
            <a:endParaRPr lang="en-US" altLang="zh-TW" dirty="0" smtClean="0"/>
          </a:p>
          <a:p>
            <a:r>
              <a:rPr lang="en-US" altLang="zh-TW" sz="1800" dirty="0" smtClean="0"/>
              <a:t>Modified from: http://java.sun.com/docs/books/tutorial/java/javaOO/nested.html</a:t>
            </a:r>
            <a:endParaRPr lang="zh-TW" altLang="en-US" sz="1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This Figure illustrates …</a:t>
            </a:r>
            <a:endParaRPr lang="zh-TW" altLang="en-US" b="1" dirty="0"/>
          </a:p>
        </p:txBody>
      </p:sp>
      <p:sp>
        <p:nvSpPr>
          <p:cNvPr id="3" name="內容版面配置區 2"/>
          <p:cNvSpPr>
            <a:spLocks noGrp="1"/>
          </p:cNvSpPr>
          <p:nvPr>
            <p:ph idx="1"/>
          </p:nvPr>
        </p:nvSpPr>
        <p:spPr/>
        <p:txBody>
          <a:bodyPr/>
          <a:lstStyle/>
          <a:p>
            <a:r>
              <a:rPr lang="en-US" dirty="0" smtClean="0"/>
              <a:t>An instance of </a:t>
            </a:r>
            <a:r>
              <a:rPr lang="en-US" dirty="0" err="1" smtClean="0"/>
              <a:t>InnerClass</a:t>
            </a:r>
            <a:r>
              <a:rPr lang="en-US" dirty="0" smtClean="0"/>
              <a:t> can exist </a:t>
            </a:r>
            <a:r>
              <a:rPr lang="en-US" i="1" dirty="0" smtClean="0"/>
              <a:t>only</a:t>
            </a:r>
            <a:r>
              <a:rPr lang="en-US" dirty="0" smtClean="0"/>
              <a:t> within an instance of </a:t>
            </a:r>
            <a:r>
              <a:rPr lang="en-US" dirty="0" err="1" smtClean="0"/>
              <a:t>OuterClass</a:t>
            </a:r>
            <a:r>
              <a:rPr lang="en-US" dirty="0" smtClean="0"/>
              <a:t> and has direct access to the methods and fields of its enclosing instance. </a:t>
            </a:r>
          </a:p>
          <a:p>
            <a:r>
              <a:rPr lang="en-US" dirty="0" err="1" smtClean="0"/>
              <a:t>OuterClass.InnerClass</a:t>
            </a:r>
            <a:r>
              <a:rPr lang="en-US" dirty="0" smtClean="0"/>
              <a:t> </a:t>
            </a:r>
            <a:r>
              <a:rPr lang="en-US" dirty="0" err="1" smtClean="0"/>
              <a:t>innerObject</a:t>
            </a:r>
            <a:r>
              <a:rPr lang="en-US" dirty="0" smtClean="0"/>
              <a:t> = </a:t>
            </a:r>
            <a:r>
              <a:rPr lang="en-US" b="1" i="1" dirty="0" err="1" smtClean="0">
                <a:solidFill>
                  <a:srgbClr val="FF0000"/>
                </a:solidFill>
              </a:rPr>
              <a:t>outerObject.new</a:t>
            </a:r>
            <a:r>
              <a:rPr lang="en-US" dirty="0" smtClean="0">
                <a:solidFill>
                  <a:srgbClr val="FF0000"/>
                </a:solidFill>
              </a:rPr>
              <a:t> </a:t>
            </a:r>
            <a:r>
              <a:rPr lang="en-US" dirty="0" err="1" smtClean="0"/>
              <a:t>InnerClass</a:t>
            </a:r>
            <a:r>
              <a:rPr lang="en-US" dirty="0" smtClean="0"/>
              <a:t>(); </a:t>
            </a:r>
            <a:endParaRPr lang="zh-TW" altLang="en-US" dirty="0"/>
          </a:p>
        </p:txBody>
      </p:sp>
      <p:pic>
        <p:nvPicPr>
          <p:cNvPr id="1027" name="Picture 3"/>
          <p:cNvPicPr>
            <a:picLocks noChangeAspect="1" noChangeArrowheads="1"/>
          </p:cNvPicPr>
          <p:nvPr/>
        </p:nvPicPr>
        <p:blipFill>
          <a:blip r:embed="rId2"/>
          <a:srcRect/>
          <a:stretch>
            <a:fillRect/>
          </a:stretch>
        </p:blipFill>
        <p:spPr bwMode="auto">
          <a:xfrm>
            <a:off x="5456909" y="4786322"/>
            <a:ext cx="3525811" cy="188448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Example</a:t>
            </a:r>
            <a:endParaRPr lang="zh-TW" altLang="en-US" b="1" dirty="0"/>
          </a:p>
        </p:txBody>
      </p:sp>
      <p:sp>
        <p:nvSpPr>
          <p:cNvPr id="3" name="內容版面配置區 2"/>
          <p:cNvSpPr>
            <a:spLocks noGrp="1"/>
          </p:cNvSpPr>
          <p:nvPr>
            <p:ph idx="1"/>
          </p:nvPr>
        </p:nvSpPr>
        <p:spPr/>
        <p:txBody>
          <a:bodyPr>
            <a:normAutofit fontScale="85000" lnSpcReduction="20000"/>
          </a:bodyPr>
          <a:lstStyle/>
          <a:p>
            <a:pPr>
              <a:buNone/>
            </a:pPr>
            <a:r>
              <a:rPr lang="en-US" altLang="zh-TW" dirty="0" smtClean="0"/>
              <a:t>class Invoice {</a:t>
            </a:r>
          </a:p>
          <a:p>
            <a:pPr>
              <a:buNone/>
            </a:pPr>
            <a:r>
              <a:rPr lang="en-US" altLang="zh-TW" dirty="0" smtClean="0"/>
              <a:t>	private </a:t>
            </a:r>
            <a:r>
              <a:rPr lang="en-US" altLang="zh-TW" dirty="0" err="1" smtClean="0"/>
              <a:t>int</a:t>
            </a:r>
            <a:r>
              <a:rPr lang="en-US" altLang="zh-TW" dirty="0" smtClean="0"/>
              <a:t> </a:t>
            </a:r>
            <a:r>
              <a:rPr lang="en-US" altLang="zh-TW" dirty="0" err="1" smtClean="0"/>
              <a:t>totalPrice</a:t>
            </a:r>
            <a:r>
              <a:rPr lang="en-US" altLang="zh-TW" dirty="0" smtClean="0"/>
              <a:t>=0;</a:t>
            </a:r>
          </a:p>
          <a:p>
            <a:pPr>
              <a:buNone/>
            </a:pPr>
            <a:endParaRPr lang="en-US" altLang="zh-TW" dirty="0" smtClean="0"/>
          </a:p>
          <a:p>
            <a:pPr>
              <a:buNone/>
            </a:pPr>
            <a:r>
              <a:rPr lang="en-US" altLang="zh-TW" b="1" i="1" dirty="0">
                <a:solidFill>
                  <a:schemeClr val="tx2">
                    <a:lumMod val="60000"/>
                    <a:lumOff val="40000"/>
                  </a:schemeClr>
                </a:solidFill>
              </a:rPr>
              <a:t>	</a:t>
            </a:r>
            <a:r>
              <a:rPr lang="en-US" altLang="zh-TW" b="1" i="1" dirty="0" smtClean="0">
                <a:solidFill>
                  <a:schemeClr val="tx2">
                    <a:lumMod val="60000"/>
                    <a:lumOff val="40000"/>
                  </a:schemeClr>
                </a:solidFill>
              </a:rPr>
              <a:t>private class </a:t>
            </a:r>
            <a:r>
              <a:rPr lang="en-US" altLang="zh-TW" b="1" i="1" dirty="0" err="1" smtClean="0">
                <a:solidFill>
                  <a:schemeClr val="tx2">
                    <a:lumMod val="60000"/>
                    <a:lumOff val="40000"/>
                  </a:schemeClr>
                </a:solidFill>
              </a:rPr>
              <a:t>InvoiceItem</a:t>
            </a:r>
            <a:r>
              <a:rPr lang="en-US" altLang="zh-TW" b="1" i="1" dirty="0" smtClean="0">
                <a:solidFill>
                  <a:schemeClr val="tx2">
                    <a:lumMod val="60000"/>
                    <a:lumOff val="40000"/>
                  </a:schemeClr>
                </a:solidFill>
              </a:rPr>
              <a:t> {</a:t>
            </a:r>
          </a:p>
          <a:p>
            <a:pPr>
              <a:buNone/>
            </a:pPr>
            <a:r>
              <a:rPr lang="en-US" altLang="zh-TW" b="1" i="1" dirty="0">
                <a:solidFill>
                  <a:schemeClr val="tx2">
                    <a:lumMod val="60000"/>
                    <a:lumOff val="40000"/>
                  </a:schemeClr>
                </a:solidFill>
              </a:rPr>
              <a:t>		</a:t>
            </a:r>
            <a:r>
              <a:rPr lang="en-US" altLang="zh-TW" b="1" i="1" dirty="0" err="1" smtClean="0">
                <a:solidFill>
                  <a:schemeClr val="tx2">
                    <a:lumMod val="60000"/>
                    <a:lumOff val="40000"/>
                  </a:schemeClr>
                </a:solidFill>
              </a:rPr>
              <a:t>InvoiceItem</a:t>
            </a:r>
            <a:r>
              <a:rPr lang="en-US" altLang="zh-TW" b="1" i="1" dirty="0" smtClean="0">
                <a:solidFill>
                  <a:schemeClr val="tx2">
                    <a:lumMod val="60000"/>
                    <a:lumOff val="40000"/>
                  </a:schemeClr>
                </a:solidFill>
              </a:rPr>
              <a:t>(</a:t>
            </a:r>
            <a:r>
              <a:rPr lang="en-US" altLang="zh-TW" b="1" i="1" dirty="0" err="1" smtClean="0">
                <a:solidFill>
                  <a:schemeClr val="tx2">
                    <a:lumMod val="60000"/>
                    <a:lumOff val="40000"/>
                  </a:schemeClr>
                </a:solidFill>
              </a:rPr>
              <a:t>int</a:t>
            </a:r>
            <a:r>
              <a:rPr lang="en-US" altLang="zh-TW" b="1" i="1" dirty="0" smtClean="0">
                <a:solidFill>
                  <a:schemeClr val="tx2">
                    <a:lumMod val="60000"/>
                    <a:lumOff val="40000"/>
                  </a:schemeClr>
                </a:solidFill>
              </a:rPr>
              <a:t> price) {</a:t>
            </a:r>
          </a:p>
          <a:p>
            <a:pPr>
              <a:buNone/>
            </a:pPr>
            <a:r>
              <a:rPr lang="en-US" altLang="zh-TW" b="1" i="1" dirty="0">
                <a:solidFill>
                  <a:schemeClr val="tx2">
                    <a:lumMod val="60000"/>
                    <a:lumOff val="40000"/>
                  </a:schemeClr>
                </a:solidFill>
              </a:rPr>
              <a:t>	</a:t>
            </a:r>
            <a:r>
              <a:rPr lang="en-US" altLang="zh-TW" b="1" i="1" dirty="0" smtClean="0">
                <a:solidFill>
                  <a:schemeClr val="tx2">
                    <a:lumMod val="60000"/>
                    <a:lumOff val="40000"/>
                  </a:schemeClr>
                </a:solidFill>
              </a:rPr>
              <a:t>		</a:t>
            </a:r>
            <a:r>
              <a:rPr lang="en-US" altLang="zh-TW" b="1" i="1" dirty="0" err="1" smtClean="0">
                <a:solidFill>
                  <a:schemeClr val="tx2">
                    <a:lumMod val="60000"/>
                    <a:lumOff val="40000"/>
                  </a:schemeClr>
                </a:solidFill>
              </a:rPr>
              <a:t>totalPrice</a:t>
            </a:r>
            <a:r>
              <a:rPr lang="en-US" altLang="zh-TW" b="1" i="1" dirty="0" smtClean="0">
                <a:solidFill>
                  <a:schemeClr val="tx2">
                    <a:lumMod val="60000"/>
                    <a:lumOff val="40000"/>
                  </a:schemeClr>
                </a:solidFill>
              </a:rPr>
              <a:t>+=price;</a:t>
            </a:r>
          </a:p>
          <a:p>
            <a:pPr>
              <a:buNone/>
            </a:pPr>
            <a:r>
              <a:rPr lang="en-US" altLang="zh-TW" b="1" i="1" dirty="0">
                <a:solidFill>
                  <a:schemeClr val="tx2">
                    <a:lumMod val="60000"/>
                    <a:lumOff val="40000"/>
                  </a:schemeClr>
                </a:solidFill>
              </a:rPr>
              <a:t>	</a:t>
            </a:r>
            <a:r>
              <a:rPr lang="en-US" altLang="zh-TW" b="1" i="1" dirty="0" smtClean="0">
                <a:solidFill>
                  <a:schemeClr val="tx2">
                    <a:lumMod val="60000"/>
                    <a:lumOff val="40000"/>
                  </a:schemeClr>
                </a:solidFill>
              </a:rPr>
              <a:t>	}</a:t>
            </a:r>
          </a:p>
          <a:p>
            <a:pPr>
              <a:buNone/>
            </a:pPr>
            <a:r>
              <a:rPr lang="en-US" altLang="zh-TW" b="1" i="1" dirty="0">
                <a:solidFill>
                  <a:schemeClr val="tx2">
                    <a:lumMod val="60000"/>
                    <a:lumOff val="40000"/>
                  </a:schemeClr>
                </a:solidFill>
              </a:rPr>
              <a:t>	</a:t>
            </a:r>
            <a:r>
              <a:rPr lang="en-US" altLang="zh-TW" b="1" i="1" dirty="0" smtClean="0">
                <a:solidFill>
                  <a:schemeClr val="tx2">
                    <a:lumMod val="60000"/>
                    <a:lumOff val="40000"/>
                  </a:schemeClr>
                </a:solidFill>
              </a:rPr>
              <a:t>}</a:t>
            </a:r>
          </a:p>
          <a:p>
            <a:pPr>
              <a:buNone/>
            </a:pPr>
            <a:r>
              <a:rPr lang="en-US" altLang="zh-TW" dirty="0" smtClean="0"/>
              <a:t>}</a:t>
            </a:r>
          </a:p>
          <a:p>
            <a:pPr>
              <a:buNone/>
            </a:pPr>
            <a:r>
              <a:rPr lang="en-US" altLang="zh-TW" dirty="0" smtClean="0"/>
              <a:t>//What does this example imply?</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Shadowed Variables</a:t>
            </a:r>
            <a:endParaRPr lang="zh-TW" altLang="en-US" dirty="0"/>
          </a:p>
        </p:txBody>
      </p:sp>
      <p:sp>
        <p:nvSpPr>
          <p:cNvPr id="3" name="內容版面配置區 2"/>
          <p:cNvSpPr>
            <a:spLocks noGrp="1"/>
          </p:cNvSpPr>
          <p:nvPr>
            <p:ph idx="1"/>
          </p:nvPr>
        </p:nvSpPr>
        <p:spPr/>
        <p:txBody>
          <a:bodyPr>
            <a:normAutofit fontScale="62500" lnSpcReduction="20000"/>
          </a:bodyPr>
          <a:lstStyle/>
          <a:p>
            <a:pPr>
              <a:buNone/>
            </a:pPr>
            <a:r>
              <a:rPr lang="en-US" altLang="zh-TW" b="1" dirty="0" smtClean="0"/>
              <a:t>class Outer {</a:t>
            </a:r>
          </a:p>
          <a:p>
            <a:pPr>
              <a:buNone/>
            </a:pPr>
            <a:r>
              <a:rPr lang="en-US" altLang="zh-TW" b="1" dirty="0" smtClean="0"/>
              <a:t>	</a:t>
            </a:r>
            <a:r>
              <a:rPr lang="en-US" altLang="zh-TW" b="1" dirty="0" err="1" smtClean="0">
                <a:solidFill>
                  <a:srgbClr val="FF0000"/>
                </a:solidFill>
              </a:rPr>
              <a:t>int</a:t>
            </a:r>
            <a:r>
              <a:rPr lang="en-US" altLang="zh-TW" b="1" dirty="0" smtClean="0">
                <a:solidFill>
                  <a:srgbClr val="FF0000"/>
                </a:solidFill>
              </a:rPr>
              <a:t> </a:t>
            </a:r>
            <a:r>
              <a:rPr lang="en-US" altLang="zh-TW" b="1" dirty="0" err="1" smtClean="0">
                <a:solidFill>
                  <a:srgbClr val="FF0000"/>
                </a:solidFill>
              </a:rPr>
              <a:t>var</a:t>
            </a:r>
            <a:r>
              <a:rPr lang="en-US" altLang="zh-TW" b="1" dirty="0" smtClean="0">
                <a:solidFill>
                  <a:srgbClr val="FF0000"/>
                </a:solidFill>
              </a:rPr>
              <a:t> = 3;</a:t>
            </a:r>
          </a:p>
          <a:p>
            <a:pPr>
              <a:buNone/>
            </a:pPr>
            <a:r>
              <a:rPr lang="en-US" altLang="zh-TW" b="1" i="1" dirty="0" smtClean="0">
                <a:solidFill>
                  <a:schemeClr val="tx2">
                    <a:lumMod val="60000"/>
                    <a:lumOff val="40000"/>
                  </a:schemeClr>
                </a:solidFill>
              </a:rPr>
              <a:t>	class Inner {</a:t>
            </a:r>
          </a:p>
          <a:p>
            <a:pPr>
              <a:buNone/>
            </a:pPr>
            <a:r>
              <a:rPr lang="en-US" altLang="zh-TW" b="1" i="1" dirty="0" smtClean="0">
                <a:solidFill>
                  <a:schemeClr val="tx2">
                    <a:lumMod val="60000"/>
                    <a:lumOff val="40000"/>
                  </a:schemeClr>
                </a:solidFill>
              </a:rPr>
              <a:t>		</a:t>
            </a:r>
            <a:r>
              <a:rPr lang="en-US" altLang="zh-TW" b="1" i="1" dirty="0" err="1" smtClean="0">
                <a:solidFill>
                  <a:srgbClr val="FF0000"/>
                </a:solidFill>
              </a:rPr>
              <a:t>int</a:t>
            </a:r>
            <a:r>
              <a:rPr lang="en-US" altLang="zh-TW" b="1" i="1" dirty="0" smtClean="0">
                <a:solidFill>
                  <a:srgbClr val="FF0000"/>
                </a:solidFill>
              </a:rPr>
              <a:t> </a:t>
            </a:r>
            <a:r>
              <a:rPr lang="en-US" altLang="zh-TW" b="1" i="1" dirty="0" err="1" smtClean="0">
                <a:solidFill>
                  <a:srgbClr val="FF0000"/>
                </a:solidFill>
              </a:rPr>
              <a:t>var</a:t>
            </a:r>
            <a:r>
              <a:rPr lang="en-US" altLang="zh-TW" b="1" i="1" dirty="0" smtClean="0">
                <a:solidFill>
                  <a:srgbClr val="FF0000"/>
                </a:solidFill>
              </a:rPr>
              <a:t> = 5;  </a:t>
            </a:r>
            <a:r>
              <a:rPr lang="en-US" altLang="zh-TW" b="1" i="1" dirty="0" smtClean="0">
                <a:solidFill>
                  <a:schemeClr val="tx2">
                    <a:lumMod val="60000"/>
                    <a:lumOff val="40000"/>
                  </a:schemeClr>
                </a:solidFill>
              </a:rPr>
              <a:t>//there is also a variable called "</a:t>
            </a:r>
            <a:r>
              <a:rPr lang="en-US" altLang="zh-TW" b="1" i="1" dirty="0" err="1" smtClean="0">
                <a:solidFill>
                  <a:schemeClr val="tx2">
                    <a:lumMod val="60000"/>
                    <a:lumOff val="40000"/>
                  </a:schemeClr>
                </a:solidFill>
              </a:rPr>
              <a:t>var</a:t>
            </a:r>
            <a:r>
              <a:rPr lang="en-US" altLang="zh-TW" b="1" i="1" dirty="0" smtClean="0">
                <a:solidFill>
                  <a:schemeClr val="tx2">
                    <a:lumMod val="60000"/>
                    <a:lumOff val="40000"/>
                  </a:schemeClr>
                </a:solidFill>
              </a:rPr>
              <a:t>"</a:t>
            </a:r>
          </a:p>
          <a:p>
            <a:pPr>
              <a:buNone/>
            </a:pPr>
            <a:r>
              <a:rPr lang="en-US" altLang="zh-TW" b="1" i="1" dirty="0" smtClean="0">
                <a:solidFill>
                  <a:schemeClr val="tx2">
                    <a:lumMod val="60000"/>
                    <a:lumOff val="40000"/>
                  </a:schemeClr>
                </a:solidFill>
              </a:rPr>
              <a:t>		Inner() {</a:t>
            </a:r>
          </a:p>
          <a:p>
            <a:pPr>
              <a:buNone/>
            </a:pPr>
            <a:r>
              <a:rPr lang="en-US" altLang="zh-TW" b="1" i="1" dirty="0" smtClean="0">
                <a:solidFill>
                  <a:schemeClr val="tx2">
                    <a:lumMod val="60000"/>
                    <a:lumOff val="40000"/>
                  </a:schemeClr>
                </a:solidFill>
              </a:rPr>
              <a:t>			</a:t>
            </a:r>
            <a:r>
              <a:rPr lang="en-US" altLang="zh-TW" b="1" i="1" dirty="0" err="1" smtClean="0">
                <a:solidFill>
                  <a:schemeClr val="tx2">
                    <a:lumMod val="60000"/>
                    <a:lumOff val="40000"/>
                  </a:schemeClr>
                </a:solidFill>
              </a:rPr>
              <a:t>System.out.println</a:t>
            </a:r>
            <a:r>
              <a:rPr lang="en-US" altLang="zh-TW" b="1" i="1" dirty="0" smtClean="0">
                <a:solidFill>
                  <a:schemeClr val="tx2">
                    <a:lumMod val="60000"/>
                    <a:lumOff val="40000"/>
                  </a:schemeClr>
                </a:solidFill>
              </a:rPr>
              <a:t>(</a:t>
            </a:r>
            <a:r>
              <a:rPr lang="en-US" altLang="zh-TW" b="1" i="1" dirty="0" err="1" smtClean="0">
                <a:solidFill>
                  <a:schemeClr val="tx2">
                    <a:lumMod val="60000"/>
                    <a:lumOff val="40000"/>
                  </a:schemeClr>
                </a:solidFill>
              </a:rPr>
              <a:t>var</a:t>
            </a:r>
            <a:r>
              <a:rPr lang="en-US" altLang="zh-TW" b="1" i="1" dirty="0" smtClean="0">
                <a:solidFill>
                  <a:schemeClr val="tx2">
                    <a:lumMod val="60000"/>
                    <a:lumOff val="40000"/>
                  </a:schemeClr>
                </a:solidFill>
              </a:rPr>
              <a:t>);</a:t>
            </a:r>
          </a:p>
          <a:p>
            <a:pPr>
              <a:buNone/>
            </a:pPr>
            <a:r>
              <a:rPr lang="en-US" altLang="zh-TW" b="1" i="1" dirty="0" smtClean="0">
                <a:solidFill>
                  <a:schemeClr val="tx2">
                    <a:lumMod val="60000"/>
                    <a:lumOff val="40000"/>
                  </a:schemeClr>
                </a:solidFill>
              </a:rPr>
              <a:t>			</a:t>
            </a:r>
            <a:r>
              <a:rPr lang="en-US" altLang="zh-TW" b="1" i="1" dirty="0" err="1" smtClean="0">
                <a:solidFill>
                  <a:schemeClr val="tx2">
                    <a:lumMod val="60000"/>
                    <a:lumOff val="40000"/>
                  </a:schemeClr>
                </a:solidFill>
              </a:rPr>
              <a:t>System.out.println</a:t>
            </a:r>
            <a:r>
              <a:rPr lang="en-US" altLang="zh-TW" b="1" i="1" dirty="0" smtClean="0">
                <a:solidFill>
                  <a:schemeClr val="tx2">
                    <a:lumMod val="60000"/>
                    <a:lumOff val="40000"/>
                  </a:schemeClr>
                </a:solidFill>
              </a:rPr>
              <a:t>(</a:t>
            </a:r>
            <a:r>
              <a:rPr lang="en-US" altLang="zh-TW" b="1" i="1" dirty="0" err="1" smtClean="0">
                <a:solidFill>
                  <a:srgbClr val="FF0000"/>
                </a:solidFill>
              </a:rPr>
              <a:t>Outer.this</a:t>
            </a:r>
            <a:r>
              <a:rPr lang="en-US" altLang="zh-TW" b="1" i="1" dirty="0" err="1" smtClean="0">
                <a:solidFill>
                  <a:schemeClr val="tx2">
                    <a:lumMod val="60000"/>
                    <a:lumOff val="40000"/>
                  </a:schemeClr>
                </a:solidFill>
              </a:rPr>
              <a:t>.var</a:t>
            </a:r>
            <a:r>
              <a:rPr lang="en-US" altLang="zh-TW" b="1" i="1" dirty="0" smtClean="0">
                <a:solidFill>
                  <a:schemeClr val="tx2">
                    <a:lumMod val="60000"/>
                    <a:lumOff val="40000"/>
                  </a:schemeClr>
                </a:solidFill>
              </a:rPr>
              <a:t>);</a:t>
            </a:r>
          </a:p>
          <a:p>
            <a:pPr>
              <a:buNone/>
            </a:pPr>
            <a:r>
              <a:rPr lang="en-US" altLang="zh-TW" b="1" i="1" dirty="0" smtClean="0">
                <a:solidFill>
                  <a:schemeClr val="tx2">
                    <a:lumMod val="60000"/>
                    <a:lumOff val="40000"/>
                  </a:schemeClr>
                </a:solidFill>
              </a:rPr>
              <a:t>		}</a:t>
            </a:r>
          </a:p>
          <a:p>
            <a:pPr>
              <a:buNone/>
            </a:pPr>
            <a:r>
              <a:rPr lang="en-US" altLang="zh-TW" b="1" i="1" dirty="0" smtClean="0">
                <a:solidFill>
                  <a:schemeClr val="tx2">
                    <a:lumMod val="60000"/>
                    <a:lumOff val="40000"/>
                  </a:schemeClr>
                </a:solidFill>
              </a:rPr>
              <a:t>	}</a:t>
            </a:r>
          </a:p>
          <a:p>
            <a:pPr>
              <a:buNone/>
            </a:pPr>
            <a:r>
              <a:rPr lang="en-US" altLang="zh-TW" b="1" dirty="0" smtClean="0"/>
              <a:t>	public static void main(String[] </a:t>
            </a:r>
            <a:r>
              <a:rPr lang="en-US" altLang="zh-TW" b="1" dirty="0" err="1" smtClean="0"/>
              <a:t>args</a:t>
            </a:r>
            <a:r>
              <a:rPr lang="en-US" altLang="zh-TW" b="1" dirty="0" smtClean="0"/>
              <a:t>) {</a:t>
            </a:r>
          </a:p>
          <a:p>
            <a:pPr>
              <a:buNone/>
            </a:pPr>
            <a:r>
              <a:rPr lang="en-US" altLang="zh-TW" b="1" dirty="0" smtClean="0"/>
              <a:t>		Outer </a:t>
            </a:r>
            <a:r>
              <a:rPr lang="en-US" altLang="zh-TW" b="1" dirty="0" err="1" smtClean="0"/>
              <a:t>outerObj</a:t>
            </a:r>
            <a:r>
              <a:rPr lang="en-US" altLang="zh-TW" b="1" dirty="0" smtClean="0"/>
              <a:t> = new Outer();</a:t>
            </a:r>
          </a:p>
          <a:p>
            <a:pPr>
              <a:buNone/>
            </a:pPr>
            <a:r>
              <a:rPr lang="en-US" altLang="zh-TW" b="1" dirty="0" smtClean="0"/>
              <a:t>		</a:t>
            </a:r>
            <a:r>
              <a:rPr lang="en-US" altLang="zh-TW" b="1" dirty="0" err="1" smtClean="0"/>
              <a:t>Outer.Inner</a:t>
            </a:r>
            <a:r>
              <a:rPr lang="en-US" altLang="zh-TW" b="1" dirty="0" smtClean="0"/>
              <a:t> </a:t>
            </a:r>
            <a:r>
              <a:rPr lang="en-US" altLang="zh-TW" b="1" dirty="0" err="1" smtClean="0"/>
              <a:t>innerObj</a:t>
            </a:r>
            <a:r>
              <a:rPr lang="en-US" altLang="zh-TW" b="1" dirty="0" smtClean="0"/>
              <a:t> = </a:t>
            </a:r>
            <a:r>
              <a:rPr lang="en-US" altLang="zh-TW" b="1" dirty="0" err="1" smtClean="0"/>
              <a:t>outerObj.new</a:t>
            </a:r>
            <a:r>
              <a:rPr lang="en-US" altLang="zh-TW" b="1" dirty="0" smtClean="0"/>
              <a:t> Inner();</a:t>
            </a:r>
          </a:p>
          <a:p>
            <a:pPr>
              <a:buNone/>
            </a:pPr>
            <a:r>
              <a:rPr lang="en-US" altLang="zh-TW" b="1" dirty="0" smtClean="0"/>
              <a:t>	}</a:t>
            </a:r>
          </a:p>
          <a:p>
            <a:pPr>
              <a:buNone/>
            </a:pPr>
            <a:r>
              <a:rPr lang="en-US" altLang="zh-TW" b="1" dirty="0" smtClean="0"/>
              <a:t>}</a:t>
            </a:r>
            <a:endParaRPr lang="zh-TW" altLang="en-US"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b="1" dirty="0" smtClean="0"/>
              <a:t>Anonymous Inner Classes</a:t>
            </a:r>
            <a:endParaRPr lang="zh-TW" altLang="en-US" b="1" dirty="0"/>
          </a:p>
        </p:txBody>
      </p:sp>
      <p:sp>
        <p:nvSpPr>
          <p:cNvPr id="3" name="內容版面配置區 2"/>
          <p:cNvSpPr>
            <a:spLocks noGrp="1"/>
          </p:cNvSpPr>
          <p:nvPr>
            <p:ph idx="1"/>
          </p:nvPr>
        </p:nvSpPr>
        <p:spPr/>
        <p:txBody>
          <a:bodyPr>
            <a:normAutofit fontScale="92500" lnSpcReduction="10000"/>
          </a:bodyPr>
          <a:lstStyle/>
          <a:p>
            <a:pPr>
              <a:buNone/>
            </a:pPr>
            <a:r>
              <a:rPr lang="en-US" b="1" dirty="0" smtClean="0"/>
              <a:t>public class </a:t>
            </a:r>
            <a:r>
              <a:rPr lang="en-US" b="1" dirty="0" err="1" smtClean="0"/>
              <a:t>UseInnerClass</a:t>
            </a:r>
            <a:r>
              <a:rPr lang="en-US" b="1" dirty="0" smtClean="0"/>
              <a:t> { </a:t>
            </a:r>
          </a:p>
          <a:p>
            <a:pPr>
              <a:buNone/>
            </a:pPr>
            <a:r>
              <a:rPr lang="en-US" b="1" dirty="0" smtClean="0"/>
              <a:t>	public static void main(String[] </a:t>
            </a:r>
            <a:r>
              <a:rPr lang="en-US" b="1" dirty="0" err="1" smtClean="0"/>
              <a:t>args</a:t>
            </a:r>
            <a:r>
              <a:rPr lang="en-US" b="1" dirty="0" smtClean="0"/>
              <a:t>) { </a:t>
            </a:r>
          </a:p>
          <a:p>
            <a:pPr>
              <a:buNone/>
            </a:pPr>
            <a:r>
              <a:rPr lang="en-US" b="1" dirty="0" smtClean="0"/>
              <a:t>		Object </a:t>
            </a:r>
            <a:r>
              <a:rPr lang="en-US" b="1" dirty="0" err="1" smtClean="0"/>
              <a:t>obj</a:t>
            </a:r>
            <a:r>
              <a:rPr lang="en-US" b="1" dirty="0" smtClean="0"/>
              <a:t> = new Object() </a:t>
            </a:r>
            <a:r>
              <a:rPr lang="en-US" b="1" i="1" dirty="0" smtClean="0">
                <a:solidFill>
                  <a:srgbClr val="FF0000"/>
                </a:solidFill>
              </a:rPr>
              <a:t>{ </a:t>
            </a:r>
            <a:br>
              <a:rPr lang="en-US" b="1" i="1" dirty="0" smtClean="0">
                <a:solidFill>
                  <a:srgbClr val="FF0000"/>
                </a:solidFill>
              </a:rPr>
            </a:br>
            <a:r>
              <a:rPr lang="en-US" b="1" i="1" dirty="0" smtClean="0">
                <a:solidFill>
                  <a:srgbClr val="FF0000"/>
                </a:solidFill>
              </a:rPr>
              <a:t>		public String </a:t>
            </a:r>
            <a:r>
              <a:rPr lang="en-US" b="1" i="1" dirty="0" err="1" smtClean="0">
                <a:solidFill>
                  <a:srgbClr val="FF0000"/>
                </a:solidFill>
              </a:rPr>
              <a:t>toString</a:t>
            </a:r>
            <a:r>
              <a:rPr lang="en-US" b="1" i="1" dirty="0" smtClean="0">
                <a:solidFill>
                  <a:srgbClr val="FF0000"/>
                </a:solidFill>
              </a:rPr>
              <a:t>() { </a:t>
            </a:r>
            <a:br>
              <a:rPr lang="en-US" b="1" i="1" dirty="0" smtClean="0">
                <a:solidFill>
                  <a:srgbClr val="FF0000"/>
                </a:solidFill>
              </a:rPr>
            </a:br>
            <a:r>
              <a:rPr lang="en-US" b="1" i="1" dirty="0" smtClean="0">
                <a:solidFill>
                  <a:srgbClr val="FF0000"/>
                </a:solidFill>
              </a:rPr>
              <a:t>			return "</a:t>
            </a:r>
            <a:r>
              <a:rPr lang="zh-TW" altLang="en-US" b="1" i="1" dirty="0" smtClean="0">
                <a:solidFill>
                  <a:srgbClr val="FF0000"/>
                </a:solidFill>
              </a:rPr>
              <a:t>匿名類別物件</a:t>
            </a:r>
            <a:r>
              <a:rPr lang="en-US" altLang="zh-TW" b="1" i="1" dirty="0" smtClean="0">
                <a:solidFill>
                  <a:srgbClr val="FF0000"/>
                </a:solidFill>
              </a:rPr>
              <a:t>"; </a:t>
            </a:r>
            <a:br>
              <a:rPr lang="en-US" altLang="zh-TW" b="1" i="1" dirty="0" smtClean="0">
                <a:solidFill>
                  <a:srgbClr val="FF0000"/>
                </a:solidFill>
              </a:rPr>
            </a:br>
            <a:r>
              <a:rPr lang="en-US" altLang="zh-TW" b="1" i="1" dirty="0" smtClean="0">
                <a:solidFill>
                  <a:srgbClr val="FF0000"/>
                </a:solidFill>
              </a:rPr>
              <a:t>		} </a:t>
            </a:r>
            <a:br>
              <a:rPr lang="en-US" altLang="zh-TW" b="1" i="1" dirty="0" smtClean="0">
                <a:solidFill>
                  <a:srgbClr val="FF0000"/>
                </a:solidFill>
              </a:rPr>
            </a:br>
            <a:r>
              <a:rPr lang="en-US" altLang="zh-TW" b="1" i="1" dirty="0" smtClean="0">
                <a:solidFill>
                  <a:srgbClr val="FF0000"/>
                </a:solidFill>
              </a:rPr>
              <a:t>	}; </a:t>
            </a:r>
            <a:r>
              <a:rPr lang="en-US" altLang="zh-TW" b="1" dirty="0" smtClean="0"/>
              <a:t/>
            </a:r>
            <a:br>
              <a:rPr lang="en-US" altLang="zh-TW" b="1" dirty="0" smtClean="0"/>
            </a:br>
            <a:r>
              <a:rPr lang="en-US" altLang="zh-TW" b="1" dirty="0" smtClean="0"/>
              <a:t>	</a:t>
            </a:r>
            <a:r>
              <a:rPr lang="en-US" b="1" dirty="0" err="1" smtClean="0"/>
              <a:t>System.out.println</a:t>
            </a:r>
            <a:r>
              <a:rPr lang="en-US" b="1" dirty="0" smtClean="0"/>
              <a:t>(</a:t>
            </a:r>
            <a:r>
              <a:rPr lang="en-US" b="1" dirty="0" err="1" smtClean="0"/>
              <a:t>obj.toString</a:t>
            </a:r>
            <a:r>
              <a:rPr lang="en-US" b="1" dirty="0" smtClean="0"/>
              <a:t>()); </a:t>
            </a:r>
            <a:br>
              <a:rPr lang="en-US" b="1" dirty="0" smtClean="0"/>
            </a:br>
            <a:r>
              <a:rPr lang="en-US" b="1" dirty="0" smtClean="0"/>
              <a:t>} </a:t>
            </a:r>
          </a:p>
          <a:p>
            <a:pPr>
              <a:buNone/>
            </a:pPr>
            <a:r>
              <a:rPr lang="en-US" b="1" dirty="0" smtClean="0"/>
              <a:t>} </a:t>
            </a:r>
            <a:endParaRPr lang="zh-TW" altLang="en-US"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Anonymous Inner Classes (2)</a:t>
            </a:r>
            <a:endParaRPr lang="zh-TW" altLang="en-US" b="1" dirty="0"/>
          </a:p>
        </p:txBody>
      </p:sp>
      <p:sp>
        <p:nvSpPr>
          <p:cNvPr id="3" name="內容版面配置區 2"/>
          <p:cNvSpPr>
            <a:spLocks noGrp="1"/>
          </p:cNvSpPr>
          <p:nvPr>
            <p:ph idx="1"/>
          </p:nvPr>
        </p:nvSpPr>
        <p:spPr/>
        <p:txBody>
          <a:bodyPr>
            <a:normAutofit fontScale="70000" lnSpcReduction="20000"/>
          </a:bodyPr>
          <a:lstStyle/>
          <a:p>
            <a:pPr>
              <a:buNone/>
            </a:pPr>
            <a:r>
              <a:rPr lang="en-US" b="1" dirty="0" smtClean="0"/>
              <a:t>public void </a:t>
            </a:r>
            <a:r>
              <a:rPr lang="en-US" b="1" dirty="0" err="1" smtClean="0"/>
              <a:t>someMethod</a:t>
            </a:r>
            <a:r>
              <a:rPr lang="en-US" b="1" dirty="0" smtClean="0"/>
              <a:t>() {</a:t>
            </a:r>
            <a:endParaRPr lang="en-US" dirty="0" smtClean="0"/>
          </a:p>
          <a:p>
            <a:pPr>
              <a:buNone/>
            </a:pPr>
            <a:r>
              <a:rPr lang="en-US" b="1" dirty="0" smtClean="0"/>
              <a:t>	</a:t>
            </a:r>
            <a:r>
              <a:rPr lang="en-US" b="1" dirty="0" smtClean="0">
                <a:solidFill>
                  <a:srgbClr val="FF0000"/>
                </a:solidFill>
              </a:rPr>
              <a:t>final </a:t>
            </a:r>
            <a:r>
              <a:rPr lang="en-US" b="1" dirty="0" err="1" smtClean="0"/>
              <a:t>int</a:t>
            </a:r>
            <a:r>
              <a:rPr lang="en-US" b="1" dirty="0" smtClean="0"/>
              <a:t> </a:t>
            </a:r>
            <a:r>
              <a:rPr lang="en-US" b="1" dirty="0" smtClean="0">
                <a:solidFill>
                  <a:srgbClr val="FF0000"/>
                </a:solidFill>
              </a:rPr>
              <a:t>x</a:t>
            </a:r>
            <a:r>
              <a:rPr lang="en-US" b="1" dirty="0" smtClean="0"/>
              <a:t> = 10;</a:t>
            </a:r>
          </a:p>
          <a:p>
            <a:pPr>
              <a:buNone/>
            </a:pPr>
            <a:r>
              <a:rPr lang="en-US" b="1" dirty="0" smtClean="0"/>
              <a:t>	/*	if without final keyword, compiler says:</a:t>
            </a:r>
          </a:p>
          <a:p>
            <a:pPr>
              <a:buNone/>
            </a:pPr>
            <a:r>
              <a:rPr lang="en-US" b="1" dirty="0" smtClean="0"/>
              <a:t>		local variable x is accessed from within 	inner class; 	needs to be declared final */</a:t>
            </a:r>
            <a:endParaRPr lang="en-US" dirty="0" smtClean="0"/>
          </a:p>
          <a:p>
            <a:pPr>
              <a:buNone/>
            </a:pPr>
            <a:r>
              <a:rPr lang="en-US" b="1" dirty="0" smtClean="0">
                <a:solidFill>
                  <a:schemeClr val="accent1"/>
                </a:solidFill>
              </a:rPr>
              <a:t>	Object </a:t>
            </a:r>
            <a:r>
              <a:rPr lang="en-US" b="1" dirty="0" err="1" smtClean="0">
                <a:solidFill>
                  <a:schemeClr val="accent1"/>
                </a:solidFill>
              </a:rPr>
              <a:t>obj</a:t>
            </a:r>
            <a:r>
              <a:rPr lang="en-US" b="1" dirty="0" smtClean="0">
                <a:solidFill>
                  <a:schemeClr val="accent1"/>
                </a:solidFill>
              </a:rPr>
              <a:t> = new Object() { </a:t>
            </a:r>
          </a:p>
          <a:p>
            <a:pPr>
              <a:buNone/>
            </a:pPr>
            <a:r>
              <a:rPr lang="en-US" b="1" dirty="0" smtClean="0">
                <a:solidFill>
                  <a:schemeClr val="accent1"/>
                </a:solidFill>
              </a:rPr>
              <a:t>		</a:t>
            </a:r>
            <a:r>
              <a:rPr lang="en-US" b="1" dirty="0" smtClean="0">
                <a:solidFill>
                  <a:schemeClr val="bg1">
                    <a:lumMod val="75000"/>
                  </a:schemeClr>
                </a:solidFill>
              </a:rPr>
              <a:t>{ .. } //instance constructor</a:t>
            </a:r>
            <a:endParaRPr lang="en-US" dirty="0" smtClean="0">
              <a:solidFill>
                <a:schemeClr val="bg1">
                  <a:lumMod val="75000"/>
                </a:schemeClr>
              </a:solidFill>
            </a:endParaRPr>
          </a:p>
          <a:p>
            <a:pPr>
              <a:buNone/>
            </a:pPr>
            <a:r>
              <a:rPr lang="en-US" b="1" dirty="0" smtClean="0">
                <a:solidFill>
                  <a:schemeClr val="accent1"/>
                </a:solidFill>
              </a:rPr>
              <a:t>		public String </a:t>
            </a:r>
            <a:r>
              <a:rPr lang="en-US" b="1" dirty="0" err="1" smtClean="0">
                <a:solidFill>
                  <a:schemeClr val="accent1"/>
                </a:solidFill>
              </a:rPr>
              <a:t>toString</a:t>
            </a:r>
            <a:r>
              <a:rPr lang="en-US" b="1" dirty="0" smtClean="0">
                <a:solidFill>
                  <a:schemeClr val="accent1"/>
                </a:solidFill>
              </a:rPr>
              <a:t>() {</a:t>
            </a:r>
            <a:endParaRPr lang="en-US" dirty="0" smtClean="0">
              <a:solidFill>
                <a:schemeClr val="accent1"/>
              </a:solidFill>
            </a:endParaRPr>
          </a:p>
          <a:p>
            <a:pPr>
              <a:buNone/>
            </a:pPr>
            <a:r>
              <a:rPr lang="en-US" b="1" dirty="0" smtClean="0">
                <a:solidFill>
                  <a:schemeClr val="accent1"/>
                </a:solidFill>
              </a:rPr>
              <a:t>			return "" + </a:t>
            </a:r>
            <a:r>
              <a:rPr lang="en-US" b="1" dirty="0" smtClean="0">
                <a:solidFill>
                  <a:srgbClr val="FF0000"/>
                </a:solidFill>
              </a:rPr>
              <a:t>x</a:t>
            </a:r>
            <a:r>
              <a:rPr lang="en-US" b="1" dirty="0" smtClean="0">
                <a:solidFill>
                  <a:schemeClr val="accent1"/>
                </a:solidFill>
              </a:rPr>
              <a:t>; </a:t>
            </a:r>
            <a:endParaRPr lang="en-US" dirty="0" smtClean="0">
              <a:solidFill>
                <a:schemeClr val="accent1"/>
              </a:solidFill>
            </a:endParaRPr>
          </a:p>
          <a:p>
            <a:pPr>
              <a:buNone/>
            </a:pPr>
            <a:r>
              <a:rPr lang="en-US" b="1" dirty="0" smtClean="0">
                <a:solidFill>
                  <a:schemeClr val="accent1"/>
                </a:solidFill>
              </a:rPr>
              <a:t>		} </a:t>
            </a:r>
            <a:endParaRPr lang="en-US" dirty="0" smtClean="0">
              <a:solidFill>
                <a:schemeClr val="accent1"/>
              </a:solidFill>
            </a:endParaRPr>
          </a:p>
          <a:p>
            <a:pPr>
              <a:buNone/>
            </a:pPr>
            <a:r>
              <a:rPr lang="en-US" b="1" dirty="0" smtClean="0">
                <a:solidFill>
                  <a:schemeClr val="accent1"/>
                </a:solidFill>
              </a:rPr>
              <a:t>	 }; </a:t>
            </a:r>
            <a:endParaRPr lang="en-US" dirty="0" smtClean="0">
              <a:solidFill>
                <a:schemeClr val="accent1"/>
              </a:solidFill>
            </a:endParaRPr>
          </a:p>
          <a:p>
            <a:pPr>
              <a:buNone/>
            </a:pPr>
            <a:r>
              <a:rPr lang="en-US" b="1" dirty="0" smtClean="0"/>
              <a:t>	</a:t>
            </a:r>
            <a:r>
              <a:rPr lang="en-US" b="1" dirty="0" err="1" smtClean="0"/>
              <a:t>System.out.println</a:t>
            </a:r>
            <a:r>
              <a:rPr lang="en-US" b="1" dirty="0" smtClean="0"/>
              <a:t>(</a:t>
            </a:r>
            <a:r>
              <a:rPr lang="en-US" b="1" dirty="0" err="1" smtClean="0"/>
              <a:t>obj.toString</a:t>
            </a:r>
            <a:r>
              <a:rPr lang="en-US" b="1" dirty="0" smtClean="0"/>
              <a:t>()); </a:t>
            </a:r>
            <a:endParaRPr lang="en-US" dirty="0" smtClean="0"/>
          </a:p>
          <a:p>
            <a:pPr>
              <a:buNone/>
            </a:pPr>
            <a:r>
              <a:rPr lang="en-US" b="1" dirty="0" smtClean="0"/>
              <a:t>} </a:t>
            </a:r>
            <a:endParaRPr lang="zh-TW"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Local Classes</a:t>
            </a:r>
            <a:endParaRPr lang="zh-TW" altLang="en-US" b="1" dirty="0"/>
          </a:p>
        </p:txBody>
      </p:sp>
      <p:sp>
        <p:nvSpPr>
          <p:cNvPr id="3" name="內容版面配置區 2"/>
          <p:cNvSpPr>
            <a:spLocks noGrp="1"/>
          </p:cNvSpPr>
          <p:nvPr>
            <p:ph idx="1"/>
          </p:nvPr>
        </p:nvSpPr>
        <p:spPr/>
        <p:txBody>
          <a:bodyPr/>
          <a:lstStyle/>
          <a:p>
            <a:r>
              <a:rPr lang="en-US" altLang="zh-TW" dirty="0" smtClean="0"/>
              <a:t>Similar to anonymous inner classes but have a given name</a:t>
            </a:r>
          </a:p>
          <a:p>
            <a:r>
              <a:rPr lang="en-US" altLang="zh-TW" dirty="0" smtClean="0"/>
              <a:t>Relatively few chances to use</a:t>
            </a:r>
            <a:endParaRPr lang="zh-TW"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b="1" dirty="0" smtClean="0"/>
              <a:t>Local Classes (2)</a:t>
            </a:r>
            <a:endParaRPr lang="zh-TW" altLang="en-US" b="1" dirty="0"/>
          </a:p>
        </p:txBody>
      </p:sp>
      <p:sp>
        <p:nvSpPr>
          <p:cNvPr id="3" name="內容版面配置區 2"/>
          <p:cNvSpPr>
            <a:spLocks noGrp="1"/>
          </p:cNvSpPr>
          <p:nvPr>
            <p:ph idx="1"/>
          </p:nvPr>
        </p:nvSpPr>
        <p:spPr/>
        <p:txBody>
          <a:bodyPr>
            <a:normAutofit fontScale="85000" lnSpcReduction="20000"/>
          </a:bodyPr>
          <a:lstStyle/>
          <a:p>
            <a:pPr>
              <a:buNone/>
            </a:pPr>
            <a:r>
              <a:rPr lang="en-US" b="1" dirty="0" smtClean="0"/>
              <a:t>public class </a:t>
            </a:r>
            <a:r>
              <a:rPr lang="en-US" b="1" dirty="0" err="1" smtClean="0"/>
              <a:t>UseInnerClass</a:t>
            </a:r>
            <a:r>
              <a:rPr lang="en-US" b="1" dirty="0" smtClean="0"/>
              <a:t> { </a:t>
            </a:r>
          </a:p>
          <a:p>
            <a:pPr>
              <a:buNone/>
            </a:pPr>
            <a:r>
              <a:rPr lang="en-US" b="1" dirty="0" smtClean="0"/>
              <a:t>	public static void main(String[] </a:t>
            </a:r>
            <a:r>
              <a:rPr lang="en-US" b="1" dirty="0" err="1" smtClean="0"/>
              <a:t>args</a:t>
            </a:r>
            <a:r>
              <a:rPr lang="en-US" b="1" dirty="0" smtClean="0"/>
              <a:t>) { </a:t>
            </a:r>
          </a:p>
          <a:p>
            <a:pPr>
              <a:buNone/>
            </a:pPr>
            <a:r>
              <a:rPr lang="en-US" b="1" dirty="0" smtClean="0">
                <a:solidFill>
                  <a:srgbClr val="FF0000"/>
                </a:solidFill>
              </a:rPr>
              <a:t>	</a:t>
            </a:r>
            <a:r>
              <a:rPr lang="en-US" b="1" i="1" dirty="0" smtClean="0">
                <a:solidFill>
                  <a:srgbClr val="FF0000"/>
                </a:solidFill>
              </a:rPr>
              <a:t>	class </a:t>
            </a:r>
            <a:r>
              <a:rPr lang="en-US" b="1" i="1" dirty="0" err="1" smtClean="0">
                <a:solidFill>
                  <a:srgbClr val="FF0000"/>
                </a:solidFill>
              </a:rPr>
              <a:t>LocalClass</a:t>
            </a:r>
            <a:r>
              <a:rPr lang="en-US" b="1" i="1" dirty="0" smtClean="0">
                <a:solidFill>
                  <a:srgbClr val="FF0000"/>
                </a:solidFill>
              </a:rPr>
              <a:t> extends Object {</a:t>
            </a:r>
          </a:p>
          <a:p>
            <a:pPr>
              <a:buNone/>
            </a:pPr>
            <a:r>
              <a:rPr lang="en-US" b="1" i="1" dirty="0" smtClean="0">
                <a:solidFill>
                  <a:srgbClr val="FF0000"/>
                </a:solidFill>
              </a:rPr>
              <a:t>			public String </a:t>
            </a:r>
            <a:r>
              <a:rPr lang="en-US" b="1" i="1" dirty="0" err="1" smtClean="0">
                <a:solidFill>
                  <a:srgbClr val="FF0000"/>
                </a:solidFill>
              </a:rPr>
              <a:t>toString</a:t>
            </a:r>
            <a:r>
              <a:rPr lang="en-US" b="1" i="1" dirty="0" smtClean="0">
                <a:solidFill>
                  <a:srgbClr val="FF0000"/>
                </a:solidFill>
              </a:rPr>
              <a:t>() { </a:t>
            </a:r>
            <a:br>
              <a:rPr lang="en-US" b="1" i="1" dirty="0" smtClean="0">
                <a:solidFill>
                  <a:srgbClr val="FF0000"/>
                </a:solidFill>
              </a:rPr>
            </a:br>
            <a:r>
              <a:rPr lang="en-US" b="1" i="1" dirty="0" smtClean="0">
                <a:solidFill>
                  <a:srgbClr val="FF0000"/>
                </a:solidFill>
              </a:rPr>
              <a:t>			return "</a:t>
            </a:r>
            <a:r>
              <a:rPr lang="zh-TW" altLang="en-US" b="1" i="1" dirty="0" smtClean="0">
                <a:solidFill>
                  <a:srgbClr val="FF0000"/>
                </a:solidFill>
              </a:rPr>
              <a:t>匿名類別物件</a:t>
            </a:r>
            <a:r>
              <a:rPr lang="en-US" altLang="zh-TW" b="1" i="1" dirty="0" smtClean="0">
                <a:solidFill>
                  <a:srgbClr val="FF0000"/>
                </a:solidFill>
              </a:rPr>
              <a:t>"; </a:t>
            </a:r>
            <a:br>
              <a:rPr lang="en-US" altLang="zh-TW" b="1" i="1" dirty="0" smtClean="0">
                <a:solidFill>
                  <a:srgbClr val="FF0000"/>
                </a:solidFill>
              </a:rPr>
            </a:br>
            <a:r>
              <a:rPr lang="en-US" altLang="zh-TW" b="1" i="1" dirty="0" smtClean="0">
                <a:solidFill>
                  <a:srgbClr val="FF0000"/>
                </a:solidFill>
              </a:rPr>
              <a:t>		} </a:t>
            </a:r>
            <a:br>
              <a:rPr lang="en-US" altLang="zh-TW" b="1" i="1" dirty="0" smtClean="0">
                <a:solidFill>
                  <a:srgbClr val="FF0000"/>
                </a:solidFill>
              </a:rPr>
            </a:br>
            <a:r>
              <a:rPr lang="en-US" altLang="zh-TW" b="1" i="1" dirty="0" smtClean="0">
                <a:solidFill>
                  <a:srgbClr val="FF0000"/>
                </a:solidFill>
              </a:rPr>
              <a:t>	}</a:t>
            </a:r>
          </a:p>
          <a:p>
            <a:pPr>
              <a:buNone/>
            </a:pPr>
            <a:r>
              <a:rPr lang="en-US" altLang="zh-TW" b="1" dirty="0" smtClean="0">
                <a:solidFill>
                  <a:srgbClr val="FF0000"/>
                </a:solidFill>
              </a:rPr>
              <a:t>		</a:t>
            </a:r>
            <a:r>
              <a:rPr lang="en-US" altLang="zh-TW" b="1" dirty="0" err="1" smtClean="0"/>
              <a:t>LocalClass</a:t>
            </a:r>
            <a:r>
              <a:rPr lang="en-US" altLang="zh-TW" b="1" dirty="0" smtClean="0"/>
              <a:t> </a:t>
            </a:r>
            <a:r>
              <a:rPr lang="en-US" altLang="zh-TW" b="1" dirty="0" err="1" smtClean="0"/>
              <a:t>obj</a:t>
            </a:r>
            <a:r>
              <a:rPr lang="en-US" altLang="zh-TW" b="1" dirty="0" smtClean="0"/>
              <a:t> = new </a:t>
            </a:r>
            <a:r>
              <a:rPr lang="en-US" altLang="zh-TW" b="1" dirty="0" err="1" smtClean="0"/>
              <a:t>LocalClass</a:t>
            </a:r>
            <a:r>
              <a:rPr lang="en-US" altLang="zh-TW" b="1" dirty="0" smtClean="0"/>
              <a:t>();</a:t>
            </a:r>
            <a:br>
              <a:rPr lang="en-US" altLang="zh-TW" b="1" dirty="0" smtClean="0"/>
            </a:br>
            <a:r>
              <a:rPr lang="en-US" altLang="zh-TW" b="1" dirty="0" smtClean="0"/>
              <a:t>	</a:t>
            </a:r>
            <a:r>
              <a:rPr lang="en-US" b="1" dirty="0" err="1" smtClean="0"/>
              <a:t>System.out.println</a:t>
            </a:r>
            <a:r>
              <a:rPr lang="en-US" b="1" dirty="0" smtClean="0"/>
              <a:t>(</a:t>
            </a:r>
            <a:r>
              <a:rPr lang="en-US" b="1" dirty="0" err="1" smtClean="0"/>
              <a:t>obj.toString</a:t>
            </a:r>
            <a:r>
              <a:rPr lang="en-US" b="1" dirty="0" smtClean="0"/>
              <a:t>()); </a:t>
            </a:r>
            <a:br>
              <a:rPr lang="en-US" b="1" dirty="0" smtClean="0"/>
            </a:br>
            <a:r>
              <a:rPr lang="en-US" b="1" dirty="0" smtClean="0"/>
              <a:t>} </a:t>
            </a:r>
          </a:p>
          <a:p>
            <a:pPr>
              <a:buNone/>
            </a:pPr>
            <a:r>
              <a:rPr lang="en-US" b="1" dirty="0" smtClean="0"/>
              <a:t>} </a:t>
            </a:r>
            <a:endParaRPr lang="zh-TW" altLang="en-US"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Modifier</a:t>
            </a:r>
            <a:endParaRPr lang="zh-TW" altLang="en-US" dirty="0"/>
          </a:p>
        </p:txBody>
      </p:sp>
      <p:sp>
        <p:nvSpPr>
          <p:cNvPr id="3" name="內容版面配置區 2"/>
          <p:cNvSpPr>
            <a:spLocks noGrp="1"/>
          </p:cNvSpPr>
          <p:nvPr>
            <p:ph idx="1"/>
          </p:nvPr>
        </p:nvSpPr>
        <p:spPr/>
        <p:txBody>
          <a:bodyPr/>
          <a:lstStyle/>
          <a:p>
            <a:r>
              <a:rPr lang="en-US" altLang="zh-TW" dirty="0" smtClean="0"/>
              <a:t>Top-level classes</a:t>
            </a:r>
          </a:p>
          <a:p>
            <a:pPr lvl="1"/>
            <a:r>
              <a:rPr lang="en-US" altLang="zh-TW" dirty="0" smtClean="0"/>
              <a:t>Public</a:t>
            </a:r>
          </a:p>
          <a:p>
            <a:pPr lvl="1"/>
            <a:r>
              <a:rPr lang="en-US" altLang="zh-TW" dirty="0" smtClean="0"/>
              <a:t>Default</a:t>
            </a:r>
          </a:p>
          <a:p>
            <a:r>
              <a:rPr lang="en-US" altLang="zh-TW" dirty="0" smtClean="0"/>
              <a:t>Nested classes</a:t>
            </a:r>
          </a:p>
          <a:p>
            <a:pPr lvl="1"/>
            <a:r>
              <a:rPr lang="en-US" altLang="zh-TW" dirty="0" smtClean="0"/>
              <a:t>Treated as a normal member of a class</a:t>
            </a:r>
          </a:p>
          <a:p>
            <a:pPr lvl="2"/>
            <a:r>
              <a:rPr lang="en-US" altLang="zh-TW" dirty="0" smtClean="0"/>
              <a:t>Public</a:t>
            </a:r>
          </a:p>
          <a:p>
            <a:pPr lvl="2"/>
            <a:r>
              <a:rPr lang="en-US" altLang="zh-TW" dirty="0" smtClean="0"/>
              <a:t>Protected</a:t>
            </a:r>
          </a:p>
          <a:p>
            <a:pPr lvl="2"/>
            <a:r>
              <a:rPr lang="en-US" altLang="zh-TW" dirty="0" smtClean="0"/>
              <a:t>Default</a:t>
            </a:r>
          </a:p>
          <a:p>
            <a:pPr lvl="2"/>
            <a:r>
              <a:rPr lang="en-US" altLang="zh-TW" dirty="0" smtClean="0"/>
              <a:t>Private</a:t>
            </a:r>
          </a:p>
          <a:p>
            <a:pPr lvl="2"/>
            <a:endParaRPr lang="zh-TW" alt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Reference</a:t>
            </a:r>
            <a:endParaRPr lang="zh-TW" altLang="en-US" dirty="0"/>
          </a:p>
        </p:txBody>
      </p:sp>
      <p:sp>
        <p:nvSpPr>
          <p:cNvPr id="3" name="內容版面配置區 2"/>
          <p:cNvSpPr>
            <a:spLocks noGrp="1"/>
          </p:cNvSpPr>
          <p:nvPr>
            <p:ph idx="1"/>
          </p:nvPr>
        </p:nvSpPr>
        <p:spPr/>
        <p:txBody>
          <a:bodyPr>
            <a:normAutofit lnSpcReduction="10000"/>
          </a:bodyPr>
          <a:lstStyle/>
          <a:p>
            <a:r>
              <a:rPr lang="en-US" altLang="zh-TW" dirty="0" smtClean="0"/>
              <a:t>Java Tutorial</a:t>
            </a:r>
          </a:p>
          <a:p>
            <a:pPr lvl="1"/>
            <a:r>
              <a:rPr lang="en-US" altLang="zh-TW" dirty="0" smtClean="0">
                <a:hlinkClick r:id="rId2"/>
              </a:rPr>
              <a:t>http://java.sun.com/docs/books/tutorial/java/javaOO/nested.html</a:t>
            </a:r>
            <a:endParaRPr lang="en-US" altLang="zh-TW" dirty="0" smtClean="0"/>
          </a:p>
          <a:p>
            <a:r>
              <a:rPr lang="en-US" altLang="zh-TW" dirty="0" smtClean="0"/>
              <a:t>Thinking in Java</a:t>
            </a:r>
          </a:p>
          <a:p>
            <a:pPr lvl="1"/>
            <a:r>
              <a:rPr lang="en-US" altLang="zh-TW" dirty="0" smtClean="0">
                <a:hlinkClick r:id="rId3"/>
              </a:rPr>
              <a:t>http://www.linuxtopia.org/online_books/programming_books/thinking_in_java/TIJ310_016.htm</a:t>
            </a:r>
            <a:endParaRPr lang="en-US" altLang="zh-TW" dirty="0" smtClean="0"/>
          </a:p>
          <a:p>
            <a:r>
              <a:rPr lang="en-US" altLang="zh-TW" dirty="0" smtClean="0"/>
              <a:t>Caterpillar’s Tutorial (Simpler)</a:t>
            </a:r>
          </a:p>
          <a:p>
            <a:pPr lvl="1"/>
            <a:r>
              <a:rPr lang="en-US" altLang="zh-TW" dirty="0" smtClean="0">
                <a:hlinkClick r:id="rId4"/>
              </a:rPr>
              <a:t>http</a:t>
            </a:r>
            <a:r>
              <a:rPr lang="en-US" altLang="zh-TW" smtClean="0">
                <a:hlinkClick r:id="rId4"/>
              </a:rPr>
              <a:t>://caterpillar.onlyfun.net/Gossip/JavaGossip-V1/InnerClass.htm</a:t>
            </a:r>
            <a:endParaRPr lang="en-US" altLang="zh-TW"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Exercise</a:t>
            </a:r>
            <a:endParaRPr lang="zh-TW" altLang="en-US" b="1" dirty="0"/>
          </a:p>
        </p:txBody>
      </p:sp>
      <p:sp>
        <p:nvSpPr>
          <p:cNvPr id="3" name="內容版面配置區 2"/>
          <p:cNvSpPr>
            <a:spLocks noGrp="1"/>
          </p:cNvSpPr>
          <p:nvPr>
            <p:ph idx="1"/>
          </p:nvPr>
        </p:nvSpPr>
        <p:spPr/>
        <p:txBody>
          <a:bodyPr/>
          <a:lstStyle/>
          <a:p>
            <a:r>
              <a:rPr lang="en-US" altLang="zh-TW" dirty="0" smtClean="0"/>
              <a:t>http://java.sun.com/docs/books/tutorial/java/javaOO/QandE/nested-questions.html</a:t>
            </a:r>
            <a:endParaRPr lang="zh-TW"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Categories</a:t>
            </a:r>
            <a:endParaRPr lang="zh-TW" altLang="en-US" dirty="0"/>
          </a:p>
        </p:txBody>
      </p:sp>
      <p:sp>
        <p:nvSpPr>
          <p:cNvPr id="3" name="內容版面配置區 2"/>
          <p:cNvSpPr>
            <a:spLocks noGrp="1"/>
          </p:cNvSpPr>
          <p:nvPr>
            <p:ph idx="1"/>
          </p:nvPr>
        </p:nvSpPr>
        <p:spPr/>
        <p:txBody>
          <a:bodyPr/>
          <a:lstStyle/>
          <a:p>
            <a:r>
              <a:rPr lang="en-US" altLang="zh-TW" dirty="0" smtClean="0"/>
              <a:t>Nested</a:t>
            </a:r>
          </a:p>
          <a:p>
            <a:pPr lvl="1"/>
            <a:r>
              <a:rPr lang="en-US" altLang="zh-TW" dirty="0" smtClean="0"/>
              <a:t>With static modifier</a:t>
            </a:r>
          </a:p>
          <a:p>
            <a:pPr lvl="2"/>
            <a:r>
              <a:rPr lang="en-US" altLang="zh-TW" b="1" i="1" dirty="0" smtClean="0"/>
              <a:t>Static nested classes</a:t>
            </a:r>
          </a:p>
          <a:p>
            <a:pPr lvl="1"/>
            <a:r>
              <a:rPr lang="en-US" altLang="zh-TW" dirty="0" smtClean="0"/>
              <a:t>Without </a:t>
            </a:r>
            <a:r>
              <a:rPr lang="en-US" altLang="zh-TW" smtClean="0"/>
              <a:t>static </a:t>
            </a:r>
            <a:r>
              <a:rPr lang="en-US" altLang="zh-TW" smtClean="0"/>
              <a:t>modifier</a:t>
            </a:r>
            <a:endParaRPr lang="en-US" altLang="zh-TW" dirty="0" smtClean="0"/>
          </a:p>
          <a:p>
            <a:pPr lvl="2"/>
            <a:r>
              <a:rPr lang="en-US" altLang="zh-TW" b="1" i="1" dirty="0" smtClean="0"/>
              <a:t>Inner Classes</a:t>
            </a:r>
          </a:p>
          <a:p>
            <a:pPr lvl="3"/>
            <a:r>
              <a:rPr lang="en-US" altLang="zh-TW" i="1" dirty="0" smtClean="0"/>
              <a:t>Anonymous (inner) classes</a:t>
            </a:r>
          </a:p>
          <a:p>
            <a:pPr lvl="3"/>
            <a:r>
              <a:rPr lang="en-US" altLang="zh-TW" i="1" dirty="0" smtClean="0"/>
              <a:t>Local classes</a:t>
            </a:r>
          </a:p>
          <a:p>
            <a:endParaRPr lang="en-US" altLang="zh-TW"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Example</a:t>
            </a:r>
            <a:endParaRPr lang="zh-TW" altLang="en-US" dirty="0"/>
          </a:p>
        </p:txBody>
      </p:sp>
      <p:sp>
        <p:nvSpPr>
          <p:cNvPr id="3" name="內容版面配置區 2"/>
          <p:cNvSpPr>
            <a:spLocks noGrp="1"/>
          </p:cNvSpPr>
          <p:nvPr>
            <p:ph idx="1"/>
          </p:nvPr>
        </p:nvSpPr>
        <p:spPr/>
        <p:txBody>
          <a:bodyPr>
            <a:normAutofit fontScale="85000" lnSpcReduction="20000"/>
          </a:bodyPr>
          <a:lstStyle/>
          <a:p>
            <a:pPr>
              <a:buNone/>
            </a:pPr>
            <a:r>
              <a:rPr lang="en-US" dirty="0" smtClean="0"/>
              <a:t>class </a:t>
            </a:r>
            <a:r>
              <a:rPr lang="en-US" dirty="0" err="1" smtClean="0"/>
              <a:t>OuterClass</a:t>
            </a:r>
            <a:r>
              <a:rPr lang="en-US" dirty="0" smtClean="0"/>
              <a:t> { </a:t>
            </a:r>
          </a:p>
          <a:p>
            <a:pPr>
              <a:buNone/>
            </a:pPr>
            <a:r>
              <a:rPr lang="en-US" dirty="0" smtClean="0"/>
              <a:t>	... </a:t>
            </a:r>
          </a:p>
          <a:p>
            <a:pPr>
              <a:buNone/>
            </a:pPr>
            <a:r>
              <a:rPr lang="en-US" dirty="0" smtClean="0">
                <a:solidFill>
                  <a:srgbClr val="0070C0"/>
                </a:solidFill>
              </a:rPr>
              <a:t>	static class </a:t>
            </a:r>
            <a:r>
              <a:rPr lang="en-US" dirty="0" err="1" smtClean="0">
                <a:solidFill>
                  <a:srgbClr val="0070C0"/>
                </a:solidFill>
              </a:rPr>
              <a:t>StaticNestedClass</a:t>
            </a:r>
            <a:r>
              <a:rPr lang="en-US" dirty="0" smtClean="0">
                <a:solidFill>
                  <a:srgbClr val="0070C0"/>
                </a:solidFill>
              </a:rPr>
              <a:t> { </a:t>
            </a:r>
          </a:p>
          <a:p>
            <a:pPr>
              <a:buNone/>
            </a:pPr>
            <a:r>
              <a:rPr lang="en-US" dirty="0" smtClean="0">
                <a:solidFill>
                  <a:srgbClr val="0070C0"/>
                </a:solidFill>
              </a:rPr>
              <a:t>		... </a:t>
            </a:r>
          </a:p>
          <a:p>
            <a:pPr>
              <a:buNone/>
            </a:pPr>
            <a:r>
              <a:rPr lang="en-US" dirty="0" smtClean="0">
                <a:solidFill>
                  <a:srgbClr val="0070C0"/>
                </a:solidFill>
              </a:rPr>
              <a:t>	} </a:t>
            </a:r>
          </a:p>
          <a:p>
            <a:pPr>
              <a:buNone/>
            </a:pPr>
            <a:endParaRPr lang="en-US" dirty="0" smtClean="0"/>
          </a:p>
          <a:p>
            <a:pPr>
              <a:buNone/>
            </a:pPr>
            <a:r>
              <a:rPr lang="en-US" dirty="0" smtClean="0">
                <a:solidFill>
                  <a:srgbClr val="0070C0"/>
                </a:solidFill>
              </a:rPr>
              <a:t>	class </a:t>
            </a:r>
            <a:r>
              <a:rPr lang="en-US" dirty="0" err="1" smtClean="0">
                <a:solidFill>
                  <a:srgbClr val="0070C0"/>
                </a:solidFill>
              </a:rPr>
              <a:t>InnerClass</a:t>
            </a:r>
            <a:r>
              <a:rPr lang="en-US" dirty="0" smtClean="0">
                <a:solidFill>
                  <a:srgbClr val="0070C0"/>
                </a:solidFill>
              </a:rPr>
              <a:t> { </a:t>
            </a:r>
          </a:p>
          <a:p>
            <a:pPr>
              <a:buNone/>
            </a:pPr>
            <a:r>
              <a:rPr lang="en-US" dirty="0" smtClean="0">
                <a:solidFill>
                  <a:srgbClr val="0070C0"/>
                </a:solidFill>
              </a:rPr>
              <a:t>		... </a:t>
            </a:r>
          </a:p>
          <a:p>
            <a:pPr>
              <a:buNone/>
            </a:pPr>
            <a:r>
              <a:rPr lang="en-US" dirty="0" smtClean="0">
                <a:solidFill>
                  <a:srgbClr val="0070C0"/>
                </a:solidFill>
              </a:rPr>
              <a:t>	} </a:t>
            </a:r>
          </a:p>
          <a:p>
            <a:pPr>
              <a:buNone/>
            </a:pPr>
            <a:r>
              <a:rPr lang="en-US" dirty="0" smtClean="0"/>
              <a:t>} </a:t>
            </a:r>
            <a:endParaRPr lang="zh-TW"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First, we need to know…</a:t>
            </a:r>
            <a:endParaRPr lang="zh-TW" altLang="en-US" b="1" dirty="0"/>
          </a:p>
        </p:txBody>
      </p:sp>
      <p:sp>
        <p:nvSpPr>
          <p:cNvPr id="3" name="內容版面配置區 2"/>
          <p:cNvSpPr>
            <a:spLocks noGrp="1"/>
          </p:cNvSpPr>
          <p:nvPr>
            <p:ph idx="1"/>
          </p:nvPr>
        </p:nvSpPr>
        <p:spPr/>
        <p:txBody>
          <a:bodyPr/>
          <a:lstStyle/>
          <a:p>
            <a:r>
              <a:rPr lang="en-US" altLang="zh-TW" dirty="0" smtClean="0"/>
              <a:t>Nested classes are a kind of coding style</a:t>
            </a:r>
          </a:p>
          <a:p>
            <a:pPr lvl="1"/>
            <a:r>
              <a:rPr lang="en-US" altLang="zh-TW" dirty="0" smtClean="0"/>
              <a:t>We can do the same things without using nested classes</a:t>
            </a:r>
          </a:p>
          <a:p>
            <a:pPr lvl="1"/>
            <a:r>
              <a:rPr lang="en-US" altLang="zh-TW" dirty="0" smtClean="0"/>
              <a:t>However, it has some benefits</a:t>
            </a:r>
            <a:endParaRPr lang="zh-TW"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b="1" dirty="0" smtClean="0"/>
              <a:t>Why Use Nested Classes?</a:t>
            </a:r>
            <a:endParaRPr lang="zh-TW" altLang="en-US" dirty="0"/>
          </a:p>
        </p:txBody>
      </p:sp>
      <p:sp>
        <p:nvSpPr>
          <p:cNvPr id="3" name="內容版面配置區 2"/>
          <p:cNvSpPr>
            <a:spLocks noGrp="1"/>
          </p:cNvSpPr>
          <p:nvPr>
            <p:ph idx="1"/>
          </p:nvPr>
        </p:nvSpPr>
        <p:spPr/>
        <p:txBody>
          <a:bodyPr>
            <a:normAutofit/>
          </a:bodyPr>
          <a:lstStyle/>
          <a:p>
            <a:r>
              <a:rPr lang="en-US" dirty="0" smtClean="0"/>
              <a:t>It is a way of logically grouping classes that are only used in one place. </a:t>
            </a:r>
          </a:p>
          <a:p>
            <a:pPr lvl="1"/>
            <a:r>
              <a:rPr lang="en-US" dirty="0" smtClean="0"/>
              <a:t>If a class is useful to only one other class, then it is logical to embed it in that class and keep the two together. Nesting such "helper classes" makes their package more streamlined. </a:t>
            </a:r>
          </a:p>
          <a:p>
            <a:endParaRPr lang="zh-TW"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b="1" dirty="0" smtClean="0"/>
              <a:t>Why Use Nested Classes? (2)</a:t>
            </a:r>
            <a:endParaRPr lang="zh-TW" altLang="en-US" dirty="0"/>
          </a:p>
        </p:txBody>
      </p:sp>
      <p:sp>
        <p:nvSpPr>
          <p:cNvPr id="3" name="內容版面配置區 2"/>
          <p:cNvSpPr>
            <a:spLocks noGrp="1"/>
          </p:cNvSpPr>
          <p:nvPr>
            <p:ph idx="1"/>
          </p:nvPr>
        </p:nvSpPr>
        <p:spPr/>
        <p:txBody>
          <a:bodyPr/>
          <a:lstStyle/>
          <a:p>
            <a:r>
              <a:rPr lang="en-US" dirty="0" smtClean="0"/>
              <a:t>It increases encapsulation. </a:t>
            </a:r>
          </a:p>
          <a:p>
            <a:pPr lvl="1"/>
            <a:r>
              <a:rPr lang="en-US" dirty="0" smtClean="0"/>
              <a:t>Consider two top-level classes, A and B, where B needs access to members of A that would otherwise be declared private. By hiding class B within class A, A's members can be declared private and B can access them. In addition, B itself can be hidden from the outside world.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b="1" dirty="0" smtClean="0"/>
              <a:t>Why Use Nested Classes? (3)</a:t>
            </a:r>
            <a:endParaRPr lang="zh-TW" altLang="en-US" dirty="0"/>
          </a:p>
        </p:txBody>
      </p:sp>
      <p:sp>
        <p:nvSpPr>
          <p:cNvPr id="3" name="內容版面配置區 2"/>
          <p:cNvSpPr>
            <a:spLocks noGrp="1"/>
          </p:cNvSpPr>
          <p:nvPr>
            <p:ph idx="1"/>
          </p:nvPr>
        </p:nvSpPr>
        <p:spPr/>
        <p:txBody>
          <a:bodyPr/>
          <a:lstStyle/>
          <a:p>
            <a:r>
              <a:rPr lang="en-US" dirty="0" smtClean="0"/>
              <a:t>Nested classes can lead to more readable and maintainable code. </a:t>
            </a:r>
          </a:p>
          <a:p>
            <a:pPr lvl="1"/>
            <a:r>
              <a:rPr lang="en-US" dirty="0" smtClean="0"/>
              <a:t>Nesting small classes within top-level classes places the code closer to where it is used. </a:t>
            </a:r>
          </a:p>
          <a:p>
            <a:endParaRPr lang="zh-TW"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b="1" dirty="0" smtClean="0"/>
              <a:t>Static Nested Classes</a:t>
            </a:r>
            <a:endParaRPr lang="zh-TW" altLang="en-US" dirty="0"/>
          </a:p>
        </p:txBody>
      </p:sp>
      <p:sp>
        <p:nvSpPr>
          <p:cNvPr id="3" name="內容版面配置區 2"/>
          <p:cNvSpPr>
            <a:spLocks noGrp="1"/>
          </p:cNvSpPr>
          <p:nvPr>
            <p:ph idx="1"/>
          </p:nvPr>
        </p:nvSpPr>
        <p:spPr/>
        <p:txBody>
          <a:bodyPr>
            <a:normAutofit fontScale="92500" lnSpcReduction="10000"/>
          </a:bodyPr>
          <a:lstStyle/>
          <a:p>
            <a:r>
              <a:rPr lang="en-US" altLang="zh-TW" dirty="0" smtClean="0"/>
              <a:t>Simplest one</a:t>
            </a:r>
          </a:p>
          <a:p>
            <a:r>
              <a:rPr lang="en-US" dirty="0" smtClean="0"/>
              <a:t>A static nested class interacts with the instance members of its outer class (and other classes) </a:t>
            </a:r>
            <a:r>
              <a:rPr lang="en-US" i="1" dirty="0" smtClean="0"/>
              <a:t>just like any other top-level class. </a:t>
            </a:r>
          </a:p>
          <a:p>
            <a:r>
              <a:rPr lang="en-US" dirty="0" smtClean="0"/>
              <a:t>In effect, a static nested class is behaviorally a top-level class that has been nested in another top-level class for </a:t>
            </a:r>
            <a:r>
              <a:rPr lang="en-US" b="1" i="1" dirty="0" smtClean="0"/>
              <a:t>packaging convenience</a:t>
            </a:r>
            <a:r>
              <a:rPr lang="en-US" dirty="0" smtClean="0"/>
              <a:t>. </a:t>
            </a:r>
          </a:p>
          <a:p>
            <a:r>
              <a:rPr lang="en-US" dirty="0" smtClean="0"/>
              <a:t>Example</a:t>
            </a:r>
          </a:p>
          <a:p>
            <a:pPr lvl="1"/>
            <a:r>
              <a:rPr lang="en-US" dirty="0" err="1" smtClean="0"/>
              <a:t>OuterClass.StaticNestedClass</a:t>
            </a:r>
            <a:r>
              <a:rPr lang="en-US" dirty="0" smtClean="0"/>
              <a:t> </a:t>
            </a:r>
            <a:r>
              <a:rPr lang="en-US" dirty="0" err="1" smtClean="0"/>
              <a:t>nestedObject</a:t>
            </a:r>
            <a:r>
              <a:rPr lang="en-US" dirty="0" smtClean="0"/>
              <a:t> = new </a:t>
            </a:r>
            <a:r>
              <a:rPr lang="en-US" dirty="0" err="1" smtClean="0"/>
              <a:t>OuterClass.StaticNestedClass</a:t>
            </a:r>
            <a:r>
              <a:rPr lang="en-US" dirty="0" smtClean="0"/>
              <a:t>(); </a:t>
            </a:r>
            <a:endParaRPr lang="zh-TW"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Inner Classes</a:t>
            </a:r>
            <a:endParaRPr lang="zh-TW" altLang="en-US" b="1" dirty="0"/>
          </a:p>
        </p:txBody>
      </p:sp>
      <p:sp>
        <p:nvSpPr>
          <p:cNvPr id="3" name="內容版面配置區 2"/>
          <p:cNvSpPr>
            <a:spLocks noGrp="1"/>
          </p:cNvSpPr>
          <p:nvPr>
            <p:ph idx="1"/>
          </p:nvPr>
        </p:nvSpPr>
        <p:spPr/>
        <p:txBody>
          <a:bodyPr/>
          <a:lstStyle/>
          <a:p>
            <a:r>
              <a:rPr lang="en-US" dirty="0" smtClean="0"/>
              <a:t>As with instance methods and variables, an inner class is associated with an instance of its enclosing class and has </a:t>
            </a:r>
            <a:r>
              <a:rPr lang="en-US" b="1" i="1" dirty="0" smtClean="0"/>
              <a:t>direct access </a:t>
            </a:r>
            <a:r>
              <a:rPr lang="en-US" dirty="0" smtClean="0"/>
              <a:t>to that object's methods and fields. </a:t>
            </a:r>
          </a:p>
          <a:p>
            <a:r>
              <a:rPr lang="en-US" dirty="0" smtClean="0"/>
              <a:t>Also, because an inner class is associated with an instance, it cannot define any static members itself. </a:t>
            </a:r>
            <a:endParaRPr lang="zh-TW"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190</TotalTime>
  <Words>473</Words>
  <Application>Microsoft Office PowerPoint</Application>
  <PresentationFormat>如螢幕大小 (4:3)</PresentationFormat>
  <Paragraphs>121</Paragraphs>
  <Slides>19</Slides>
  <Notes>0</Notes>
  <HiddenSlides>0</HiddenSlides>
  <MMClips>0</MMClips>
  <ScaleCrop>false</ScaleCrop>
  <HeadingPairs>
    <vt:vector size="4" baseType="variant">
      <vt:variant>
        <vt:lpstr>佈景主題</vt:lpstr>
      </vt:variant>
      <vt:variant>
        <vt:i4>1</vt:i4>
      </vt:variant>
      <vt:variant>
        <vt:lpstr>投影片標題</vt:lpstr>
      </vt:variant>
      <vt:variant>
        <vt:i4>19</vt:i4>
      </vt:variant>
    </vt:vector>
  </HeadingPairs>
  <TitlesOfParts>
    <vt:vector size="20" baseType="lpstr">
      <vt:lpstr>Office 佈景主題</vt:lpstr>
      <vt:lpstr>Nested Classes</vt:lpstr>
      <vt:lpstr>Categories</vt:lpstr>
      <vt:lpstr>Example</vt:lpstr>
      <vt:lpstr>First, we need to know…</vt:lpstr>
      <vt:lpstr>Why Use Nested Classes?</vt:lpstr>
      <vt:lpstr>Why Use Nested Classes? (2)</vt:lpstr>
      <vt:lpstr>Why Use Nested Classes? (3)</vt:lpstr>
      <vt:lpstr>Static Nested Classes</vt:lpstr>
      <vt:lpstr>Inner Classes</vt:lpstr>
      <vt:lpstr>This Figure illustrates …</vt:lpstr>
      <vt:lpstr>Example</vt:lpstr>
      <vt:lpstr>Shadowed Variables</vt:lpstr>
      <vt:lpstr>Anonymous Inner Classes</vt:lpstr>
      <vt:lpstr>Anonymous Inner Classes (2)</vt:lpstr>
      <vt:lpstr>Local Classes</vt:lpstr>
      <vt:lpstr>Local Classes (2)</vt:lpstr>
      <vt:lpstr>Modifier</vt:lpstr>
      <vt:lpstr>Reference</vt:lpstr>
      <vt:lpstr>Exercise</vt:lpstr>
    </vt:vector>
  </TitlesOfParts>
  <Company>NTHU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Nested Classes</dc:title>
  <dc:creator>Yoshi</dc:creator>
  <cp:lastModifiedBy>Yoshi</cp:lastModifiedBy>
  <cp:revision>24</cp:revision>
  <dcterms:created xsi:type="dcterms:W3CDTF">2009-03-22T12:18:45Z</dcterms:created>
  <dcterms:modified xsi:type="dcterms:W3CDTF">2009-03-23T10:56:41Z</dcterms:modified>
</cp:coreProperties>
</file>