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5" r:id="rId1"/>
  </p:sldMasterIdLst>
  <p:notesMasterIdLst>
    <p:notesMasterId r:id="rId36"/>
  </p:notesMasterIdLst>
  <p:sldIdLst>
    <p:sldId id="300" r:id="rId2"/>
    <p:sldId id="301" r:id="rId3"/>
    <p:sldId id="303" r:id="rId4"/>
    <p:sldId id="304" r:id="rId5"/>
    <p:sldId id="306" r:id="rId6"/>
    <p:sldId id="341" r:id="rId7"/>
    <p:sldId id="342" r:id="rId8"/>
    <p:sldId id="307" r:id="rId9"/>
    <p:sldId id="343" r:id="rId10"/>
    <p:sldId id="344" r:id="rId11"/>
    <p:sldId id="345" r:id="rId12"/>
    <p:sldId id="311" r:id="rId13"/>
    <p:sldId id="312" r:id="rId14"/>
    <p:sldId id="313" r:id="rId15"/>
    <p:sldId id="314" r:id="rId16"/>
    <p:sldId id="316" r:id="rId17"/>
    <p:sldId id="322" r:id="rId18"/>
    <p:sldId id="323" r:id="rId19"/>
    <p:sldId id="340" r:id="rId20"/>
    <p:sldId id="330" r:id="rId21"/>
    <p:sldId id="331" r:id="rId22"/>
    <p:sldId id="332" r:id="rId23"/>
    <p:sldId id="334" r:id="rId24"/>
    <p:sldId id="371" r:id="rId25"/>
    <p:sldId id="347" r:id="rId26"/>
    <p:sldId id="348" r:id="rId27"/>
    <p:sldId id="349" r:id="rId28"/>
    <p:sldId id="350" r:id="rId29"/>
    <p:sldId id="352" r:id="rId30"/>
    <p:sldId id="354" r:id="rId31"/>
    <p:sldId id="355" r:id="rId32"/>
    <p:sldId id="370" r:id="rId33"/>
    <p:sldId id="373" r:id="rId34"/>
    <p:sldId id="374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98" autoAdjust="0"/>
  </p:normalViewPr>
  <p:slideViewPr>
    <p:cSldViewPr>
      <p:cViewPr varScale="1">
        <p:scale>
          <a:sx n="88" d="100"/>
          <a:sy n="88" d="100"/>
        </p:scale>
        <p:origin x="-121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E953B4-7E0D-47EF-BDF4-5B5861F3A15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C83A2-31F2-4586-843A-9187A4384CED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C2B9A-640A-4705-B640-852783895A6F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34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53B4-7E0D-47EF-BDF4-5B5861F3A157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50651F29-7F09-417B-B07F-378D784BAFC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230E92EC-00F9-45C7-B89D-618371EF670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0CD36944-671E-4865-9785-700B0124D86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381000"/>
            <a:ext cx="8153400" cy="579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4191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4A419115-43B5-4316-B196-E2449E3CBA8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9CC160C5-F7C5-4295-9D9E-13AC1938249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78356259-FA4C-4341-818F-DBBC32E3DC6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EE992F11-B481-4A98-AD71-2F86897DF27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4D14C448-0234-431E-8B32-BDBE43AEAA3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A5A11214-9A9C-4A4D-A83A-1FA4F9AC28F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859B6FD9-1F37-490F-9F13-00CBDD6FF46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5928B112-1228-4A46-8AB5-6DFFF18AE10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E33295FF-2E45-46A9-AF65-CA8339B8E80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B1CB-3E78-4ABE-88AC-3C20AD6C6A5A}" type="datetimeFigureOut">
              <a:rPr lang="zh-TW" altLang="en-US" smtClean="0"/>
              <a:pPr/>
              <a:t>2010/2/24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1-</a:t>
            </a:r>
            <a:fld id="{B81572C4-8CAB-44E7-8D6D-E1166A86FC8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ea typeface="新細明體" pitchFamily="18" charset="-120"/>
              </a:rPr>
              <a:t>Introduction and Installation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CS340100, NTHU</a:t>
            </a:r>
          </a:p>
          <a:p>
            <a:r>
              <a:rPr lang="en-US" altLang="zh-TW" smtClean="0">
                <a:ea typeface="新細明體" pitchFamily="18" charset="-120"/>
              </a:rPr>
              <a:t>Yoshi</a:t>
            </a:r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Java</a:t>
            </a:r>
            <a:r>
              <a:rPr lang="zh-TW" altLang="en-US" dirty="0" smtClean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Platform at a Glance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040FA262-122B-423F-9924-5AD855999EEA}" type="slidenum">
              <a:rPr lang="en-US" altLang="zh-TW"/>
              <a:pPr/>
              <a:t>10</a:t>
            </a:fld>
            <a:endParaRPr lang="en-US" altLang="zh-TW"/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47800"/>
            <a:ext cx="90011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左大括弧 5"/>
          <p:cNvSpPr/>
          <p:nvPr/>
        </p:nvSpPr>
        <p:spPr>
          <a:xfrm>
            <a:off x="914400" y="2438400"/>
            <a:ext cx="152400" cy="2514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>
            <a:off x="533400" y="1676400"/>
            <a:ext cx="76200" cy="3276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Versions and Releases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772400" cy="45370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Alpha</a:t>
            </a:r>
          </a:p>
          <a:p>
            <a:pPr>
              <a:lnSpc>
                <a:spcPct val="90000"/>
              </a:lnSpc>
            </a:pPr>
            <a:r>
              <a:rPr lang="en-US" altLang="zh-TW" dirty="0" smtClean="0">
                <a:ea typeface="微軟正黑體" pitchFamily="34" charset="-120"/>
              </a:rPr>
              <a:t>Beta</a:t>
            </a:r>
            <a:endParaRPr lang="zh-TW" altLang="en-US" dirty="0">
              <a:ea typeface="微軟正黑體" pitchFamily="34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微軟正黑體" pitchFamily="34" charset="-120"/>
              </a:rPr>
              <a:t>Release Candidate (RC</a:t>
            </a:r>
            <a:r>
              <a:rPr lang="en-US" altLang="zh-TW" dirty="0" smtClean="0">
                <a:ea typeface="微軟正黑體" pitchFamily="34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zh-TW" dirty="0" smtClean="0">
                <a:ea typeface="微軟正黑體" pitchFamily="34" charset="-120"/>
              </a:rPr>
              <a:t>Release</a:t>
            </a:r>
            <a:endParaRPr lang="zh-TW" altLang="en-US" dirty="0">
              <a:ea typeface="微軟正黑體" pitchFamily="34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微軟正黑體" pitchFamily="34" charset="-120"/>
              </a:rPr>
              <a:t>Service Pack (</a:t>
            </a:r>
            <a:r>
              <a:rPr lang="en-US" altLang="zh-TW" dirty="0" smtClean="0">
                <a:ea typeface="微軟正黑體" pitchFamily="34" charset="-120"/>
              </a:rPr>
              <a:t>SP) </a:t>
            </a:r>
            <a:r>
              <a:rPr lang="en-US" altLang="zh-TW" dirty="0">
                <a:ea typeface="微軟正黑體" pitchFamily="34" charset="-120"/>
              </a:rPr>
              <a:t>or </a:t>
            </a:r>
            <a:r>
              <a:rPr lang="en-US" altLang="zh-TW" dirty="0" smtClean="0">
                <a:ea typeface="微軟正黑體" pitchFamily="34" charset="-120"/>
              </a:rPr>
              <a:t>Patch</a:t>
            </a:r>
            <a:r>
              <a:rPr lang="en-US" altLang="zh-TW" dirty="0">
                <a:ea typeface="微軟正黑體" pitchFamily="34" charset="-120"/>
              </a:rPr>
              <a:t> </a:t>
            </a:r>
            <a:r>
              <a:rPr lang="en-US" altLang="zh-TW" dirty="0" smtClean="0">
                <a:ea typeface="微軟正黑體" pitchFamily="34" charset="-120"/>
              </a:rPr>
              <a:t>or Update</a:t>
            </a:r>
            <a:endParaRPr lang="en-US" altLang="zh-TW" dirty="0"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90A8EA36-3058-4480-A8D7-BB2023292945}" type="slidenum">
              <a:rPr lang="en-US" altLang="zh-TW"/>
              <a:pPr/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多工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153400" cy="703263"/>
          </a:xfrm>
        </p:spPr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何謂多工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(Multi-tasking)</a:t>
            </a:r>
          </a:p>
        </p:txBody>
      </p:sp>
      <p:sp>
        <p:nvSpPr>
          <p:cNvPr id="1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777BF53B-D582-4D4D-9187-4F581D0EF397}" type="slidenum">
              <a:rPr lang="en-US" altLang="zh-TW"/>
              <a:pPr/>
              <a:t>12</a:t>
            </a:fld>
            <a:endParaRPr lang="en-US" altLang="zh-TW"/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539750" y="4090988"/>
          <a:ext cx="903288" cy="1150937"/>
        </p:xfrm>
        <a:graphic>
          <a:graphicData uri="http://schemas.openxmlformats.org/presentationml/2006/ole">
            <p:oleObj spid="_x0000_s102404" name="Visio" r:id="rId4" imgW="738530" imgH="941222" progId="">
              <p:embed/>
            </p:oleObj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2268538" y="3213100"/>
          <a:ext cx="3384550" cy="2908300"/>
        </p:xfrm>
        <a:graphic>
          <a:graphicData uri="http://schemas.openxmlformats.org/presentationml/2006/ole">
            <p:oleObj spid="_x0000_s102405" name="Visio" r:id="rId5" imgW="2908706" imgH="2908706" progId="">
              <p:embed/>
            </p:oleObj>
          </a:graphicData>
        </a:graphic>
      </p:graphicFrame>
      <p:sp>
        <p:nvSpPr>
          <p:cNvPr id="102406" name="Freeform 6"/>
          <p:cNvSpPr>
            <a:spLocks/>
          </p:cNvSpPr>
          <p:nvPr/>
        </p:nvSpPr>
        <p:spPr bwMode="auto">
          <a:xfrm>
            <a:off x="2843213" y="3789363"/>
            <a:ext cx="2232025" cy="719137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0"/>
              </a:cxn>
              <a:cxn ang="0">
                <a:pos x="1406" y="0"/>
              </a:cxn>
              <a:cxn ang="0">
                <a:pos x="1406" y="272"/>
              </a:cxn>
              <a:cxn ang="0">
                <a:pos x="498" y="272"/>
              </a:cxn>
              <a:cxn ang="0">
                <a:pos x="498" y="453"/>
              </a:cxn>
              <a:cxn ang="0">
                <a:pos x="0" y="453"/>
              </a:cxn>
            </a:cxnLst>
            <a:rect l="0" t="0" r="r" b="b"/>
            <a:pathLst>
              <a:path w="1406" h="453">
                <a:moveTo>
                  <a:pt x="0" y="453"/>
                </a:moveTo>
                <a:lnTo>
                  <a:pt x="0" y="0"/>
                </a:lnTo>
                <a:lnTo>
                  <a:pt x="1406" y="0"/>
                </a:lnTo>
                <a:lnTo>
                  <a:pt x="1406" y="272"/>
                </a:lnTo>
                <a:lnTo>
                  <a:pt x="498" y="272"/>
                </a:lnTo>
                <a:lnTo>
                  <a:pt x="498" y="453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07" name="Freeform 7"/>
          <p:cNvSpPr>
            <a:spLocks/>
          </p:cNvSpPr>
          <p:nvPr/>
        </p:nvSpPr>
        <p:spPr bwMode="auto">
          <a:xfrm>
            <a:off x="2844800" y="4294188"/>
            <a:ext cx="2232025" cy="9366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544" y="182"/>
              </a:cxn>
              <a:cxn ang="0">
                <a:pos x="544" y="0"/>
              </a:cxn>
              <a:cxn ang="0">
                <a:pos x="1406" y="0"/>
              </a:cxn>
              <a:cxn ang="0">
                <a:pos x="1406" y="408"/>
              </a:cxn>
              <a:cxn ang="0">
                <a:pos x="952" y="408"/>
              </a:cxn>
              <a:cxn ang="0">
                <a:pos x="952" y="590"/>
              </a:cxn>
              <a:cxn ang="0">
                <a:pos x="453" y="590"/>
              </a:cxn>
              <a:cxn ang="0">
                <a:pos x="453" y="408"/>
              </a:cxn>
              <a:cxn ang="0">
                <a:pos x="0" y="408"/>
              </a:cxn>
              <a:cxn ang="0">
                <a:pos x="0" y="182"/>
              </a:cxn>
            </a:cxnLst>
            <a:rect l="0" t="0" r="r" b="b"/>
            <a:pathLst>
              <a:path w="1406" h="590">
                <a:moveTo>
                  <a:pt x="0" y="182"/>
                </a:moveTo>
                <a:lnTo>
                  <a:pt x="544" y="182"/>
                </a:lnTo>
                <a:lnTo>
                  <a:pt x="544" y="0"/>
                </a:lnTo>
                <a:lnTo>
                  <a:pt x="1406" y="0"/>
                </a:lnTo>
                <a:lnTo>
                  <a:pt x="1406" y="408"/>
                </a:lnTo>
                <a:lnTo>
                  <a:pt x="952" y="408"/>
                </a:lnTo>
                <a:lnTo>
                  <a:pt x="952" y="590"/>
                </a:lnTo>
                <a:lnTo>
                  <a:pt x="453" y="590"/>
                </a:lnTo>
                <a:lnTo>
                  <a:pt x="453" y="408"/>
                </a:lnTo>
                <a:lnTo>
                  <a:pt x="0" y="408"/>
                </a:lnTo>
                <a:lnTo>
                  <a:pt x="0" y="18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08" name="Freeform 8"/>
          <p:cNvSpPr>
            <a:spLocks/>
          </p:cNvSpPr>
          <p:nvPr/>
        </p:nvSpPr>
        <p:spPr bwMode="auto">
          <a:xfrm>
            <a:off x="2844800" y="5014913"/>
            <a:ext cx="2232025" cy="719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0"/>
              </a:cxn>
              <a:cxn ang="0">
                <a:pos x="408" y="181"/>
              </a:cxn>
              <a:cxn ang="0">
                <a:pos x="997" y="181"/>
              </a:cxn>
              <a:cxn ang="0">
                <a:pos x="997" y="0"/>
              </a:cxn>
              <a:cxn ang="0">
                <a:pos x="1406" y="0"/>
              </a:cxn>
              <a:cxn ang="0">
                <a:pos x="1406" y="453"/>
              </a:cxn>
              <a:cxn ang="0">
                <a:pos x="0" y="453"/>
              </a:cxn>
              <a:cxn ang="0">
                <a:pos x="0" y="0"/>
              </a:cxn>
            </a:cxnLst>
            <a:rect l="0" t="0" r="r" b="b"/>
            <a:pathLst>
              <a:path w="1406" h="453">
                <a:moveTo>
                  <a:pt x="0" y="0"/>
                </a:moveTo>
                <a:lnTo>
                  <a:pt x="408" y="0"/>
                </a:lnTo>
                <a:lnTo>
                  <a:pt x="408" y="181"/>
                </a:lnTo>
                <a:lnTo>
                  <a:pt x="997" y="181"/>
                </a:lnTo>
                <a:lnTo>
                  <a:pt x="997" y="0"/>
                </a:lnTo>
                <a:lnTo>
                  <a:pt x="1406" y="0"/>
                </a:lnTo>
                <a:lnTo>
                  <a:pt x="1406" y="453"/>
                </a:lnTo>
                <a:lnTo>
                  <a:pt x="0" y="4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011863" y="4316413"/>
            <a:ext cx="297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可將一個程式分成數份，</a:t>
            </a:r>
          </a:p>
          <a:p>
            <a:pPr eaLnBrk="1" hangingPunct="1"/>
            <a:r>
              <a:rPr kumimoji="1" lang="zh-TW" altLang="en-US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讓各部份能同時被執行。</a:t>
            </a:r>
          </a:p>
        </p:txBody>
      </p:sp>
      <p:grpSp>
        <p:nvGrpSpPr>
          <p:cNvPr id="102410" name="Group 10"/>
          <p:cNvGrpSpPr>
            <a:grpSpLocks/>
          </p:cNvGrpSpPr>
          <p:nvPr/>
        </p:nvGrpSpPr>
        <p:grpSpPr bwMode="auto">
          <a:xfrm>
            <a:off x="1331913" y="4076700"/>
            <a:ext cx="1511300" cy="1439863"/>
            <a:chOff x="839" y="2568"/>
            <a:chExt cx="952" cy="907"/>
          </a:xfrm>
        </p:grpSpPr>
        <p:sp>
          <p:nvSpPr>
            <p:cNvPr id="102411" name="Line 11"/>
            <p:cNvSpPr>
              <a:spLocks noChangeShapeType="1"/>
            </p:cNvSpPr>
            <p:nvPr/>
          </p:nvSpPr>
          <p:spPr bwMode="auto">
            <a:xfrm flipV="1">
              <a:off x="839" y="2568"/>
              <a:ext cx="95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2" name="Line 12"/>
            <p:cNvSpPr>
              <a:spLocks noChangeShapeType="1"/>
            </p:cNvSpPr>
            <p:nvPr/>
          </p:nvSpPr>
          <p:spPr bwMode="auto">
            <a:xfrm>
              <a:off x="839" y="2886"/>
              <a:ext cx="95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3" name="Line 13"/>
            <p:cNvSpPr>
              <a:spLocks noChangeShapeType="1"/>
            </p:cNvSpPr>
            <p:nvPr/>
          </p:nvSpPr>
          <p:spPr bwMode="auto">
            <a:xfrm>
              <a:off x="839" y="2886"/>
              <a:ext cx="952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2843213" y="4076700"/>
            <a:ext cx="2233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2843213" y="4724400"/>
            <a:ext cx="2233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2843213" y="5516563"/>
            <a:ext cx="2233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102406" grpId="0" animBg="1"/>
      <p:bldP spid="102407" grpId="0" animBg="1"/>
      <p:bldP spid="102408" grpId="0" animBg="1"/>
      <p:bldP spid="102409" grpId="0"/>
      <p:bldP spid="102414" grpId="0" animBg="1"/>
      <p:bldP spid="102415" grpId="0" animBg="1"/>
      <p:bldP spid="1024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多工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153400" cy="703263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Java </a:t>
            </a:r>
            <a:r>
              <a:rPr lang="zh-TW" altLang="en-US" dirty="0">
                <a:ea typeface="微軟正黑體" pitchFamily="34" charset="-120"/>
              </a:rPr>
              <a:t>利用 </a:t>
            </a:r>
            <a:r>
              <a:rPr lang="en-US" altLang="zh-TW" dirty="0">
                <a:ea typeface="微軟正黑體" pitchFamily="34" charset="-120"/>
              </a:rPr>
              <a:t>“</a:t>
            </a:r>
            <a:r>
              <a:rPr lang="zh-TW" altLang="en-US" dirty="0">
                <a:ea typeface="微軟正黑體" pitchFamily="34" charset="-120"/>
              </a:rPr>
              <a:t>執行緒” </a:t>
            </a:r>
            <a:r>
              <a:rPr lang="en-US" altLang="zh-TW" dirty="0">
                <a:ea typeface="微軟正黑體" pitchFamily="34" charset="-120"/>
              </a:rPr>
              <a:t>(Thread) </a:t>
            </a:r>
            <a:r>
              <a:rPr lang="zh-TW" altLang="en-US" dirty="0">
                <a:ea typeface="微軟正黑體" pitchFamily="34" charset="-120"/>
              </a:rPr>
              <a:t>來實作多工</a:t>
            </a:r>
          </a:p>
        </p:txBody>
      </p:sp>
      <p:sp>
        <p:nvSpPr>
          <p:cNvPr id="2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EC7F765D-DAE2-428A-AB0C-4C0906DCFEFF}" type="slidenum">
              <a:rPr lang="en-US" altLang="zh-TW"/>
              <a:pPr/>
              <a:t>13</a:t>
            </a:fld>
            <a:endParaRPr lang="en-US" altLang="zh-TW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1274763" y="4090988"/>
          <a:ext cx="903287" cy="1150937"/>
        </p:xfrm>
        <a:graphic>
          <a:graphicData uri="http://schemas.openxmlformats.org/presentationml/2006/ole">
            <p:oleObj spid="_x0000_s103428" name="Visio" r:id="rId4" imgW="738530" imgH="941222" progId="">
              <p:embed/>
            </p:oleObj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3003550" y="3213100"/>
          <a:ext cx="3384550" cy="2908300"/>
        </p:xfrm>
        <a:graphic>
          <a:graphicData uri="http://schemas.openxmlformats.org/presentationml/2006/ole">
            <p:oleObj spid="_x0000_s103429" name="Visio" r:id="rId5" imgW="2908706" imgH="2908706" progId="">
              <p:embed/>
            </p:oleObj>
          </a:graphicData>
        </a:graphic>
      </p:graphicFrame>
      <p:sp>
        <p:nvSpPr>
          <p:cNvPr id="103430" name="Freeform 6"/>
          <p:cNvSpPr>
            <a:spLocks/>
          </p:cNvSpPr>
          <p:nvPr/>
        </p:nvSpPr>
        <p:spPr bwMode="auto">
          <a:xfrm>
            <a:off x="3579813" y="3790950"/>
            <a:ext cx="2232025" cy="719138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0"/>
              </a:cxn>
              <a:cxn ang="0">
                <a:pos x="1406" y="0"/>
              </a:cxn>
              <a:cxn ang="0">
                <a:pos x="1406" y="272"/>
              </a:cxn>
              <a:cxn ang="0">
                <a:pos x="498" y="272"/>
              </a:cxn>
              <a:cxn ang="0">
                <a:pos x="498" y="453"/>
              </a:cxn>
              <a:cxn ang="0">
                <a:pos x="0" y="453"/>
              </a:cxn>
            </a:cxnLst>
            <a:rect l="0" t="0" r="r" b="b"/>
            <a:pathLst>
              <a:path w="1406" h="453">
                <a:moveTo>
                  <a:pt x="0" y="453"/>
                </a:moveTo>
                <a:lnTo>
                  <a:pt x="0" y="0"/>
                </a:lnTo>
                <a:lnTo>
                  <a:pt x="1406" y="0"/>
                </a:lnTo>
                <a:lnTo>
                  <a:pt x="1406" y="272"/>
                </a:lnTo>
                <a:lnTo>
                  <a:pt x="498" y="272"/>
                </a:lnTo>
                <a:lnTo>
                  <a:pt x="498" y="453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3431" name="Freeform 7"/>
          <p:cNvSpPr>
            <a:spLocks/>
          </p:cNvSpPr>
          <p:nvPr/>
        </p:nvSpPr>
        <p:spPr bwMode="auto">
          <a:xfrm>
            <a:off x="3579813" y="4294188"/>
            <a:ext cx="2232025" cy="9366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544" y="182"/>
              </a:cxn>
              <a:cxn ang="0">
                <a:pos x="544" y="0"/>
              </a:cxn>
              <a:cxn ang="0">
                <a:pos x="1406" y="0"/>
              </a:cxn>
              <a:cxn ang="0">
                <a:pos x="1406" y="408"/>
              </a:cxn>
              <a:cxn ang="0">
                <a:pos x="952" y="408"/>
              </a:cxn>
              <a:cxn ang="0">
                <a:pos x="952" y="590"/>
              </a:cxn>
              <a:cxn ang="0">
                <a:pos x="453" y="590"/>
              </a:cxn>
              <a:cxn ang="0">
                <a:pos x="453" y="408"/>
              </a:cxn>
              <a:cxn ang="0">
                <a:pos x="0" y="408"/>
              </a:cxn>
              <a:cxn ang="0">
                <a:pos x="0" y="182"/>
              </a:cxn>
            </a:cxnLst>
            <a:rect l="0" t="0" r="r" b="b"/>
            <a:pathLst>
              <a:path w="1406" h="590">
                <a:moveTo>
                  <a:pt x="0" y="182"/>
                </a:moveTo>
                <a:lnTo>
                  <a:pt x="544" y="182"/>
                </a:lnTo>
                <a:lnTo>
                  <a:pt x="544" y="0"/>
                </a:lnTo>
                <a:lnTo>
                  <a:pt x="1406" y="0"/>
                </a:lnTo>
                <a:lnTo>
                  <a:pt x="1406" y="408"/>
                </a:lnTo>
                <a:lnTo>
                  <a:pt x="952" y="408"/>
                </a:lnTo>
                <a:lnTo>
                  <a:pt x="952" y="590"/>
                </a:lnTo>
                <a:lnTo>
                  <a:pt x="453" y="590"/>
                </a:lnTo>
                <a:lnTo>
                  <a:pt x="453" y="408"/>
                </a:lnTo>
                <a:lnTo>
                  <a:pt x="0" y="408"/>
                </a:lnTo>
                <a:lnTo>
                  <a:pt x="0" y="18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3579813" y="5014913"/>
            <a:ext cx="2232025" cy="719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0"/>
              </a:cxn>
              <a:cxn ang="0">
                <a:pos x="408" y="181"/>
              </a:cxn>
              <a:cxn ang="0">
                <a:pos x="997" y="181"/>
              </a:cxn>
              <a:cxn ang="0">
                <a:pos x="997" y="0"/>
              </a:cxn>
              <a:cxn ang="0">
                <a:pos x="1406" y="0"/>
              </a:cxn>
              <a:cxn ang="0">
                <a:pos x="1406" y="453"/>
              </a:cxn>
              <a:cxn ang="0">
                <a:pos x="0" y="453"/>
              </a:cxn>
              <a:cxn ang="0">
                <a:pos x="0" y="0"/>
              </a:cxn>
            </a:cxnLst>
            <a:rect l="0" t="0" r="r" b="b"/>
            <a:pathLst>
              <a:path w="1406" h="453">
                <a:moveTo>
                  <a:pt x="0" y="0"/>
                </a:moveTo>
                <a:lnTo>
                  <a:pt x="408" y="0"/>
                </a:lnTo>
                <a:lnTo>
                  <a:pt x="408" y="181"/>
                </a:lnTo>
                <a:lnTo>
                  <a:pt x="997" y="181"/>
                </a:lnTo>
                <a:lnTo>
                  <a:pt x="997" y="0"/>
                </a:lnTo>
                <a:lnTo>
                  <a:pt x="1406" y="0"/>
                </a:lnTo>
                <a:lnTo>
                  <a:pt x="1406" y="453"/>
                </a:lnTo>
                <a:lnTo>
                  <a:pt x="0" y="4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103433" name="Group 9"/>
          <p:cNvGrpSpPr>
            <a:grpSpLocks/>
          </p:cNvGrpSpPr>
          <p:nvPr/>
        </p:nvGrpSpPr>
        <p:grpSpPr bwMode="auto">
          <a:xfrm>
            <a:off x="2066925" y="4076700"/>
            <a:ext cx="1511300" cy="1439863"/>
            <a:chOff x="839" y="2568"/>
            <a:chExt cx="952" cy="907"/>
          </a:xfrm>
        </p:grpSpPr>
        <p:sp>
          <p:nvSpPr>
            <p:cNvPr id="103434" name="Line 10"/>
            <p:cNvSpPr>
              <a:spLocks noChangeShapeType="1"/>
            </p:cNvSpPr>
            <p:nvPr/>
          </p:nvSpPr>
          <p:spPr bwMode="auto">
            <a:xfrm flipV="1">
              <a:off x="839" y="2568"/>
              <a:ext cx="95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839" y="2886"/>
              <a:ext cx="95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839" y="2886"/>
              <a:ext cx="952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3578225" y="4076700"/>
            <a:ext cx="22336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3578225" y="4724400"/>
            <a:ext cx="22336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3578225" y="5516563"/>
            <a:ext cx="22336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3440" name="AutoShape 16"/>
          <p:cNvSpPr>
            <a:spLocks/>
          </p:cNvSpPr>
          <p:nvPr/>
        </p:nvSpPr>
        <p:spPr bwMode="auto">
          <a:xfrm>
            <a:off x="5883275" y="3789363"/>
            <a:ext cx="71438" cy="431800"/>
          </a:xfrm>
          <a:prstGeom prst="rightBrace">
            <a:avLst>
              <a:gd name="adj1" fmla="val 5037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41" name="AutoShape 17"/>
          <p:cNvSpPr>
            <a:spLocks/>
          </p:cNvSpPr>
          <p:nvPr/>
        </p:nvSpPr>
        <p:spPr bwMode="auto">
          <a:xfrm>
            <a:off x="5883275" y="4292600"/>
            <a:ext cx="71438" cy="649288"/>
          </a:xfrm>
          <a:prstGeom prst="rightBrace">
            <a:avLst>
              <a:gd name="adj1" fmla="val 7574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42" name="AutoShape 18"/>
          <p:cNvSpPr>
            <a:spLocks/>
          </p:cNvSpPr>
          <p:nvPr/>
        </p:nvSpPr>
        <p:spPr bwMode="auto">
          <a:xfrm>
            <a:off x="5883275" y="5013325"/>
            <a:ext cx="71438" cy="720725"/>
          </a:xfrm>
          <a:prstGeom prst="rightBrace">
            <a:avLst>
              <a:gd name="adj1" fmla="val 8407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6727825" y="3805238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執行緒 </a:t>
            </a:r>
            <a:r>
              <a:rPr kumimoji="1" lang="en-US" altLang="zh-TW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1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6727825" y="4419600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執行緒 </a:t>
            </a:r>
            <a:r>
              <a:rPr kumimoji="1" lang="en-US" altLang="zh-TW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2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6727825" y="5175250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執行緒 </a:t>
            </a:r>
            <a:r>
              <a:rPr kumimoji="1" lang="en-US" altLang="zh-TW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3</a:t>
            </a:r>
          </a:p>
        </p:txBody>
      </p:sp>
      <p:cxnSp>
        <p:nvCxnSpPr>
          <p:cNvPr id="103446" name="AutoShape 22"/>
          <p:cNvCxnSpPr>
            <a:cxnSpLocks noChangeShapeType="1"/>
            <a:stCxn id="103440" idx="1"/>
            <a:endCxn id="103443" idx="1"/>
          </p:cNvCxnSpPr>
          <p:nvPr/>
        </p:nvCxnSpPr>
        <p:spPr bwMode="auto">
          <a:xfrm flipV="1">
            <a:off x="5973763" y="4003675"/>
            <a:ext cx="754062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47" name="AutoShape 23"/>
          <p:cNvCxnSpPr>
            <a:cxnSpLocks noChangeShapeType="1"/>
            <a:stCxn id="103441" idx="1"/>
            <a:endCxn id="103444" idx="1"/>
          </p:cNvCxnSpPr>
          <p:nvPr/>
        </p:nvCxnSpPr>
        <p:spPr bwMode="auto">
          <a:xfrm>
            <a:off x="5973763" y="4618038"/>
            <a:ext cx="754062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48" name="AutoShape 24"/>
          <p:cNvCxnSpPr>
            <a:cxnSpLocks noChangeShapeType="1"/>
            <a:stCxn id="103442" idx="1"/>
            <a:endCxn id="103445" idx="1"/>
          </p:cNvCxnSpPr>
          <p:nvPr/>
        </p:nvCxnSpPr>
        <p:spPr bwMode="auto">
          <a:xfrm>
            <a:off x="5973763" y="5373688"/>
            <a:ext cx="754062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30" grpId="0" animBg="1"/>
      <p:bldP spid="103431" grpId="0" animBg="1"/>
      <p:bldP spid="103432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/>
      <p:bldP spid="103444" grpId="0"/>
      <p:bldP spid="1034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Lucida Console" pitchFamily="49" charset="0"/>
                <a:ea typeface="標楷體" pitchFamily="65" charset="-120"/>
              </a:rPr>
              <a:t>動態載入</a:t>
            </a:r>
          </a:p>
        </p:txBody>
      </p:sp>
      <p:sp>
        <p:nvSpPr>
          <p:cNvPr id="1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64A12151-0699-4EF5-AB1F-1C707C3645BE}" type="slidenum">
              <a:rPr lang="en-US" altLang="zh-TW"/>
              <a:pPr/>
              <a:t>14</a:t>
            </a:fld>
            <a:endParaRPr lang="en-US" altLang="zh-TW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>
            <a:off x="539750" y="2347913"/>
            <a:ext cx="4103688" cy="3960812"/>
            <a:chOff x="431" y="1389"/>
            <a:chExt cx="2585" cy="2495"/>
          </a:xfrm>
        </p:grpSpPr>
        <p:sp>
          <p:nvSpPr>
            <p:cNvPr id="104452" name="Rectangle 4"/>
            <p:cNvSpPr>
              <a:spLocks noChangeArrowheads="1"/>
            </p:cNvSpPr>
            <p:nvPr/>
          </p:nvSpPr>
          <p:spPr bwMode="auto">
            <a:xfrm>
              <a:off x="431" y="1389"/>
              <a:ext cx="2585" cy="317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kumimoji="1" lang="zh-TW" altLang="en-US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其它語言</a:t>
              </a:r>
            </a:p>
          </p:txBody>
        </p:sp>
        <p:sp>
          <p:nvSpPr>
            <p:cNvPr id="104453" name="Rectangle 5"/>
            <p:cNvSpPr>
              <a:spLocks noChangeArrowheads="1"/>
            </p:cNvSpPr>
            <p:nvPr/>
          </p:nvSpPr>
          <p:spPr bwMode="auto">
            <a:xfrm>
              <a:off x="431" y="1706"/>
              <a:ext cx="2585" cy="21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zh-TW" altLang="en-US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04454" name="Freeform 6"/>
          <p:cNvSpPr>
            <a:spLocks/>
          </p:cNvSpPr>
          <p:nvPr/>
        </p:nvSpPr>
        <p:spPr bwMode="auto">
          <a:xfrm>
            <a:off x="1473200" y="3284538"/>
            <a:ext cx="2232025" cy="7207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0"/>
              </a:cxn>
              <a:cxn ang="0">
                <a:pos x="1406" y="0"/>
              </a:cxn>
              <a:cxn ang="0">
                <a:pos x="1406" y="272"/>
              </a:cxn>
              <a:cxn ang="0">
                <a:pos x="545" y="265"/>
              </a:cxn>
              <a:cxn ang="0">
                <a:pos x="545" y="454"/>
              </a:cxn>
              <a:cxn ang="0">
                <a:pos x="0" y="453"/>
              </a:cxn>
            </a:cxnLst>
            <a:rect l="0" t="0" r="r" b="b"/>
            <a:pathLst>
              <a:path w="1406" h="454">
                <a:moveTo>
                  <a:pt x="0" y="453"/>
                </a:moveTo>
                <a:lnTo>
                  <a:pt x="0" y="0"/>
                </a:lnTo>
                <a:lnTo>
                  <a:pt x="1406" y="0"/>
                </a:lnTo>
                <a:lnTo>
                  <a:pt x="1406" y="272"/>
                </a:lnTo>
                <a:lnTo>
                  <a:pt x="545" y="265"/>
                </a:lnTo>
                <a:lnTo>
                  <a:pt x="545" y="454"/>
                </a:lnTo>
                <a:lnTo>
                  <a:pt x="0" y="453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55" name="Freeform 7"/>
          <p:cNvSpPr>
            <a:spLocks/>
          </p:cNvSpPr>
          <p:nvPr/>
        </p:nvSpPr>
        <p:spPr bwMode="auto">
          <a:xfrm>
            <a:off x="1474788" y="3716338"/>
            <a:ext cx="2232025" cy="9366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544" y="182"/>
              </a:cxn>
              <a:cxn ang="0">
                <a:pos x="544" y="0"/>
              </a:cxn>
              <a:cxn ang="0">
                <a:pos x="1406" y="0"/>
              </a:cxn>
              <a:cxn ang="0">
                <a:pos x="1406" y="408"/>
              </a:cxn>
              <a:cxn ang="0">
                <a:pos x="952" y="408"/>
              </a:cxn>
              <a:cxn ang="0">
                <a:pos x="952" y="590"/>
              </a:cxn>
              <a:cxn ang="0">
                <a:pos x="453" y="590"/>
              </a:cxn>
              <a:cxn ang="0">
                <a:pos x="453" y="408"/>
              </a:cxn>
              <a:cxn ang="0">
                <a:pos x="0" y="408"/>
              </a:cxn>
              <a:cxn ang="0">
                <a:pos x="0" y="182"/>
              </a:cxn>
            </a:cxnLst>
            <a:rect l="0" t="0" r="r" b="b"/>
            <a:pathLst>
              <a:path w="1406" h="590">
                <a:moveTo>
                  <a:pt x="0" y="182"/>
                </a:moveTo>
                <a:lnTo>
                  <a:pt x="544" y="182"/>
                </a:lnTo>
                <a:lnTo>
                  <a:pt x="544" y="0"/>
                </a:lnTo>
                <a:lnTo>
                  <a:pt x="1406" y="0"/>
                </a:lnTo>
                <a:lnTo>
                  <a:pt x="1406" y="408"/>
                </a:lnTo>
                <a:lnTo>
                  <a:pt x="952" y="408"/>
                </a:lnTo>
                <a:lnTo>
                  <a:pt x="952" y="590"/>
                </a:lnTo>
                <a:lnTo>
                  <a:pt x="453" y="590"/>
                </a:lnTo>
                <a:lnTo>
                  <a:pt x="453" y="408"/>
                </a:lnTo>
                <a:lnTo>
                  <a:pt x="0" y="408"/>
                </a:lnTo>
                <a:lnTo>
                  <a:pt x="0" y="182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56" name="Freeform 8"/>
          <p:cNvSpPr>
            <a:spLocks/>
          </p:cNvSpPr>
          <p:nvPr/>
        </p:nvSpPr>
        <p:spPr bwMode="auto">
          <a:xfrm>
            <a:off x="1474788" y="4362450"/>
            <a:ext cx="2232025" cy="72072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54" y="0"/>
              </a:cxn>
              <a:cxn ang="0">
                <a:pos x="454" y="180"/>
              </a:cxn>
              <a:cxn ang="0">
                <a:pos x="958" y="180"/>
              </a:cxn>
              <a:cxn ang="0">
                <a:pos x="958" y="0"/>
              </a:cxn>
              <a:cxn ang="0">
                <a:pos x="1406" y="1"/>
              </a:cxn>
              <a:cxn ang="0">
                <a:pos x="1406" y="454"/>
              </a:cxn>
              <a:cxn ang="0">
                <a:pos x="0" y="454"/>
              </a:cxn>
              <a:cxn ang="0">
                <a:pos x="0" y="1"/>
              </a:cxn>
            </a:cxnLst>
            <a:rect l="0" t="0" r="r" b="b"/>
            <a:pathLst>
              <a:path w="1406" h="454">
                <a:moveTo>
                  <a:pt x="0" y="1"/>
                </a:moveTo>
                <a:lnTo>
                  <a:pt x="454" y="0"/>
                </a:lnTo>
                <a:lnTo>
                  <a:pt x="454" y="180"/>
                </a:lnTo>
                <a:lnTo>
                  <a:pt x="958" y="180"/>
                </a:lnTo>
                <a:lnTo>
                  <a:pt x="958" y="0"/>
                </a:lnTo>
                <a:lnTo>
                  <a:pt x="1406" y="1"/>
                </a:lnTo>
                <a:lnTo>
                  <a:pt x="1406" y="454"/>
                </a:lnTo>
                <a:lnTo>
                  <a:pt x="0" y="454"/>
                </a:lnTo>
                <a:lnTo>
                  <a:pt x="0" y="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39750" y="5538788"/>
            <a:ext cx="407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18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程式開始執行後所有物件就一起載入。</a:t>
            </a:r>
          </a:p>
          <a:p>
            <a:pPr eaLnBrk="1" hangingPunct="1"/>
            <a:r>
              <a:rPr kumimoji="1" lang="zh-TW" altLang="en-US" sz="18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一旦開始執行，就無法做出任何變更。</a:t>
            </a:r>
          </a:p>
        </p:txBody>
      </p:sp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4860925" y="2349500"/>
            <a:ext cx="4103688" cy="3960813"/>
            <a:chOff x="431" y="1389"/>
            <a:chExt cx="2585" cy="2495"/>
          </a:xfrm>
        </p:grpSpPr>
        <p:sp>
          <p:nvSpPr>
            <p:cNvPr id="104459" name="Rectangle 11"/>
            <p:cNvSpPr>
              <a:spLocks noChangeArrowheads="1"/>
            </p:cNvSpPr>
            <p:nvPr/>
          </p:nvSpPr>
          <p:spPr bwMode="auto">
            <a:xfrm>
              <a:off x="431" y="1389"/>
              <a:ext cx="2585" cy="317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TW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Java </a:t>
              </a:r>
              <a:r>
                <a:rPr kumimoji="1" lang="zh-TW" altLang="en-US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語言</a:t>
              </a:r>
            </a:p>
          </p:txBody>
        </p:sp>
        <p:sp>
          <p:nvSpPr>
            <p:cNvPr id="104460" name="Rectangle 12"/>
            <p:cNvSpPr>
              <a:spLocks noChangeArrowheads="1"/>
            </p:cNvSpPr>
            <p:nvPr/>
          </p:nvSpPr>
          <p:spPr bwMode="auto">
            <a:xfrm>
              <a:off x="431" y="1706"/>
              <a:ext cx="2585" cy="21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zh-TW" altLang="en-US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04461" name="Freeform 13"/>
          <p:cNvSpPr>
            <a:spLocks/>
          </p:cNvSpPr>
          <p:nvPr/>
        </p:nvSpPr>
        <p:spPr bwMode="auto">
          <a:xfrm>
            <a:off x="5867400" y="3141663"/>
            <a:ext cx="2232025" cy="719137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0"/>
              </a:cxn>
              <a:cxn ang="0">
                <a:pos x="1406" y="0"/>
              </a:cxn>
              <a:cxn ang="0">
                <a:pos x="1406" y="272"/>
              </a:cxn>
              <a:cxn ang="0">
                <a:pos x="498" y="272"/>
              </a:cxn>
              <a:cxn ang="0">
                <a:pos x="498" y="453"/>
              </a:cxn>
              <a:cxn ang="0">
                <a:pos x="0" y="453"/>
              </a:cxn>
            </a:cxnLst>
            <a:rect l="0" t="0" r="r" b="b"/>
            <a:pathLst>
              <a:path w="1406" h="453">
                <a:moveTo>
                  <a:pt x="0" y="453"/>
                </a:moveTo>
                <a:lnTo>
                  <a:pt x="0" y="0"/>
                </a:lnTo>
                <a:lnTo>
                  <a:pt x="1406" y="0"/>
                </a:lnTo>
                <a:lnTo>
                  <a:pt x="1406" y="272"/>
                </a:lnTo>
                <a:lnTo>
                  <a:pt x="498" y="272"/>
                </a:lnTo>
                <a:lnTo>
                  <a:pt x="498" y="453"/>
                </a:lnTo>
                <a:lnTo>
                  <a:pt x="0" y="453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62" name="Freeform 14"/>
          <p:cNvSpPr>
            <a:spLocks/>
          </p:cNvSpPr>
          <p:nvPr/>
        </p:nvSpPr>
        <p:spPr bwMode="auto">
          <a:xfrm>
            <a:off x="5867400" y="3644900"/>
            <a:ext cx="2232025" cy="9366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544" y="182"/>
              </a:cxn>
              <a:cxn ang="0">
                <a:pos x="544" y="0"/>
              </a:cxn>
              <a:cxn ang="0">
                <a:pos x="1406" y="0"/>
              </a:cxn>
              <a:cxn ang="0">
                <a:pos x="1406" y="408"/>
              </a:cxn>
              <a:cxn ang="0">
                <a:pos x="952" y="408"/>
              </a:cxn>
              <a:cxn ang="0">
                <a:pos x="952" y="590"/>
              </a:cxn>
              <a:cxn ang="0">
                <a:pos x="453" y="590"/>
              </a:cxn>
              <a:cxn ang="0">
                <a:pos x="453" y="408"/>
              </a:cxn>
              <a:cxn ang="0">
                <a:pos x="0" y="408"/>
              </a:cxn>
              <a:cxn ang="0">
                <a:pos x="0" y="182"/>
              </a:cxn>
            </a:cxnLst>
            <a:rect l="0" t="0" r="r" b="b"/>
            <a:pathLst>
              <a:path w="1406" h="590">
                <a:moveTo>
                  <a:pt x="0" y="182"/>
                </a:moveTo>
                <a:lnTo>
                  <a:pt x="544" y="182"/>
                </a:lnTo>
                <a:lnTo>
                  <a:pt x="544" y="0"/>
                </a:lnTo>
                <a:lnTo>
                  <a:pt x="1406" y="0"/>
                </a:lnTo>
                <a:lnTo>
                  <a:pt x="1406" y="408"/>
                </a:lnTo>
                <a:lnTo>
                  <a:pt x="952" y="408"/>
                </a:lnTo>
                <a:lnTo>
                  <a:pt x="952" y="590"/>
                </a:lnTo>
                <a:lnTo>
                  <a:pt x="453" y="590"/>
                </a:lnTo>
                <a:lnTo>
                  <a:pt x="453" y="408"/>
                </a:lnTo>
                <a:lnTo>
                  <a:pt x="0" y="408"/>
                </a:lnTo>
                <a:lnTo>
                  <a:pt x="0" y="182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63" name="Freeform 15"/>
          <p:cNvSpPr>
            <a:spLocks/>
          </p:cNvSpPr>
          <p:nvPr/>
        </p:nvSpPr>
        <p:spPr bwMode="auto">
          <a:xfrm>
            <a:off x="5867400" y="4365625"/>
            <a:ext cx="2232025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0"/>
              </a:cxn>
              <a:cxn ang="0">
                <a:pos x="408" y="181"/>
              </a:cxn>
              <a:cxn ang="0">
                <a:pos x="997" y="181"/>
              </a:cxn>
              <a:cxn ang="0">
                <a:pos x="997" y="0"/>
              </a:cxn>
              <a:cxn ang="0">
                <a:pos x="1406" y="0"/>
              </a:cxn>
              <a:cxn ang="0">
                <a:pos x="1406" y="453"/>
              </a:cxn>
              <a:cxn ang="0">
                <a:pos x="0" y="453"/>
              </a:cxn>
              <a:cxn ang="0">
                <a:pos x="0" y="0"/>
              </a:cxn>
            </a:cxnLst>
            <a:rect l="0" t="0" r="r" b="b"/>
            <a:pathLst>
              <a:path w="1406" h="453">
                <a:moveTo>
                  <a:pt x="0" y="0"/>
                </a:moveTo>
                <a:lnTo>
                  <a:pt x="408" y="0"/>
                </a:lnTo>
                <a:lnTo>
                  <a:pt x="408" y="181"/>
                </a:lnTo>
                <a:lnTo>
                  <a:pt x="997" y="181"/>
                </a:lnTo>
                <a:lnTo>
                  <a:pt x="997" y="0"/>
                </a:lnTo>
                <a:lnTo>
                  <a:pt x="1406" y="0"/>
                </a:lnTo>
                <a:lnTo>
                  <a:pt x="1406" y="453"/>
                </a:lnTo>
                <a:lnTo>
                  <a:pt x="0" y="453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64" name="Freeform 16"/>
          <p:cNvSpPr>
            <a:spLocks/>
          </p:cNvSpPr>
          <p:nvPr/>
        </p:nvSpPr>
        <p:spPr bwMode="auto">
          <a:xfrm>
            <a:off x="5867400" y="4365625"/>
            <a:ext cx="2232025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0"/>
              </a:cxn>
              <a:cxn ang="0">
                <a:pos x="408" y="181"/>
              </a:cxn>
              <a:cxn ang="0">
                <a:pos x="997" y="181"/>
              </a:cxn>
              <a:cxn ang="0">
                <a:pos x="997" y="0"/>
              </a:cxn>
              <a:cxn ang="0">
                <a:pos x="1406" y="0"/>
              </a:cxn>
              <a:cxn ang="0">
                <a:pos x="1406" y="453"/>
              </a:cxn>
              <a:cxn ang="0">
                <a:pos x="0" y="453"/>
              </a:cxn>
              <a:cxn ang="0">
                <a:pos x="0" y="0"/>
              </a:cxn>
            </a:cxnLst>
            <a:rect l="0" t="0" r="r" b="b"/>
            <a:pathLst>
              <a:path w="1406" h="453">
                <a:moveTo>
                  <a:pt x="0" y="0"/>
                </a:moveTo>
                <a:lnTo>
                  <a:pt x="408" y="0"/>
                </a:lnTo>
                <a:lnTo>
                  <a:pt x="408" y="181"/>
                </a:lnTo>
                <a:lnTo>
                  <a:pt x="997" y="181"/>
                </a:lnTo>
                <a:lnTo>
                  <a:pt x="997" y="0"/>
                </a:lnTo>
                <a:lnTo>
                  <a:pt x="1406" y="0"/>
                </a:lnTo>
                <a:lnTo>
                  <a:pt x="1406" y="453"/>
                </a:lnTo>
                <a:lnTo>
                  <a:pt x="0" y="453"/>
                </a:lnTo>
                <a:lnTo>
                  <a:pt x="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4859338" y="5516563"/>
            <a:ext cx="407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18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當需要某個物件時，才將該物件載入。</a:t>
            </a:r>
          </a:p>
          <a:p>
            <a:pPr eaLnBrk="1" hangingPunct="1"/>
            <a:r>
              <a:rPr kumimoji="1" lang="zh-TW" altLang="en-US" sz="18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這種特質，讓動態抽換物件變得可能。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20086 0.2625 " pathEditMode="relative" rAng="0" ptsTypes="AA">
                                      <p:cBhvr>
                                        <p:cTn id="57" dur="2000" spd="-100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animBg="1"/>
      <p:bldP spid="104455" grpId="0" animBg="1"/>
      <p:bldP spid="104456" grpId="0" animBg="1"/>
      <p:bldP spid="104457" grpId="0"/>
      <p:bldP spid="104461" grpId="0" animBg="1"/>
      <p:bldP spid="104462" grpId="0" animBg="1"/>
      <p:bldP spid="104463" grpId="0" animBg="1"/>
      <p:bldP spid="104463" grpId="1" animBg="1"/>
      <p:bldP spid="104464" grpId="0" animBg="1"/>
      <p:bldP spid="104464" grpId="1" animBg="1"/>
      <p:bldP spid="104464" grpId="2" animBg="1"/>
      <p:bldP spid="1044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安全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153400" cy="7826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Java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中執行一個程式需經歷層層把關，而且活動範圍還會被侷限在特定空間。</a:t>
            </a:r>
          </a:p>
        </p:txBody>
      </p:sp>
      <p:sp>
        <p:nvSpPr>
          <p:cNvPr id="1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39E1C947-8C5E-404B-AFC1-330741F9A529}" type="slidenum">
              <a:rPr lang="en-US" altLang="zh-TW"/>
              <a:pPr/>
              <a:t>15</a:t>
            </a:fld>
            <a:endParaRPr lang="en-US" altLang="zh-TW"/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568325" y="4645025"/>
            <a:ext cx="1323975" cy="1260475"/>
            <a:chOff x="113" y="2931"/>
            <a:chExt cx="834" cy="794"/>
          </a:xfrm>
        </p:grpSpPr>
        <p:graphicFrame>
          <p:nvGraphicFramePr>
            <p:cNvPr id="105477" name="Object 5"/>
            <p:cNvGraphicFramePr>
              <a:graphicFrameLocks noChangeAspect="1"/>
            </p:cNvGraphicFramePr>
            <p:nvPr/>
          </p:nvGraphicFramePr>
          <p:xfrm>
            <a:off x="281" y="2931"/>
            <a:ext cx="498" cy="498"/>
          </p:xfrm>
          <a:graphic>
            <a:graphicData uri="http://schemas.openxmlformats.org/presentationml/2006/ole">
              <p:oleObj spid="_x0000_s105477" name="Visio" r:id="rId4" imgW="568452" imgH="568452" progId="">
                <p:embed/>
              </p:oleObj>
            </a:graphicData>
          </a:graphic>
        </p:graphicFrame>
        <p:sp>
          <p:nvSpPr>
            <p:cNvPr id="105478" name="Text Box 6"/>
            <p:cNvSpPr txBox="1">
              <a:spLocks noChangeArrowheads="1"/>
            </p:cNvSpPr>
            <p:nvPr/>
          </p:nvSpPr>
          <p:spPr bwMode="auto">
            <a:xfrm>
              <a:off x="113" y="3359"/>
              <a:ext cx="83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 sz="1600" b="1">
                  <a:solidFill>
                    <a:srgbClr val="3366FF"/>
                  </a:solidFill>
                  <a:latin typeface="Arial" charset="0"/>
                  <a:ea typeface="標楷體" pitchFamily="65" charset="-120"/>
                </a:rPr>
                <a:t>Java </a:t>
              </a:r>
              <a:r>
                <a:rPr kumimoji="1" lang="zh-TW" altLang="en-US" sz="1600" b="1">
                  <a:solidFill>
                    <a:srgbClr val="3366FF"/>
                  </a:solidFill>
                  <a:latin typeface="Arial" charset="0"/>
                  <a:ea typeface="標楷體" pitchFamily="65" charset="-120"/>
                </a:rPr>
                <a:t>位元碼</a:t>
              </a:r>
            </a:p>
            <a:p>
              <a:pPr eaLnBrk="1" hangingPunct="1"/>
              <a:r>
                <a:rPr kumimoji="1" lang="en-US" altLang="zh-TW" sz="1600" b="1">
                  <a:solidFill>
                    <a:srgbClr val="3366FF"/>
                  </a:solidFill>
                  <a:latin typeface="Arial" charset="0"/>
                  <a:ea typeface="標楷體" pitchFamily="65" charset="-120"/>
                </a:rPr>
                <a:t>(Byte Code)</a:t>
              </a:r>
            </a:p>
          </p:txBody>
        </p:sp>
      </p:grpSp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2008188" y="4645025"/>
          <a:ext cx="1944687" cy="1262063"/>
        </p:xfrm>
        <a:graphic>
          <a:graphicData uri="http://schemas.openxmlformats.org/presentationml/2006/ole">
            <p:oleObj spid="_x0000_s105479" name="Visio" r:id="rId5" imgW="1451458" imgH="940613" progId="">
              <p:embed/>
            </p:oleObj>
          </a:graphicData>
        </a:graphic>
      </p:graphicFrame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1719263" y="5005388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2728913" y="3421063"/>
            <a:ext cx="1295400" cy="649287"/>
          </a:xfrm>
          <a:prstGeom prst="cloudCallout">
            <a:avLst>
              <a:gd name="adj1" fmla="val -25736"/>
              <a:gd name="adj2" fmla="val 1231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kumimoji="1" lang="zh-TW" altLang="en-US" sz="14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有被竄改過嗎？</a:t>
            </a:r>
          </a:p>
        </p:txBody>
      </p:sp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4191000" y="4597400"/>
          <a:ext cx="1512888" cy="1309688"/>
        </p:xfrm>
        <a:graphic>
          <a:graphicData uri="http://schemas.openxmlformats.org/presentationml/2006/ole">
            <p:oleObj spid="_x0000_s105482" name="Visio" r:id="rId6" imgW="1087222" imgH="940613" progId="">
              <p:embed/>
            </p:oleObj>
          </a:graphicData>
        </a:graphic>
      </p:graphicFrame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4313238" y="3276600"/>
            <a:ext cx="1944687" cy="935038"/>
          </a:xfrm>
          <a:prstGeom prst="cloudCallout">
            <a:avLst>
              <a:gd name="adj1" fmla="val -10653"/>
              <a:gd name="adj2" fmla="val 871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kumimoji="1" lang="zh-TW" altLang="en-US" sz="14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別亂跑，我帶你到正確的記憶體位置。</a:t>
            </a: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3663950" y="5005388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5943600" y="4648200"/>
          <a:ext cx="1873250" cy="1258888"/>
        </p:xfrm>
        <a:graphic>
          <a:graphicData uri="http://schemas.openxmlformats.org/presentationml/2006/ole">
            <p:oleObj spid="_x0000_s105485" name="Visio" r:id="rId7" imgW="1400556" imgH="940613" progId="">
              <p:embed/>
            </p:oleObj>
          </a:graphicData>
        </a:graphic>
      </p:graphicFrame>
      <p:sp>
        <p:nvSpPr>
          <p:cNvPr id="105486" name="AutoShape 14"/>
          <p:cNvSpPr>
            <a:spLocks noChangeArrowheads="1"/>
          </p:cNvSpPr>
          <p:nvPr/>
        </p:nvSpPr>
        <p:spPr bwMode="auto">
          <a:xfrm>
            <a:off x="6689725" y="3060700"/>
            <a:ext cx="1871663" cy="1223963"/>
          </a:xfrm>
          <a:prstGeom prst="cloudCallout">
            <a:avLst>
              <a:gd name="adj1" fmla="val -23454"/>
              <a:gd name="adj2" fmla="val 746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kumimoji="1" lang="zh-TW" altLang="en-US" sz="14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很好！一切正常！但只准你在特定範圍活動。</a:t>
            </a: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5464175" y="5005388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105480" grpId="0" animBg="1"/>
      <p:bldP spid="105481" grpId="0" animBg="1"/>
      <p:bldP spid="105483" grpId="0" animBg="1"/>
      <p:bldP spid="105484" grpId="0" animBg="1"/>
      <p:bldP spid="105486" grpId="0" animBg="1"/>
      <p:bldP spid="1054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選擇正確套件</a:t>
            </a:r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BDD59E1F-174C-4839-BDBE-A7166DD3366B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95288" y="2133600"/>
            <a:ext cx="6121400" cy="439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kumimoji="1" lang="en-US" altLang="zh-TW" b="1" dirty="0" smtClean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Eclipse, </a:t>
            </a:r>
            <a:r>
              <a:rPr kumimoji="1" lang="en-US" altLang="zh-TW" b="1" dirty="0" err="1" smtClean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NetBeans</a:t>
            </a:r>
            <a:r>
              <a:rPr kumimoji="1" lang="en-US" altLang="zh-TW" b="1" dirty="0" smtClean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, …etc </a:t>
            </a:r>
            <a:r>
              <a:rPr kumimoji="1" lang="en-US" altLang="zh-TW" b="1" dirty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(IDE)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619250" y="3011488"/>
            <a:ext cx="4897438" cy="35131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JDK (Java Development Kit)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627313" y="3735388"/>
            <a:ext cx="3889375" cy="2789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JRE (Java Runtime</a:t>
            </a:r>
            <a:b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</a:br>
            <a: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Environment)</a:t>
            </a: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2843213" y="4941888"/>
            <a:ext cx="1728787" cy="1223962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Java VM</a:t>
            </a:r>
            <a:b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</a:br>
            <a: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(JVM)</a:t>
            </a: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>
            <a:off x="4643438" y="4941888"/>
            <a:ext cx="1728787" cy="122396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Java</a:t>
            </a:r>
          </a:p>
          <a:p>
            <a:pPr algn="ctr" eaLnBrk="1" hangingPunct="1"/>
            <a: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Runtime</a:t>
            </a:r>
          </a:p>
          <a:p>
            <a:pPr algn="ctr" eaLnBrk="1" hangingPunct="1"/>
            <a: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Classes</a:t>
            </a:r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7092950" y="4797425"/>
            <a:ext cx="1763713" cy="1655763"/>
          </a:xfrm>
          <a:prstGeom prst="parallelogram">
            <a:avLst>
              <a:gd name="adj" fmla="val 2663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Java</a:t>
            </a:r>
          </a:p>
          <a:p>
            <a:pPr algn="ctr" eaLnBrk="1" hangingPunct="1"/>
            <a: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Docs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 animBg="1"/>
      <p:bldP spid="107525" grpId="0" animBg="1"/>
      <p:bldP spid="107526" grpId="0" animBg="1"/>
      <p:bldP spid="107527" grpId="0" animBg="1"/>
      <p:bldP spid="1075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  <a:hlinkClick r:id="rId3"/>
              </a:rPr>
              <a:t>http</a:t>
            </a:r>
            <a:r>
              <a:rPr lang="en-US" altLang="zh-TW" dirty="0">
                <a:ea typeface="新細明體" pitchFamily="18" charset="-120"/>
                <a:hlinkClick r:id="rId3"/>
              </a:rPr>
              <a:t>://java.sun.com/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F5A230AD-9D0F-40F7-90D3-2E1258929CE2}" type="slidenum">
              <a:rPr lang="en-US" altLang="zh-TW"/>
              <a:pPr/>
              <a:t>17</a:t>
            </a:fld>
            <a:endParaRPr lang="en-US" altLang="zh-TW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1489" y="1600200"/>
            <a:ext cx="57210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Download  JDK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13A42130-264D-4EBA-A29F-AD9AF05E71DC}" type="slidenum">
              <a:rPr lang="en-US" altLang="zh-TW"/>
              <a:pPr/>
              <a:t>18</a:t>
            </a:fld>
            <a:endParaRPr lang="en-US" altLang="zh-TW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6724650" cy="531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 SDK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BCB218E2-01D9-4D7C-924F-F6390FB8ED19}" type="slidenum">
              <a:rPr lang="en-US" altLang="zh-TW"/>
              <a:pPr/>
              <a:t>19</a:t>
            </a:fld>
            <a:endParaRPr lang="en-US" altLang="zh-TW"/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 cstate="print"/>
          <a:srcRect b="48070"/>
          <a:stretch>
            <a:fillRect/>
          </a:stretch>
        </p:blipFill>
        <p:spPr bwMode="auto">
          <a:xfrm>
            <a:off x="228600" y="1447800"/>
            <a:ext cx="84582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Java </a:t>
            </a:r>
            <a:r>
              <a:rPr lang="en-US" altLang="zh-TW" dirty="0" smtClean="0">
                <a:ea typeface="標楷體" pitchFamily="65" charset="-120"/>
              </a:rPr>
              <a:t>History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1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2A59356F-03F3-4499-B881-8F84DD7005A0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92163" name="WordArt 3" descr="紙袋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3448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Arial Black"/>
              </a:rPr>
              <a:t>Green Project</a:t>
            </a:r>
            <a:endParaRPr lang="zh-TW" alt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/>
                </a:outerShdw>
              </a:effectLst>
              <a:latin typeface="Arial Black"/>
            </a:endParaRPr>
          </a:p>
        </p:txBody>
      </p:sp>
      <p:pic>
        <p:nvPicPr>
          <p:cNvPr id="92164" name="Picture 4" descr="tinytimemac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14600"/>
            <a:ext cx="1905000" cy="1320800"/>
          </a:xfrm>
          <a:prstGeom prst="rect">
            <a:avLst/>
          </a:prstGeom>
          <a:noFill/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514600" y="31242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zh-TW" altLang="en-US" sz="3600" i="1">
                <a:latin typeface="Arial Black" pitchFamily="34" charset="0"/>
                <a:ea typeface="新細明體" pitchFamily="18" charset="-120"/>
              </a:rPr>
              <a:t>1991</a:t>
            </a:r>
          </a:p>
        </p:txBody>
      </p:sp>
      <p:pic>
        <p:nvPicPr>
          <p:cNvPr id="92166" name="Picture 6" descr="JagWithDuke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00200"/>
            <a:ext cx="1393825" cy="1752600"/>
          </a:xfrm>
          <a:prstGeom prst="rect">
            <a:avLst/>
          </a:prstGeom>
          <a:noFill/>
        </p:spPr>
      </p:pic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5334000" y="25908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629400" y="3429000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b="1" i="1">
                <a:latin typeface="Times New Roman" pitchFamily="18" charset="0"/>
                <a:ea typeface="新細明體" pitchFamily="18" charset="-120"/>
              </a:rPr>
              <a:t>James Gosling</a:t>
            </a:r>
          </a:p>
        </p:txBody>
      </p:sp>
      <p:pic>
        <p:nvPicPr>
          <p:cNvPr id="92169" name="Picture 9" descr="Tr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495800"/>
            <a:ext cx="2438400" cy="1784350"/>
          </a:xfrm>
          <a:prstGeom prst="rect">
            <a:avLst/>
          </a:prstGeom>
          <a:noFill/>
        </p:spPr>
      </p:pic>
      <p:sp>
        <p:nvSpPr>
          <p:cNvPr id="92170" name="WordArt 10"/>
          <p:cNvSpPr>
            <a:spLocks noChangeArrowheads="1" noChangeShapeType="1" noTextEdit="1"/>
          </p:cNvSpPr>
          <p:nvPr/>
        </p:nvSpPr>
        <p:spPr bwMode="auto">
          <a:xfrm>
            <a:off x="5181600" y="5334000"/>
            <a:ext cx="16764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TW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 Black"/>
              </a:rPr>
              <a:t>Oak</a:t>
            </a:r>
            <a:endParaRPr lang="zh-TW" alt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 flipH="1" flipV="1">
            <a:off x="7315200" y="4876800"/>
            <a:ext cx="10668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92172" name="Picture 12" descr="Java Technology Home P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4419600"/>
            <a:ext cx="1214438" cy="2057400"/>
          </a:xfrm>
          <a:prstGeom prst="rect">
            <a:avLst/>
          </a:prstGeom>
          <a:noFill/>
        </p:spPr>
      </p:pic>
      <p:sp>
        <p:nvSpPr>
          <p:cNvPr id="92173" name="AutoShape 13"/>
          <p:cNvSpPr>
            <a:spLocks noChangeArrowheads="1"/>
          </p:cNvSpPr>
          <p:nvPr/>
        </p:nvSpPr>
        <p:spPr bwMode="auto">
          <a:xfrm flipH="1">
            <a:off x="3048000" y="51816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2438400" y="59436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zh-TW" altLang="en-US" sz="3600" i="1">
                <a:latin typeface="Arial Black" pitchFamily="34" charset="0"/>
                <a:ea typeface="新細明體" pitchFamily="18" charset="-120"/>
              </a:rPr>
              <a:t>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5" grpId="0" autoUpdateAnimBg="0"/>
      <p:bldP spid="92167" grpId="0" animBg="1"/>
      <p:bldP spid="92168" grpId="0" autoUpdateAnimBg="0"/>
      <p:bldP spid="92170" grpId="0" animBg="1"/>
      <p:bldP spid="92171" grpId="0" animBg="1"/>
      <p:bldP spid="92173" grpId="0" animBg="1"/>
      <p:bldP spid="921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41350"/>
          </a:xfrm>
        </p:spPr>
        <p:txBody>
          <a:bodyPr/>
          <a:lstStyle/>
          <a:p>
            <a:r>
              <a:rPr lang="zh-TW" altLang="en-US" sz="3200">
                <a:ea typeface="新細明體" pitchFamily="18" charset="-120"/>
              </a:rPr>
              <a:t>對於 </a:t>
            </a:r>
            <a:r>
              <a:rPr lang="en-US" altLang="zh-TW" sz="3200">
                <a:ea typeface="新細明體" pitchFamily="18" charset="-120"/>
              </a:rPr>
              <a:t>Windows XP </a:t>
            </a:r>
            <a:r>
              <a:rPr lang="zh-TW" altLang="en-US" sz="3200">
                <a:ea typeface="新細明體" pitchFamily="18" charset="-120"/>
              </a:rPr>
              <a:t>的</a:t>
            </a:r>
            <a:r>
              <a:rPr lang="en-US" altLang="zh-TW" sz="3200">
                <a:ea typeface="新細明體" pitchFamily="18" charset="-120"/>
              </a:rPr>
              <a:t>Java </a:t>
            </a:r>
            <a:r>
              <a:rPr lang="zh-TW" altLang="en-US" sz="3200">
                <a:ea typeface="新細明體" pitchFamily="18" charset="-120"/>
              </a:rPr>
              <a:t>環境設定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252F5676-A0B0-4248-97F9-71344408EC35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63563" y="1379538"/>
            <a:ext cx="7777162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Windows XP 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的路徑 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Path 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設定為 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C:\</a:t>
            </a:r>
            <a:r>
              <a:rPr kumimoji="1" lang="en-US" altLang="zh-TW" sz="2000" dirty="0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j2sdk1.4.1_02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\bin 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以及目前目錄。設定步驟如下： 執行 「開始」／「設定」／「控制台」指令，開啟「控制 台」視窗，在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【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系統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】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圖示按二下啟動它，在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【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進階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】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圖示按一 下啟動它，如下圖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923925" y="6132513"/>
            <a:ext cx="711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kumimoji="1" lang="zh-TW" altLang="en-US">
                <a:latin typeface="Times New Roman" pitchFamily="18" charset="0"/>
                <a:ea typeface="新細明體" pitchFamily="18" charset="-120"/>
              </a:rPr>
              <a:t> </a:t>
            </a:r>
            <a:r>
              <a:rPr kumimoji="1" lang="zh-TW" altLang="en-US" sz="1600">
                <a:latin typeface="Times New Roman" pitchFamily="18" charset="0"/>
                <a:ea typeface="新細明體" pitchFamily="18" charset="-120"/>
              </a:rPr>
              <a:t>執行 「開始」／「設定」／「控制台」指令</a:t>
            </a:r>
            <a:r>
              <a:rPr kumimoji="1" lang="zh-TW" altLang="en-US">
                <a:latin typeface="Times New Roman" pitchFamily="18" charset="0"/>
                <a:ea typeface="新細明體" pitchFamily="18" charset="-120"/>
              </a:rPr>
              <a:t> </a:t>
            </a:r>
          </a:p>
        </p:txBody>
      </p:sp>
      <p:pic>
        <p:nvPicPr>
          <p:cNvPr id="158725" name="Picture 5" descr="f01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2819400"/>
            <a:ext cx="4114800" cy="335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3" descr="f011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419600" y="1295400"/>
            <a:ext cx="4048125" cy="3790950"/>
          </a:xfrm>
          <a:noFill/>
          <a:ln/>
        </p:spPr>
      </p:pic>
      <p:sp>
        <p:nvSpPr>
          <p:cNvPr id="7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AC9D19FA-2204-4483-A43B-00AA33EFADD2}" type="slidenum">
              <a:rPr lang="en-US" altLang="zh-TW"/>
              <a:pPr/>
              <a:t>21</a:t>
            </a:fld>
            <a:endParaRPr lang="en-US" altLang="zh-TW"/>
          </a:p>
        </p:txBody>
      </p:sp>
      <p:pic>
        <p:nvPicPr>
          <p:cNvPr id="159746" name="Picture 2" descr="f0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341438"/>
            <a:ext cx="4114800" cy="3671887"/>
          </a:xfrm>
          <a:prstGeom prst="rect">
            <a:avLst/>
          </a:prstGeom>
          <a:noFill/>
        </p:spPr>
      </p:pic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395288" y="5440363"/>
            <a:ext cx="32289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zh-TW" altLang="en-US" sz="1800">
                <a:latin typeface="Arial" charset="0"/>
                <a:ea typeface="新細明體" pitchFamily="18" charset="-120"/>
              </a:rPr>
              <a:t>在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【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系統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】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圖示按二下啟動它 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4876800" y="5410200"/>
            <a:ext cx="32289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zh-TW" altLang="en-US" sz="1800">
                <a:latin typeface="Arial" charset="0"/>
                <a:ea typeface="新細明體" pitchFamily="18" charset="-120"/>
              </a:rPr>
              <a:t>在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【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進階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】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圖示按一下啟動它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f01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0"/>
            <a:ext cx="4038600" cy="3657600"/>
          </a:xfrm>
          <a:noFill/>
          <a:ln/>
        </p:spPr>
      </p:pic>
      <p:pic>
        <p:nvPicPr>
          <p:cNvPr id="160771" name="Picture 3" descr="f01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0"/>
            <a:ext cx="3714750" cy="3600450"/>
          </a:xfrm>
          <a:noFill/>
          <a:ln/>
        </p:spPr>
      </p:pic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78BA584A-DCB3-4C5E-94C5-2DAF0A7E3C93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066800" y="3733800"/>
            <a:ext cx="1628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TW" sz="1800">
                <a:latin typeface="Arial" charset="0"/>
                <a:ea typeface="新細明體" pitchFamily="18" charset="-120"/>
              </a:rPr>
              <a:t>【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進階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】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視窗 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4270375" y="3733800"/>
            <a:ext cx="47212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kumimoji="1" lang="zh-TW" altLang="en-US" sz="1800">
                <a:latin typeface="Arial" charset="0"/>
                <a:ea typeface="新細明體" pitchFamily="18" charset="-120"/>
              </a:rPr>
              <a:t>選「系統變數」欄的 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Path 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後按「編輯」鈕 </a:t>
            </a:r>
          </a:p>
        </p:txBody>
      </p:sp>
      <p:pic>
        <p:nvPicPr>
          <p:cNvPr id="160774" name="Picture 6" descr="f01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191000"/>
            <a:ext cx="44196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0" y="6035675"/>
            <a:ext cx="6707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zh-TW" altLang="en-US">
                <a:latin typeface="Arial" charset="0"/>
                <a:ea typeface="新細明體" pitchFamily="18" charset="-120"/>
              </a:rPr>
              <a:t>在變數值欄的最後加入「</a:t>
            </a:r>
            <a:r>
              <a:rPr kumimoji="1" lang="en-US" altLang="zh-TW">
                <a:latin typeface="Arial" charset="0"/>
                <a:ea typeface="新細明體" pitchFamily="18" charset="-120"/>
              </a:rPr>
              <a:t>C:\</a:t>
            </a:r>
            <a:r>
              <a:rPr kumimoji="1" lang="en-US" altLang="zh-TW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j2sdk1.4.1_02</a:t>
            </a:r>
            <a:r>
              <a:rPr kumimoji="1" lang="en-US" altLang="zh-TW">
                <a:latin typeface="Arial" charset="0"/>
                <a:ea typeface="新細明體" pitchFamily="18" charset="-120"/>
              </a:rPr>
              <a:t>\bin</a:t>
            </a:r>
            <a:r>
              <a:rPr kumimoji="1" lang="zh-TW" altLang="en-US">
                <a:latin typeface="Arial" charset="0"/>
                <a:ea typeface="新細明體" pitchFamily="18" charset="-120"/>
              </a:rPr>
              <a:t>」 </a:t>
            </a:r>
          </a:p>
          <a:p>
            <a:pPr eaLnBrk="1" hangingPunct="1"/>
            <a:r>
              <a:rPr kumimoji="1" lang="en-US" altLang="zh-TW">
                <a:latin typeface="Arial" charset="0"/>
                <a:ea typeface="新細明體" pitchFamily="18" charset="-120"/>
              </a:rPr>
              <a:t>PS.</a:t>
            </a:r>
            <a:r>
              <a:rPr kumimoji="1" lang="zh-TW" altLang="en-US">
                <a:ea typeface="新細明體" pitchFamily="18" charset="-120"/>
              </a:rPr>
              <a:t>假設</a:t>
            </a:r>
            <a:r>
              <a:rPr kumimoji="1" lang="en-US" altLang="zh-TW">
                <a:ea typeface="新細明體" pitchFamily="18" charset="-120"/>
              </a:rPr>
              <a:t>java</a:t>
            </a:r>
            <a:r>
              <a:rPr kumimoji="1" lang="zh-TW" altLang="en-US">
                <a:ea typeface="新細明體" pitchFamily="18" charset="-120"/>
              </a:rPr>
              <a:t>安裝在</a:t>
            </a:r>
            <a:r>
              <a:rPr kumimoji="1" lang="en-US" altLang="zh-TW">
                <a:ea typeface="新細明體" pitchFamily="18" charset="-120"/>
              </a:rPr>
              <a:t>C:\</a:t>
            </a:r>
            <a:r>
              <a:rPr kumimoji="1" lang="en-US" altLang="zh-TW">
                <a:solidFill>
                  <a:srgbClr val="FF0000"/>
                </a:solidFill>
                <a:ea typeface="新細明體" pitchFamily="18" charset="-120"/>
              </a:rPr>
              <a:t>j2sdk1.4.1_02</a:t>
            </a:r>
            <a:r>
              <a:rPr kumimoji="1" lang="zh-TW" altLang="en-US">
                <a:ea typeface="新細明體" pitchFamily="18" charset="-120"/>
              </a:rPr>
              <a:t>這資料夾下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41350"/>
          </a:xfrm>
          <a:noFill/>
          <a:ln/>
        </p:spPr>
        <p:txBody>
          <a:bodyPr>
            <a:normAutofit fontScale="90000"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對於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Windows XP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Java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環境設定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4572000"/>
          </a:xfrm>
        </p:spPr>
        <p:txBody>
          <a:bodyPr/>
          <a:lstStyle/>
          <a:p>
            <a:r>
              <a:rPr lang="zh-TW" altLang="en-US">
                <a:ea typeface="新細明體" pitchFamily="18" charset="-120"/>
              </a:rPr>
              <a:t>在「環境變數」視窗設定 </a:t>
            </a:r>
            <a:r>
              <a:rPr lang="en-US" altLang="zh-TW">
                <a:ea typeface="新細明體" pitchFamily="18" charset="-120"/>
              </a:rPr>
              <a:t>CLASSPATH </a:t>
            </a:r>
            <a:r>
              <a:rPr lang="zh-TW" altLang="en-US">
                <a:ea typeface="新細明體" pitchFamily="18" charset="-120"/>
              </a:rPr>
              <a:t>環境變數</a:t>
            </a: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E0F4A7C8-A77D-4161-9573-66121B88B13B}" type="slidenum">
              <a:rPr lang="en-US" altLang="zh-TW"/>
              <a:pPr/>
              <a:t>23</a:t>
            </a:fld>
            <a:endParaRPr lang="en-US" altLang="zh-TW"/>
          </a:p>
        </p:txBody>
      </p:sp>
      <p:pic>
        <p:nvPicPr>
          <p:cNvPr id="162819" name="Picture 3" descr="chap7_2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930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 descr="chap2_7_2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67000"/>
            <a:ext cx="39624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233363" y="5867400"/>
            <a:ext cx="63129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dirty="0" smtClean="0">
                <a:ea typeface="新細明體" pitchFamily="18" charset="-120"/>
              </a:rPr>
              <a:t>PS</a:t>
            </a:r>
            <a:r>
              <a:rPr kumimoji="1" lang="en-US" altLang="zh-TW" dirty="0">
                <a:ea typeface="新細明體" pitchFamily="18" charset="-120"/>
              </a:rPr>
              <a:t>.</a:t>
            </a:r>
            <a:r>
              <a:rPr kumimoji="1" lang="zh-TW" altLang="en-US" dirty="0">
                <a:ea typeface="新細明體" pitchFamily="18" charset="-120"/>
              </a:rPr>
              <a:t>假設</a:t>
            </a:r>
            <a:r>
              <a:rPr kumimoji="1" lang="en-US" altLang="zh-TW" dirty="0">
                <a:ea typeface="新細明體" pitchFamily="18" charset="-120"/>
              </a:rPr>
              <a:t>java</a:t>
            </a:r>
            <a:r>
              <a:rPr kumimoji="1" lang="zh-TW" altLang="en-US" dirty="0">
                <a:ea typeface="新細明體" pitchFamily="18" charset="-120"/>
              </a:rPr>
              <a:t>安裝在</a:t>
            </a:r>
            <a:r>
              <a:rPr kumimoji="1" lang="en-US" altLang="zh-TW" dirty="0">
                <a:ea typeface="新細明體" pitchFamily="18" charset="-120"/>
              </a:rPr>
              <a:t>C:\</a:t>
            </a:r>
            <a:r>
              <a:rPr kumimoji="1" lang="en-US" altLang="zh-TW" dirty="0">
                <a:solidFill>
                  <a:srgbClr val="FF0000"/>
                </a:solidFill>
                <a:ea typeface="新細明體" pitchFamily="18" charset="-120"/>
              </a:rPr>
              <a:t>j2sdk1.4.1_02</a:t>
            </a:r>
            <a:r>
              <a:rPr kumimoji="1" lang="zh-TW" altLang="en-US" dirty="0">
                <a:ea typeface="新細明體" pitchFamily="18" charset="-120"/>
              </a:rPr>
              <a:t>這資料夾下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Test javac</a:t>
            </a: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BA9E48C8-7039-4B1A-B4C2-04ECE14D0A30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3725" y="1414463"/>
            <a:ext cx="691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>
                <a:ea typeface="新細明體" pitchFamily="18" charset="-120"/>
              </a:rPr>
              <a:t>執行 「開始」／「執行」／打入</a:t>
            </a:r>
            <a:r>
              <a:rPr kumimoji="1" lang="en-US" altLang="zh-TW">
                <a:ea typeface="新細明體" pitchFamily="18" charset="-120"/>
              </a:rPr>
              <a:t>cmd </a:t>
            </a:r>
            <a:r>
              <a:rPr kumimoji="1" lang="zh-TW" altLang="en-US">
                <a:ea typeface="新細明體" pitchFamily="18" charset="-120"/>
              </a:rPr>
              <a:t>確定 ／ </a:t>
            </a:r>
            <a:r>
              <a:rPr kumimoji="1" lang="en-US" altLang="zh-TW">
                <a:ea typeface="新細明體" pitchFamily="18" charset="-120"/>
              </a:rPr>
              <a:t>javac </a:t>
            </a:r>
          </a:p>
        </p:txBody>
      </p:sp>
      <p:grpSp>
        <p:nvGrpSpPr>
          <p:cNvPr id="202759" name="Group 7"/>
          <p:cNvGrpSpPr>
            <a:grpSpLocks/>
          </p:cNvGrpSpPr>
          <p:nvPr/>
        </p:nvGrpSpPr>
        <p:grpSpPr bwMode="auto">
          <a:xfrm>
            <a:off x="990600" y="2079625"/>
            <a:ext cx="7086600" cy="4697413"/>
            <a:chOff x="624" y="1310"/>
            <a:chExt cx="4464" cy="2959"/>
          </a:xfrm>
        </p:grpSpPr>
        <p:pic>
          <p:nvPicPr>
            <p:cNvPr id="2027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3281" t="22917" r="21875" b="19792"/>
            <a:stretch>
              <a:fillRect/>
            </a:stretch>
          </p:blipFill>
          <p:spPr bwMode="auto">
            <a:xfrm>
              <a:off x="624" y="1310"/>
              <a:ext cx="4464" cy="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2758" name="Rectangle 6"/>
            <p:cNvSpPr>
              <a:spLocks noChangeArrowheads="1"/>
            </p:cNvSpPr>
            <p:nvPr/>
          </p:nvSpPr>
          <p:spPr bwMode="auto">
            <a:xfrm>
              <a:off x="2448" y="1824"/>
              <a:ext cx="336" cy="1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 </a:t>
            </a:r>
            <a:r>
              <a:rPr lang="zh-TW" altLang="en-US">
                <a:ea typeface="新細明體" pitchFamily="18" charset="-120"/>
              </a:rPr>
              <a:t>開發流程簡要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建立原始檔 </a:t>
            </a:r>
            <a:r>
              <a:rPr lang="en-US" altLang="zh-TW" dirty="0">
                <a:ea typeface="微軟正黑體" pitchFamily="34" charset="-120"/>
              </a:rPr>
              <a:t>(Create a Source File)</a:t>
            </a:r>
          </a:p>
          <a:p>
            <a:pPr lvl="1"/>
            <a:r>
              <a:rPr lang="zh-TW" altLang="en-US" dirty="0">
                <a:ea typeface="微軟正黑體" pitchFamily="34" charset="-120"/>
              </a:rPr>
              <a:t>利用筆記本</a:t>
            </a:r>
            <a:r>
              <a:rPr lang="zh-TW" altLang="en-US" dirty="0" smtClean="0">
                <a:ea typeface="微軟正黑體" pitchFamily="34" charset="-120"/>
              </a:rPr>
              <a:t>或</a:t>
            </a:r>
            <a:r>
              <a:rPr lang="en-US" altLang="zh-TW" dirty="0" smtClean="0">
                <a:ea typeface="微軟正黑體" pitchFamily="34" charset="-120"/>
              </a:rPr>
              <a:t>Notepad++</a:t>
            </a:r>
            <a:endParaRPr lang="en-US" altLang="zh-TW" dirty="0">
              <a:ea typeface="微軟正黑體" pitchFamily="34" charset="-120"/>
            </a:endParaRPr>
          </a:p>
          <a:p>
            <a:r>
              <a:rPr lang="zh-TW" altLang="en-US" dirty="0">
                <a:ea typeface="微軟正黑體" pitchFamily="34" charset="-120"/>
              </a:rPr>
              <a:t>編譯原始檔 </a:t>
            </a:r>
            <a:r>
              <a:rPr lang="en-US" altLang="zh-TW" dirty="0">
                <a:ea typeface="微軟正黑體" pitchFamily="34" charset="-120"/>
              </a:rPr>
              <a:t>(Compile the Source File)</a:t>
            </a:r>
          </a:p>
          <a:p>
            <a:pPr lvl="1"/>
            <a:r>
              <a:rPr lang="en-US" altLang="zh-TW" dirty="0" err="1">
                <a:ea typeface="微軟正黑體" pitchFamily="34" charset="-120"/>
              </a:rPr>
              <a:t>javac</a:t>
            </a:r>
            <a:r>
              <a:rPr lang="en-US" altLang="zh-TW" dirty="0">
                <a:ea typeface="微軟正黑體" pitchFamily="34" charset="-120"/>
              </a:rPr>
              <a:t> HelloWorldApp.java</a:t>
            </a:r>
          </a:p>
          <a:p>
            <a:r>
              <a:rPr lang="zh-TW" altLang="en-US" dirty="0">
                <a:ea typeface="微軟正黑體" pitchFamily="34" charset="-120"/>
              </a:rPr>
              <a:t>執行程式 </a:t>
            </a:r>
            <a:r>
              <a:rPr lang="en-US" altLang="zh-TW" dirty="0">
                <a:ea typeface="微軟正黑體" pitchFamily="34" charset="-120"/>
              </a:rPr>
              <a:t>(Run the Program)</a:t>
            </a:r>
          </a:p>
          <a:p>
            <a:pPr lvl="1"/>
            <a:r>
              <a:rPr lang="en-US" altLang="zh-TW" dirty="0">
                <a:ea typeface="微軟正黑體" pitchFamily="34" charset="-120"/>
              </a:rPr>
              <a:t>java </a:t>
            </a:r>
            <a:r>
              <a:rPr lang="en-US" altLang="zh-TW" dirty="0" err="1">
                <a:ea typeface="微軟正黑體" pitchFamily="34" charset="-120"/>
              </a:rPr>
              <a:t>HelloWorldApp</a:t>
            </a:r>
            <a:endParaRPr lang="en-US" altLang="zh-TW" dirty="0"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4D2EF95F-5264-4798-85B3-D4C7D6C9F58B}" type="slidenum">
              <a:rPr lang="en-US" altLang="zh-TW"/>
              <a:pPr/>
              <a:t>25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</a:t>
            </a:r>
            <a:r>
              <a:rPr lang="zh-TW" altLang="en-US">
                <a:ea typeface="新細明體" pitchFamily="18" charset="-120"/>
              </a:rPr>
              <a:t>應用程式範例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D0286F2D-4C6E-4BB6-9650-82CD7AB5A0B6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07375" cy="440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chemeClr val="hlink"/>
                </a:solidFill>
                <a:latin typeface="Tahoma" pitchFamily="34" charset="0"/>
                <a:ea typeface="新細明體" pitchFamily="18" charset="-120"/>
              </a:rPr>
              <a:t>/**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chemeClr val="hlink"/>
                </a:solidFill>
                <a:latin typeface="Tahoma" pitchFamily="34" charset="0"/>
                <a:ea typeface="新細明體" pitchFamily="18" charset="-120"/>
              </a:rPr>
              <a:t> * The HelloWorldApp class implements an application that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chemeClr val="hlink"/>
                </a:solidFill>
                <a:latin typeface="Tahoma" pitchFamily="34" charset="0"/>
                <a:ea typeface="新細明體" pitchFamily="18" charset="-120"/>
              </a:rPr>
              <a:t> * displays "Hello World!" to the standard output.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chemeClr val="hlink"/>
                </a:solidFill>
                <a:latin typeface="Tahoma" pitchFamily="34" charset="0"/>
                <a:ea typeface="新細明體" pitchFamily="18" charset="-120"/>
              </a:rPr>
              <a:t> */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public class </a:t>
            </a:r>
            <a:r>
              <a:rPr kumimoji="1" lang="en-US" altLang="zh-TW">
                <a:latin typeface="Tahoma" pitchFamily="34" charset="0"/>
                <a:ea typeface="新細明體" pitchFamily="18" charset="-120"/>
              </a:rPr>
              <a:t>HelloWorldApp</a:t>
            </a: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{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   </a:t>
            </a:r>
            <a:r>
              <a:rPr kumimoji="1" lang="en-US" altLang="zh-TW">
                <a:solidFill>
                  <a:srgbClr val="CC3300"/>
                </a:solidFill>
                <a:latin typeface="Tahoma" pitchFamily="34" charset="0"/>
                <a:ea typeface="新細明體" pitchFamily="18" charset="-120"/>
              </a:rPr>
              <a:t>public static void main(String[] args)</a:t>
            </a: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{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       </a:t>
            </a:r>
            <a:r>
              <a:rPr kumimoji="1" lang="en-US" altLang="zh-TW">
                <a:solidFill>
                  <a:schemeClr val="hlink"/>
                </a:solidFill>
                <a:latin typeface="Tahoma" pitchFamily="34" charset="0"/>
                <a:ea typeface="新細明體" pitchFamily="18" charset="-120"/>
              </a:rPr>
              <a:t>// Display "Hello World!"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       </a:t>
            </a:r>
            <a:r>
              <a:rPr kumimoji="1" lang="en-US" altLang="zh-TW">
                <a:solidFill>
                  <a:srgbClr val="339933"/>
                </a:solidFill>
                <a:latin typeface="Tahoma" pitchFamily="34" charset="0"/>
                <a:ea typeface="新細明體" pitchFamily="18" charset="-120"/>
              </a:rPr>
              <a:t>System.out.println("Hello World!");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   }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Step 1. </a:t>
            </a:r>
            <a:r>
              <a:rPr lang="zh-TW" altLang="en-US">
                <a:ea typeface="新細明體" pitchFamily="18" charset="-120"/>
              </a:rPr>
              <a:t>編輯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4BB95075-3C1D-4F1A-8BAC-FCF794EC0B94}" type="slidenum">
              <a:rPr lang="en-US" altLang="zh-TW"/>
              <a:pPr/>
              <a:t>27</a:t>
            </a:fld>
            <a:endParaRPr lang="en-US" altLang="zh-TW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628775"/>
            <a:ext cx="7058025" cy="496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Step 1. </a:t>
            </a:r>
            <a:r>
              <a:rPr lang="zh-TW" altLang="en-US">
                <a:ea typeface="新細明體" pitchFamily="18" charset="-120"/>
              </a:rPr>
              <a:t>編輯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需注意大小寫</a:t>
            </a:r>
          </a:p>
          <a:p>
            <a:pPr lvl="1"/>
            <a:r>
              <a:rPr lang="en-US" altLang="zh-TW" dirty="0" err="1">
                <a:ea typeface="微軟正黑體" pitchFamily="34" charset="-120"/>
              </a:rPr>
              <a:t>HelloWorldApp</a:t>
            </a:r>
            <a:r>
              <a:rPr lang="zh-TW" altLang="en-US" dirty="0">
                <a:ea typeface="微軟正黑體" pitchFamily="34" charset="-120"/>
              </a:rPr>
              <a:t>與</a:t>
            </a:r>
            <a:r>
              <a:rPr lang="en-US" altLang="zh-TW" dirty="0" err="1">
                <a:ea typeface="微軟正黑體" pitchFamily="34" charset="-120"/>
              </a:rPr>
              <a:t>helloworldapp</a:t>
            </a:r>
            <a:r>
              <a:rPr lang="zh-TW" altLang="en-US" dirty="0">
                <a:ea typeface="微軟正黑體" pitchFamily="34" charset="-120"/>
              </a:rPr>
              <a:t>不同</a:t>
            </a:r>
          </a:p>
          <a:p>
            <a:r>
              <a:rPr lang="zh-TW" altLang="en-US" dirty="0">
                <a:ea typeface="微軟正黑體" pitchFamily="34" charset="-120"/>
              </a:rPr>
              <a:t>類別</a:t>
            </a:r>
            <a:r>
              <a:rPr lang="en-US" altLang="zh-TW" dirty="0">
                <a:ea typeface="微軟正黑體" pitchFamily="34" charset="-120"/>
              </a:rPr>
              <a:t>(class)</a:t>
            </a:r>
            <a:r>
              <a:rPr lang="zh-TW" altLang="en-US" dirty="0">
                <a:ea typeface="微軟正黑體" pitchFamily="34" charset="-120"/>
              </a:rPr>
              <a:t>名稱需要跟檔案名稱相同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2DDEA36A-B501-48E5-A9AF-F8F07E1D34A6}" type="slidenum">
              <a:rPr lang="en-US" altLang="zh-TW"/>
              <a:pPr/>
              <a:t>28</a:t>
            </a:fld>
            <a:endParaRPr lang="en-US" altLang="zh-TW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Step 2. </a:t>
            </a:r>
            <a:r>
              <a:rPr lang="zh-TW" altLang="en-US">
                <a:ea typeface="新細明體" pitchFamily="18" charset="-120"/>
              </a:rPr>
              <a:t>編譯</a:t>
            </a:r>
            <a:r>
              <a:rPr lang="en-US" altLang="zh-TW">
                <a:ea typeface="新細明體" pitchFamily="18" charset="-120"/>
              </a:rPr>
              <a:t>—</a:t>
            </a:r>
            <a:r>
              <a:rPr lang="zh-TW" altLang="en-US">
                <a:ea typeface="新細明體" pitchFamily="18" charset="-120"/>
              </a:rPr>
              <a:t>切換目錄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436A4244-77BB-48E5-8F5D-E9729DADDFDB}" type="slidenum">
              <a:rPr lang="en-US" altLang="zh-TW"/>
              <a:pPr/>
              <a:t>29</a:t>
            </a:fld>
            <a:endParaRPr lang="en-US" altLang="zh-TW"/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00213"/>
            <a:ext cx="7345362" cy="4741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3301" name="Oval 5"/>
          <p:cNvSpPr>
            <a:spLocks noChangeArrowheads="1"/>
          </p:cNvSpPr>
          <p:nvPr/>
        </p:nvSpPr>
        <p:spPr bwMode="auto">
          <a:xfrm>
            <a:off x="3779838" y="4149725"/>
            <a:ext cx="2665412" cy="433388"/>
          </a:xfrm>
          <a:prstGeom prst="ellipse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Java </a:t>
            </a:r>
            <a:r>
              <a:rPr lang="en-US" altLang="zh-TW" dirty="0" smtClean="0">
                <a:ea typeface="標楷體" pitchFamily="65" charset="-120"/>
              </a:rPr>
              <a:t>History (2)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1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1FABA74F-EE42-42EE-938B-7D237F0FEDC5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116013" y="1752600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1.0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116013" y="2430463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 dirty="0" smtClean="0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1.1</a:t>
            </a:r>
            <a:endParaRPr kumimoji="1" lang="en-US" altLang="zh-TW" sz="3600" b="1" dirty="0">
              <a:solidFill>
                <a:srgbClr val="FF66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116013" y="3108325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1.2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116013" y="3786188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1.3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116013" y="4464050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1.4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116013" y="5143500"/>
            <a:ext cx="1962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 dirty="0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1.5</a:t>
            </a:r>
          </a:p>
          <a:p>
            <a:pPr eaLnBrk="1" hangingPunct="1"/>
            <a:r>
              <a:rPr kumimoji="1" lang="en-US" altLang="zh-TW" sz="3600" b="1" dirty="0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1.6</a:t>
            </a: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250825" y="3133725"/>
            <a:ext cx="8497888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7199313" y="2473325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b="1">
                <a:solidFill>
                  <a:srgbClr val="0000CC"/>
                </a:solidFill>
                <a:latin typeface="Arial" charset="0"/>
                <a:ea typeface="新細明體" pitchFamily="18" charset="-120"/>
              </a:rPr>
              <a:t>Java 1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7200900" y="3336925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b="1" dirty="0">
                <a:solidFill>
                  <a:srgbClr val="0000CC"/>
                </a:solidFill>
                <a:latin typeface="Arial" charset="0"/>
                <a:ea typeface="新細明體" pitchFamily="18" charset="-120"/>
              </a:rPr>
              <a:t>Java 2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343400" y="3886200"/>
            <a:ext cx="4520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zh-TW" b="1" dirty="0" smtClean="0">
                <a:solidFill>
                  <a:srgbClr val="0000CC"/>
                </a:solidFill>
                <a:latin typeface="Arial" charset="0"/>
                <a:ea typeface="新細明體" pitchFamily="18" charset="-120"/>
              </a:rPr>
              <a:t>After 2006 -&gt; Java SE, EE, ME</a:t>
            </a:r>
            <a:endParaRPr kumimoji="1" lang="en-US" altLang="zh-TW" b="1" dirty="0">
              <a:solidFill>
                <a:srgbClr val="0000CC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343400" y="4872335"/>
            <a:ext cx="45202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zh-TW" b="1" dirty="0" smtClean="0">
                <a:solidFill>
                  <a:srgbClr val="0000CC"/>
                </a:solidFill>
                <a:latin typeface="Arial" charset="0"/>
                <a:ea typeface="新細明體" pitchFamily="18" charset="-120"/>
              </a:rPr>
              <a:t>2006~2007</a:t>
            </a:r>
          </a:p>
          <a:p>
            <a:pPr eaLnBrk="1" hangingPunct="1"/>
            <a:r>
              <a:rPr kumimoji="1" lang="en-US" altLang="zh-TW" b="1" dirty="0" smtClean="0">
                <a:solidFill>
                  <a:srgbClr val="0000CC"/>
                </a:solidFill>
                <a:latin typeface="Arial" charset="0"/>
                <a:ea typeface="新細明體" pitchFamily="18" charset="-120"/>
              </a:rPr>
              <a:t> Open source with GNU GPL</a:t>
            </a:r>
            <a:endParaRPr kumimoji="1" lang="en-US" altLang="zh-TW" b="1" dirty="0">
              <a:solidFill>
                <a:srgbClr val="0000CC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/>
      <p:bldP spid="94213" grpId="0"/>
      <p:bldP spid="94214" grpId="0"/>
      <p:bldP spid="94215" grpId="0"/>
      <p:bldP spid="94216" grpId="0"/>
      <p:bldP spid="94217" grpId="0" animBg="1"/>
      <p:bldP spid="94218" grpId="0"/>
      <p:bldP spid="94219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Step 2. </a:t>
            </a:r>
            <a:r>
              <a:rPr lang="zh-TW" altLang="en-US">
                <a:ea typeface="新細明體" pitchFamily="18" charset="-120"/>
              </a:rPr>
              <a:t>編譯</a:t>
            </a:r>
            <a:r>
              <a:rPr lang="en-US" altLang="zh-TW">
                <a:ea typeface="新細明體" pitchFamily="18" charset="-120"/>
              </a:rPr>
              <a:t>—</a:t>
            </a:r>
            <a:r>
              <a:rPr lang="zh-TW" altLang="en-US">
                <a:ea typeface="新細明體" pitchFamily="18" charset="-120"/>
              </a:rPr>
              <a:t>編譯原始碼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>
                <a:ea typeface="新細明體" pitchFamily="18" charset="-120"/>
              </a:rPr>
              <a:t>javac HelloWorldApp.java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883B3367-DCBB-43F8-ABE8-7FB0A3C7A3BC}" type="slidenum">
              <a:rPr lang="en-US" altLang="zh-TW"/>
              <a:pPr/>
              <a:t>30</a:t>
            </a:fld>
            <a:endParaRPr lang="en-US" altLang="zh-TW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565400"/>
            <a:ext cx="6362700" cy="410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5349" name="Oval 5"/>
          <p:cNvSpPr>
            <a:spLocks noChangeArrowheads="1"/>
          </p:cNvSpPr>
          <p:nvPr/>
        </p:nvSpPr>
        <p:spPr bwMode="auto">
          <a:xfrm>
            <a:off x="755650" y="2852738"/>
            <a:ext cx="3024188" cy="360362"/>
          </a:xfrm>
          <a:prstGeom prst="ellipse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Step 3. </a:t>
            </a:r>
            <a:r>
              <a:rPr lang="zh-TW" altLang="en-US">
                <a:ea typeface="新細明體" pitchFamily="18" charset="-120"/>
              </a:rPr>
              <a:t>載入與執行程式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>
                <a:ea typeface="新細明體" pitchFamily="18" charset="-120"/>
              </a:rPr>
              <a:t>java HelloWorldApp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0B47266C-748F-467B-97F5-092B90839148}" type="slidenum">
              <a:rPr lang="en-US" altLang="zh-TW"/>
              <a:pPr/>
              <a:t>31</a:t>
            </a:fld>
            <a:endParaRPr lang="en-US" altLang="zh-TW"/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565400"/>
            <a:ext cx="6362700" cy="410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1042988" y="3141663"/>
            <a:ext cx="2665412" cy="504825"/>
          </a:xfrm>
          <a:prstGeom prst="ellipse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常見的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Java IDE</a:t>
            </a:r>
          </a:p>
        </p:txBody>
      </p:sp>
      <p:sp>
        <p:nvSpPr>
          <p:cNvPr id="1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DB146750-00BF-4437-84FD-4AA9BFA3EBC4}" type="slidenum">
              <a:rPr lang="en-US" altLang="zh-TW"/>
              <a:pPr/>
              <a:t>32</a:t>
            </a:fld>
            <a:endParaRPr lang="en-US" altLang="zh-TW"/>
          </a:p>
        </p:txBody>
      </p:sp>
      <p:grpSp>
        <p:nvGrpSpPr>
          <p:cNvPr id="201734" name="Group 6"/>
          <p:cNvGrpSpPr>
            <a:grpSpLocks/>
          </p:cNvGrpSpPr>
          <p:nvPr/>
        </p:nvGrpSpPr>
        <p:grpSpPr bwMode="auto">
          <a:xfrm>
            <a:off x="993775" y="2057400"/>
            <a:ext cx="7312025" cy="1187450"/>
            <a:chOff x="816" y="2341"/>
            <a:chExt cx="4606" cy="748"/>
          </a:xfrm>
        </p:grpSpPr>
        <p:pic>
          <p:nvPicPr>
            <p:cNvPr id="20173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2449"/>
              <a:ext cx="1225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1736" name="Text Box 8"/>
            <p:cNvSpPr txBox="1">
              <a:spLocks noChangeArrowheads="1"/>
            </p:cNvSpPr>
            <p:nvPr/>
          </p:nvSpPr>
          <p:spPr bwMode="auto">
            <a:xfrm>
              <a:off x="2642" y="2341"/>
              <a:ext cx="278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IBM</a:t>
              </a:r>
              <a:endParaRPr kumimoji="1" lang="zh-TW" altLang="en-US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eaLnBrk="1" hangingPunct="1">
                <a:buFontTx/>
                <a:buChar char="•"/>
              </a:pP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 最受歡迎之 </a:t>
              </a: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Open Source  Java</a:t>
              </a:r>
              <a:b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</a:b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  </a:t>
              </a: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開發軟體</a:t>
              </a:r>
            </a:p>
          </p:txBody>
        </p:sp>
      </p:grpSp>
      <p:grpSp>
        <p:nvGrpSpPr>
          <p:cNvPr id="201737" name="Group 9"/>
          <p:cNvGrpSpPr>
            <a:grpSpLocks/>
          </p:cNvGrpSpPr>
          <p:nvPr/>
        </p:nvGrpSpPr>
        <p:grpSpPr bwMode="auto">
          <a:xfrm>
            <a:off x="971550" y="3584575"/>
            <a:ext cx="5503863" cy="822325"/>
            <a:chOff x="612" y="3294"/>
            <a:chExt cx="3467" cy="518"/>
          </a:xfrm>
        </p:grpSpPr>
        <p:pic>
          <p:nvPicPr>
            <p:cNvPr id="20173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" y="3349"/>
              <a:ext cx="16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2642" y="3294"/>
              <a:ext cx="143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Sun</a:t>
              </a:r>
              <a:endParaRPr kumimoji="1" lang="zh-TW" altLang="en-US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eaLnBrk="1" hangingPunct="1">
                <a:buFontTx/>
                <a:buChar char="•"/>
              </a:pP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Java </a:t>
              </a: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官方 </a:t>
              </a: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IDE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352800"/>
            <a:ext cx="5791200" cy="32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382000" y="6477000"/>
            <a:ext cx="6858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TW" sz="1600" dirty="0" smtClean="0"/>
              <a:t>1-</a:t>
            </a:r>
            <a:fld id="{748F7736-9051-4916-B15B-D9E9B9733A22}" type="slidenum">
              <a:rPr lang="en-US" altLang="zh-TW" sz="1600" smtClean="0"/>
              <a:pPr/>
              <a:t>33</a:t>
            </a:fld>
            <a:endParaRPr lang="en-US" altLang="zh-TW" sz="1600" dirty="0"/>
          </a:p>
        </p:txBody>
      </p:sp>
      <p:sp>
        <p:nvSpPr>
          <p:cNvPr id="7" name="雲朵形圖說文字 6"/>
          <p:cNvSpPr/>
          <p:nvPr/>
        </p:nvSpPr>
        <p:spPr>
          <a:xfrm>
            <a:off x="228600" y="304800"/>
            <a:ext cx="4800600" cy="2362200"/>
          </a:xfrm>
          <a:prstGeom prst="cloudCallout">
            <a:avLst>
              <a:gd name="adj1" fmla="val 30198"/>
              <a:gd name="adj2" fmla="val 790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400" dirty="0" smtClean="0">
                <a:latin typeface="+mj-lt"/>
                <a:ea typeface="標楷體" pitchFamily="65" charset="-120"/>
              </a:rPr>
              <a:t>Linux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怎麼辦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試著安裝</a:t>
            </a:r>
            <a:r>
              <a:rPr lang="en-US" altLang="zh-TW" dirty="0" smtClean="0"/>
              <a:t>JDK</a:t>
            </a:r>
            <a:r>
              <a:rPr lang="zh-TW" altLang="en-US" dirty="0" smtClean="0"/>
              <a:t>，設定</a:t>
            </a:r>
            <a:r>
              <a:rPr lang="en-US" altLang="zh-TW" dirty="0" smtClean="0"/>
              <a:t>path</a:t>
            </a:r>
            <a:r>
              <a:rPr lang="zh-TW" altLang="en-US" dirty="0" smtClean="0"/>
              <a:t>與</a:t>
            </a:r>
            <a:r>
              <a:rPr lang="en-US" altLang="zh-TW" dirty="0" err="1" smtClean="0"/>
              <a:t>classpath</a:t>
            </a:r>
            <a:endParaRPr lang="en-US" altLang="zh-TW" dirty="0" smtClean="0"/>
          </a:p>
          <a:p>
            <a:r>
              <a:rPr lang="zh-TW" altLang="en-US" dirty="0" smtClean="0"/>
              <a:t>試著寫看看</a:t>
            </a:r>
            <a:r>
              <a:rPr lang="en-US" altLang="zh-TW" smtClean="0"/>
              <a:t>Hello World</a:t>
            </a:r>
            <a:endParaRPr lang="en-US" altLang="zh-TW" dirty="0" smtClean="0"/>
          </a:p>
          <a:p>
            <a:r>
              <a:rPr lang="zh-TW" altLang="en-US" dirty="0" smtClean="0"/>
              <a:t>試著用</a:t>
            </a:r>
            <a:r>
              <a:rPr lang="en-US" altLang="zh-TW" dirty="0" smtClean="0"/>
              <a:t>blueprint and instances</a:t>
            </a:r>
            <a:r>
              <a:rPr lang="zh-TW" altLang="en-US" dirty="0" smtClean="0"/>
              <a:t>的概念寫一個</a:t>
            </a:r>
            <a:r>
              <a:rPr lang="en-US" altLang="zh-TW" dirty="0" smtClean="0"/>
              <a:t>Hello World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859B6FD9-1F37-490F-9F13-00CBDD6FF462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Java Edition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1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614A4868-4C4C-4D8D-BCFB-B2F72FFF92B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00038" y="2209800"/>
            <a:ext cx="3840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J2SE</a:t>
            </a:r>
          </a:p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(Java 2 Standard Edition)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12725" y="3340100"/>
            <a:ext cx="4027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J2EE</a:t>
            </a:r>
          </a:p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(Java 2 Enterprise Edition)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57213" y="4471987"/>
            <a:ext cx="3332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J2ME</a:t>
            </a:r>
          </a:p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(Java 2 Micro Edition)</a:t>
            </a:r>
          </a:p>
        </p:txBody>
      </p:sp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4854575" y="2238375"/>
            <a:ext cx="3317875" cy="720725"/>
            <a:chOff x="3058" y="1887"/>
            <a:chExt cx="2090" cy="454"/>
          </a:xfrm>
        </p:grpSpPr>
        <p:graphicFrame>
          <p:nvGraphicFramePr>
            <p:cNvPr id="95240" name="Object 8"/>
            <p:cNvGraphicFramePr>
              <a:graphicFrameLocks noChangeAspect="1"/>
            </p:cNvGraphicFramePr>
            <p:nvPr/>
          </p:nvGraphicFramePr>
          <p:xfrm>
            <a:off x="3058" y="1887"/>
            <a:ext cx="387" cy="454"/>
          </p:xfrm>
          <a:graphic>
            <a:graphicData uri="http://schemas.openxmlformats.org/presentationml/2006/ole">
              <p:oleObj spid="_x0000_s95240" name="Visio" r:id="rId4" imgW="412699" imgH="484632" progId="">
                <p:embed/>
              </p:oleObj>
            </a:graphicData>
          </a:graphic>
        </p:graphicFrame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3560" y="1912"/>
              <a:ext cx="15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TW" altLang="en-US" sz="2000" b="1" dirty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標準版</a:t>
              </a:r>
            </a:p>
            <a:p>
              <a:pPr eaLnBrk="1" hangingPunct="1">
                <a:buFontTx/>
                <a:buChar char="•"/>
              </a:pPr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 適用於開發用戶端程式</a:t>
              </a:r>
            </a:p>
          </p:txBody>
        </p:sp>
      </p:grpSp>
      <p:grpSp>
        <p:nvGrpSpPr>
          <p:cNvPr id="95242" name="Group 10"/>
          <p:cNvGrpSpPr>
            <a:grpSpLocks/>
          </p:cNvGrpSpPr>
          <p:nvPr/>
        </p:nvGrpSpPr>
        <p:grpSpPr bwMode="auto">
          <a:xfrm>
            <a:off x="4787900" y="3470275"/>
            <a:ext cx="3587750" cy="641350"/>
            <a:chOff x="3016" y="2663"/>
            <a:chExt cx="2260" cy="404"/>
          </a:xfrm>
        </p:grpSpPr>
        <p:graphicFrame>
          <p:nvGraphicFramePr>
            <p:cNvPr id="95243" name="Object 11"/>
            <p:cNvGraphicFramePr>
              <a:graphicFrameLocks noChangeAspect="1"/>
            </p:cNvGraphicFramePr>
            <p:nvPr/>
          </p:nvGraphicFramePr>
          <p:xfrm>
            <a:off x="3016" y="2670"/>
            <a:ext cx="472" cy="392"/>
          </p:xfrm>
          <a:graphic>
            <a:graphicData uri="http://schemas.openxmlformats.org/presentationml/2006/ole">
              <p:oleObj spid="_x0000_s95243" name="Visio" r:id="rId5" imgW="748589" imgH="622097" progId="">
                <p:embed/>
              </p:oleObj>
            </a:graphicData>
          </a:graphic>
        </p:graphicFrame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3560" y="2663"/>
              <a:ext cx="17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TW" altLang="en-US" sz="2000" b="1" dirty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企業版</a:t>
              </a:r>
            </a:p>
            <a:p>
              <a:pPr eaLnBrk="1" hangingPunct="1">
                <a:buFontTx/>
                <a:buChar char="•"/>
              </a:pPr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 適用於開發伺服器端程式</a:t>
              </a:r>
            </a:p>
          </p:txBody>
        </p:sp>
      </p:grpSp>
      <p:grpSp>
        <p:nvGrpSpPr>
          <p:cNvPr id="95245" name="Group 13"/>
          <p:cNvGrpSpPr>
            <a:grpSpLocks/>
          </p:cNvGrpSpPr>
          <p:nvPr/>
        </p:nvGrpSpPr>
        <p:grpSpPr bwMode="auto">
          <a:xfrm>
            <a:off x="4802188" y="4543425"/>
            <a:ext cx="4183062" cy="720725"/>
            <a:chOff x="3025" y="3339"/>
            <a:chExt cx="2635" cy="454"/>
          </a:xfrm>
        </p:grpSpPr>
        <p:graphicFrame>
          <p:nvGraphicFramePr>
            <p:cNvPr id="95246" name="Object 14"/>
            <p:cNvGraphicFramePr>
              <a:graphicFrameLocks noChangeAspect="1"/>
            </p:cNvGraphicFramePr>
            <p:nvPr/>
          </p:nvGraphicFramePr>
          <p:xfrm>
            <a:off x="3025" y="3339"/>
            <a:ext cx="453" cy="454"/>
          </p:xfrm>
          <a:graphic>
            <a:graphicData uri="http://schemas.openxmlformats.org/presentationml/2006/ole">
              <p:oleObj spid="_x0000_s95246" name="Visio" r:id="rId6" imgW="587654" imgH="588569" progId="">
                <p:embed/>
              </p:oleObj>
            </a:graphicData>
          </a:graphic>
        </p:graphicFrame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560" y="3364"/>
              <a:ext cx="21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TW" altLang="en-US" sz="2000" b="1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手持設備版</a:t>
              </a:r>
            </a:p>
            <a:p>
              <a:pPr eaLnBrk="1" hangingPunct="1">
                <a:buFontTx/>
                <a:buChar char="•"/>
              </a:pPr>
              <a:r>
                <a:rPr lang="zh-TW" altLang="en-US" sz="1600" b="1">
                  <a:latin typeface="標楷體" pitchFamily="65" charset="-120"/>
                  <a:ea typeface="標楷體" pitchFamily="65" charset="-120"/>
                </a:rPr>
                <a:t> 適用於開發手機、</a:t>
              </a:r>
              <a:r>
                <a:rPr lang="zh-TW" altLang="en-US" sz="1600" b="1">
                  <a:latin typeface="Arial" charset="0"/>
                  <a:ea typeface="標楷體" pitchFamily="65" charset="-120"/>
                </a:rPr>
                <a:t>無線設備</a:t>
              </a:r>
              <a:r>
                <a:rPr lang="zh-TW" altLang="en-US" sz="1600" b="1">
                  <a:latin typeface="標楷體" pitchFamily="65" charset="-120"/>
                  <a:ea typeface="標楷體" pitchFamily="65" charset="-120"/>
                </a:rPr>
                <a:t>程式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/>
      <p:bldP spid="95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Characteristics of Java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Platform-Independent</a:t>
            </a:r>
            <a:endParaRPr lang="zh-TW" altLang="en-US" dirty="0"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Object-Oriented</a:t>
            </a:r>
            <a:endParaRPr lang="zh-TW" altLang="en-US" dirty="0"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Multi-tasking</a:t>
            </a:r>
            <a:endParaRPr lang="zh-TW" altLang="en-US" dirty="0"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Dynamic loading</a:t>
            </a:r>
            <a:endParaRPr lang="zh-TW" altLang="en-US" dirty="0"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Security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9376A342-ECCF-4F10-9E2A-ADBCE48FC46A}" type="slidenum">
              <a:rPr lang="en-US" altLang="zh-TW"/>
              <a:pPr/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Java: </a:t>
            </a:r>
            <a:r>
              <a:rPr lang="zh-TW" altLang="en-US">
                <a:ea typeface="新細明體" pitchFamily="18" charset="-120"/>
              </a:rPr>
              <a:t>程式設計語言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Compiler: </a:t>
            </a:r>
            <a:r>
              <a:rPr lang="zh-TW" altLang="en-US" dirty="0" smtClean="0">
                <a:ea typeface="微軟正黑體" pitchFamily="34" charset="-120"/>
              </a:rPr>
              <a:t>編譯</a:t>
            </a:r>
          </a:p>
          <a:p>
            <a:pPr lvl="1"/>
            <a:r>
              <a:rPr lang="zh-TW" altLang="en-US" dirty="0" smtClean="0">
                <a:ea typeface="微軟正黑體" pitchFamily="34" charset="-120"/>
              </a:rPr>
              <a:t>將程式原始碼轉換成位元碼</a:t>
            </a:r>
            <a:r>
              <a:rPr lang="en-US" altLang="zh-TW" dirty="0" smtClean="0">
                <a:ea typeface="微軟正黑體" pitchFamily="34" charset="-120"/>
              </a:rPr>
              <a:t>(</a:t>
            </a:r>
            <a:r>
              <a:rPr lang="en-US" altLang="zh-TW" dirty="0" err="1" smtClean="0">
                <a:ea typeface="微軟正黑體" pitchFamily="34" charset="-120"/>
              </a:rPr>
              <a:t>bytecode</a:t>
            </a:r>
            <a:r>
              <a:rPr lang="en-US" altLang="zh-TW" dirty="0" smtClean="0">
                <a:ea typeface="微軟正黑體" pitchFamily="34" charset="-120"/>
              </a:rPr>
              <a:t>)</a:t>
            </a:r>
          </a:p>
          <a:p>
            <a:pPr lvl="1"/>
            <a:r>
              <a:rPr lang="zh-TW" altLang="en-US" dirty="0" smtClean="0">
                <a:ea typeface="微軟正黑體" pitchFamily="34" charset="-120"/>
              </a:rPr>
              <a:t>利用</a:t>
            </a:r>
            <a:r>
              <a:rPr lang="zh-TW" altLang="en-US" dirty="0">
                <a:ea typeface="微軟正黑體" pitchFamily="34" charset="-120"/>
              </a:rPr>
              <a:t>此中間格式便於在其他平台執行</a:t>
            </a:r>
          </a:p>
          <a:p>
            <a:r>
              <a:rPr lang="en-US" altLang="zh-TW" dirty="0">
                <a:ea typeface="微軟正黑體" pitchFamily="34" charset="-120"/>
              </a:rPr>
              <a:t>Interpreter: </a:t>
            </a:r>
            <a:r>
              <a:rPr lang="zh-TW" altLang="en-US" dirty="0">
                <a:ea typeface="微軟正黑體" pitchFamily="34" charset="-120"/>
              </a:rPr>
              <a:t>解譯</a:t>
            </a:r>
          </a:p>
          <a:p>
            <a:pPr lvl="1"/>
            <a:r>
              <a:rPr lang="en-US" altLang="zh-TW" dirty="0">
                <a:ea typeface="微軟正黑體" pitchFamily="34" charset="-120"/>
              </a:rPr>
              <a:t>Java</a:t>
            </a:r>
            <a:r>
              <a:rPr lang="zh-TW" altLang="en-US" dirty="0">
                <a:ea typeface="微軟正黑體" pitchFamily="34" charset="-120"/>
              </a:rPr>
              <a:t>虛擬機器</a:t>
            </a:r>
            <a:r>
              <a:rPr lang="en-US" altLang="zh-TW" dirty="0">
                <a:ea typeface="微軟正黑體" pitchFamily="34" charset="-120"/>
              </a:rPr>
              <a:t>(Java Virtual Machine)</a:t>
            </a:r>
            <a:r>
              <a:rPr lang="zh-TW" altLang="en-US" b="1" dirty="0">
                <a:ea typeface="微軟正黑體" pitchFamily="34" charset="-120"/>
              </a:rPr>
              <a:t>載入</a:t>
            </a:r>
            <a:r>
              <a:rPr lang="zh-TW" altLang="en-US" dirty="0">
                <a:ea typeface="微軟正黑體" pitchFamily="34" charset="-120"/>
              </a:rPr>
              <a:t>位元碼並</a:t>
            </a:r>
            <a:r>
              <a:rPr lang="zh-TW" altLang="en-US" b="1" dirty="0">
                <a:ea typeface="微軟正黑體" pitchFamily="34" charset="-120"/>
              </a:rPr>
              <a:t>轉換</a:t>
            </a:r>
            <a:r>
              <a:rPr lang="zh-TW" altLang="en-US" dirty="0">
                <a:ea typeface="微軟正黑體" pitchFamily="34" charset="-120"/>
              </a:rPr>
              <a:t>成該平台可以執行的程式碼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62A97851-5CE2-49A0-BFC2-9CA24FF4A55A}" type="slidenum">
              <a:rPr lang="en-US" altLang="zh-TW"/>
              <a:pPr/>
              <a:t>6</a:t>
            </a:fld>
            <a:endParaRPr lang="en-US" altLang="zh-TW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Java: </a:t>
            </a:r>
            <a:r>
              <a:rPr lang="zh-TW" altLang="en-US" dirty="0" smtClean="0">
                <a:ea typeface="新細明體" pitchFamily="18" charset="-120"/>
              </a:rPr>
              <a:t>程式設計語言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微軟正黑體" pitchFamily="34" charset="-120"/>
              </a:rPr>
              <a:t>Compiler: </a:t>
            </a:r>
            <a:r>
              <a:rPr lang="zh-TW" altLang="en-US" dirty="0">
                <a:ea typeface="微軟正黑體" pitchFamily="34" charset="-120"/>
              </a:rPr>
              <a:t>編譯</a:t>
            </a:r>
          </a:p>
          <a:p>
            <a:r>
              <a:rPr lang="en-US" altLang="zh-TW" dirty="0">
                <a:ea typeface="微軟正黑體" pitchFamily="34" charset="-120"/>
              </a:rPr>
              <a:t>Interpreter: </a:t>
            </a:r>
            <a:r>
              <a:rPr lang="zh-TW" altLang="en-US" dirty="0">
                <a:ea typeface="微軟正黑體" pitchFamily="34" charset="-120"/>
              </a:rPr>
              <a:t>解譯</a:t>
            </a: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0276C69D-2F0D-4AB5-B8AE-23FB7D2836C3}" type="slidenum">
              <a:rPr lang="en-US" altLang="zh-TW"/>
              <a:pPr/>
              <a:t>7</a:t>
            </a:fld>
            <a:endParaRPr lang="en-US" altLang="zh-TW"/>
          </a:p>
        </p:txBody>
      </p:sp>
      <p:pic>
        <p:nvPicPr>
          <p:cNvPr id="173059" name="Picture 3" descr="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89363"/>
            <a:ext cx="8497888" cy="1992312"/>
          </a:xfrm>
          <a:prstGeom prst="rect">
            <a:avLst/>
          </a:prstGeom>
          <a:noFill/>
        </p:spPr>
      </p:pic>
      <p:sp>
        <p:nvSpPr>
          <p:cNvPr id="173062" name="Oval 6"/>
          <p:cNvSpPr>
            <a:spLocks noChangeArrowheads="1"/>
          </p:cNvSpPr>
          <p:nvPr/>
        </p:nvSpPr>
        <p:spPr bwMode="auto">
          <a:xfrm rot="10800000" flipV="1">
            <a:off x="1476375" y="4941888"/>
            <a:ext cx="1728788" cy="863600"/>
          </a:xfrm>
          <a:prstGeom prst="ellipse">
            <a:avLst/>
          </a:prstGeom>
          <a:noFill/>
          <a:ln w="38100" algn="ctr">
            <a:solidFill>
              <a:srgbClr val="CC00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3065" name="Oval 9"/>
          <p:cNvSpPr>
            <a:spLocks noChangeArrowheads="1"/>
          </p:cNvSpPr>
          <p:nvPr/>
        </p:nvSpPr>
        <p:spPr bwMode="auto">
          <a:xfrm rot="10800000" flipV="1">
            <a:off x="4427538" y="3500438"/>
            <a:ext cx="1728788" cy="863600"/>
          </a:xfrm>
          <a:prstGeom prst="ellipse">
            <a:avLst/>
          </a:prstGeom>
          <a:noFill/>
          <a:ln w="38100" algn="ctr">
            <a:solidFill>
              <a:srgbClr val="CC00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Platform-Independent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2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F53503F1-667A-492D-96FC-E97BCA4C4390}" type="slidenum">
              <a:rPr lang="en-US" altLang="zh-TW"/>
              <a:pPr/>
              <a:t>8</a:t>
            </a:fld>
            <a:endParaRPr lang="en-US" altLang="zh-TW"/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839788" y="4330700"/>
            <a:ext cx="1219200" cy="1752600"/>
            <a:chOff x="432" y="3024"/>
            <a:chExt cx="768" cy="1104"/>
          </a:xfrm>
        </p:grpSpPr>
        <p:sp>
          <p:nvSpPr>
            <p:cNvPr id="98308" name="computr2"/>
            <p:cNvSpPr>
              <a:spLocks noEditPoints="1" noChangeArrowheads="1"/>
            </p:cNvSpPr>
            <p:nvPr/>
          </p:nvSpPr>
          <p:spPr bwMode="auto">
            <a:xfrm>
              <a:off x="432" y="3024"/>
              <a:ext cx="768" cy="768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09" name="Text Box 5"/>
            <p:cNvSpPr txBox="1">
              <a:spLocks noChangeArrowheads="1"/>
            </p:cNvSpPr>
            <p:nvPr/>
          </p:nvSpPr>
          <p:spPr bwMode="auto">
            <a:xfrm>
              <a:off x="640" y="3840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>
                  <a:latin typeface="Times New Roman" pitchFamily="18" charset="0"/>
                  <a:ea typeface="新細明體" pitchFamily="18" charset="-120"/>
                </a:rPr>
                <a:t>PC</a:t>
              </a:r>
            </a:p>
          </p:txBody>
        </p:sp>
      </p:grp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4124325" y="4330700"/>
            <a:ext cx="1219200" cy="1752600"/>
            <a:chOff x="2501" y="3024"/>
            <a:chExt cx="768" cy="1104"/>
          </a:xfrm>
        </p:grpSpPr>
        <p:sp>
          <p:nvSpPr>
            <p:cNvPr id="98311" name="mainfrm"/>
            <p:cNvSpPr>
              <a:spLocks noEditPoints="1" noChangeArrowheads="1"/>
            </p:cNvSpPr>
            <p:nvPr/>
          </p:nvSpPr>
          <p:spPr bwMode="auto">
            <a:xfrm>
              <a:off x="2501" y="3024"/>
              <a:ext cx="768" cy="76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0603 w 21600"/>
                <a:gd name="T9" fmla="*/ 21600 h 21600"/>
                <a:gd name="T10" fmla="*/ 10800 w 21600"/>
                <a:gd name="T11" fmla="*/ 21600 h 21600"/>
                <a:gd name="T12" fmla="*/ 1163 w 21600"/>
                <a:gd name="T13" fmla="*/ 21600 h 21600"/>
                <a:gd name="T14" fmla="*/ 0 w 21600"/>
                <a:gd name="T15" fmla="*/ 10800 h 21600"/>
                <a:gd name="T16" fmla="*/ 332 w 21600"/>
                <a:gd name="T17" fmla="*/ 22174 h 21600"/>
                <a:gd name="T18" fmla="*/ 21579 w 21600"/>
                <a:gd name="T19" fmla="*/ 279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12" name="Text Box 8"/>
            <p:cNvSpPr txBox="1">
              <a:spLocks noChangeArrowheads="1"/>
            </p:cNvSpPr>
            <p:nvPr/>
          </p:nvSpPr>
          <p:spPr bwMode="auto">
            <a:xfrm>
              <a:off x="2592" y="3840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>
                  <a:latin typeface="Times New Roman" pitchFamily="18" charset="0"/>
                  <a:ea typeface="新細明體" pitchFamily="18" charset="-120"/>
                </a:rPr>
                <a:t>UNIX</a:t>
              </a:r>
            </a:p>
          </p:txBody>
        </p:sp>
      </p:grp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7621588" y="4330700"/>
            <a:ext cx="911225" cy="1752600"/>
            <a:chOff x="4704" y="3024"/>
            <a:chExt cx="574" cy="1104"/>
          </a:xfrm>
        </p:grpSpPr>
        <p:sp>
          <p:nvSpPr>
            <p:cNvPr id="98314" name="computr4"/>
            <p:cNvSpPr>
              <a:spLocks noEditPoints="1" noChangeArrowheads="1"/>
            </p:cNvSpPr>
            <p:nvPr/>
          </p:nvSpPr>
          <p:spPr bwMode="auto">
            <a:xfrm>
              <a:off x="4704" y="3024"/>
              <a:ext cx="574" cy="76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3509 w 21600"/>
                <a:gd name="T9" fmla="*/ 2414 h 21600"/>
                <a:gd name="T10" fmla="*/ 18090 w 21600"/>
                <a:gd name="T11" fmla="*/ 11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00" y="21600"/>
                  </a:moveTo>
                  <a:lnTo>
                    <a:pt x="19872" y="21600"/>
                  </a:lnTo>
                  <a:lnTo>
                    <a:pt x="19872" y="19623"/>
                  </a:lnTo>
                  <a:lnTo>
                    <a:pt x="21600" y="19623"/>
                  </a:lnTo>
                  <a:lnTo>
                    <a:pt x="21600" y="11104"/>
                  </a:lnTo>
                  <a:lnTo>
                    <a:pt x="21600" y="1217"/>
                  </a:lnTo>
                  <a:lnTo>
                    <a:pt x="21600" y="913"/>
                  </a:lnTo>
                  <a:lnTo>
                    <a:pt x="21384" y="761"/>
                  </a:lnTo>
                  <a:lnTo>
                    <a:pt x="21168" y="456"/>
                  </a:lnTo>
                  <a:lnTo>
                    <a:pt x="20952" y="304"/>
                  </a:lnTo>
                  <a:lnTo>
                    <a:pt x="20736" y="152"/>
                  </a:lnTo>
                  <a:lnTo>
                    <a:pt x="20520" y="0"/>
                  </a:lnTo>
                  <a:lnTo>
                    <a:pt x="19872" y="0"/>
                  </a:lnTo>
                  <a:lnTo>
                    <a:pt x="19440" y="0"/>
                  </a:lnTo>
                  <a:lnTo>
                    <a:pt x="10800" y="0"/>
                  </a:lnTo>
                  <a:lnTo>
                    <a:pt x="1944" y="0"/>
                  </a:lnTo>
                  <a:lnTo>
                    <a:pt x="1512" y="0"/>
                  </a:lnTo>
                  <a:lnTo>
                    <a:pt x="1080" y="0"/>
                  </a:lnTo>
                  <a:lnTo>
                    <a:pt x="648" y="152"/>
                  </a:lnTo>
                  <a:lnTo>
                    <a:pt x="432" y="304"/>
                  </a:lnTo>
                  <a:lnTo>
                    <a:pt x="216" y="456"/>
                  </a:lnTo>
                  <a:lnTo>
                    <a:pt x="0" y="761"/>
                  </a:lnTo>
                  <a:lnTo>
                    <a:pt x="0" y="913"/>
                  </a:lnTo>
                  <a:lnTo>
                    <a:pt x="0" y="1217"/>
                  </a:lnTo>
                  <a:lnTo>
                    <a:pt x="0" y="11104"/>
                  </a:lnTo>
                  <a:lnTo>
                    <a:pt x="0" y="19623"/>
                  </a:lnTo>
                  <a:lnTo>
                    <a:pt x="1728" y="19623"/>
                  </a:lnTo>
                  <a:lnTo>
                    <a:pt x="1728" y="21600"/>
                  </a:lnTo>
                  <a:lnTo>
                    <a:pt x="10800" y="21600"/>
                  </a:lnTo>
                  <a:close/>
                </a:path>
                <a:path w="21600" h="21600" extrusionOk="0">
                  <a:moveTo>
                    <a:pt x="17496" y="11256"/>
                  </a:moveTo>
                  <a:lnTo>
                    <a:pt x="17712" y="11256"/>
                  </a:lnTo>
                  <a:lnTo>
                    <a:pt x="17928" y="11256"/>
                  </a:lnTo>
                  <a:lnTo>
                    <a:pt x="17928" y="11104"/>
                  </a:lnTo>
                  <a:lnTo>
                    <a:pt x="18144" y="11104"/>
                  </a:lnTo>
                  <a:lnTo>
                    <a:pt x="18144" y="10952"/>
                  </a:lnTo>
                  <a:lnTo>
                    <a:pt x="18144" y="10800"/>
                  </a:lnTo>
                  <a:lnTo>
                    <a:pt x="18144" y="2586"/>
                  </a:lnTo>
                  <a:lnTo>
                    <a:pt x="18144" y="2434"/>
                  </a:lnTo>
                  <a:lnTo>
                    <a:pt x="18144" y="2282"/>
                  </a:lnTo>
                  <a:lnTo>
                    <a:pt x="17928" y="2130"/>
                  </a:lnTo>
                  <a:lnTo>
                    <a:pt x="17712" y="1977"/>
                  </a:lnTo>
                  <a:lnTo>
                    <a:pt x="17496" y="1977"/>
                  </a:lnTo>
                  <a:lnTo>
                    <a:pt x="3888" y="1977"/>
                  </a:lnTo>
                  <a:lnTo>
                    <a:pt x="3672" y="1977"/>
                  </a:lnTo>
                  <a:lnTo>
                    <a:pt x="3456" y="1977"/>
                  </a:lnTo>
                  <a:lnTo>
                    <a:pt x="3456" y="2130"/>
                  </a:lnTo>
                  <a:lnTo>
                    <a:pt x="3240" y="2130"/>
                  </a:lnTo>
                  <a:lnTo>
                    <a:pt x="3240" y="2282"/>
                  </a:lnTo>
                  <a:lnTo>
                    <a:pt x="3024" y="2282"/>
                  </a:lnTo>
                  <a:lnTo>
                    <a:pt x="3024" y="2434"/>
                  </a:lnTo>
                  <a:lnTo>
                    <a:pt x="3024" y="2586"/>
                  </a:lnTo>
                  <a:lnTo>
                    <a:pt x="3024" y="10800"/>
                  </a:lnTo>
                  <a:lnTo>
                    <a:pt x="3024" y="10952"/>
                  </a:lnTo>
                  <a:lnTo>
                    <a:pt x="3240" y="11104"/>
                  </a:lnTo>
                  <a:lnTo>
                    <a:pt x="3456" y="11256"/>
                  </a:lnTo>
                  <a:lnTo>
                    <a:pt x="3672" y="11256"/>
                  </a:lnTo>
                  <a:lnTo>
                    <a:pt x="3888" y="11256"/>
                  </a:lnTo>
                  <a:lnTo>
                    <a:pt x="17496" y="11256"/>
                  </a:lnTo>
                  <a:moveTo>
                    <a:pt x="2808" y="19623"/>
                  </a:moveTo>
                  <a:lnTo>
                    <a:pt x="2808" y="19927"/>
                  </a:lnTo>
                  <a:lnTo>
                    <a:pt x="2808" y="21144"/>
                  </a:lnTo>
                  <a:lnTo>
                    <a:pt x="2808" y="21600"/>
                  </a:lnTo>
                  <a:lnTo>
                    <a:pt x="2808" y="19623"/>
                  </a:lnTo>
                  <a:moveTo>
                    <a:pt x="4104" y="19623"/>
                  </a:moveTo>
                  <a:lnTo>
                    <a:pt x="4104" y="19927"/>
                  </a:lnTo>
                  <a:lnTo>
                    <a:pt x="4104" y="21144"/>
                  </a:lnTo>
                  <a:lnTo>
                    <a:pt x="4104" y="21600"/>
                  </a:lnTo>
                  <a:lnTo>
                    <a:pt x="4104" y="19623"/>
                  </a:lnTo>
                  <a:moveTo>
                    <a:pt x="5184" y="19623"/>
                  </a:moveTo>
                  <a:lnTo>
                    <a:pt x="5184" y="19927"/>
                  </a:lnTo>
                  <a:lnTo>
                    <a:pt x="5184" y="21144"/>
                  </a:lnTo>
                  <a:lnTo>
                    <a:pt x="5184" y="21600"/>
                  </a:lnTo>
                  <a:lnTo>
                    <a:pt x="5184" y="19623"/>
                  </a:lnTo>
                  <a:moveTo>
                    <a:pt x="6480" y="19623"/>
                  </a:moveTo>
                  <a:lnTo>
                    <a:pt x="6480" y="19927"/>
                  </a:lnTo>
                  <a:lnTo>
                    <a:pt x="6480" y="21144"/>
                  </a:lnTo>
                  <a:lnTo>
                    <a:pt x="6480" y="21600"/>
                  </a:lnTo>
                  <a:lnTo>
                    <a:pt x="6480" y="19623"/>
                  </a:lnTo>
                  <a:moveTo>
                    <a:pt x="7560" y="19623"/>
                  </a:moveTo>
                  <a:lnTo>
                    <a:pt x="7560" y="19927"/>
                  </a:lnTo>
                  <a:lnTo>
                    <a:pt x="7560" y="21144"/>
                  </a:lnTo>
                  <a:lnTo>
                    <a:pt x="7560" y="21600"/>
                  </a:lnTo>
                  <a:lnTo>
                    <a:pt x="7560" y="19623"/>
                  </a:lnTo>
                  <a:moveTo>
                    <a:pt x="8856" y="19623"/>
                  </a:moveTo>
                  <a:lnTo>
                    <a:pt x="8856" y="19927"/>
                  </a:lnTo>
                  <a:lnTo>
                    <a:pt x="8856" y="21144"/>
                  </a:lnTo>
                  <a:lnTo>
                    <a:pt x="8856" y="21600"/>
                  </a:lnTo>
                  <a:lnTo>
                    <a:pt x="8856" y="19623"/>
                  </a:lnTo>
                  <a:moveTo>
                    <a:pt x="10152" y="19623"/>
                  </a:moveTo>
                  <a:lnTo>
                    <a:pt x="10152" y="19927"/>
                  </a:lnTo>
                  <a:lnTo>
                    <a:pt x="10152" y="21144"/>
                  </a:lnTo>
                  <a:lnTo>
                    <a:pt x="10152" y="21600"/>
                  </a:lnTo>
                  <a:lnTo>
                    <a:pt x="10152" y="19623"/>
                  </a:lnTo>
                  <a:moveTo>
                    <a:pt x="11232" y="19623"/>
                  </a:moveTo>
                  <a:lnTo>
                    <a:pt x="11232" y="19927"/>
                  </a:lnTo>
                  <a:lnTo>
                    <a:pt x="11232" y="21144"/>
                  </a:lnTo>
                  <a:lnTo>
                    <a:pt x="11232" y="21600"/>
                  </a:lnTo>
                  <a:lnTo>
                    <a:pt x="11232" y="19623"/>
                  </a:lnTo>
                  <a:moveTo>
                    <a:pt x="12528" y="19623"/>
                  </a:moveTo>
                  <a:lnTo>
                    <a:pt x="12528" y="19927"/>
                  </a:lnTo>
                  <a:lnTo>
                    <a:pt x="12528" y="21144"/>
                  </a:lnTo>
                  <a:lnTo>
                    <a:pt x="12528" y="21600"/>
                  </a:lnTo>
                  <a:lnTo>
                    <a:pt x="12528" y="19623"/>
                  </a:lnTo>
                  <a:moveTo>
                    <a:pt x="13608" y="19623"/>
                  </a:moveTo>
                  <a:lnTo>
                    <a:pt x="13608" y="19927"/>
                  </a:lnTo>
                  <a:lnTo>
                    <a:pt x="13608" y="21144"/>
                  </a:lnTo>
                  <a:lnTo>
                    <a:pt x="13608" y="21600"/>
                  </a:lnTo>
                  <a:lnTo>
                    <a:pt x="13608" y="19623"/>
                  </a:lnTo>
                  <a:moveTo>
                    <a:pt x="14904" y="19623"/>
                  </a:moveTo>
                  <a:lnTo>
                    <a:pt x="14904" y="19927"/>
                  </a:lnTo>
                  <a:lnTo>
                    <a:pt x="14904" y="21144"/>
                  </a:lnTo>
                  <a:lnTo>
                    <a:pt x="14904" y="21600"/>
                  </a:lnTo>
                  <a:lnTo>
                    <a:pt x="14904" y="19623"/>
                  </a:lnTo>
                  <a:moveTo>
                    <a:pt x="16200" y="19623"/>
                  </a:moveTo>
                  <a:lnTo>
                    <a:pt x="16200" y="19927"/>
                  </a:lnTo>
                  <a:lnTo>
                    <a:pt x="16200" y="21144"/>
                  </a:lnTo>
                  <a:lnTo>
                    <a:pt x="16200" y="21600"/>
                  </a:lnTo>
                  <a:lnTo>
                    <a:pt x="16200" y="19623"/>
                  </a:lnTo>
                  <a:moveTo>
                    <a:pt x="17280" y="19623"/>
                  </a:moveTo>
                  <a:lnTo>
                    <a:pt x="17280" y="19927"/>
                  </a:lnTo>
                  <a:lnTo>
                    <a:pt x="17280" y="21144"/>
                  </a:lnTo>
                  <a:lnTo>
                    <a:pt x="17280" y="21600"/>
                  </a:lnTo>
                  <a:lnTo>
                    <a:pt x="17280" y="19623"/>
                  </a:lnTo>
                  <a:moveTo>
                    <a:pt x="18576" y="19623"/>
                  </a:moveTo>
                  <a:lnTo>
                    <a:pt x="18576" y="19927"/>
                  </a:lnTo>
                  <a:lnTo>
                    <a:pt x="18576" y="21144"/>
                  </a:lnTo>
                  <a:lnTo>
                    <a:pt x="18576" y="21600"/>
                  </a:lnTo>
                  <a:lnTo>
                    <a:pt x="18576" y="19623"/>
                  </a:lnTo>
                  <a:moveTo>
                    <a:pt x="19872" y="19623"/>
                  </a:moveTo>
                  <a:lnTo>
                    <a:pt x="16848" y="19623"/>
                  </a:lnTo>
                  <a:lnTo>
                    <a:pt x="5400" y="19623"/>
                  </a:lnTo>
                  <a:lnTo>
                    <a:pt x="1728" y="19623"/>
                  </a:lnTo>
                  <a:lnTo>
                    <a:pt x="19872" y="19623"/>
                  </a:lnTo>
                  <a:moveTo>
                    <a:pt x="12096" y="14146"/>
                  </a:moveTo>
                  <a:lnTo>
                    <a:pt x="12096" y="13386"/>
                  </a:lnTo>
                  <a:lnTo>
                    <a:pt x="19224" y="13386"/>
                  </a:lnTo>
                  <a:lnTo>
                    <a:pt x="19224" y="14146"/>
                  </a:lnTo>
                  <a:lnTo>
                    <a:pt x="12096" y="141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4762" y="3840"/>
              <a:ext cx="4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>
                  <a:latin typeface="Times New Roman" pitchFamily="18" charset="0"/>
                  <a:ea typeface="新細明體" pitchFamily="18" charset="-120"/>
                </a:rPr>
                <a:t>Mac</a:t>
              </a:r>
            </a:p>
          </p:txBody>
        </p:sp>
      </p:grp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611188" y="2349500"/>
            <a:ext cx="1903412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dirty="0">
                <a:latin typeface="Times New Roman" pitchFamily="18" charset="0"/>
                <a:ea typeface="新細明體" pitchFamily="18" charset="-120"/>
              </a:rPr>
              <a:t>Java </a:t>
            </a:r>
            <a:r>
              <a:rPr kumimoji="1" lang="en-US" altLang="zh-TW" dirty="0" smtClean="0">
                <a:latin typeface="Times New Roman" pitchFamily="18" charset="0"/>
                <a:ea typeface="新細明體" pitchFamily="18" charset="-120"/>
              </a:rPr>
              <a:t>Program</a:t>
            </a:r>
            <a:endParaRPr kumimoji="1" lang="zh-TW" altLang="en-US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 rot="-5400000">
            <a:off x="2859088" y="21971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/>
            <a:r>
              <a:rPr kumimoji="1" lang="en-US" altLang="zh-TW" sz="1400" b="1">
                <a:latin typeface="Times New Roman" pitchFamily="18" charset="0"/>
                <a:ea typeface="新細明體" pitchFamily="18" charset="-120"/>
              </a:rPr>
              <a:t>Compile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3887788" y="23495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sz="1800" b="1">
                <a:latin typeface="Times New Roman" pitchFamily="18" charset="0"/>
                <a:ea typeface="新細明體" pitchFamily="18" charset="-120"/>
              </a:rPr>
              <a:t>Java</a:t>
            </a:r>
          </a:p>
          <a:p>
            <a:pPr algn="ctr" eaLnBrk="1" hangingPunct="1"/>
            <a:r>
              <a:rPr kumimoji="1" lang="en-US" altLang="zh-TW" sz="1800" b="1">
                <a:latin typeface="Times New Roman" pitchFamily="18" charset="0"/>
                <a:ea typeface="新細明體" pitchFamily="18" charset="-120"/>
              </a:rPr>
              <a:t>Byte Code</a:t>
            </a:r>
            <a:endParaRPr kumimoji="1" lang="zh-TW" altLang="en-US" sz="1800" b="1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687388" y="3530600"/>
            <a:ext cx="1524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sz="1800" b="1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Java VM</a:t>
            </a:r>
          </a:p>
          <a:p>
            <a:pPr algn="ctr" eaLnBrk="1" hangingPunct="1"/>
            <a:r>
              <a:rPr kumimoji="1" lang="en-US" altLang="zh-TW" sz="1800" b="1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For PC</a:t>
            </a: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3963988" y="3530600"/>
            <a:ext cx="1524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sz="1800" b="1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Java VM</a:t>
            </a:r>
          </a:p>
          <a:p>
            <a:pPr algn="ctr" eaLnBrk="1" hangingPunct="1"/>
            <a:r>
              <a:rPr kumimoji="1" lang="en-US" altLang="zh-TW" sz="1800" b="1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For UNIX</a:t>
            </a: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7240588" y="3530600"/>
            <a:ext cx="1524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sz="1800" b="1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Java VM</a:t>
            </a:r>
          </a:p>
          <a:p>
            <a:pPr algn="ctr" eaLnBrk="1" hangingPunct="1"/>
            <a:r>
              <a:rPr kumimoji="1" lang="en-US" altLang="zh-TW" sz="1800" b="1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For Mac</a:t>
            </a: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1449388" y="2882900"/>
            <a:ext cx="3200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H="1">
            <a:off x="4649788" y="28829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>
            <a:off x="4649788" y="2882900"/>
            <a:ext cx="3429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971550" y="6183313"/>
            <a:ext cx="6990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dirty="0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Java </a:t>
            </a:r>
            <a:r>
              <a:rPr kumimoji="1" lang="en-US" altLang="zh-TW" dirty="0" smtClean="0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claims</a:t>
            </a:r>
            <a:r>
              <a:rPr kumimoji="1" lang="zh-TW" altLang="en-US" dirty="0" smtClean="0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：</a:t>
            </a:r>
            <a:r>
              <a:rPr kumimoji="1" lang="en-US" altLang="zh-TW" b="1" i="1" dirty="0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Write Once, Run </a:t>
            </a:r>
            <a:r>
              <a:rPr kumimoji="1" lang="en-US" altLang="zh-TW" b="1" i="1" dirty="0" smtClean="0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Anywhere</a:t>
            </a:r>
            <a:r>
              <a:rPr kumimoji="1" lang="en-US" altLang="zh-TW" dirty="0" smtClean="0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. True?</a:t>
            </a:r>
            <a:endParaRPr kumimoji="1" lang="en-US" altLang="zh-TW" dirty="0">
              <a:solidFill>
                <a:srgbClr val="0000CC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6" grpId="0" animBg="1" autoUpdateAnimBg="0"/>
      <p:bldP spid="98317" grpId="0" animBg="1" autoUpdateAnimBg="0"/>
      <p:bldP spid="98318" grpId="0" animBg="1" autoUpdateAnimBg="0"/>
      <p:bldP spid="98319" grpId="0" animBg="1" autoUpdateAnimBg="0"/>
      <p:bldP spid="98320" grpId="0" animBg="1" autoUpdateAnimBg="0"/>
      <p:bldP spid="98321" grpId="0" animBg="1" autoUpdateAnimBg="0"/>
      <p:bldP spid="98322" grpId="0" animBg="1"/>
      <p:bldP spid="98323" grpId="0" animBg="1"/>
      <p:bldP spid="98324" grpId="0" animBg="1"/>
      <p:bldP spid="983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Java: </a:t>
            </a:r>
            <a:r>
              <a:rPr lang="zh-TW" altLang="en-US">
                <a:ea typeface="新細明體" pitchFamily="18" charset="-120"/>
              </a:rPr>
              <a:t>平台架構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微軟正黑體" pitchFamily="34" charset="-120"/>
              </a:rPr>
              <a:t>The </a:t>
            </a:r>
            <a:r>
              <a:rPr lang="en-US" altLang="zh-TW" i="1" dirty="0">
                <a:ea typeface="微軟正黑體" pitchFamily="34" charset="-120"/>
              </a:rPr>
              <a:t>Java Virtual </a:t>
            </a:r>
            <a:r>
              <a:rPr lang="en-US" altLang="zh-TW" i="1" dirty="0" smtClean="0">
                <a:ea typeface="微軟正黑體" pitchFamily="34" charset="-120"/>
              </a:rPr>
              <a:t>Machine</a:t>
            </a:r>
            <a:endParaRPr lang="en-US" altLang="zh-TW" dirty="0">
              <a:ea typeface="微軟正黑體" pitchFamily="34" charset="-120"/>
            </a:endParaRPr>
          </a:p>
          <a:p>
            <a:r>
              <a:rPr lang="en-US" altLang="zh-TW" dirty="0" smtClean="0">
                <a:ea typeface="新細明體" pitchFamily="18" charset="-120"/>
              </a:rPr>
              <a:t>The </a:t>
            </a:r>
            <a:r>
              <a:rPr lang="en-US" altLang="zh-TW" i="1" dirty="0">
                <a:ea typeface="新細明體" pitchFamily="18" charset="-120"/>
              </a:rPr>
              <a:t>Java Application Programming </a:t>
            </a:r>
            <a:r>
              <a:rPr lang="en-US" altLang="zh-TW" i="1" dirty="0" smtClean="0">
                <a:ea typeface="新細明體" pitchFamily="18" charset="-120"/>
              </a:rPr>
              <a:t>Interface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DE51925F-A843-4F31-AECB-121D8F128E12}" type="slidenum">
              <a:rPr lang="en-US" altLang="zh-TW"/>
              <a:pPr/>
              <a:t>9</a:t>
            </a:fld>
            <a:endParaRPr lang="en-US" altLang="zh-TW"/>
          </a:p>
        </p:txBody>
      </p:sp>
      <p:pic>
        <p:nvPicPr>
          <p:cNvPr id="174084" name="Picture 4" descr="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763" y="2947988"/>
            <a:ext cx="7056437" cy="2843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880</Words>
  <Application>Microsoft Office PowerPoint</Application>
  <PresentationFormat>如螢幕大小 (4:3)</PresentationFormat>
  <Paragraphs>230</Paragraphs>
  <Slides>34</Slides>
  <Notes>34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6" baseType="lpstr">
      <vt:lpstr>Office 佈景主題</vt:lpstr>
      <vt:lpstr>Visio</vt:lpstr>
      <vt:lpstr>Introduction and Installation</vt:lpstr>
      <vt:lpstr>Java History</vt:lpstr>
      <vt:lpstr>Java History (2)</vt:lpstr>
      <vt:lpstr>Java Edition</vt:lpstr>
      <vt:lpstr>Characteristics of Java</vt:lpstr>
      <vt:lpstr>Java: 程式設計語言</vt:lpstr>
      <vt:lpstr>Java: 程式設計語言</vt:lpstr>
      <vt:lpstr>Platform-Independent</vt:lpstr>
      <vt:lpstr>Java: 平台架構</vt:lpstr>
      <vt:lpstr>Java Platform at a Glance</vt:lpstr>
      <vt:lpstr>Versions and Releases</vt:lpstr>
      <vt:lpstr>多工</vt:lpstr>
      <vt:lpstr>多工</vt:lpstr>
      <vt:lpstr>動態載入</vt:lpstr>
      <vt:lpstr>安全</vt:lpstr>
      <vt:lpstr>選擇正確套件</vt:lpstr>
      <vt:lpstr>http://java.sun.com/</vt:lpstr>
      <vt:lpstr>Download  JDK</vt:lpstr>
      <vt:lpstr>JAVA SDK</vt:lpstr>
      <vt:lpstr>對於 Windows XP 的Java 環境設定</vt:lpstr>
      <vt:lpstr>投影片 21</vt:lpstr>
      <vt:lpstr>投影片 22</vt:lpstr>
      <vt:lpstr>對於 Windows XP 的Java 環境設定</vt:lpstr>
      <vt:lpstr>Test javac</vt:lpstr>
      <vt:lpstr>Java 開發流程簡要</vt:lpstr>
      <vt:lpstr>Java應用程式範例</vt:lpstr>
      <vt:lpstr>Step 1. 編輯</vt:lpstr>
      <vt:lpstr>Step 1. 編輯</vt:lpstr>
      <vt:lpstr>Step 2. 編譯—切換目錄</vt:lpstr>
      <vt:lpstr>Step 2. 編譯—編譯原始碼</vt:lpstr>
      <vt:lpstr>Step 3. 載入與執行程式</vt:lpstr>
      <vt:lpstr>常見的 Java IDE</vt:lpstr>
      <vt:lpstr>投影片 33</vt:lpstr>
      <vt:lpstr>Exercises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yoshi</dc:creator>
  <cp:lastModifiedBy>yoshi</cp:lastModifiedBy>
  <cp:revision>91</cp:revision>
  <dcterms:created xsi:type="dcterms:W3CDTF">2003-08-01T12:29:19Z</dcterms:created>
  <dcterms:modified xsi:type="dcterms:W3CDTF">2010-02-24T09:41:08Z</dcterms:modified>
</cp:coreProperties>
</file>