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56" r:id="rId2"/>
    <p:sldId id="258" r:id="rId3"/>
    <p:sldId id="260" r:id="rId4"/>
    <p:sldId id="272" r:id="rId5"/>
    <p:sldId id="259" r:id="rId6"/>
    <p:sldId id="277" r:id="rId7"/>
    <p:sldId id="278" r:id="rId8"/>
    <p:sldId id="282" r:id="rId9"/>
    <p:sldId id="279" r:id="rId10"/>
    <p:sldId id="285" r:id="rId11"/>
    <p:sldId id="280" r:id="rId12"/>
    <p:sldId id="286" r:id="rId13"/>
    <p:sldId id="287" r:id="rId14"/>
    <p:sldId id="281" r:id="rId15"/>
    <p:sldId id="284" r:id="rId16"/>
    <p:sldId id="283" r:id="rId17"/>
    <p:sldId id="261" r:id="rId18"/>
    <p:sldId id="262" r:id="rId19"/>
    <p:sldId id="263" r:id="rId20"/>
    <p:sldId id="264" r:id="rId21"/>
    <p:sldId id="274" r:id="rId22"/>
    <p:sldId id="275" r:id="rId23"/>
    <p:sldId id="276" r:id="rId24"/>
    <p:sldId id="265" r:id="rId25"/>
    <p:sldId id="269" r:id="rId26"/>
    <p:sldId id="270" r:id="rId27"/>
    <p:sldId id="271" r:id="rId28"/>
    <p:sldId id="27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0929" autoAdjust="0"/>
  </p:normalViewPr>
  <p:slideViewPr>
    <p:cSldViewPr>
      <p:cViewPr varScale="1">
        <p:scale>
          <a:sx n="83" d="100"/>
          <a:sy n="83" d="100"/>
        </p:scale>
        <p:origin x="-106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49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0EEE5-A627-44B1-BE50-EB8BA964FE32}" type="datetimeFigureOut">
              <a:rPr lang="zh-TW" altLang="en-US" smtClean="0"/>
              <a:pPr/>
              <a:t>2010/5/30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D7092-4325-45DC-BA97-CBB1AEC4B4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D7092-4325-45DC-BA97-CBB1AEC4B4A9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620000" cy="1066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76200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993300"/>
                </a:solidFill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77200" y="6553200"/>
            <a:ext cx="10668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fld id="{E9FF7A60-5CC5-4A2E-8965-EBA3EAD77C3A}" type="datetime5">
              <a:rPr lang="en-US" altLang="zh-TW"/>
              <a:pPr/>
              <a:t>30-May-10</a:t>
            </a:fld>
            <a:endParaRPr lang="en-US" altLang="zh-TW"/>
          </a:p>
        </p:txBody>
      </p:sp>
      <p:pic>
        <p:nvPicPr>
          <p:cNvPr id="4101" name="Picture 5" descr="duke.wave.shadow.gif                                           0000A716Quicksilver                    ABA78158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334000"/>
            <a:ext cx="895350" cy="636588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58800" y="2625725"/>
            <a:ext cx="322263" cy="4746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ltGray">
          <a:xfrm>
            <a:off x="825500" y="2625725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566738" y="3048000"/>
            <a:ext cx="422275" cy="474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ltGray">
          <a:xfrm>
            <a:off x="936625" y="3048000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5882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ltGray">
          <a:xfrm>
            <a:off x="152400" y="2974975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87400" y="2438400"/>
            <a:ext cx="31750" cy="1052513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9933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E5AF3A-4944-4BD9-9AA4-74887E85136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1963" y="228600"/>
            <a:ext cx="2143125" cy="6400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278563" cy="6400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88A3E8-D2B9-4BA3-BEB4-8FAFB30C583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1E0DFB-0A1D-46D8-80BB-B026CFC2266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9C3B5D-FEB7-45E4-8237-B2ECD1B98A4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21005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43450" y="1371600"/>
            <a:ext cx="4211638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EE249D-970C-4641-9BC1-C53447FBD1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6B8C49-6DC7-4420-9FAC-2BC48A5861C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EEF9B1-0A3E-4501-B9FF-AC46CB9A8DB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29135B-59F2-4376-B83B-14012EDCDE3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A698B5-AE59-4B23-B650-92205E5212C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5FEDA8-FADC-4451-A39A-8BDD5CB2CEC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533400" y="260350"/>
            <a:ext cx="322263" cy="4746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5882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 flipV="1">
            <a:off x="460375" y="990600"/>
            <a:ext cx="8683625" cy="46038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9933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endParaRPr kumimoji="1" lang="zh-TW" altLang="zh-TW">
              <a:solidFill>
                <a:srgbClr val="993300"/>
              </a:solidFill>
              <a:latin typeface="Arial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93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57408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fld id="{F23FC248-4F4D-4006-BD84-B87C204293B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5.0/docs/relnotes/features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indiana.edu/classes/jett/sstamm/" TargetMode="External"/><Relationship Id="rId4" Type="http://schemas.openxmlformats.org/officeDocument/2006/relationships/hyperlink" Target="http://java.sun.com/developer/technicalArticles/J2SE/generic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4.2/docs/api/java/util/Vector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j2se/1.5.0/docs/api/java/util/Vector.ht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>
          <a:ln/>
        </p:spPr>
        <p:txBody>
          <a:bodyPr/>
          <a:lstStyle/>
          <a:p>
            <a:fld id="{E9FF7A60-5CC5-4A2E-8965-EBA3EAD77C3A}" type="datetime5">
              <a:rPr lang="en-US" altLang="zh-TW"/>
              <a:pPr/>
              <a:t>30-May-10</a:t>
            </a:fld>
            <a:endParaRPr lang="en-US" altLang="zh-TW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Java </a:t>
            </a:r>
            <a:r>
              <a:rPr lang="en-US" altLang="zh-TW" dirty="0" smtClean="0">
                <a:ea typeface="新細明體" charset="-120"/>
              </a:rPr>
              <a:t>5 </a:t>
            </a:r>
            <a:r>
              <a:rPr lang="en-US" altLang="zh-TW" smtClean="0">
                <a:ea typeface="新細明體" charset="-120"/>
              </a:rPr>
              <a:t>New Features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Wildcards accessing</a:t>
            </a:r>
            <a:endParaRPr lang="zh-TW" altLang="en-US" dirty="0"/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428728" y="1785926"/>
          <a:ext cx="6096000" cy="9753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void </a:t>
                      </a:r>
                      <a:r>
                        <a:rPr lang="en-US" dirty="0" err="1" smtClean="0"/>
                        <a:t>printCollection</a:t>
                      </a:r>
                      <a:r>
                        <a:rPr lang="en-US" dirty="0" smtClean="0"/>
                        <a:t>(Collection&lt;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r>
                        <a:rPr lang="en-US" dirty="0" smtClean="0"/>
                        <a:t>&gt; c) {</a:t>
                      </a:r>
                    </a:p>
                    <a:p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c.add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new Object()</a:t>
                      </a:r>
                      <a:r>
                        <a:rPr lang="en-US" dirty="0" smtClean="0"/>
                        <a:t>); //compile-time error, how to fix it?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285852" y="4071942"/>
            <a:ext cx="6587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Note that the difference between </a:t>
            </a:r>
            <a:r>
              <a:rPr lang="en-US" altLang="zh-TW" b="1" i="1" dirty="0" smtClean="0">
                <a:solidFill>
                  <a:schemeClr val="tx2"/>
                </a:solidFill>
              </a:rPr>
              <a:t>getting</a:t>
            </a:r>
            <a:r>
              <a:rPr lang="en-US" altLang="zh-TW" dirty="0" smtClean="0"/>
              <a:t> and </a:t>
            </a:r>
            <a:r>
              <a:rPr lang="en-US" altLang="zh-TW" b="1" i="1" dirty="0" smtClean="0">
                <a:solidFill>
                  <a:schemeClr val="tx2"/>
                </a:solidFill>
              </a:rPr>
              <a:t>putting</a:t>
            </a:r>
            <a:endParaRPr lang="zh-TW" altLang="en-US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Wildcards and Inheritance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00166" y="2119314"/>
          <a:ext cx="6096000" cy="15240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void draw(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List&lt;Shape&gt; shape</a:t>
                      </a:r>
                      <a:r>
                        <a:rPr lang="en-US" dirty="0" smtClean="0"/>
                        <a:t>) </a:t>
                      </a:r>
                      <a:r>
                        <a:rPr lang="en-US" dirty="0" smtClean="0"/>
                        <a:t>{ //wrong, why?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for(Shape s: shape) {</a:t>
                      </a:r>
                    </a:p>
                    <a:p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s.draw</a:t>
                      </a:r>
                      <a:r>
                        <a:rPr lang="en-US" dirty="0" smtClean="0"/>
                        <a:t>(this</a:t>
                      </a:r>
                      <a:r>
                        <a:rPr lang="en-US" dirty="0" smtClean="0"/>
                        <a:t>);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 }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524000" y="4096714"/>
          <a:ext cx="6096000" cy="15240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void draw(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List&lt;? extends Shape&gt; shape</a:t>
                      </a:r>
                      <a:r>
                        <a:rPr lang="en-US" dirty="0" smtClean="0"/>
                        <a:t>) {</a:t>
                      </a:r>
                    </a:p>
                    <a:p>
                      <a:r>
                        <a:rPr lang="en-US" altLang="zh-TW" dirty="0" smtClean="0"/>
                        <a:t> for(Shape s: shape) {</a:t>
                      </a:r>
                    </a:p>
                    <a:p>
                      <a:r>
                        <a:rPr lang="en-US" altLang="zh-TW" dirty="0" smtClean="0"/>
                        <a:t>    </a:t>
                      </a:r>
                      <a:r>
                        <a:rPr lang="en-US" altLang="zh-TW" dirty="0" err="1" smtClean="0"/>
                        <a:t>s.draw</a:t>
                      </a:r>
                      <a:r>
                        <a:rPr lang="en-US" altLang="zh-TW" dirty="0" smtClean="0"/>
                        <a:t>(this);</a:t>
                      </a:r>
                    </a:p>
                    <a:p>
                      <a:r>
                        <a:rPr lang="en-US" altLang="zh-TW" dirty="0" smtClean="0"/>
                        <a:t>  }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000232" y="1097805"/>
            <a:ext cx="49952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List&lt;Square&gt; list = new List&lt;Square</a:t>
            </a:r>
            <a:r>
              <a:rPr lang="en-US" altLang="zh-TW" dirty="0" smtClean="0">
                <a:solidFill>
                  <a:schemeClr val="tx2"/>
                </a:solidFill>
              </a:rPr>
              <a:t>&gt;;</a:t>
            </a:r>
          </a:p>
          <a:p>
            <a:pPr algn="ctr"/>
            <a:r>
              <a:rPr lang="en-US" altLang="zh-TW" dirty="0" smtClean="0"/>
              <a:t>as the passed argument.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Wildcards </a:t>
            </a:r>
            <a:r>
              <a:rPr lang="en-US" altLang="zh-TW" dirty="0" smtClean="0"/>
              <a:t>and Inheritance (cont’d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500166" y="1857364"/>
          <a:ext cx="6096000" cy="97536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void </a:t>
                      </a:r>
                      <a:r>
                        <a:rPr lang="en-US" dirty="0" err="1" smtClean="0"/>
                        <a:t>addRectangle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List&lt;? extends Shape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&gt; shape</a:t>
                      </a:r>
                      <a:r>
                        <a:rPr lang="en-US" dirty="0" smtClean="0"/>
                        <a:t>) {</a:t>
                      </a:r>
                    </a:p>
                    <a:p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shape.add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new Rectangle()</a:t>
                      </a:r>
                      <a:r>
                        <a:rPr lang="en-US" dirty="0" smtClean="0"/>
                        <a:t>); //compile-time error, why?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Wildcards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00100" y="2428868"/>
            <a:ext cx="7215238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err="1" smtClean="0"/>
              <a:t>ArrayList</a:t>
            </a:r>
            <a:r>
              <a:rPr lang="en-US" altLang="zh-TW" dirty="0" smtClean="0"/>
              <a:t>&lt;</a:t>
            </a:r>
            <a:r>
              <a:rPr lang="en-US" altLang="zh-TW" dirty="0" smtClean="0">
                <a:solidFill>
                  <a:schemeClr val="tx2"/>
                </a:solidFill>
              </a:rPr>
              <a:t>?</a:t>
            </a:r>
            <a:r>
              <a:rPr lang="en-US" altLang="zh-TW" dirty="0" smtClean="0"/>
              <a:t>&gt; words = new </a:t>
            </a:r>
            <a:r>
              <a:rPr lang="en-US" altLang="zh-TW" dirty="0" err="1" smtClean="0"/>
              <a:t>ArrayList</a:t>
            </a:r>
            <a:r>
              <a:rPr lang="en-US" altLang="zh-TW" dirty="0" smtClean="0"/>
              <a:t>&lt;String</a:t>
            </a:r>
            <a:r>
              <a:rPr lang="en-US" altLang="zh-TW" dirty="0" smtClean="0"/>
              <a:t>&gt;(); //OK?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Several Wildcards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"? extends Type“</a:t>
            </a:r>
          </a:p>
          <a:p>
            <a:pPr lvl="1"/>
            <a:r>
              <a:rPr lang="en-US" altLang="zh-TW" dirty="0" smtClean="0"/>
              <a:t>Denotes a family of subtypes of type </a:t>
            </a:r>
            <a:r>
              <a:rPr lang="en-US" altLang="zh-TW" dirty="0" err="1" smtClean="0"/>
              <a:t>Type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This is the most useful wildcard</a:t>
            </a:r>
          </a:p>
          <a:p>
            <a:r>
              <a:rPr lang="en-US" altLang="zh-TW" dirty="0" smtClean="0"/>
              <a:t>"? super Type“</a:t>
            </a:r>
          </a:p>
          <a:p>
            <a:pPr lvl="1"/>
            <a:r>
              <a:rPr lang="en-US" altLang="zh-TW" dirty="0" smtClean="0"/>
              <a:t>Denotes a family of </a:t>
            </a:r>
            <a:r>
              <a:rPr lang="en-US" altLang="zh-TW" dirty="0" err="1" smtClean="0"/>
              <a:t>supertypes</a:t>
            </a:r>
            <a:r>
              <a:rPr lang="en-US" altLang="zh-TW" dirty="0" smtClean="0"/>
              <a:t> of type </a:t>
            </a:r>
            <a:r>
              <a:rPr lang="en-US" altLang="zh-TW" dirty="0" err="1" smtClean="0"/>
              <a:t>Type</a:t>
            </a:r>
            <a:endParaRPr lang="en-US" altLang="zh-TW" dirty="0" smtClean="0"/>
          </a:p>
          <a:p>
            <a:r>
              <a:rPr lang="en-US" altLang="zh-TW" dirty="0" smtClean="0"/>
              <a:t>"?“</a:t>
            </a:r>
          </a:p>
          <a:p>
            <a:pPr lvl="1"/>
            <a:r>
              <a:rPr lang="en-US" altLang="zh-TW" dirty="0" smtClean="0"/>
              <a:t>Denotes the set of all types or </a:t>
            </a:r>
            <a:r>
              <a:rPr lang="en-US" altLang="zh-TW" i="1" dirty="0" smtClean="0"/>
              <a:t>any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Generic Method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b="1" dirty="0" smtClean="0"/>
              <a:t>static void </a:t>
            </a:r>
            <a:r>
              <a:rPr lang="en-US" altLang="zh-TW" b="1" dirty="0" err="1" smtClean="0"/>
              <a:t>fromArrayToCollection</a:t>
            </a:r>
            <a:r>
              <a:rPr lang="en-US" altLang="zh-TW" b="1" dirty="0" smtClean="0"/>
              <a:t>(Object[] a, Collection&lt;?&gt; c) {</a:t>
            </a:r>
          </a:p>
          <a:p>
            <a:r>
              <a:rPr lang="en-US" altLang="zh-TW" b="1" dirty="0" smtClean="0"/>
              <a:t>	for (Object o : a) {</a:t>
            </a:r>
          </a:p>
          <a:p>
            <a:r>
              <a:rPr lang="en-US" altLang="zh-TW" b="1" dirty="0" smtClean="0"/>
              <a:t>		</a:t>
            </a:r>
            <a:r>
              <a:rPr lang="en-US" altLang="zh-TW" b="1" dirty="0" err="1" smtClean="0"/>
              <a:t>c.add</a:t>
            </a:r>
            <a:r>
              <a:rPr lang="en-US" altLang="zh-TW" b="1" dirty="0" smtClean="0"/>
              <a:t>(o); // compile time error</a:t>
            </a:r>
          </a:p>
          <a:p>
            <a:r>
              <a:rPr lang="en-US" altLang="zh-TW" b="1" dirty="0" smtClean="0"/>
              <a:t>	}</a:t>
            </a:r>
          </a:p>
          <a:p>
            <a:r>
              <a:rPr lang="en-US" altLang="zh-TW" b="1" dirty="0" smtClean="0"/>
              <a:t>}</a:t>
            </a:r>
          </a:p>
        </p:txBody>
      </p:sp>
      <p:sp>
        <p:nvSpPr>
          <p:cNvPr id="5" name="矩形 4"/>
          <p:cNvSpPr/>
          <p:nvPr/>
        </p:nvSpPr>
        <p:spPr>
          <a:xfrm>
            <a:off x="285720" y="3763882"/>
            <a:ext cx="85725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b="1" dirty="0" smtClean="0"/>
              <a:t>//Generic Method</a:t>
            </a:r>
          </a:p>
          <a:p>
            <a:r>
              <a:rPr lang="en-US" altLang="zh-TW" b="1" dirty="0" smtClean="0"/>
              <a:t>static</a:t>
            </a:r>
            <a:r>
              <a:rPr lang="en-US" altLang="zh-TW" b="1" dirty="0" smtClean="0">
                <a:solidFill>
                  <a:schemeClr val="tx2"/>
                </a:solidFill>
              </a:rPr>
              <a:t> &lt;T&gt; </a:t>
            </a:r>
            <a:r>
              <a:rPr lang="en-US" altLang="zh-TW" b="1" dirty="0" smtClean="0"/>
              <a:t>void </a:t>
            </a:r>
            <a:r>
              <a:rPr lang="en-US" altLang="zh-TW" b="1" dirty="0" err="1" smtClean="0"/>
              <a:t>fromArrayToCollection</a:t>
            </a:r>
            <a:r>
              <a:rPr lang="en-US" altLang="zh-TW" b="1" dirty="0" smtClean="0"/>
              <a:t>(</a:t>
            </a:r>
            <a:r>
              <a:rPr lang="en-US" altLang="zh-TW" b="1" dirty="0" smtClean="0">
                <a:solidFill>
                  <a:schemeClr val="tx2"/>
                </a:solidFill>
              </a:rPr>
              <a:t>T[]</a:t>
            </a:r>
            <a:r>
              <a:rPr lang="en-US" altLang="zh-TW" b="1" dirty="0" smtClean="0"/>
              <a:t> a, Collection</a:t>
            </a:r>
            <a:r>
              <a:rPr lang="en-US" altLang="zh-TW" b="1" dirty="0" smtClean="0">
                <a:solidFill>
                  <a:schemeClr val="tx2"/>
                </a:solidFill>
              </a:rPr>
              <a:t>&lt;T&gt;</a:t>
            </a:r>
            <a:r>
              <a:rPr lang="en-US" altLang="zh-TW" b="1" dirty="0" smtClean="0"/>
              <a:t> c) {</a:t>
            </a:r>
          </a:p>
          <a:p>
            <a:r>
              <a:rPr lang="en-US" altLang="zh-TW" b="1" dirty="0" smtClean="0"/>
              <a:t>	for (</a:t>
            </a:r>
            <a:r>
              <a:rPr lang="en-US" altLang="zh-TW" b="1" dirty="0" smtClean="0">
                <a:solidFill>
                  <a:schemeClr val="tx2"/>
                </a:solidFill>
              </a:rPr>
              <a:t>T</a:t>
            </a:r>
            <a:r>
              <a:rPr lang="en-US" altLang="zh-TW" b="1" dirty="0" smtClean="0"/>
              <a:t> o : a) {</a:t>
            </a:r>
          </a:p>
          <a:p>
            <a:r>
              <a:rPr lang="en-US" altLang="zh-TW" b="1" dirty="0" smtClean="0"/>
              <a:t>		</a:t>
            </a:r>
            <a:r>
              <a:rPr lang="en-US" altLang="zh-TW" b="1" dirty="0" err="1" smtClean="0"/>
              <a:t>c.add</a:t>
            </a:r>
            <a:r>
              <a:rPr lang="en-US" altLang="zh-TW" b="1" dirty="0" smtClean="0"/>
              <a:t>(o); // correct</a:t>
            </a:r>
          </a:p>
          <a:p>
            <a:r>
              <a:rPr lang="en-US" altLang="zh-TW" b="1" dirty="0" smtClean="0"/>
              <a:t>	}</a:t>
            </a:r>
          </a:p>
          <a:p>
            <a:r>
              <a:rPr lang="en-US" altLang="zh-TW" b="1" dirty="0" smtClean="0"/>
              <a:t>}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Differences </a:t>
            </a:r>
            <a:r>
              <a:rPr lang="en-US" altLang="zh-TW" dirty="0" smtClean="0"/>
              <a:t>from Template in C++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Generics simply provide compile-time type safety and eliminate the need for casts. </a:t>
            </a:r>
          </a:p>
          <a:p>
            <a:r>
              <a:rPr lang="en-US" altLang="zh-TW" dirty="0" smtClean="0"/>
              <a:t>The compiler keeps track of the generics internally, and all instances use the same class file at compile/run time.</a:t>
            </a:r>
          </a:p>
          <a:p>
            <a:r>
              <a:rPr lang="en-US" altLang="zh-TW" dirty="0" smtClean="0"/>
              <a:t>A C++ template is just a fancy macro processor</a:t>
            </a:r>
          </a:p>
          <a:p>
            <a:pPr lvl="1"/>
            <a:r>
              <a:rPr lang="en-US" altLang="zh-TW" dirty="0" smtClean="0"/>
              <a:t>whenever a template class is instantiated with a new class, </a:t>
            </a:r>
            <a:r>
              <a:rPr lang="en-US" altLang="zh-TW" b="1" i="1" dirty="0" smtClean="0"/>
              <a:t>the entire code for the class is reproduced and recompiled for the new class</a:t>
            </a:r>
            <a:r>
              <a:rPr lang="en-US" altLang="zh-TW" dirty="0" smtClean="0"/>
              <a:t>.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ea typeface="新細明體" charset="-120"/>
              </a:rPr>
              <a:t>Autoboxing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Java won’t let you use a primitive value where an object is required--you need a “wrapper”</a:t>
            </a:r>
          </a:p>
          <a:p>
            <a:r>
              <a:rPr lang="en-US" altLang="zh-TW" dirty="0">
                <a:ea typeface="新細明體" charset="-120"/>
              </a:rPr>
              <a:t>Similarly, you can’t use an object where a primitive is required--you need to “unwrap” it</a:t>
            </a:r>
          </a:p>
          <a:p>
            <a:r>
              <a:rPr lang="en-US" altLang="zh-TW" dirty="0">
                <a:ea typeface="新細明體" charset="-120"/>
              </a:rPr>
              <a:t>Java 1.5 makes this automatic:</a:t>
            </a:r>
          </a:p>
          <a:p>
            <a:pPr lvl="1"/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Map&lt;String, Integer&gt; m =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                    new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TreeMap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&lt;String, Integer&gt;();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for (String word :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args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 {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m.put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(word,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m.get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(word) + 1);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}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Enumerations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An enumeration, or “enum,” is simply a set of constants to represent various values</a:t>
            </a:r>
          </a:p>
          <a:p>
            <a:r>
              <a:rPr lang="en-US" altLang="zh-TW">
                <a:ea typeface="新細明體" charset="-120"/>
              </a:rPr>
              <a:t>Here’s the old way of doing it</a:t>
            </a:r>
          </a:p>
          <a:p>
            <a:pPr lvl="1"/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SPRING = 0;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SUMMER = 1;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FALL = 2;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WINTER = 3;</a:t>
            </a: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This is a nuisance, and is error prone as well</a:t>
            </a:r>
          </a:p>
          <a:p>
            <a:r>
              <a:rPr lang="en-US" altLang="zh-TW">
                <a:ea typeface="新細明體" charset="-120"/>
              </a:rPr>
              <a:t>Here’s the new way of doing it:</a:t>
            </a:r>
          </a:p>
          <a:p>
            <a:pPr lvl="1"/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enum Season { winter, spring, summer, fall } </a:t>
            </a:r>
            <a:endParaRPr lang="en-US" altLang="zh-TW">
              <a:solidFill>
                <a:srgbClr val="666666"/>
              </a:solidFill>
              <a:latin typeface="Monaco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Advantages of the new </a:t>
            </a:r>
            <a:r>
              <a:rPr lang="en-US" altLang="zh-TW">
                <a:latin typeface="Trebuchet MS" charset="0"/>
                <a:ea typeface="新細明體" charset="-120"/>
              </a:rPr>
              <a:t>enum</a:t>
            </a:r>
            <a:endParaRPr lang="en-US" altLang="zh-TW">
              <a:ea typeface="新細明體" charset="-12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>
                <a:ea typeface="新細明體" charset="-120"/>
              </a:rPr>
              <a:t>They provide compile-time type safety</a:t>
            </a:r>
          </a:p>
          <a:p>
            <a:pPr lvl="1"/>
            <a:r>
              <a:rPr lang="en-US" altLang="zh-TW" sz="2000" dirty="0" smtClean="0"/>
              <a:t>Since a season is just an </a:t>
            </a:r>
            <a:r>
              <a:rPr lang="en-US" altLang="zh-TW" sz="2000" dirty="0" err="1" smtClean="0"/>
              <a:t>int</a:t>
            </a:r>
            <a:r>
              <a:rPr lang="en-US" altLang="zh-TW" sz="2000" dirty="0" smtClean="0"/>
              <a:t> you can pass in any other </a:t>
            </a:r>
            <a:r>
              <a:rPr lang="en-US" altLang="zh-TW" sz="2000" dirty="0" err="1" smtClean="0"/>
              <a:t>int</a:t>
            </a:r>
            <a:r>
              <a:rPr lang="en-US" altLang="zh-TW" sz="2000" dirty="0" smtClean="0"/>
              <a:t> value where a season is required, or add two seasons together (which makes no sense).</a:t>
            </a:r>
          </a:p>
          <a:p>
            <a:r>
              <a:rPr lang="en-US" altLang="zh-TW" sz="2400" dirty="0" smtClean="0">
                <a:ea typeface="新細明體" charset="-120"/>
              </a:rPr>
              <a:t>They're robust</a:t>
            </a:r>
          </a:p>
          <a:p>
            <a:pPr lvl="1"/>
            <a:r>
              <a:rPr lang="en-US" altLang="zh-TW" sz="2000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 smtClean="0">
                <a:ea typeface="新細明體" charset="-120"/>
              </a:rPr>
              <a:t> </a:t>
            </a:r>
            <a:r>
              <a:rPr lang="en-US" altLang="zh-TW" sz="2000" dirty="0" err="1" smtClean="0">
                <a:ea typeface="新細明體" charset="-120"/>
              </a:rPr>
              <a:t>enums</a:t>
            </a:r>
            <a:r>
              <a:rPr lang="en-US" altLang="zh-TW" sz="2000" dirty="0" smtClean="0">
                <a:ea typeface="新細明體" charset="-120"/>
              </a:rPr>
              <a:t> are compiled into clients, and you have to recompile clients if you add, remove, or reorder constants.</a:t>
            </a:r>
          </a:p>
          <a:p>
            <a:r>
              <a:rPr lang="en-US" altLang="zh-TW" sz="2400" dirty="0" smtClean="0">
                <a:ea typeface="新細明體" charset="-120"/>
              </a:rPr>
              <a:t>Printed </a:t>
            </a:r>
            <a:r>
              <a:rPr lang="en-US" altLang="zh-TW" sz="2400" dirty="0">
                <a:ea typeface="新細明體" charset="-120"/>
              </a:rPr>
              <a:t>values are informative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If you print an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</a:t>
            </a:r>
            <a:r>
              <a:rPr lang="en-US" altLang="zh-TW" sz="2000" dirty="0">
                <a:ea typeface="新細明體" charset="-120"/>
              </a:rPr>
              <a:t> you just see a number.</a:t>
            </a:r>
          </a:p>
          <a:p>
            <a:r>
              <a:rPr lang="en-US" altLang="zh-TW" sz="2400" b="1" dirty="0">
                <a:ea typeface="新細明體" charset="-120"/>
              </a:rPr>
              <a:t>Because they're objects</a:t>
            </a:r>
            <a:r>
              <a:rPr lang="en-US" altLang="zh-TW" sz="2400" dirty="0">
                <a:ea typeface="新細明體" charset="-120"/>
              </a:rPr>
              <a:t>, you can put them in collections.</a:t>
            </a:r>
          </a:p>
          <a:p>
            <a:r>
              <a:rPr lang="en-US" altLang="zh-TW" sz="2400" dirty="0">
                <a:ea typeface="新細明體" charset="-120"/>
              </a:rPr>
              <a:t>Because they're essentially classes, you can add arbitrary fields and </a:t>
            </a:r>
            <a:r>
              <a:rPr lang="en-US" altLang="zh-TW" sz="2400" dirty="0" smtClean="0">
                <a:ea typeface="新細明體" charset="-120"/>
              </a:rPr>
              <a:t>methods</a:t>
            </a:r>
          </a:p>
          <a:p>
            <a:pPr lvl="1"/>
            <a:r>
              <a:rPr lang="en-US" altLang="zh-TW" sz="2000" dirty="0" smtClean="0">
                <a:ea typeface="新細明體" charset="-120"/>
              </a:rPr>
              <a:t>It can be used in switch cases</a:t>
            </a:r>
            <a:endParaRPr lang="en-US" altLang="zh-TW" sz="20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New </a:t>
            </a:r>
            <a:r>
              <a:rPr lang="en-US" altLang="zh-TW" dirty="0" smtClean="0">
                <a:ea typeface="新細明體" charset="-120"/>
              </a:rPr>
              <a:t>features (Not all)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Generics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Compile-time type safety for collections without casting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Enhanced for loop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Eliminates the drudgery and error-proneness of </a:t>
            </a:r>
            <a:r>
              <a:rPr lang="en-US" altLang="zh-TW" sz="2000" dirty="0" err="1">
                <a:ea typeface="新細明體" charset="-120"/>
              </a:rPr>
              <a:t>iterators</a:t>
            </a:r>
            <a:endParaRPr lang="en-US" altLang="zh-TW" sz="2000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 err="1">
                <a:ea typeface="新細明體" charset="-120"/>
              </a:rPr>
              <a:t>Autoboxing</a:t>
            </a:r>
            <a:r>
              <a:rPr lang="en-US" altLang="zh-TW" sz="2400" dirty="0">
                <a:ea typeface="新細明體" charset="-120"/>
              </a:rPr>
              <a:t>/</a:t>
            </a:r>
            <a:r>
              <a:rPr lang="en-US" altLang="zh-TW" sz="2400" dirty="0" err="1">
                <a:ea typeface="新細明體" charset="-120"/>
              </a:rPr>
              <a:t>unboxing</a:t>
            </a:r>
            <a:endParaRPr lang="en-US" altLang="zh-TW" sz="2400" dirty="0">
              <a:ea typeface="新細明體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Avoids manual conversion between primitive types (such as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) and wrapper types (such as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Integer</a:t>
            </a:r>
            <a:r>
              <a:rPr lang="en-US" altLang="zh-TW" sz="2000" dirty="0">
                <a:ea typeface="新細明體" charset="-12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TW" sz="2400" dirty="0" err="1">
                <a:ea typeface="新細明體" charset="-120"/>
              </a:rPr>
              <a:t>Typesafe</a:t>
            </a:r>
            <a:r>
              <a:rPr lang="en-US" altLang="zh-TW" sz="2400" dirty="0">
                <a:ea typeface="新細明體" charset="-120"/>
              </a:rPr>
              <a:t> </a:t>
            </a:r>
            <a:r>
              <a:rPr lang="en-US" altLang="zh-TW" sz="2400" dirty="0" err="1">
                <a:ea typeface="新細明體" charset="-120"/>
              </a:rPr>
              <a:t>enums</a:t>
            </a:r>
            <a:endParaRPr lang="en-US" altLang="zh-TW" sz="2400" dirty="0">
              <a:ea typeface="新細明體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Provides all the well-known benefits of the </a:t>
            </a:r>
            <a:r>
              <a:rPr lang="en-US" altLang="zh-TW" sz="2000" dirty="0" err="1">
                <a:ea typeface="新細明體" charset="-120"/>
              </a:rPr>
              <a:t>Typesafe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</a:t>
            </a:r>
            <a:r>
              <a:rPr lang="en-US" altLang="zh-TW" sz="2000" dirty="0">
                <a:ea typeface="新細明體" charset="-120"/>
              </a:rPr>
              <a:t> pattern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Static import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Lets you avoid qualifying static members with class names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Metadata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Tools to generate boilerplate code from annotations in the source code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>
                <a:ea typeface="新細明體" charset="-120"/>
              </a:rPr>
              <a:t>Leads to a "declarative" programming style where the programmer says what should be done and tools emit the code to do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New features of </a:t>
            </a:r>
            <a:r>
              <a:rPr lang="en-US" altLang="zh-TW" dirty="0" err="1">
                <a:latin typeface="Trebuchet MS" charset="0"/>
                <a:ea typeface="新細明體" charset="-120"/>
              </a:rPr>
              <a:t>enum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enum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Coin {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PENNY(1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NICKEL(5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DIME(10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QUARTER(25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Coin(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value) {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this.value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value; }</a:t>
            </a:r>
          </a:p>
          <a:p>
            <a:pPr>
              <a:buFont typeface="Wingdings" pitchFamily="2" charset="2"/>
              <a:buNone/>
            </a:pP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private final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value;</a:t>
            </a:r>
          </a:p>
          <a:p>
            <a:pPr>
              <a:buFont typeface="Wingdings" pitchFamily="2" charset="2"/>
              <a:buNone/>
            </a:pP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public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value() { return value; }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Interesting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TW" dirty="0" smtClean="0"/>
              <a:t>public </a:t>
            </a:r>
            <a:r>
              <a:rPr lang="en-US" altLang="zh-TW" dirty="0" err="1" smtClean="0"/>
              <a:t>enum</a:t>
            </a:r>
            <a:r>
              <a:rPr lang="en-US" altLang="zh-TW" dirty="0" smtClean="0"/>
              <a:t> Operation {</a:t>
            </a:r>
          </a:p>
          <a:p>
            <a:pPr>
              <a:buNone/>
            </a:pPr>
            <a:r>
              <a:rPr lang="en-US" altLang="zh-TW" dirty="0" smtClean="0"/>
              <a:t>  PLUS 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+ y; } },</a:t>
            </a:r>
          </a:p>
          <a:p>
            <a:pPr>
              <a:buNone/>
            </a:pPr>
            <a:r>
              <a:rPr lang="en-US" altLang="zh-TW" dirty="0" smtClean="0"/>
              <a:t>  MINUS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- y; } },</a:t>
            </a:r>
          </a:p>
          <a:p>
            <a:pPr>
              <a:buNone/>
            </a:pPr>
            <a:r>
              <a:rPr lang="en-US" altLang="zh-TW" dirty="0" smtClean="0"/>
              <a:t>  TIMES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* y; } },</a:t>
            </a:r>
          </a:p>
          <a:p>
            <a:pPr>
              <a:buNone/>
            </a:pPr>
            <a:r>
              <a:rPr lang="en-US" altLang="zh-TW" dirty="0" smtClean="0"/>
              <a:t>  DIVIDE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/ y; } };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// Do arithmetic op represented by this constant</a:t>
            </a:r>
          </a:p>
          <a:p>
            <a:pPr>
              <a:buNone/>
            </a:pPr>
            <a:r>
              <a:rPr lang="en-US" altLang="zh-TW" dirty="0" smtClean="0"/>
              <a:t>  abstract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 public static void main(String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[]) {</a:t>
            </a:r>
          </a:p>
          <a:p>
            <a:pPr>
              <a:buNone/>
            </a:pPr>
            <a:r>
              <a:rPr lang="en-US" altLang="zh-TW" dirty="0" smtClean="0"/>
              <a:t>        double x = </a:t>
            </a:r>
            <a:r>
              <a:rPr lang="en-US" altLang="zh-TW" dirty="0" err="1" smtClean="0"/>
              <a:t>Double.parseDouble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[0]);</a:t>
            </a:r>
          </a:p>
          <a:p>
            <a:pPr>
              <a:buNone/>
            </a:pPr>
            <a:r>
              <a:rPr lang="en-US" altLang="zh-TW" dirty="0" smtClean="0"/>
              <a:t>        double y = </a:t>
            </a:r>
            <a:r>
              <a:rPr lang="en-US" altLang="zh-TW" dirty="0" err="1" smtClean="0"/>
              <a:t>Double.parseDouble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[1]);</a:t>
            </a:r>
          </a:p>
          <a:p>
            <a:pPr>
              <a:buNone/>
            </a:pPr>
            <a:r>
              <a:rPr lang="en-US" altLang="zh-TW" dirty="0" smtClean="0"/>
              <a:t>        for (Operation op : </a:t>
            </a:r>
            <a:r>
              <a:rPr lang="en-US" altLang="zh-TW" dirty="0" err="1" smtClean="0">
                <a:solidFill>
                  <a:srgbClr val="FF0000"/>
                </a:solidFill>
              </a:rPr>
              <a:t>Operation.values</a:t>
            </a:r>
            <a:r>
              <a:rPr lang="en-US" altLang="zh-TW" dirty="0" smtClean="0">
                <a:solidFill>
                  <a:srgbClr val="FF0000"/>
                </a:solidFill>
              </a:rPr>
              <a:t>()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System.out.printf</a:t>
            </a:r>
            <a:r>
              <a:rPr lang="en-US" altLang="zh-TW" dirty="0" smtClean="0"/>
              <a:t>("%f %s %f = %</a:t>
            </a:r>
            <a:r>
              <a:rPr lang="en-US" altLang="zh-TW" dirty="0" err="1" smtClean="0"/>
              <a:t>f%n</a:t>
            </a:r>
            <a:r>
              <a:rPr lang="en-US" altLang="zh-TW" dirty="0" smtClean="0"/>
              <a:t>", 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				x, op, y, </a:t>
            </a:r>
            <a:r>
              <a:rPr lang="en-US" altLang="zh-TW" dirty="0" err="1" smtClean="0"/>
              <a:t>op.eval</a:t>
            </a:r>
            <a:r>
              <a:rPr lang="en-US" altLang="zh-TW" dirty="0" smtClean="0"/>
              <a:t>(x, y));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$ java Operation 4 2</a:t>
            </a:r>
          </a:p>
          <a:p>
            <a:pPr>
              <a:buNone/>
            </a:pPr>
            <a:r>
              <a:rPr lang="en-US" altLang="zh-TW" dirty="0" smtClean="0"/>
              <a:t>4.000000 PLUS 2.000000 = 6.000000</a:t>
            </a:r>
          </a:p>
          <a:p>
            <a:pPr>
              <a:buNone/>
            </a:pPr>
            <a:r>
              <a:rPr lang="en-US" altLang="zh-TW" dirty="0" smtClean="0"/>
              <a:t>4.000000 MINUS 2.000000 = 2.000000</a:t>
            </a:r>
          </a:p>
          <a:p>
            <a:pPr>
              <a:buNone/>
            </a:pPr>
            <a:r>
              <a:rPr lang="en-US" altLang="zh-TW" dirty="0" smtClean="0"/>
              <a:t>4.000000 TIMES 2.000000 = 8.000000</a:t>
            </a:r>
          </a:p>
          <a:p>
            <a:pPr>
              <a:buNone/>
            </a:pPr>
            <a:r>
              <a:rPr lang="en-US" altLang="zh-TW" dirty="0" smtClean="0"/>
              <a:t>4.000000 DIVIDE 2.000000 = 2.000000</a:t>
            </a:r>
            <a:endParaRPr lang="zh-TW" altLang="en-US" dirty="0"/>
          </a:p>
        </p:txBody>
      </p:sp>
      <p:sp>
        <p:nvSpPr>
          <p:cNvPr id="5" name="橢圓 4"/>
          <p:cNvSpPr/>
          <p:nvPr/>
        </p:nvSpPr>
        <p:spPr bwMode="auto">
          <a:xfrm>
            <a:off x="1357290" y="4643446"/>
            <a:ext cx="1785950" cy="192882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7" name="直線單箭頭接點 6"/>
          <p:cNvCxnSpPr>
            <a:stCxn id="9" idx="1"/>
          </p:cNvCxnSpPr>
          <p:nvPr/>
        </p:nvCxnSpPr>
        <p:spPr bwMode="auto">
          <a:xfrm rot="10800000" flipV="1">
            <a:off x="3143240" y="4659964"/>
            <a:ext cx="3071834" cy="8407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文字方塊 8"/>
          <p:cNvSpPr txBox="1"/>
          <p:nvPr/>
        </p:nvSpPr>
        <p:spPr>
          <a:xfrm>
            <a:off x="6215074" y="4429132"/>
            <a:ext cx="2238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怎麼改成印</a:t>
            </a:r>
            <a:r>
              <a:rPr lang="en-US" altLang="zh-TW" dirty="0" smtClean="0"/>
              <a:t>+-*/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way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public </a:t>
            </a:r>
            <a:r>
              <a:rPr lang="en-US" altLang="zh-TW" dirty="0" err="1" smtClean="0"/>
              <a:t>enum</a:t>
            </a:r>
            <a:r>
              <a:rPr lang="en-US" altLang="zh-TW" dirty="0" smtClean="0"/>
              <a:t> Operation {</a:t>
            </a:r>
          </a:p>
          <a:p>
            <a:pPr>
              <a:buNone/>
            </a:pPr>
            <a:r>
              <a:rPr lang="en-US" altLang="zh-TW" dirty="0" smtClean="0"/>
              <a:t>    PLUS, MINUS, TIMES, DIVIDE;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// Do arithmetic op represented by this constant</a:t>
            </a:r>
          </a:p>
          <a:p>
            <a:pPr>
              <a:buNone/>
            </a:pPr>
            <a:r>
              <a:rPr lang="en-US" altLang="zh-TW" dirty="0" smtClean="0"/>
              <a:t>   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y){</a:t>
            </a:r>
          </a:p>
          <a:p>
            <a:pPr>
              <a:buNone/>
            </a:pPr>
            <a:r>
              <a:rPr lang="en-US" altLang="zh-TW" dirty="0" smtClean="0"/>
              <a:t>        </a:t>
            </a:r>
            <a:r>
              <a:rPr lang="en-US" altLang="zh-TW" dirty="0" smtClean="0">
                <a:solidFill>
                  <a:srgbClr val="FF0000"/>
                </a:solidFill>
              </a:rPr>
              <a:t>switch(this) </a:t>
            </a:r>
            <a:r>
              <a:rPr lang="en-US" altLang="zh-TW" dirty="0" smtClean="0"/>
              <a:t>{</a:t>
            </a:r>
          </a:p>
          <a:p>
            <a:pPr>
              <a:buNone/>
            </a:pPr>
            <a:r>
              <a:rPr lang="en-US" altLang="zh-TW" dirty="0" smtClean="0"/>
              <a:t>            case PLUS:   return x + y;</a:t>
            </a:r>
          </a:p>
          <a:p>
            <a:pPr>
              <a:buNone/>
            </a:pPr>
            <a:r>
              <a:rPr lang="en-US" altLang="zh-TW" dirty="0" smtClean="0"/>
              <a:t>            case MINUS:  return x - y;</a:t>
            </a:r>
          </a:p>
          <a:p>
            <a:pPr>
              <a:buNone/>
            </a:pPr>
            <a:r>
              <a:rPr lang="en-US" altLang="zh-TW" dirty="0" smtClean="0"/>
              <a:t>            case TIMES:  return x * y;</a:t>
            </a:r>
          </a:p>
          <a:p>
            <a:pPr>
              <a:buNone/>
            </a:pPr>
            <a:r>
              <a:rPr lang="en-US" altLang="zh-TW" dirty="0" smtClean="0"/>
              <a:t>            case DIVIDE: return x / y;</a:t>
            </a:r>
          </a:p>
          <a:p>
            <a:pPr>
              <a:buNone/>
            </a:pPr>
            <a:r>
              <a:rPr lang="en-US" altLang="zh-TW" dirty="0" smtClean="0"/>
              <a:t>        }</a:t>
            </a:r>
          </a:p>
          <a:p>
            <a:pPr>
              <a:buNone/>
            </a:pPr>
            <a:r>
              <a:rPr lang="en-US" altLang="zh-TW" dirty="0" smtClean="0"/>
              <a:t>        throw new </a:t>
            </a:r>
            <a:r>
              <a:rPr lang="en-US" altLang="zh-TW" dirty="0" err="1" smtClean="0"/>
              <a:t>AssertionError</a:t>
            </a:r>
            <a:r>
              <a:rPr lang="en-US" altLang="zh-TW" dirty="0" smtClean="0"/>
              <a:t>("Unknown op: " + this);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Static import facility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 static </a:t>
            </a:r>
            <a:r>
              <a:rPr lang="en-US" altLang="zh-TW" sz="24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java.lang.System.</a:t>
            </a:r>
            <a:r>
              <a:rPr lang="en-US" altLang="zh-TW" sz="2400" b="1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</a:t>
            </a:r>
            <a:r>
              <a:rPr lang="en-US" altLang="zh-TW" sz="24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>
              <a:buNone/>
            </a:pP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 class Test {</a:t>
            </a:r>
          </a:p>
          <a:p>
            <a:pPr>
              <a:buNone/>
            </a:pPr>
            <a:r>
              <a:rPr lang="en-US" altLang="zh-TW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public </a:t>
            </a: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static void main(String...</a:t>
            </a:r>
            <a:r>
              <a:rPr lang="en-US" altLang="zh-TW" sz="24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args</a:t>
            </a: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{</a:t>
            </a:r>
          </a:p>
          <a:p>
            <a:pPr>
              <a:buNone/>
            </a:pPr>
            <a:r>
              <a:rPr lang="en-US" altLang="zh-TW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US" altLang="zh-TW" sz="24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out.println</a:t>
            </a:r>
            <a:r>
              <a:rPr lang="en-US" altLang="zh-TW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("hello world");</a:t>
            </a:r>
          </a:p>
          <a:p>
            <a:pPr>
              <a:buNone/>
            </a:pPr>
            <a:r>
              <a:rPr lang="en-US" altLang="zh-TW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}</a:t>
            </a:r>
            <a:endParaRPr lang="en-US" altLang="zh-TW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pPr>
              <a:buNone/>
            </a:pPr>
            <a:endParaRPr lang="en-US" altLang="zh-TW" sz="2400" dirty="0" smtClean="0">
              <a:ea typeface="新細明體" charset="-120"/>
            </a:endParaRPr>
          </a:p>
          <a:p>
            <a:r>
              <a:rPr lang="en-US" altLang="zh-TW" sz="2400" dirty="0" smtClean="0">
                <a:ea typeface="新細明體" charset="-120"/>
              </a:rPr>
              <a:t>You </a:t>
            </a:r>
            <a:r>
              <a:rPr lang="en-US" altLang="zh-TW" sz="2400" dirty="0">
                <a:ea typeface="新細明體" charset="-120"/>
              </a:rPr>
              <a:t>no longer have to say </a:t>
            </a:r>
            <a:r>
              <a:rPr lang="en-US" altLang="zh-TW" sz="2400" dirty="0" err="1" smtClean="0">
                <a:solidFill>
                  <a:schemeClr val="folHlink"/>
                </a:solidFill>
                <a:latin typeface="Trebuchet MS" charset="0"/>
                <a:ea typeface="新細明體" charset="-120"/>
              </a:rPr>
              <a:t>System.out.println</a:t>
            </a:r>
            <a:endParaRPr lang="en-US" altLang="zh-TW" sz="2400" dirty="0">
              <a:solidFill>
                <a:schemeClr val="accent2"/>
              </a:solidFill>
              <a:latin typeface="Trebuchet MS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scanf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printf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Scanner sc = new Scanner(</a:t>
            </a:r>
            <a:r>
              <a:rPr lang="en-US" altLang="zh-TW" dirty="0" err="1" smtClean="0"/>
              <a:t>System.in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sc.nextInt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String name = </a:t>
            </a:r>
            <a:r>
              <a:rPr lang="en-US" altLang="zh-TW" dirty="0" err="1" smtClean="0"/>
              <a:t>sc.next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err="1" smtClean="0"/>
              <a:t>System.out.printf</a:t>
            </a:r>
            <a:r>
              <a:rPr lang="en-US" altLang="zh-TW" dirty="0" smtClean="0"/>
              <a:t>("[%s]</a:t>
            </a:r>
            <a:r>
              <a:rPr lang="zh-TW" altLang="en-US" dirty="0" smtClean="0"/>
              <a:t>我今年</a:t>
            </a:r>
            <a:r>
              <a:rPr lang="en-US" altLang="zh-TW" dirty="0" smtClean="0"/>
              <a:t>%d</a:t>
            </a:r>
            <a:r>
              <a:rPr lang="zh-TW" altLang="en-US" dirty="0" smtClean="0"/>
              <a:t>歲</a:t>
            </a:r>
            <a:r>
              <a:rPr lang="en-US" altLang="zh-TW" dirty="0" smtClean="0"/>
              <a:t>", "</a:t>
            </a:r>
            <a:r>
              <a:rPr lang="en-US" altLang="zh-TW" dirty="0" err="1" smtClean="0"/>
              <a:t>popcorny</a:t>
            </a:r>
            <a:r>
              <a:rPr lang="en-US" altLang="zh-TW" dirty="0" smtClean="0"/>
              <a:t>", 18);</a:t>
            </a:r>
          </a:p>
          <a:p>
            <a:pPr>
              <a:buNone/>
            </a:pPr>
            <a:r>
              <a:rPr lang="en-US" altLang="zh-TW" dirty="0" smtClean="0"/>
              <a:t>String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String.format</a:t>
            </a:r>
            <a:r>
              <a:rPr lang="en-US" altLang="zh-TW" dirty="0" smtClean="0"/>
              <a:t>("[%s]</a:t>
            </a:r>
            <a:r>
              <a:rPr lang="zh-TW" altLang="en-US" dirty="0" smtClean="0"/>
              <a:t>屁啦</a:t>
            </a:r>
            <a:r>
              <a:rPr lang="en-US" altLang="zh-TW" dirty="0" smtClean="0"/>
              <a:t>~", "</a:t>
            </a:r>
            <a:r>
              <a:rPr lang="en-US" altLang="zh-TW" dirty="0" err="1" smtClean="0"/>
              <a:t>moliwang</a:t>
            </a:r>
            <a:r>
              <a:rPr lang="en-US" altLang="zh-TW" dirty="0" smtClean="0"/>
              <a:t>");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Variable length parameters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public static void main(String[]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public static void main(String…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Metadata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@Override</a:t>
            </a:r>
          </a:p>
          <a:p>
            <a:r>
              <a:rPr lang="en-US" altLang="zh-TW" dirty="0" smtClean="0"/>
              <a:t>To guarantee you “override” a method. That is, typo is not </a:t>
            </a:r>
            <a:r>
              <a:rPr lang="en-US" altLang="zh-TW" dirty="0" smtClean="0"/>
              <a:t>possible</a:t>
            </a:r>
          </a:p>
          <a:p>
            <a:r>
              <a:rPr lang="en-US" altLang="zh-TW" dirty="0" smtClean="0"/>
              <a:t>There are many other </a:t>
            </a:r>
            <a:r>
              <a:rPr lang="en-US" altLang="zh-TW" smtClean="0"/>
              <a:t>useful Metadata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>
                <a:hlinkClick r:id="rId3"/>
              </a:rPr>
              <a:t>http://java.sun.com/j2se/1.5.0/docs/relnotes/features.html</a:t>
            </a:r>
            <a:r>
              <a:rPr lang="en-US" altLang="zh-TW" sz="2400" dirty="0" smtClean="0"/>
              <a:t> (All new features, hard)</a:t>
            </a:r>
          </a:p>
          <a:p>
            <a:r>
              <a:rPr lang="en-US" altLang="zh-TW" sz="2400" dirty="0" smtClean="0">
                <a:hlinkClick r:id="rId4"/>
              </a:rPr>
              <a:t>http://java.sun.com/developer/technicalArticles/J2SE/generics/</a:t>
            </a:r>
            <a:endParaRPr lang="en-US" altLang="zh-TW" sz="2400" dirty="0" smtClean="0"/>
          </a:p>
          <a:p>
            <a:r>
              <a:rPr lang="en-US" altLang="zh-TW" sz="2400" dirty="0" smtClean="0">
                <a:hlinkClick r:id="rId5"/>
              </a:rPr>
              <a:t>http://www.cs.indiana.edu/classes/jett/sstamm/</a:t>
            </a:r>
            <a:endParaRPr lang="en-US" altLang="zh-TW" sz="2400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Enhanced </a:t>
            </a:r>
            <a:r>
              <a:rPr lang="en-US" altLang="zh-TW">
                <a:latin typeface="Trebuchet MS" charset="0"/>
                <a:ea typeface="新細明體" charset="-120"/>
              </a:rPr>
              <a:t>for</a:t>
            </a:r>
            <a:r>
              <a:rPr lang="en-US" altLang="zh-TW">
                <a:ea typeface="新細明體" charset="-120"/>
              </a:rPr>
              <a:t> loop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Instead of</a:t>
            </a:r>
            <a:r>
              <a:rPr lang="en-US" altLang="zh-TW" sz="2000" dirty="0">
                <a:ea typeface="新細明體" charset="-120"/>
              </a:rPr>
              <a:t/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void </a:t>
            </a:r>
            <a:r>
              <a:rPr lang="en-US" altLang="zh-TW" sz="2000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 c) {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Iterator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c.iterator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i.hasNext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 ) {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i.next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tt.cancel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}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}</a:t>
            </a:r>
            <a:endParaRPr lang="en-US" altLang="zh-TW" sz="2000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You will be able to use:</a:t>
            </a:r>
            <a:r>
              <a:rPr lang="en-US" altLang="zh-TW" sz="2000" dirty="0">
                <a:ea typeface="新細明體" charset="-120"/>
              </a:rPr>
              <a:t/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 smtClean="0">
                <a:ea typeface="新細明體" charset="-120"/>
              </a:rPr>
              <a:t>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void </a:t>
            </a:r>
            <a:r>
              <a:rPr lang="en-US" altLang="zh-TW" sz="2000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 c) {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(Object o : c)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((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)o).cancel();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}</a:t>
            </a:r>
            <a:endParaRPr lang="en-US" altLang="zh-TW" sz="2000" dirty="0">
              <a:solidFill>
                <a:schemeClr val="accent2"/>
              </a:solidFill>
              <a:latin typeface="Trebuchet MS" charset="0"/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Or:</a:t>
            </a:r>
            <a:br>
              <a:rPr lang="en-US" altLang="zh-TW" sz="2400" dirty="0"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void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(Collection&lt;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&gt; c) {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task : c)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task.cancel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}</a:t>
            </a:r>
            <a:endParaRPr lang="en-US" altLang="zh-TW" sz="2000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Not everyone likes this syntax!</a:t>
            </a:r>
            <a:endParaRPr lang="en-US" altLang="zh-TW" sz="20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Compiler Sugar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Compiler helps you</a:t>
            </a:r>
          </a:p>
          <a:p>
            <a:pPr lvl="1"/>
            <a:r>
              <a:rPr lang="en-US" altLang="zh-TW" dirty="0" smtClean="0"/>
              <a:t>That is, you can key in less words</a:t>
            </a:r>
          </a:p>
          <a:p>
            <a:pPr lvl="1"/>
            <a:r>
              <a:rPr lang="en-US" altLang="zh-TW" dirty="0" smtClean="0"/>
              <a:t>But it does not actually extend the power of the language itself!</a:t>
            </a:r>
          </a:p>
          <a:p>
            <a:r>
              <a:rPr lang="en-US" altLang="zh-TW" dirty="0" smtClean="0"/>
              <a:t>Many new features are provided by compiler sugars, but not all!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Generics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</a:rPr>
              <a:t>A generic is a method that is recompiled with different types as the need arises</a:t>
            </a:r>
          </a:p>
          <a:p>
            <a:r>
              <a:rPr lang="en-US" altLang="zh-TW" sz="2400" dirty="0">
                <a:ea typeface="新細明體" charset="-120"/>
              </a:rPr>
              <a:t>The bad news: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Instead of saying: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List words = new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ArrayList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You'll have to say:</a:t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>
                <a:ea typeface="新細明體" charset="-120"/>
              </a:rPr>
              <a:t>     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List&lt;String&gt; words = new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ArrayList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&lt;String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&gt;();</a:t>
            </a:r>
          </a:p>
          <a:p>
            <a:pPr lvl="2"/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List&lt;Object&gt; words = new </a:t>
            </a:r>
            <a:r>
              <a:rPr lang="en-US" altLang="zh-TW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ArrayList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&lt;String&gt;(); is NOT allowed.</a:t>
            </a:r>
            <a:endParaRPr lang="en-US" altLang="zh-TW" dirty="0">
              <a:solidFill>
                <a:schemeClr val="accent2"/>
              </a:solidFill>
              <a:latin typeface="Trebuchet MS" charset="0"/>
              <a:ea typeface="新細明體" charset="-120"/>
            </a:endParaRPr>
          </a:p>
          <a:p>
            <a:r>
              <a:rPr lang="en-US" altLang="zh-TW" sz="2400" dirty="0">
                <a:ea typeface="新細明體" charset="-120"/>
              </a:rPr>
              <a:t>The good news: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Provides compile-time checking to make sure you are using the correct type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No casting; instead of</a:t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>
                <a:ea typeface="新細明體" charset="-120"/>
              </a:rPr>
              <a:t>    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String title = ((String)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words.get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)).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toUppercase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ea typeface="新細明體" charset="-120"/>
              </a:rPr>
              <a:t>you use</a:t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>
                <a:ea typeface="新細明體" charset="-120"/>
              </a:rPr>
              <a:t>    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String title =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words.get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).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toUppercase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endParaRPr lang="en-US" altLang="zh-TW" sz="2000" dirty="0">
              <a:ea typeface="新細明體" charset="-120"/>
            </a:endParaRPr>
          </a:p>
          <a:p>
            <a:endParaRPr lang="en-US" altLang="zh-TW" sz="24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Differences in API docs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See API document</a:t>
            </a:r>
          </a:p>
          <a:p>
            <a:pPr lvl="1"/>
            <a:r>
              <a:rPr lang="en-US" altLang="zh-TW" dirty="0" smtClean="0"/>
              <a:t>Vector in 1.4</a:t>
            </a:r>
          </a:p>
          <a:p>
            <a:pPr lvl="2"/>
            <a:r>
              <a:rPr lang="en-US" altLang="zh-TW" dirty="0" smtClean="0">
                <a:hlinkClick r:id="rId3"/>
              </a:rPr>
              <a:t>http://java.sun.com/j2se/1.4.2/docs/api/java/util/Vector.html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Vector in 1.5</a:t>
            </a:r>
          </a:p>
          <a:p>
            <a:pPr lvl="2"/>
            <a:r>
              <a:rPr lang="en-US" altLang="zh-TW" dirty="0" smtClean="0">
                <a:hlinkClick r:id="rId4"/>
              </a:rPr>
              <a:t>http://java.sun.com/j2se/1.5.0/docs/api/java/util/Vector.html</a:t>
            </a:r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Implementing Generics class/interface</a:t>
            </a:r>
            <a:endParaRPr lang="zh-TW" altLang="en-US" sz="3600" dirty="0"/>
          </a:p>
        </p:txBody>
      </p:sp>
      <p:sp>
        <p:nvSpPr>
          <p:cNvPr id="7" name="矩形 6"/>
          <p:cNvSpPr/>
          <p:nvPr/>
        </p:nvSpPr>
        <p:spPr>
          <a:xfrm>
            <a:off x="1500166" y="1500174"/>
            <a:ext cx="6072230" cy="48936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interface List</a:t>
            </a:r>
            <a:r>
              <a:rPr lang="en-US" altLang="zh-TW" dirty="0" smtClean="0">
                <a:solidFill>
                  <a:schemeClr val="tx2"/>
                </a:solidFill>
              </a:rPr>
              <a:t>&lt;E&gt;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/>
              <a:t>   void add(</a:t>
            </a:r>
            <a:r>
              <a:rPr lang="en-US" altLang="zh-TW" dirty="0" smtClean="0">
                <a:solidFill>
                  <a:schemeClr val="tx2"/>
                </a:solidFill>
              </a:rPr>
              <a:t>E</a:t>
            </a:r>
            <a:r>
              <a:rPr lang="en-US" altLang="zh-TW" dirty="0" smtClean="0"/>
              <a:t> x);</a:t>
            </a:r>
          </a:p>
          <a:p>
            <a:r>
              <a:rPr lang="en-US" altLang="zh-TW" dirty="0" smtClean="0"/>
              <a:t>   </a:t>
            </a:r>
            <a:r>
              <a:rPr lang="en-US" altLang="zh-TW" dirty="0" err="1" smtClean="0"/>
              <a:t>Iterator</a:t>
            </a:r>
            <a:r>
              <a:rPr lang="en-US" altLang="zh-TW" dirty="0" smtClean="0">
                <a:solidFill>
                  <a:schemeClr val="tx2"/>
                </a:solidFill>
              </a:rPr>
              <a:t>&lt;E&gt;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iterator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interface </a:t>
            </a:r>
            <a:r>
              <a:rPr lang="en-US" altLang="zh-TW" dirty="0" err="1" smtClean="0"/>
              <a:t>Iterator</a:t>
            </a:r>
            <a:r>
              <a:rPr lang="en-US" altLang="zh-TW" dirty="0" smtClean="0">
                <a:solidFill>
                  <a:schemeClr val="tx2"/>
                </a:solidFill>
              </a:rPr>
              <a:t>&lt;E&gt;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/>
              <a:t>   </a:t>
            </a:r>
            <a:r>
              <a:rPr lang="en-US" altLang="zh-TW" dirty="0" smtClean="0">
                <a:solidFill>
                  <a:schemeClr val="tx2"/>
                </a:solidFill>
              </a:rPr>
              <a:t>E</a:t>
            </a:r>
            <a:r>
              <a:rPr lang="en-US" altLang="zh-TW" dirty="0" smtClean="0"/>
              <a:t> next();</a:t>
            </a:r>
          </a:p>
          <a:p>
            <a:r>
              <a:rPr lang="en-US" altLang="zh-TW" dirty="0" smtClean="0"/>
              <a:t>   </a:t>
            </a:r>
            <a:r>
              <a:rPr lang="en-US" altLang="zh-TW" dirty="0" err="1" smtClean="0"/>
              <a:t>boolean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hasNext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LinkedList</a:t>
            </a:r>
            <a:r>
              <a:rPr lang="en-US" altLang="zh-TW" dirty="0" smtClean="0">
                <a:solidFill>
                  <a:schemeClr val="tx2"/>
                </a:solidFill>
              </a:rPr>
              <a:t>&lt;E&gt;</a:t>
            </a:r>
            <a:r>
              <a:rPr lang="en-US" altLang="zh-TW" dirty="0" smtClean="0"/>
              <a:t> implements List</a:t>
            </a:r>
            <a:r>
              <a:rPr lang="en-US" altLang="zh-TW" dirty="0" smtClean="0">
                <a:solidFill>
                  <a:schemeClr val="tx2"/>
                </a:solidFill>
              </a:rPr>
              <a:t>&lt;E&gt; </a:t>
            </a:r>
            <a:r>
              <a:rPr lang="en-US" altLang="zh-TW" dirty="0" smtClean="0"/>
              <a:t>{</a:t>
            </a:r>
          </a:p>
          <a:p>
            <a:r>
              <a:rPr lang="en-US" altLang="zh-TW" dirty="0" smtClean="0"/>
              <a:t>   // implementation   </a:t>
            </a:r>
          </a:p>
          <a:p>
            <a:r>
              <a:rPr lang="en-US" altLang="zh-TW" dirty="0" smtClean="0"/>
              <a:t>}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Implementing Generics (cont’d)</a:t>
            </a:r>
            <a:endParaRPr lang="zh-TW" altLang="en-US" sz="3600" dirty="0"/>
          </a:p>
        </p:txBody>
      </p:sp>
      <p:sp>
        <p:nvSpPr>
          <p:cNvPr id="7" name="矩形 6"/>
          <p:cNvSpPr/>
          <p:nvPr/>
        </p:nvSpPr>
        <p:spPr>
          <a:xfrm>
            <a:off x="1500166" y="1500174"/>
            <a:ext cx="6357982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SomeClass</a:t>
            </a:r>
            <a:r>
              <a:rPr lang="en-US" altLang="zh-TW" dirty="0" smtClean="0"/>
              <a:t>&lt;</a:t>
            </a:r>
            <a:r>
              <a:rPr lang="en-US" altLang="zh-TW" dirty="0" smtClean="0">
                <a:solidFill>
                  <a:schemeClr val="tx2"/>
                </a:solidFill>
              </a:rPr>
              <a:t>T extends </a:t>
            </a:r>
            <a:r>
              <a:rPr lang="en-US" altLang="zh-TW" dirty="0" err="1" smtClean="0">
                <a:solidFill>
                  <a:schemeClr val="tx2"/>
                </a:solidFill>
              </a:rPr>
              <a:t>SuperSomeClass</a:t>
            </a:r>
            <a:r>
              <a:rPr lang="en-US" altLang="zh-TW" dirty="0" smtClean="0"/>
              <a:t>&gt; {</a:t>
            </a:r>
          </a:p>
          <a:p>
            <a:r>
              <a:rPr lang="en-US" altLang="zh-TW" dirty="0" smtClean="0"/>
              <a:t>    …</a:t>
            </a:r>
          </a:p>
          <a:p>
            <a:r>
              <a:rPr lang="en-US" altLang="zh-TW" dirty="0" smtClean="0"/>
              <a:t>}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//Constraint on 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Wildcards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00166" y="1714488"/>
          <a:ext cx="6096000" cy="179832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void </a:t>
                      </a:r>
                      <a:r>
                        <a:rPr lang="en-US" dirty="0" err="1" smtClean="0"/>
                        <a:t>printCollection</a:t>
                      </a:r>
                      <a:r>
                        <a:rPr lang="en-US" dirty="0" smtClean="0"/>
                        <a:t>(Collection c) {</a:t>
                      </a:r>
                    </a:p>
                    <a:p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Iterator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 = </a:t>
                      </a:r>
                      <a:r>
                        <a:rPr lang="en-US" dirty="0" err="1" smtClean="0"/>
                        <a:t>c.iterator</a:t>
                      </a:r>
                      <a:r>
                        <a:rPr lang="en-US" dirty="0" smtClean="0"/>
                        <a:t>();</a:t>
                      </a:r>
                    </a:p>
                    <a:p>
                      <a:r>
                        <a:rPr lang="en-US" dirty="0" smtClean="0"/>
                        <a:t>   for(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k = 0;k&lt;</a:t>
                      </a:r>
                      <a:r>
                        <a:rPr lang="en-US" dirty="0" err="1" smtClean="0"/>
                        <a:t>c.size</a:t>
                      </a:r>
                      <a:r>
                        <a:rPr lang="en-US" dirty="0" smtClean="0"/>
                        <a:t>();k++) {</a:t>
                      </a:r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dirty="0" err="1" smtClean="0"/>
                        <a:t>System.out.println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i.next</a:t>
                      </a:r>
                      <a:r>
                        <a:rPr lang="en-US" dirty="0" smtClean="0"/>
                        <a:t>());</a:t>
                      </a:r>
                    </a:p>
                    <a:p>
                      <a:r>
                        <a:rPr lang="en-US" dirty="0" smtClean="0"/>
                        <a:t>   }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428728" y="4214818"/>
          <a:ext cx="6096000" cy="15240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void </a:t>
                      </a:r>
                      <a:r>
                        <a:rPr lang="en-US" dirty="0" err="1" smtClean="0"/>
                        <a:t>printCollection</a:t>
                      </a:r>
                      <a:r>
                        <a:rPr lang="en-US" dirty="0" smtClean="0"/>
                        <a:t>(Collection&lt;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r>
                        <a:rPr lang="en-US" dirty="0" smtClean="0"/>
                        <a:t>&gt; c) {</a:t>
                      </a:r>
                    </a:p>
                    <a:p>
                      <a:r>
                        <a:rPr lang="en-US" dirty="0" smtClean="0"/>
                        <a:t>   for(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Object o:c</a:t>
                      </a:r>
                      <a:r>
                        <a:rPr lang="en-US" dirty="0" smtClean="0"/>
                        <a:t>) {</a:t>
                      </a:r>
                    </a:p>
                    <a:p>
                      <a:r>
                        <a:rPr lang="en-US" dirty="0" smtClean="0"/>
                        <a:t>      </a:t>
                      </a:r>
                      <a:r>
                        <a:rPr lang="en-US" dirty="0" err="1" smtClean="0"/>
                        <a:t>System.out.println</a:t>
                      </a:r>
                      <a:r>
                        <a:rPr lang="en-US" dirty="0" smtClean="0"/>
                        <a:t>(o);</a:t>
                      </a:r>
                    </a:p>
                    <a:p>
                      <a:r>
                        <a:rPr lang="en-US" dirty="0" smtClean="0"/>
                        <a:t>   }</a:t>
                      </a:r>
                    </a:p>
                    <a:p>
                      <a:r>
                        <a:rPr lang="en-US" dirty="0" smtClean="0"/>
                        <a:t>}</a:t>
                      </a:r>
                      <a:endParaRPr lang="en-US" dirty="0"/>
                    </a:p>
                  </a:txBody>
                  <a:tcPr marL="76200" marR="76200" marT="76200" marB="762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ke4">
  <a:themeElements>
    <a:clrScheme name="">
      <a:dk1>
        <a:srgbClr val="000000"/>
      </a:dk1>
      <a:lt1>
        <a:srgbClr val="FFFFFF"/>
      </a:lt1>
      <a:dk2>
        <a:srgbClr val="FF0000"/>
      </a:dk2>
      <a:lt2>
        <a:srgbClr val="FF9900"/>
      </a:lt2>
      <a:accent1>
        <a:srgbClr val="009900"/>
      </a:accent1>
      <a:accent2>
        <a:srgbClr val="7F3F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723800"/>
      </a:accent6>
      <a:hlink>
        <a:srgbClr val="CC00FF"/>
      </a:hlink>
      <a:folHlink>
        <a:srgbClr val="3333FF"/>
      </a:folHlink>
    </a:clrScheme>
    <a:fontScheme name="duke4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duke4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ke4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ke4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8">
        <a:dk1>
          <a:srgbClr val="000000"/>
        </a:dk1>
        <a:lt1>
          <a:srgbClr val="FFFFFF"/>
        </a:lt1>
        <a:dk2>
          <a:srgbClr val="FF0000"/>
        </a:dk2>
        <a:lt2>
          <a:srgbClr val="FF9900"/>
        </a:lt2>
        <a:accent1>
          <a:srgbClr val="0099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5C2D"/>
        </a:accent6>
        <a:hlink>
          <a:srgbClr val="CC00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Quicksilver:Applications (Mac OS 9):Microsoft Office 2001:Templates:My Templates:duke4.pot</Template>
  <TotalTime>314</TotalTime>
  <Words>1050</Words>
  <Application>Microsoft Office PowerPoint</Application>
  <PresentationFormat>如螢幕大小 (4:3)</PresentationFormat>
  <Paragraphs>246</Paragraphs>
  <Slides>28</Slides>
  <Notes>28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29" baseType="lpstr">
      <vt:lpstr>duke4</vt:lpstr>
      <vt:lpstr>Java 5 New Features</vt:lpstr>
      <vt:lpstr>New features (Not all)</vt:lpstr>
      <vt:lpstr>Enhanced for loop</vt:lpstr>
      <vt:lpstr>Compiler Sugar</vt:lpstr>
      <vt:lpstr>Generics</vt:lpstr>
      <vt:lpstr>Differences in API docs</vt:lpstr>
      <vt:lpstr>Implementing Generics class/interface</vt:lpstr>
      <vt:lpstr>Implementing Generics (cont’d)</vt:lpstr>
      <vt:lpstr>Wildcards</vt:lpstr>
      <vt:lpstr>Wildcards accessing</vt:lpstr>
      <vt:lpstr>Wildcards and Inheritance</vt:lpstr>
      <vt:lpstr>Wildcards and Inheritance (cont’d)</vt:lpstr>
      <vt:lpstr>More Wildcards</vt:lpstr>
      <vt:lpstr>Several Wildcards </vt:lpstr>
      <vt:lpstr>Generic Method</vt:lpstr>
      <vt:lpstr>Differences from Template in C++</vt:lpstr>
      <vt:lpstr>Autoboxing</vt:lpstr>
      <vt:lpstr>Enumerations</vt:lpstr>
      <vt:lpstr>Advantages of the new enum</vt:lpstr>
      <vt:lpstr>New features of enum</vt:lpstr>
      <vt:lpstr>Another Interesting Example</vt:lpstr>
      <vt:lpstr>投影片 22</vt:lpstr>
      <vt:lpstr>Another way</vt:lpstr>
      <vt:lpstr>Static import facility</vt:lpstr>
      <vt:lpstr>scanf &amp; printf</vt:lpstr>
      <vt:lpstr>Variable length parameters</vt:lpstr>
      <vt:lpstr>Metadata</vt:lpstr>
      <vt:lpstr>Reference</vt:lpstr>
    </vt:vector>
  </TitlesOfParts>
  <Company>House of Chaos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1.5</dc:title>
  <dc:creator>David Matuszek</dc:creator>
  <cp:lastModifiedBy>yoshi</cp:lastModifiedBy>
  <cp:revision>52</cp:revision>
  <dcterms:created xsi:type="dcterms:W3CDTF">2003-12-08T04:08:27Z</dcterms:created>
  <dcterms:modified xsi:type="dcterms:W3CDTF">2010-05-30T15:43:23Z</dcterms:modified>
</cp:coreProperties>
</file>