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1" r:id="rId2"/>
    <p:sldId id="256" r:id="rId3"/>
    <p:sldId id="257" r:id="rId4"/>
    <p:sldId id="258" r:id="rId5"/>
    <p:sldId id="259" r:id="rId6"/>
    <p:sldId id="265" r:id="rId7"/>
    <p:sldId id="270" r:id="rId8"/>
    <p:sldId id="268" r:id="rId9"/>
    <p:sldId id="260" r:id="rId10"/>
    <p:sldId id="261" r:id="rId11"/>
    <p:sldId id="263" r:id="rId12"/>
    <p:sldId id="267" r:id="rId13"/>
    <p:sldId id="273" r:id="rId14"/>
    <p:sldId id="269" r:id="rId15"/>
    <p:sldId id="272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54F0F-D879-4FAE-A224-FD35E36AAAC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39C77-3AC1-4A37-8255-72648DD0FB2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39C77-3AC1-4A37-8255-72648DD0FB25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2010/5/24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7/docs/api/javax/swing/SwingWorker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essential/concurrency/interfere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docs/books/tutorial/essential/concurrency/memconsist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Before class…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下禮拜一交</a:t>
            </a:r>
            <a:r>
              <a:rPr lang="en-US" altLang="zh-TW" dirty="0" smtClean="0"/>
              <a:t>Proposal</a:t>
            </a:r>
          </a:p>
          <a:p>
            <a:pPr lvl="1"/>
            <a:r>
              <a:rPr lang="zh-TW" altLang="en-US" dirty="0" smtClean="0"/>
              <a:t>至多四人一組</a:t>
            </a:r>
            <a:r>
              <a:rPr lang="en-US" altLang="zh-TW" dirty="0" smtClean="0"/>
              <a:t>,</a:t>
            </a:r>
            <a:r>
              <a:rPr lang="zh-TW" altLang="en-US" dirty="0" smtClean="0"/>
              <a:t> 同組同分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請勿超過一張</a:t>
            </a:r>
            <a:r>
              <a:rPr lang="en-US" altLang="zh-TW" dirty="0" smtClean="0"/>
              <a:t>A4</a:t>
            </a:r>
          </a:p>
          <a:p>
            <a:r>
              <a:rPr lang="zh-TW" altLang="en-US" dirty="0" smtClean="0"/>
              <a:t>評分標準</a:t>
            </a:r>
            <a:endParaRPr lang="zh-TW" altLang="en-US" dirty="0"/>
          </a:p>
        </p:txBody>
      </p:sp>
      <p:sp>
        <p:nvSpPr>
          <p:cNvPr id="4" name="一般五邊形 3"/>
          <p:cNvSpPr/>
          <p:nvPr/>
        </p:nvSpPr>
        <p:spPr>
          <a:xfrm>
            <a:off x="4749888" y="3488296"/>
            <a:ext cx="3071834" cy="2857520"/>
          </a:xfrm>
          <a:prstGeom prst="pen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964334" y="30596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創意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7893160" y="441699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技術難度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7393094" y="620294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實用性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3964070" y="6202940"/>
            <a:ext cx="1405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User-defined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3872725" y="43455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完整性</a:t>
            </a:r>
            <a:endParaRPr lang="zh-TW" altLang="en-US" dirty="0"/>
          </a:p>
        </p:txBody>
      </p:sp>
      <p:sp>
        <p:nvSpPr>
          <p:cNvPr id="10" name="手繪多邊形 9"/>
          <p:cNvSpPr/>
          <p:nvPr/>
        </p:nvSpPr>
        <p:spPr>
          <a:xfrm>
            <a:off x="5456838" y="3804908"/>
            <a:ext cx="2322576" cy="2286000"/>
          </a:xfrm>
          <a:custGeom>
            <a:avLst/>
            <a:gdLst>
              <a:gd name="connsiteX0" fmla="*/ 777240 w 2322576"/>
              <a:gd name="connsiteY0" fmla="*/ 0 h 2286000"/>
              <a:gd name="connsiteX1" fmla="*/ 192024 w 2322576"/>
              <a:gd name="connsiteY1" fmla="*/ 868680 h 2286000"/>
              <a:gd name="connsiteX2" fmla="*/ 0 w 2322576"/>
              <a:gd name="connsiteY2" fmla="*/ 2286000 h 2286000"/>
              <a:gd name="connsiteX3" fmla="*/ 1353312 w 2322576"/>
              <a:gd name="connsiteY3" fmla="*/ 1847088 h 2286000"/>
              <a:gd name="connsiteX4" fmla="*/ 2322576 w 2322576"/>
              <a:gd name="connsiteY4" fmla="*/ 786384 h 2286000"/>
              <a:gd name="connsiteX5" fmla="*/ 777240 w 2322576"/>
              <a:gd name="connsiteY5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2576" h="2286000">
                <a:moveTo>
                  <a:pt x="777240" y="0"/>
                </a:moveTo>
                <a:lnTo>
                  <a:pt x="192024" y="868680"/>
                </a:lnTo>
                <a:lnTo>
                  <a:pt x="0" y="2286000"/>
                </a:lnTo>
                <a:lnTo>
                  <a:pt x="1353312" y="1847088"/>
                </a:lnTo>
                <a:lnTo>
                  <a:pt x="2322576" y="786384"/>
                </a:lnTo>
                <a:lnTo>
                  <a:pt x="777240" y="0"/>
                </a:lnTo>
                <a:close/>
              </a:path>
            </a:pathLst>
          </a:cu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Event Dispatch Thread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It's useful to think of the code running on the event dispatch thread as a series of </a:t>
            </a:r>
            <a:r>
              <a:rPr lang="en-US" altLang="zh-TW" b="1" i="1" dirty="0" smtClean="0">
                <a:solidFill>
                  <a:srgbClr val="FF0000"/>
                </a:solidFill>
              </a:rPr>
              <a:t>short tasks</a:t>
            </a:r>
          </a:p>
          <a:p>
            <a:pPr lvl="1"/>
            <a:r>
              <a:rPr lang="en-US" altLang="zh-TW" dirty="0" smtClean="0"/>
              <a:t>Most tasks are invocations of event-handling methods, such as </a:t>
            </a:r>
            <a:r>
              <a:rPr lang="en-US" altLang="zh-TW" dirty="0" err="1" smtClean="0"/>
              <a:t>ActionListener.actionPerformed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Other tasks can be scheduled by application code, using </a:t>
            </a:r>
            <a:r>
              <a:rPr lang="en-US" altLang="zh-TW" i="1" dirty="0" err="1" smtClean="0"/>
              <a:t>invokeLater</a:t>
            </a:r>
            <a:r>
              <a:rPr lang="en-US" altLang="zh-TW" dirty="0" smtClean="0"/>
              <a:t> or </a:t>
            </a:r>
            <a:r>
              <a:rPr lang="en-US" altLang="zh-TW" i="1" dirty="0" err="1" smtClean="0"/>
              <a:t>invokeAndWait</a:t>
            </a:r>
            <a:r>
              <a:rPr lang="en-US" altLang="zh-TW" dirty="0" smtClean="0"/>
              <a:t>. </a:t>
            </a:r>
          </a:p>
          <a:p>
            <a:r>
              <a:rPr lang="en-US" altLang="zh-TW" dirty="0" smtClean="0"/>
              <a:t>Tasks on the event dispatch thread must finish quickly</a:t>
            </a:r>
          </a:p>
          <a:p>
            <a:pPr lvl="1"/>
            <a:r>
              <a:rPr lang="en-US" altLang="zh-TW" dirty="0" smtClean="0"/>
              <a:t>If they don't, unhandled events back up and the user interface becomes unresponsive.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Responsiveness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Imaging that we have a GUI program, and we want to load a big image file on the screen</a:t>
            </a:r>
          </a:p>
          <a:p>
            <a:pPr lvl="1"/>
            <a:r>
              <a:rPr lang="en-US" altLang="zh-TW" dirty="0" smtClean="0"/>
              <a:t>If the graphic files are loaded from an initial thread, there may be a delay before the GUI appears</a:t>
            </a:r>
          </a:p>
          <a:p>
            <a:pPr lvl="1"/>
            <a:r>
              <a:rPr lang="en-US" altLang="zh-TW" dirty="0" smtClean="0"/>
              <a:t>If the graphic files are loaded from the event dispatch thread, the GUI may be temporarily unresponsive</a:t>
            </a:r>
          </a:p>
          <a:p>
            <a:r>
              <a:rPr lang="en-US" altLang="zh-TW" dirty="0" smtClean="0"/>
              <a:t>So what can we do?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Thread</a:t>
            </a:r>
          </a:p>
          <a:p>
            <a:r>
              <a:rPr lang="en-US" altLang="zh-TW" dirty="0" err="1" smtClean="0"/>
              <a:t>SwingWorker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When a Swing program needs to execute a long-running task, it usually uses one of the </a:t>
            </a:r>
            <a:r>
              <a:rPr lang="en-US" altLang="zh-TW" i="1" dirty="0" smtClean="0"/>
              <a:t>worker threads</a:t>
            </a:r>
            <a:r>
              <a:rPr lang="en-US" altLang="zh-TW" dirty="0" smtClean="0"/>
              <a:t>, also known as the </a:t>
            </a:r>
            <a:r>
              <a:rPr lang="en-US" altLang="zh-TW" i="1" dirty="0" smtClean="0"/>
              <a:t>background threads</a:t>
            </a:r>
            <a:r>
              <a:rPr lang="en-US" altLang="zh-TW" dirty="0" smtClean="0"/>
              <a:t>. </a:t>
            </a:r>
          </a:p>
          <a:p>
            <a:pPr lvl="2"/>
            <a:r>
              <a:rPr lang="en-US" altLang="zh-TW" dirty="0" err="1" smtClean="0">
                <a:hlinkClick r:id="rId3"/>
              </a:rPr>
              <a:t>javax.swing.SwingWorker</a:t>
            </a:r>
            <a:r>
              <a:rPr lang="en-US" altLang="zh-TW" dirty="0" smtClean="0"/>
              <a:t> (abstract class)</a:t>
            </a:r>
          </a:p>
          <a:p>
            <a:pPr lvl="2"/>
            <a:r>
              <a:rPr lang="en-US" altLang="zh-TW" dirty="0" smtClean="0"/>
              <a:t>Since JDK 1.6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Thread-safe UI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Most code that invokes Swing methods also runs on event dispatch thread</a:t>
            </a:r>
          </a:p>
          <a:p>
            <a:r>
              <a:rPr lang="en-US" altLang="zh-TW" dirty="0" smtClean="0"/>
              <a:t>Most </a:t>
            </a:r>
            <a:r>
              <a:rPr lang="en-US" altLang="zh-TW" dirty="0" smtClean="0"/>
              <a:t>Swing object methods are not "thread safe": invoking them from multiple threads risks </a:t>
            </a:r>
            <a:r>
              <a:rPr lang="en-US" altLang="zh-TW" dirty="0" smtClean="0">
                <a:hlinkClick r:id="rId3" action="ppaction://hlinkfile"/>
              </a:rPr>
              <a:t>thread interference</a:t>
            </a:r>
            <a:r>
              <a:rPr lang="en-US" altLang="zh-TW" dirty="0" smtClean="0"/>
              <a:t> or </a:t>
            </a:r>
            <a:r>
              <a:rPr lang="en-US" altLang="zh-TW" dirty="0" smtClean="0">
                <a:hlinkClick r:id="rId4" action="ppaction://hlinkfile"/>
              </a:rPr>
              <a:t>memory consistency errors</a:t>
            </a:r>
            <a:r>
              <a:rPr lang="en-US" altLang="zh-TW" dirty="0" smtClean="0"/>
              <a:t>. </a:t>
            </a:r>
            <a:endParaRPr lang="en-US" altLang="zh-TW" dirty="0" smtClean="0"/>
          </a:p>
          <a:p>
            <a:r>
              <a:rPr lang="en-US" altLang="zh-TW" dirty="0" smtClean="0"/>
              <a:t>Some </a:t>
            </a:r>
            <a:r>
              <a:rPr lang="en-US" altLang="zh-TW" dirty="0" smtClean="0"/>
              <a:t>Swing component methods </a:t>
            </a:r>
            <a:r>
              <a:rPr lang="en-US" altLang="zh-TW" dirty="0" smtClean="0"/>
              <a:t>"</a:t>
            </a:r>
            <a:r>
              <a:rPr lang="en-US" altLang="zh-TW" dirty="0" smtClean="0"/>
              <a:t>thread safe"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Such as </a:t>
            </a:r>
            <a:r>
              <a:rPr lang="en-US" altLang="zh-TW" dirty="0" err="1" smtClean="0"/>
              <a:t>JTextArea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Thread-safe UI can </a:t>
            </a:r>
            <a:r>
              <a:rPr lang="en-US" altLang="zh-TW" dirty="0" smtClean="0"/>
              <a:t>be safely invoked from any thread. </a:t>
            </a:r>
            <a:endParaRPr lang="en-US" altLang="zh-TW" dirty="0" smtClean="0"/>
          </a:p>
          <a:p>
            <a:r>
              <a:rPr lang="en-US" altLang="zh-TW" dirty="0" smtClean="0"/>
              <a:t>All </a:t>
            </a:r>
            <a:r>
              <a:rPr lang="en-US" altLang="zh-TW" dirty="0" smtClean="0"/>
              <a:t>other Swing component methods must be invoked from the event dispatch thread. </a:t>
            </a:r>
          </a:p>
          <a:p>
            <a:pPr lvl="1"/>
            <a:r>
              <a:rPr lang="en-US" altLang="zh-TW" dirty="0" smtClean="0"/>
              <a:t>Programs that ignore this rule may function correctly most of the time, but are subject to unpredictable errors that are difficult to reproduce.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Pitfalls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Place time-consuming tasks in </a:t>
            </a:r>
            <a:r>
              <a:rPr lang="en-US" altLang="zh-TW" b="1" i="1" dirty="0" err="1" smtClean="0"/>
              <a:t>ActionListener.actionPerformed</a:t>
            </a:r>
            <a:endParaRPr lang="en-US" altLang="zh-TW" b="1" i="1" dirty="0" smtClean="0"/>
          </a:p>
          <a:p>
            <a:r>
              <a:rPr lang="en-US" altLang="zh-TW" dirty="0" smtClean="0"/>
              <a:t>Queue updates for UI in </a:t>
            </a:r>
            <a:r>
              <a:rPr lang="en-US" altLang="zh-TW" b="1" i="1" dirty="0" err="1" smtClean="0"/>
              <a:t>ActionListener.actionPerformed</a:t>
            </a:r>
            <a:endParaRPr lang="en-US" altLang="zh-TW" b="1" i="1" dirty="0" smtClean="0"/>
          </a:p>
          <a:p>
            <a:r>
              <a:rPr lang="en-US" altLang="zh-TW" dirty="0" smtClean="0"/>
              <a:t>Update non-thread-safe components outside the event-dispatching thread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Write a Notepad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NOW!</a:t>
            </a:r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Swing</a:t>
            </a:r>
            <a:br>
              <a:rPr lang="en-US" altLang="zh-TW" dirty="0" smtClean="0"/>
            </a:br>
            <a:r>
              <a:rPr lang="en-US" altLang="zh-TW" dirty="0" smtClean="0"/>
              <a:t>(Controller)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MVC</a:t>
            </a:r>
            <a:endParaRPr lang="zh-TW" altLang="en-US" dirty="0"/>
          </a:p>
        </p:txBody>
      </p:sp>
      <p:pic>
        <p:nvPicPr>
          <p:cNvPr id="2050" name="Picture 2" descr="Figure 2: A Java SE Application Using MV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428736"/>
            <a:ext cx="5715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Multiple Views</a:t>
            </a:r>
            <a:endParaRPr lang="zh-TW" altLang="en-US" dirty="0"/>
          </a:p>
        </p:txBody>
      </p:sp>
      <p:pic>
        <p:nvPicPr>
          <p:cNvPr id="19458" name="Picture 2" descr="Figure 3: Multiple Views Using the Same Mod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571612"/>
            <a:ext cx="5715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Perspective</a:t>
            </a:r>
            <a:endParaRPr lang="zh-TW" altLang="en-US" dirty="0"/>
          </a:p>
        </p:txBody>
      </p:sp>
      <p:pic>
        <p:nvPicPr>
          <p:cNvPr id="21506" name="Picture 2" descr="Figure 4: An MVC Design Placing the Controller Between the Model and the 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857364"/>
            <a:ext cx="5715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Writing Event Handlers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Inner class</a:t>
            </a:r>
          </a:p>
          <a:p>
            <a:r>
              <a:rPr lang="en-US" altLang="zh-TW" dirty="0" smtClean="0"/>
              <a:t>A separate controller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ActionListener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listener interface for receiving action events</a:t>
            </a:r>
          </a:p>
          <a:p>
            <a:r>
              <a:rPr lang="en-US" altLang="zh-TW" dirty="0" smtClean="0"/>
              <a:t>When the action event occurs, that object's </a:t>
            </a:r>
            <a:r>
              <a:rPr lang="en-US" altLang="zh-TW" dirty="0" err="1" smtClean="0"/>
              <a:t>actionPerformed</a:t>
            </a:r>
            <a:r>
              <a:rPr lang="en-US" altLang="zh-TW" dirty="0" smtClean="0"/>
              <a:t> method is invoked.</a:t>
            </a:r>
          </a:p>
          <a:p>
            <a:pPr lvl="1"/>
            <a:r>
              <a:rPr lang="en-US" altLang="zh-TW" dirty="0" smtClean="0"/>
              <a:t>Callback </a:t>
            </a:r>
            <a:r>
              <a:rPr lang="en-US" altLang="zh-TW" dirty="0" smtClean="0"/>
              <a:t>function</a:t>
            </a:r>
          </a:p>
          <a:p>
            <a:pPr lvl="1"/>
            <a:r>
              <a:rPr lang="en-US" altLang="zh-TW" dirty="0" err="1" smtClean="0"/>
              <a:t>jButton.addActionListener</a:t>
            </a:r>
            <a:r>
              <a:rPr lang="en-US" altLang="zh-TW" dirty="0" smtClean="0"/>
              <a:t>(listener);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Implementing </a:t>
            </a:r>
            <a:r>
              <a:rPr lang="en-US" altLang="zh-TW" b="1" i="1" dirty="0" err="1" smtClean="0"/>
              <a:t>ActionListener</a:t>
            </a:r>
            <a:endParaRPr lang="zh-TW" altLang="en-US" b="1" i="1" dirty="0"/>
          </a:p>
        </p:txBody>
      </p:sp>
      <p:sp>
        <p:nvSpPr>
          <p:cNvPr id="4" name="矩形 3"/>
          <p:cNvSpPr/>
          <p:nvPr/>
        </p:nvSpPr>
        <p:spPr>
          <a:xfrm>
            <a:off x="357158" y="2285992"/>
            <a:ext cx="2214578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View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142976" y="3786190"/>
            <a:ext cx="1143008" cy="5715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Controller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428992" y="2285992"/>
            <a:ext cx="2214578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View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3428992" y="4000504"/>
            <a:ext cx="2214578" cy="5715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Controller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572264" y="2285992"/>
            <a:ext cx="221457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View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6572264" y="4429132"/>
            <a:ext cx="2214578" cy="5715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Controller</a:t>
            </a:r>
            <a:endParaRPr lang="zh-TW" altLang="en-US" dirty="0"/>
          </a:p>
        </p:txBody>
      </p:sp>
      <p:cxnSp>
        <p:nvCxnSpPr>
          <p:cNvPr id="11" name="肘形接點 10"/>
          <p:cNvCxnSpPr>
            <a:stCxn id="8" idx="2"/>
            <a:endCxn id="9" idx="0"/>
          </p:cNvCxnSpPr>
          <p:nvPr/>
        </p:nvCxnSpPr>
        <p:spPr>
          <a:xfrm rot="5400000">
            <a:off x="7393801" y="4143380"/>
            <a:ext cx="571504" cy="158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/>
          <p:cNvSpPr txBox="1"/>
          <p:nvPr/>
        </p:nvSpPr>
        <p:spPr>
          <a:xfrm>
            <a:off x="785786" y="4572008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Inner classes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3286116" y="4572008"/>
            <a:ext cx="2433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Act as an </a:t>
            </a:r>
            <a:r>
              <a:rPr lang="en-US" altLang="zh-TW" dirty="0" err="1" smtClean="0"/>
              <a:t>ActionListener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6572264" y="5072074"/>
            <a:ext cx="2261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Split view &amp; controller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Threads in a Swing Program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i="1" dirty="0" smtClean="0">
                <a:solidFill>
                  <a:srgbClr val="FF0000"/>
                </a:solidFill>
              </a:rPr>
              <a:t>Initial threads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threads that execute initial application code.</a:t>
            </a:r>
          </a:p>
          <a:p>
            <a:r>
              <a:rPr lang="en-US" altLang="zh-TW" i="1" dirty="0" smtClean="0">
                <a:solidFill>
                  <a:srgbClr val="FF0000"/>
                </a:solidFill>
              </a:rPr>
              <a:t>Event dispatch thread</a:t>
            </a:r>
          </a:p>
          <a:p>
            <a:pPr lvl="1"/>
            <a:r>
              <a:rPr lang="en-US" altLang="zh-TW" dirty="0" smtClean="0"/>
              <a:t>All event-handling code is executed. Most code that interacts with the Swing framework must also execute on this thread.</a:t>
            </a:r>
          </a:p>
          <a:p>
            <a:r>
              <a:rPr lang="en-US" altLang="zh-TW" i="1" dirty="0" smtClean="0">
                <a:solidFill>
                  <a:srgbClr val="FF0000"/>
                </a:solidFill>
              </a:rPr>
              <a:t>Worker threads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Also known as </a:t>
            </a:r>
            <a:r>
              <a:rPr lang="en-US" altLang="zh-TW" i="1" dirty="0" smtClean="0"/>
              <a:t>background threads</a:t>
            </a:r>
            <a:r>
              <a:rPr lang="en-US" altLang="zh-TW" dirty="0" smtClean="0"/>
              <a:t>, where time-consuming background tasks are executed.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309</Words>
  <Application>Microsoft Office PowerPoint</Application>
  <PresentationFormat>如螢幕大小 (4:3)</PresentationFormat>
  <Paragraphs>86</Paragraphs>
  <Slides>15</Slides>
  <Notes>15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Before class…</vt:lpstr>
      <vt:lpstr>Swing (Controller)</vt:lpstr>
      <vt:lpstr>MVC</vt:lpstr>
      <vt:lpstr>Multiple Views</vt:lpstr>
      <vt:lpstr>Another Perspective</vt:lpstr>
      <vt:lpstr>Writing Event Handlers</vt:lpstr>
      <vt:lpstr>ActionListener</vt:lpstr>
      <vt:lpstr>Implementing ActionListener</vt:lpstr>
      <vt:lpstr>Threads in a Swing Program</vt:lpstr>
      <vt:lpstr>Event Dispatch Thread</vt:lpstr>
      <vt:lpstr>Responsiveness</vt:lpstr>
      <vt:lpstr>Solution</vt:lpstr>
      <vt:lpstr>Thread-safe UI</vt:lpstr>
      <vt:lpstr>Pitfalls</vt:lpstr>
      <vt:lpstr>Let’s Write a Notepad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Swing (Controller)</dc:title>
  <dc:creator>yoshi</dc:creator>
  <cp:lastModifiedBy>yoshi</cp:lastModifiedBy>
  <cp:revision>33</cp:revision>
  <dcterms:created xsi:type="dcterms:W3CDTF">2010-05-22T13:47:14Z</dcterms:created>
  <dcterms:modified xsi:type="dcterms:W3CDTF">2010-05-23T18:10:39Z</dcterms:modified>
</cp:coreProperties>
</file>