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8" r:id="rId7"/>
    <p:sldId id="262" r:id="rId8"/>
    <p:sldId id="269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 autoAdjust="0"/>
    <p:restoredTop sz="94660"/>
  </p:normalViewPr>
  <p:slideViewPr>
    <p:cSldViewPr>
      <p:cViewPr varScale="1">
        <p:scale>
          <a:sx n="52" d="100"/>
          <a:sy n="52" d="100"/>
        </p:scale>
        <p:origin x="-1003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E120D-FCBA-4D56-B569-BA52B4BB2605}" type="datetimeFigureOut">
              <a:rPr lang="zh-TW" altLang="en-US" smtClean="0"/>
              <a:t>2010/5/10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F17D5-C482-453A-BA2C-76BBFD767D2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F17D5-C482-453A-BA2C-76BBFD767D23}" type="slidenum">
              <a:rPr lang="zh-TW" altLang="en-US" smtClean="0"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F17D5-C482-453A-BA2C-76BBFD767D23}" type="slidenum">
              <a:rPr lang="zh-TW" altLang="en-US" smtClean="0"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F17D5-C482-453A-BA2C-76BBFD767D23}" type="slidenum">
              <a:rPr lang="zh-TW" altLang="en-US" smtClean="0"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F17D5-C482-453A-BA2C-76BBFD767D23}" type="slidenum">
              <a:rPr lang="zh-TW" altLang="en-US" smtClean="0"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F17D5-C482-453A-BA2C-76BBFD767D23}" type="slidenum">
              <a:rPr lang="zh-TW" altLang="en-US" smtClean="0"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F17D5-C482-453A-BA2C-76BBFD767D23}" type="slidenum">
              <a:rPr lang="zh-TW" altLang="en-US" smtClean="0"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F17D5-C482-453A-BA2C-76BBFD767D23}" type="slidenum">
              <a:rPr lang="zh-TW" altLang="en-US" smtClean="0"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F17D5-C482-453A-BA2C-76BBFD767D23}" type="slidenum">
              <a:rPr lang="zh-TW" altLang="en-US" smtClean="0"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F17D5-C482-453A-BA2C-76BBFD767D23}" type="slidenum">
              <a:rPr lang="zh-TW" altLang="en-US" smtClean="0"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F17D5-C482-453A-BA2C-76BBFD767D23}" type="slidenum">
              <a:rPr lang="zh-TW" altLang="en-US" smtClean="0"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F17D5-C482-453A-BA2C-76BBFD767D23}" type="slidenum">
              <a:rPr lang="zh-TW" altLang="en-US" smtClean="0"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F17D5-C482-453A-BA2C-76BBFD767D23}" type="slidenum">
              <a:rPr lang="zh-TW" altLang="en-US" smtClean="0"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3D3F-347A-47CF-B2D7-B07F0515E8D0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4CEF3D3F-347A-47CF-B2D7-B07F0515E8D0}" type="datetimeFigureOut">
              <a:rPr lang="zh-TW" altLang="en-US" smtClean="0"/>
              <a:pPr/>
              <a:t>2010/5/10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681DAF23-F981-4358-94CD-31867A0E217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2se/1.5.0/docs/api/java/io/package-summary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ava.sun.com/j2se/1.5.0/docs/api/java/net/package-summary.html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HTT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rtbay.org/jetty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Java Networking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 smtClean="0"/>
              <a:t>Yoshi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Tools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Firefox add-on plug-in</a:t>
            </a:r>
          </a:p>
          <a:p>
            <a:pPr lvl="1"/>
            <a:r>
              <a:rPr lang="en-US" altLang="zh-TW" dirty="0" err="1" smtClean="0"/>
              <a:t>HttpFox</a:t>
            </a:r>
            <a:endParaRPr lang="en-US" altLang="zh-TW" dirty="0" smtClean="0"/>
          </a:p>
          <a:p>
            <a:r>
              <a:rPr lang="en-US" altLang="zh-TW" dirty="0" err="1" smtClean="0"/>
              <a:t>Wireshark</a:t>
            </a:r>
            <a:r>
              <a:rPr lang="en-US" altLang="zh-TW" dirty="0" smtClean="0"/>
              <a:t> (known as Ethereal before)</a:t>
            </a:r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Summary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java.io.*</a:t>
            </a:r>
          </a:p>
          <a:p>
            <a:pPr lvl="1"/>
            <a:r>
              <a:rPr lang="en-US" altLang="zh-TW" dirty="0" smtClean="0">
                <a:hlinkClick r:id="rId3"/>
              </a:rPr>
              <a:t>http://java.sun.com/j2se/1.5.0/docs/api/java/io/package-summary.html</a:t>
            </a:r>
            <a:endParaRPr lang="en-US" altLang="zh-TW" dirty="0" smtClean="0"/>
          </a:p>
          <a:p>
            <a:r>
              <a:rPr lang="en-US" altLang="zh-TW" dirty="0" smtClean="0"/>
              <a:t>java.net.*</a:t>
            </a:r>
          </a:p>
          <a:p>
            <a:pPr lvl="1"/>
            <a:r>
              <a:rPr lang="en-US" altLang="zh-TW" dirty="0" smtClean="0">
                <a:hlinkClick r:id="rId4"/>
              </a:rPr>
              <a:t>http://java.sun.com/j2se/1.5.0/docs/api/java/net/package-summary.html</a:t>
            </a:r>
            <a:endParaRPr lang="en-US" altLang="zh-TW" dirty="0" smtClean="0"/>
          </a:p>
          <a:p>
            <a:r>
              <a:rPr lang="en-US" altLang="zh-TW" dirty="0" smtClean="0"/>
              <a:t>Check it out!</a:t>
            </a:r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Exercise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Expand the functionalities of this Tiny HTTP Server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What we have learnt before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Java I/O</a:t>
            </a:r>
          </a:p>
          <a:p>
            <a:pPr lvl="1"/>
            <a:r>
              <a:rPr lang="en-US" altLang="zh-TW" dirty="0" smtClean="0"/>
              <a:t>Decorator pattern (Very important!)</a:t>
            </a:r>
          </a:p>
          <a:p>
            <a:r>
              <a:rPr lang="en-US" altLang="zh-TW" dirty="0" smtClean="0"/>
              <a:t>Use </a:t>
            </a:r>
            <a:r>
              <a:rPr lang="en-US" altLang="zh-TW" i="1" dirty="0" err="1" smtClean="0"/>
              <a:t>java.net.Socket</a:t>
            </a:r>
            <a:r>
              <a:rPr lang="en-US" altLang="zh-TW" dirty="0" smtClean="0"/>
              <a:t> to connect to a server</a:t>
            </a:r>
          </a:p>
          <a:p>
            <a:pPr lvl="1"/>
            <a:r>
              <a:rPr lang="en-US" altLang="zh-TW" dirty="0" smtClean="0"/>
              <a:t>Have you tried it?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 Case Study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Let’s implement a Tiny HTTP Server</a:t>
            </a:r>
          </a:p>
          <a:p>
            <a:r>
              <a:rPr lang="en-US" altLang="zh-TW" dirty="0" smtClean="0"/>
              <a:t>First, we have to know something about HTTP protocol</a:t>
            </a:r>
          </a:p>
          <a:p>
            <a:pPr lvl="1"/>
            <a:r>
              <a:rPr lang="en-US" altLang="zh-TW" dirty="0" smtClean="0">
                <a:hlinkClick r:id="rId3"/>
              </a:rPr>
              <a:t>http://en.wikipedia.org/wiki/HTTP</a:t>
            </a:r>
            <a:endParaRPr lang="en-US" altLang="zh-TW" dirty="0" smtClean="0"/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Tiny HTTP Server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Method outline</a:t>
            </a:r>
          </a:p>
          <a:p>
            <a:pPr lvl="1"/>
            <a:r>
              <a:rPr lang="en-US" altLang="zh-TW" dirty="0" err="1" smtClean="0"/>
              <a:t>startServer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Waiting for client request</a:t>
            </a:r>
          </a:p>
          <a:p>
            <a:pPr lvl="1"/>
            <a:r>
              <a:rPr lang="en-US" altLang="zh-TW" dirty="0" err="1" smtClean="0"/>
              <a:t>makeGUI</a:t>
            </a:r>
            <a:r>
              <a:rPr lang="en-US" altLang="zh-TW" dirty="0" smtClean="0"/>
              <a:t> (Not important here)</a:t>
            </a:r>
          </a:p>
          <a:p>
            <a:pPr lvl="2"/>
            <a:r>
              <a:rPr lang="en-US" altLang="zh-TW" dirty="0" smtClean="0"/>
              <a:t>Draw a close button on the screen</a:t>
            </a:r>
          </a:p>
          <a:p>
            <a:pPr lvl="1"/>
            <a:r>
              <a:rPr lang="en-US" altLang="zh-TW" dirty="0" err="1" smtClean="0"/>
              <a:t>processClient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Handle the HTTP Request</a:t>
            </a:r>
          </a:p>
          <a:p>
            <a:pPr lvl="1"/>
            <a:r>
              <a:rPr lang="en-US" altLang="zh-TW" dirty="0" smtClean="0"/>
              <a:t>release</a:t>
            </a:r>
          </a:p>
          <a:p>
            <a:pPr lvl="2"/>
            <a:r>
              <a:rPr lang="en-US" altLang="zh-TW" dirty="0" smtClean="0"/>
              <a:t>Release the port 80</a:t>
            </a:r>
          </a:p>
          <a:p>
            <a:pPr lvl="1"/>
            <a:r>
              <a:rPr lang="en-US" altLang="zh-TW" dirty="0" smtClean="0"/>
              <a:t>main</a:t>
            </a:r>
          </a:p>
          <a:p>
            <a:r>
              <a:rPr lang="en-US" altLang="zh-TW" dirty="0" smtClean="0"/>
              <a:t>Check the source code!</a:t>
            </a:r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Tiny HTTP Server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What’s the problem with this version?</a:t>
            </a:r>
          </a:p>
          <a:p>
            <a:pPr lvl="1"/>
            <a:r>
              <a:rPr lang="en-US" altLang="zh-TW" dirty="0" smtClean="0"/>
              <a:t>How many connections can it handle at the same time?</a:t>
            </a:r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Threadless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714612" y="2928934"/>
            <a:ext cx="214314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Wait for connection</a:t>
            </a:r>
            <a:endParaRPr lang="zh-TW" altLang="en-US" dirty="0"/>
          </a:p>
        </p:txBody>
      </p:sp>
      <p:cxnSp>
        <p:nvCxnSpPr>
          <p:cNvPr id="11" name="直線單箭頭接點 10"/>
          <p:cNvCxnSpPr>
            <a:stCxn id="4" idx="3"/>
          </p:cNvCxnSpPr>
          <p:nvPr/>
        </p:nvCxnSpPr>
        <p:spPr>
          <a:xfrm>
            <a:off x="4857752" y="3857628"/>
            <a:ext cx="22145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群組 37"/>
          <p:cNvGrpSpPr/>
          <p:nvPr/>
        </p:nvGrpSpPr>
        <p:grpSpPr>
          <a:xfrm>
            <a:off x="8358214" y="2357430"/>
            <a:ext cx="571504" cy="1357322"/>
            <a:chOff x="642910" y="3071810"/>
            <a:chExt cx="571504" cy="1357322"/>
          </a:xfrm>
        </p:grpSpPr>
        <p:sp>
          <p:nvSpPr>
            <p:cNvPr id="20" name="橢圓 19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2" name="直線接點 21"/>
            <p:cNvCxnSpPr>
              <a:stCxn id="20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接點 25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接點 26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直線單箭頭接點 30"/>
          <p:cNvCxnSpPr>
            <a:endCxn id="4" idx="1"/>
          </p:cNvCxnSpPr>
          <p:nvPr/>
        </p:nvCxnSpPr>
        <p:spPr>
          <a:xfrm>
            <a:off x="2000232" y="3857628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7215206" y="3643314"/>
            <a:ext cx="157163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Handle</a:t>
            </a:r>
            <a:endParaRPr lang="zh-TW" altLang="en-US" dirty="0"/>
          </a:p>
        </p:txBody>
      </p:sp>
      <p:grpSp>
        <p:nvGrpSpPr>
          <p:cNvPr id="39" name="群組 38"/>
          <p:cNvGrpSpPr/>
          <p:nvPr/>
        </p:nvGrpSpPr>
        <p:grpSpPr>
          <a:xfrm>
            <a:off x="1357290" y="3071810"/>
            <a:ext cx="571504" cy="1357322"/>
            <a:chOff x="642910" y="3071810"/>
            <a:chExt cx="571504" cy="1357322"/>
          </a:xfrm>
        </p:grpSpPr>
        <p:sp>
          <p:nvSpPr>
            <p:cNvPr id="40" name="橢圓 39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1" name="直線接點 40"/>
            <p:cNvCxnSpPr>
              <a:stCxn id="40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接點 41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接點 43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群組 63"/>
          <p:cNvGrpSpPr/>
          <p:nvPr/>
        </p:nvGrpSpPr>
        <p:grpSpPr>
          <a:xfrm>
            <a:off x="1071538" y="3000372"/>
            <a:ext cx="571504" cy="1357322"/>
            <a:chOff x="642910" y="3071810"/>
            <a:chExt cx="571504" cy="1357322"/>
          </a:xfrm>
        </p:grpSpPr>
        <p:sp>
          <p:nvSpPr>
            <p:cNvPr id="65" name="橢圓 64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6" name="直線接點 65"/>
            <p:cNvCxnSpPr>
              <a:stCxn id="65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接點 66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接點 67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接點 68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群組 69"/>
          <p:cNvGrpSpPr/>
          <p:nvPr/>
        </p:nvGrpSpPr>
        <p:grpSpPr>
          <a:xfrm>
            <a:off x="857224" y="3071810"/>
            <a:ext cx="571504" cy="1357322"/>
            <a:chOff x="642910" y="3071810"/>
            <a:chExt cx="571504" cy="1357322"/>
          </a:xfrm>
        </p:grpSpPr>
        <p:sp>
          <p:nvSpPr>
            <p:cNvPr id="71" name="橢圓 70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2" name="直線接點 71"/>
            <p:cNvCxnSpPr>
              <a:stCxn id="71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接點 72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接點 73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接點 74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群組 75"/>
          <p:cNvGrpSpPr/>
          <p:nvPr/>
        </p:nvGrpSpPr>
        <p:grpSpPr>
          <a:xfrm>
            <a:off x="642910" y="2928934"/>
            <a:ext cx="571504" cy="1357322"/>
            <a:chOff x="642910" y="3071810"/>
            <a:chExt cx="571504" cy="1357322"/>
          </a:xfrm>
        </p:grpSpPr>
        <p:sp>
          <p:nvSpPr>
            <p:cNvPr id="77" name="橢圓 76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8" name="直線接點 77"/>
            <p:cNvCxnSpPr>
              <a:stCxn id="77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接點 78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接點 79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接點 80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群組 81"/>
          <p:cNvGrpSpPr/>
          <p:nvPr/>
        </p:nvGrpSpPr>
        <p:grpSpPr>
          <a:xfrm>
            <a:off x="285720" y="3143248"/>
            <a:ext cx="571504" cy="1357322"/>
            <a:chOff x="642910" y="3071810"/>
            <a:chExt cx="571504" cy="1357322"/>
          </a:xfrm>
        </p:grpSpPr>
        <p:sp>
          <p:nvSpPr>
            <p:cNvPr id="83" name="橢圓 82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84" name="直線接點 83"/>
            <p:cNvCxnSpPr>
              <a:stCxn id="83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接點 84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接點 85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接點 86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直線單箭頭接點 87"/>
          <p:cNvCxnSpPr/>
          <p:nvPr/>
        </p:nvCxnSpPr>
        <p:spPr>
          <a:xfrm rot="10800000">
            <a:off x="5000628" y="4071942"/>
            <a:ext cx="207170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Threaded Version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Review </a:t>
            </a:r>
            <a:r>
              <a:rPr lang="en-US" altLang="zh-TW" i="1" dirty="0" err="1" smtClean="0"/>
              <a:t>java.lang.Thread</a:t>
            </a:r>
            <a:r>
              <a:rPr lang="en-US" altLang="zh-TW" dirty="0" smtClean="0"/>
              <a:t> and </a:t>
            </a:r>
            <a:r>
              <a:rPr lang="en-US" altLang="zh-TW" i="1" dirty="0" err="1" smtClean="0"/>
              <a:t>java.lang.Runnable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Remember that we have two ways to create threads!</a:t>
            </a:r>
          </a:p>
          <a:p>
            <a:pPr lvl="2"/>
            <a:r>
              <a:rPr lang="en-US" altLang="zh-TW" dirty="0" smtClean="0"/>
              <a:t>Why?</a:t>
            </a:r>
          </a:p>
          <a:p>
            <a:r>
              <a:rPr lang="en-US" altLang="zh-TW" dirty="0" smtClean="0"/>
              <a:t>Check the source code!</a:t>
            </a:r>
          </a:p>
          <a:p>
            <a:pPr lvl="1"/>
            <a:r>
              <a:rPr lang="en-US" altLang="zh-TW" dirty="0" smtClean="0"/>
              <a:t>What the difference parts?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Threaded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857356" y="2928934"/>
            <a:ext cx="2143140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Wait for connection</a:t>
            </a:r>
            <a:endParaRPr lang="zh-TW" altLang="en-US" dirty="0"/>
          </a:p>
        </p:txBody>
      </p:sp>
      <p:cxnSp>
        <p:nvCxnSpPr>
          <p:cNvPr id="6" name="直線單箭頭接點 5"/>
          <p:cNvCxnSpPr>
            <a:stCxn id="4" idx="3"/>
          </p:cNvCxnSpPr>
          <p:nvPr/>
        </p:nvCxnSpPr>
        <p:spPr>
          <a:xfrm flipV="1">
            <a:off x="4000496" y="2428868"/>
            <a:ext cx="2143140" cy="1428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/>
          <p:cNvCxnSpPr>
            <a:stCxn id="4" idx="3"/>
          </p:cNvCxnSpPr>
          <p:nvPr/>
        </p:nvCxnSpPr>
        <p:spPr>
          <a:xfrm>
            <a:off x="4000496" y="3857628"/>
            <a:ext cx="22145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>
            <a:stCxn id="4" idx="3"/>
          </p:cNvCxnSpPr>
          <p:nvPr/>
        </p:nvCxnSpPr>
        <p:spPr>
          <a:xfrm>
            <a:off x="4000496" y="3857628"/>
            <a:ext cx="2286016" cy="13573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群組 37"/>
          <p:cNvGrpSpPr/>
          <p:nvPr/>
        </p:nvGrpSpPr>
        <p:grpSpPr>
          <a:xfrm>
            <a:off x="8001024" y="3143248"/>
            <a:ext cx="571504" cy="1357322"/>
            <a:chOff x="642910" y="3071810"/>
            <a:chExt cx="571504" cy="1357322"/>
          </a:xfrm>
        </p:grpSpPr>
        <p:sp>
          <p:nvSpPr>
            <p:cNvPr id="20" name="橢圓 19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2" name="直線接點 21"/>
            <p:cNvCxnSpPr>
              <a:stCxn id="20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接點 25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接點 26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直線單箭頭接點 30"/>
          <p:cNvCxnSpPr>
            <a:endCxn id="4" idx="1"/>
          </p:cNvCxnSpPr>
          <p:nvPr/>
        </p:nvCxnSpPr>
        <p:spPr>
          <a:xfrm>
            <a:off x="1142976" y="3857628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32"/>
          <p:cNvSpPr/>
          <p:nvPr/>
        </p:nvSpPr>
        <p:spPr>
          <a:xfrm>
            <a:off x="6357950" y="2214554"/>
            <a:ext cx="157163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New Thread!</a:t>
            </a:r>
            <a:endParaRPr lang="zh-TW" altLang="en-US" dirty="0"/>
          </a:p>
        </p:txBody>
      </p:sp>
      <p:sp>
        <p:nvSpPr>
          <p:cNvPr id="35" name="矩形 34"/>
          <p:cNvSpPr/>
          <p:nvPr/>
        </p:nvSpPr>
        <p:spPr>
          <a:xfrm>
            <a:off x="6357950" y="3643314"/>
            <a:ext cx="157163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New Thread!</a:t>
            </a:r>
            <a:endParaRPr lang="zh-TW" altLang="en-US" dirty="0"/>
          </a:p>
        </p:txBody>
      </p:sp>
      <p:sp>
        <p:nvSpPr>
          <p:cNvPr id="37" name="矩形 36"/>
          <p:cNvSpPr/>
          <p:nvPr/>
        </p:nvSpPr>
        <p:spPr>
          <a:xfrm>
            <a:off x="6357950" y="5072074"/>
            <a:ext cx="157163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New Thread!</a:t>
            </a:r>
            <a:endParaRPr lang="zh-TW" altLang="en-US" dirty="0"/>
          </a:p>
        </p:txBody>
      </p:sp>
      <p:grpSp>
        <p:nvGrpSpPr>
          <p:cNvPr id="5" name="群組 38"/>
          <p:cNvGrpSpPr/>
          <p:nvPr/>
        </p:nvGrpSpPr>
        <p:grpSpPr>
          <a:xfrm>
            <a:off x="500034" y="3071810"/>
            <a:ext cx="571504" cy="1357322"/>
            <a:chOff x="642910" y="3071810"/>
            <a:chExt cx="571504" cy="1357322"/>
          </a:xfrm>
        </p:grpSpPr>
        <p:sp>
          <p:nvSpPr>
            <p:cNvPr id="40" name="橢圓 39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1" name="直線接點 40"/>
            <p:cNvCxnSpPr>
              <a:stCxn id="40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接點 41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接點 43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群組 44"/>
          <p:cNvGrpSpPr/>
          <p:nvPr/>
        </p:nvGrpSpPr>
        <p:grpSpPr>
          <a:xfrm>
            <a:off x="8001024" y="4786322"/>
            <a:ext cx="571504" cy="1357322"/>
            <a:chOff x="642910" y="3071810"/>
            <a:chExt cx="571504" cy="1357322"/>
          </a:xfrm>
        </p:grpSpPr>
        <p:sp>
          <p:nvSpPr>
            <p:cNvPr id="46" name="橢圓 45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7" name="直線接點 46"/>
            <p:cNvCxnSpPr>
              <a:stCxn id="46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接點 47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接點 48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群組 56"/>
          <p:cNvGrpSpPr/>
          <p:nvPr/>
        </p:nvGrpSpPr>
        <p:grpSpPr>
          <a:xfrm>
            <a:off x="7929586" y="1357298"/>
            <a:ext cx="571504" cy="1357322"/>
            <a:chOff x="642910" y="3071810"/>
            <a:chExt cx="571504" cy="1357322"/>
          </a:xfrm>
        </p:grpSpPr>
        <p:sp>
          <p:nvSpPr>
            <p:cNvPr id="58" name="橢圓 57"/>
            <p:cNvSpPr/>
            <p:nvPr/>
          </p:nvSpPr>
          <p:spPr>
            <a:xfrm>
              <a:off x="642910" y="3071810"/>
              <a:ext cx="571504" cy="5715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9" name="直線接點 58"/>
            <p:cNvCxnSpPr>
              <a:stCxn id="58" idx="4"/>
            </p:cNvCxnSpPr>
            <p:nvPr/>
          </p:nvCxnSpPr>
          <p:spPr>
            <a:xfrm rot="5400000">
              <a:off x="678629" y="3893347"/>
              <a:ext cx="50006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接點 59"/>
            <p:cNvCxnSpPr/>
            <p:nvPr/>
          </p:nvCxnSpPr>
          <p:spPr>
            <a:xfrm rot="10800000">
              <a:off x="714348" y="3929066"/>
              <a:ext cx="42862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接點 60"/>
            <p:cNvCxnSpPr/>
            <p:nvPr/>
          </p:nvCxnSpPr>
          <p:spPr>
            <a:xfrm rot="5400000">
              <a:off x="678629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接點 61"/>
            <p:cNvCxnSpPr/>
            <p:nvPr/>
          </p:nvCxnSpPr>
          <p:spPr>
            <a:xfrm rot="16200000" flipH="1">
              <a:off x="892943" y="4179099"/>
              <a:ext cx="285752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Can we make it better?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Can we run web-based application?</a:t>
            </a:r>
          </a:p>
          <a:p>
            <a:pPr lvl="1"/>
            <a:r>
              <a:rPr lang="en-US" altLang="zh-TW" dirty="0" smtClean="0"/>
              <a:t>PHP, ASP, JSP…etc</a:t>
            </a:r>
          </a:p>
          <a:p>
            <a:pPr lvl="1"/>
            <a:r>
              <a:rPr lang="en-US" altLang="zh-TW" dirty="0" smtClean="0"/>
              <a:t>Is it hard?</a:t>
            </a:r>
          </a:p>
          <a:p>
            <a:r>
              <a:rPr lang="en-US" altLang="zh-TW" dirty="0" smtClean="0"/>
              <a:t>We have a competitor</a:t>
            </a:r>
          </a:p>
          <a:p>
            <a:pPr lvl="1"/>
            <a:r>
              <a:rPr lang="en-US" altLang="zh-TW" dirty="0" smtClean="0"/>
              <a:t>Jetty</a:t>
            </a:r>
          </a:p>
          <a:p>
            <a:pPr lvl="2"/>
            <a:r>
              <a:rPr lang="en-US" altLang="zh-TW" dirty="0" smtClean="0">
                <a:hlinkClick r:id="rId3"/>
              </a:rPr>
              <a:t>http://www.mortbay.org/jetty/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撲面">
  <a:themeElements>
    <a:clrScheme name="暗香撲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撲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撲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741</TotalTime>
  <Words>234</Words>
  <Application>Microsoft Office PowerPoint</Application>
  <PresentationFormat>如螢幕大小 (4:3)</PresentationFormat>
  <Paragraphs>71</Paragraphs>
  <Slides>12</Slides>
  <Notes>12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暗香撲面</vt:lpstr>
      <vt:lpstr>Java Networking</vt:lpstr>
      <vt:lpstr>What we have learnt before</vt:lpstr>
      <vt:lpstr>A Case Study</vt:lpstr>
      <vt:lpstr>Tiny HTTP Server</vt:lpstr>
      <vt:lpstr>Tiny HTTP Server</vt:lpstr>
      <vt:lpstr>Threadless</vt:lpstr>
      <vt:lpstr>Threaded Version</vt:lpstr>
      <vt:lpstr>Threaded</vt:lpstr>
      <vt:lpstr>Can we make it better?</vt:lpstr>
      <vt:lpstr>Tools</vt:lpstr>
      <vt:lpstr>Summary</vt:lpstr>
      <vt:lpstr>Exercise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Networking</dc:title>
  <dc:creator>yoshi</dc:creator>
  <cp:lastModifiedBy>yoshi</cp:lastModifiedBy>
  <cp:revision>69</cp:revision>
  <dcterms:created xsi:type="dcterms:W3CDTF">2009-05-02T09:23:02Z</dcterms:created>
  <dcterms:modified xsi:type="dcterms:W3CDTF">2010-05-09T17:30:46Z</dcterms:modified>
</cp:coreProperties>
</file>