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81" r:id="rId3"/>
    <p:sldId id="271" r:id="rId4"/>
    <p:sldId id="261" r:id="rId5"/>
    <p:sldId id="273" r:id="rId6"/>
    <p:sldId id="272" r:id="rId7"/>
    <p:sldId id="274" r:id="rId8"/>
    <p:sldId id="275" r:id="rId9"/>
    <p:sldId id="278" r:id="rId10"/>
    <p:sldId id="282" r:id="rId11"/>
    <p:sldId id="283" r:id="rId12"/>
    <p:sldId id="290" r:id="rId13"/>
    <p:sldId id="291" r:id="rId14"/>
    <p:sldId id="276" r:id="rId15"/>
    <p:sldId id="262" r:id="rId16"/>
    <p:sldId id="277" r:id="rId17"/>
    <p:sldId id="284" r:id="rId18"/>
    <p:sldId id="286" r:id="rId19"/>
    <p:sldId id="263" r:id="rId20"/>
    <p:sldId id="280" r:id="rId21"/>
    <p:sldId id="288" r:id="rId22"/>
    <p:sldId id="289" r:id="rId23"/>
    <p:sldId id="285" r:id="rId24"/>
    <p:sldId id="265" r:id="rId25"/>
    <p:sldId id="266" r:id="rId26"/>
    <p:sldId id="267" r:id="rId27"/>
    <p:sldId id="268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B0B1F-CB04-473C-84A1-4F09B2215D30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D4978-129B-4D96-A112-B6AC8EA084A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4978-129B-4D96-A112-B6AC8EA084A8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44FDC75E-E6AF-4F4E-AA64-1DB04A75C541}" type="datetimeFigureOut">
              <a:rPr lang="zh-TW" altLang="en-US" smtClean="0"/>
              <a:pPr/>
              <a:t>2010/4/25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9A78EEFD-33B2-4199-941F-58235EB0D5E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java/io/InputStream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javase/6/docs/api/java/io/OutputStream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aznjang.blogspot.com/2007/06/java-io-stream-read-writ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java/lang/System.html#setOut(java.io.PrintStream)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javase/6/docs/api/java/lang/System.html#setIn(java.io.InputStream)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ava.sun.com/j2se/1.5.0/docs/api/java/io/FilterWriter.html" TargetMode="External"/><Relationship Id="rId4" Type="http://schemas.openxmlformats.org/officeDocument/2006/relationships/hyperlink" Target="http://java.sun.com/j2se/1.5.0/docs/api/java/io/FilterReader.htm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cjar.com/html/api/java/io/BufferedInputStream.java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cjar.com/html/api/java/io/BufferedReader.java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java/io/BufferedOutputStream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java.sun.com/javase/6/docs/api/java/io/PrintStream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I/O and Java Networking </a:t>
            </a:r>
            <a:r>
              <a:rPr lang="en-US" altLang="zh-TW" smtClean="0"/>
              <a:t>(Client Side)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Something strange?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3"/>
              </a:rPr>
              <a:t>java.io.InputStream</a:t>
            </a:r>
            <a:endParaRPr lang="en-US" dirty="0" smtClean="0"/>
          </a:p>
          <a:p>
            <a:pPr lvl="1"/>
            <a:r>
              <a:rPr lang="en-US" dirty="0" smtClean="0"/>
              <a:t>public abstract </a:t>
            </a:r>
            <a:r>
              <a:rPr lang="en-US" b="1" dirty="0" err="1" smtClean="0"/>
              <a:t>int</a:t>
            </a:r>
            <a:r>
              <a:rPr lang="en-US" dirty="0" smtClean="0"/>
              <a:t> read() throws </a:t>
            </a:r>
            <a:r>
              <a:rPr lang="en-US" dirty="0" err="1" smtClean="0"/>
              <a:t>IOException</a:t>
            </a:r>
            <a:endParaRPr lang="en-US" dirty="0" smtClean="0"/>
          </a:p>
          <a:p>
            <a:r>
              <a:rPr lang="en-US" dirty="0" err="1" smtClean="0">
                <a:hlinkClick r:id="rId4"/>
              </a:rPr>
              <a:t>java.io.OutputStream</a:t>
            </a:r>
            <a:r>
              <a:rPr lang="en-US" dirty="0" smtClean="0">
                <a:hlinkClick r:id="rId4"/>
              </a:rPr>
              <a:t> </a:t>
            </a:r>
            <a:endParaRPr lang="en-US" dirty="0" smtClean="0"/>
          </a:p>
          <a:p>
            <a:pPr lvl="1"/>
            <a:r>
              <a:rPr lang="en-US" sz="2400" dirty="0" smtClean="0"/>
              <a:t>public abstract void write(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b) throws </a:t>
            </a:r>
            <a:r>
              <a:rPr lang="en-US" sz="2400" dirty="0" err="1" smtClean="0"/>
              <a:t>IOException</a:t>
            </a:r>
            <a:r>
              <a:rPr lang="en-US" sz="2400" dirty="0" smtClean="0"/>
              <a:t> </a:t>
            </a:r>
            <a:endParaRPr lang="en-US" altLang="zh-TW" sz="2400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Something strange?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byte</a:t>
            </a:r>
          </a:p>
          <a:p>
            <a:pPr lvl="1"/>
            <a:r>
              <a:rPr lang="en-US" altLang="zh-TW" dirty="0" smtClean="0"/>
              <a:t>-128</a:t>
            </a:r>
            <a:r>
              <a:rPr lang="zh-TW" altLang="en-US" dirty="0" smtClean="0"/>
              <a:t> </a:t>
            </a:r>
            <a:r>
              <a:rPr lang="en-US" altLang="zh-TW" dirty="0" smtClean="0"/>
              <a:t>~</a:t>
            </a:r>
            <a:r>
              <a:rPr lang="zh-TW" altLang="en-US" dirty="0" smtClean="0"/>
              <a:t> </a:t>
            </a:r>
            <a:r>
              <a:rPr lang="en-US" altLang="zh-TW" dirty="0" smtClean="0"/>
              <a:t>+127</a:t>
            </a:r>
          </a:p>
          <a:p>
            <a:pPr lvl="1"/>
            <a:r>
              <a:rPr lang="en-US" altLang="zh-TW" dirty="0" smtClean="0"/>
              <a:t>-1</a:t>
            </a:r>
            <a:r>
              <a:rPr lang="zh-TW" altLang="en-US" dirty="0" smtClean="0"/>
              <a:t> </a:t>
            </a:r>
            <a:r>
              <a:rPr lang="en-US" altLang="zh-TW" dirty="0" smtClean="0"/>
              <a:t>implies end of stream</a:t>
            </a:r>
          </a:p>
          <a:p>
            <a:r>
              <a:rPr lang="en-US" altLang="zh-TW" dirty="0" smtClean="0">
                <a:hlinkClick r:id="rId3"/>
              </a:rPr>
              <a:t>http://gaznjang.blogspot.com/2007/06/java-io-stream-read-write.html</a:t>
            </a:r>
            <a:endParaRPr lang="en-US" altLang="zh-TW" dirty="0" smtClean="0"/>
          </a:p>
          <a:p>
            <a:r>
              <a:rPr lang="en-US" altLang="zh-TW" dirty="0" smtClean="0"/>
              <a:t>You can also find it in O’Reilly Java I/O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Stream Redirection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Recall that</a:t>
            </a:r>
          </a:p>
          <a:p>
            <a:pPr marL="742950" lvl="2" indent="-342900">
              <a:buFont typeface="Wingdings 2"/>
              <a:buChar char="ß"/>
            </a:pPr>
            <a:r>
              <a:rPr lang="en-US" altLang="zh-TW" dirty="0" smtClean="0"/>
              <a:t>java </a:t>
            </a:r>
            <a:r>
              <a:rPr lang="en-US" altLang="zh-TW" dirty="0" err="1" smtClean="0"/>
              <a:t>MessageServer</a:t>
            </a:r>
            <a:r>
              <a:rPr lang="en-US" altLang="zh-TW" dirty="0" smtClean="0"/>
              <a:t> &lt; data.txt</a:t>
            </a:r>
          </a:p>
          <a:p>
            <a:r>
              <a:rPr lang="en-US" altLang="zh-TW" dirty="0" err="1" smtClean="0">
                <a:hlinkClick r:id="rId3"/>
              </a:rPr>
              <a:t>System.setOut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System.setOut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PrintStream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FileOutputStream</a:t>
            </a:r>
            <a:r>
              <a:rPr lang="en-US" altLang="zh-TW" dirty="0" smtClean="0"/>
              <a:t>(“output.txt”)));</a:t>
            </a:r>
          </a:p>
          <a:p>
            <a:r>
              <a:rPr lang="en-US" altLang="zh-TW" dirty="0" err="1" smtClean="0">
                <a:hlinkClick r:id="rId4"/>
              </a:rPr>
              <a:t>System.setIn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System.setIn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FileInputStream</a:t>
            </a:r>
            <a:r>
              <a:rPr lang="en-US" altLang="zh-TW" dirty="0" smtClean="0"/>
              <a:t>(“input.txt”));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File Operations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FileInputStream</a:t>
            </a:r>
            <a:endParaRPr lang="en-US" altLang="zh-TW" dirty="0" smtClean="0"/>
          </a:p>
          <a:p>
            <a:r>
              <a:rPr lang="en-US" altLang="zh-TW" dirty="0" err="1" smtClean="0"/>
              <a:t>FileOutputStream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578" y="2794000"/>
            <a:ext cx="8507251" cy="170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500570"/>
            <a:ext cx="755950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Stream with Unicode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b1 = </a:t>
            </a:r>
            <a:r>
              <a:rPr lang="en-US" altLang="zh-TW" dirty="0" err="1" smtClean="0"/>
              <a:t>in.read</a:t>
            </a:r>
            <a:r>
              <a:rPr lang="en-US" altLang="zh-TW" dirty="0" smtClean="0"/>
              <a:t>();</a:t>
            </a:r>
          </a:p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b2 = </a:t>
            </a:r>
            <a:r>
              <a:rPr lang="en-US" altLang="zh-TW" dirty="0" err="1" smtClean="0"/>
              <a:t>in.read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char c = (char) (b1*256 + b2);</a:t>
            </a:r>
          </a:p>
          <a:p>
            <a:r>
              <a:rPr lang="en-US" altLang="zh-TW" dirty="0" smtClean="0"/>
              <a:t>Difficult to handle</a:t>
            </a:r>
          </a:p>
          <a:p>
            <a:pPr lvl="1"/>
            <a:r>
              <a:rPr lang="en-US" altLang="zh-TW" dirty="0" smtClean="0"/>
              <a:t>That is why Java introduced Reader/Writer in Java 1.1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Character Stream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Java platform stores character values using Unicode conventions</a:t>
            </a:r>
          </a:p>
          <a:p>
            <a:r>
              <a:rPr lang="en-US" dirty="0" smtClean="0"/>
              <a:t>Character stream I/O automatically translates this internal format to and from the local character set.</a:t>
            </a:r>
          </a:p>
          <a:p>
            <a:r>
              <a:rPr lang="en-US" dirty="0" smtClean="0"/>
              <a:t>Character streams are often </a:t>
            </a:r>
            <a:r>
              <a:rPr lang="en-US" i="1" dirty="0" smtClean="0"/>
              <a:t>wrappers</a:t>
            </a:r>
            <a:r>
              <a:rPr lang="en-US" dirty="0" smtClean="0"/>
              <a:t> for byte streams. </a:t>
            </a:r>
          </a:p>
          <a:p>
            <a:r>
              <a:rPr lang="en-US" dirty="0" smtClean="0"/>
              <a:t>The character stream uses the byte stream to perform the physical I/O, while the character stream handles translation between characters and bytes.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Reader/Writer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BufferedReader</a:t>
            </a:r>
            <a:endParaRPr lang="en-US" altLang="zh-TW" dirty="0" smtClean="0"/>
          </a:p>
          <a:p>
            <a:r>
              <a:rPr lang="en-US" altLang="zh-TW" dirty="0" err="1" smtClean="0"/>
              <a:t>CharArrayReader</a:t>
            </a:r>
            <a:endParaRPr lang="en-US" altLang="zh-TW" dirty="0" smtClean="0"/>
          </a:p>
          <a:p>
            <a:r>
              <a:rPr lang="en-US" altLang="zh-TW" dirty="0" err="1" smtClean="0"/>
              <a:t>FileReader</a:t>
            </a:r>
            <a:endParaRPr lang="en-US" altLang="zh-TW" dirty="0" smtClean="0"/>
          </a:p>
          <a:p>
            <a:r>
              <a:rPr lang="en-US" altLang="zh-TW" dirty="0" err="1" smtClean="0"/>
              <a:t>FilterReader</a:t>
            </a:r>
            <a:endParaRPr lang="en-US" altLang="zh-TW" dirty="0" smtClean="0"/>
          </a:p>
          <a:p>
            <a:r>
              <a:rPr lang="en-US" altLang="zh-TW" dirty="0" err="1" smtClean="0"/>
              <a:t>InputStreamReader</a:t>
            </a:r>
            <a:endParaRPr lang="en-US" altLang="zh-TW" dirty="0" smtClean="0"/>
          </a:p>
          <a:p>
            <a:r>
              <a:rPr lang="en-US" altLang="zh-TW" dirty="0" err="1" smtClean="0"/>
              <a:t>PipedReader</a:t>
            </a:r>
            <a:endParaRPr lang="en-US" altLang="zh-TW" dirty="0" smtClean="0"/>
          </a:p>
          <a:p>
            <a:r>
              <a:rPr lang="en-US" altLang="zh-TW" dirty="0" err="1" smtClean="0"/>
              <a:t>StringReader</a:t>
            </a:r>
            <a:endParaRPr lang="en-US" altLang="zh-TW" dirty="0" smtClean="0"/>
          </a:p>
          <a:p>
            <a:r>
              <a:rPr lang="en-US" altLang="zh-TW" dirty="0" err="1" smtClean="0"/>
              <a:t>PushbackReader</a:t>
            </a:r>
            <a:endParaRPr lang="en-US" altLang="zh-TW" dirty="0" smtClean="0"/>
          </a:p>
          <a:p>
            <a:r>
              <a:rPr lang="en-US" altLang="zh-TW" dirty="0" err="1" smtClean="0"/>
              <a:t>LinedNumberReader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BufferedWriter</a:t>
            </a:r>
            <a:endParaRPr lang="en-US" altLang="zh-TW" dirty="0" smtClean="0"/>
          </a:p>
          <a:p>
            <a:r>
              <a:rPr lang="en-US" altLang="zh-TW" dirty="0" err="1" smtClean="0"/>
              <a:t>CharArrayWriter</a:t>
            </a:r>
            <a:endParaRPr lang="en-US" altLang="zh-TW" dirty="0" smtClean="0"/>
          </a:p>
          <a:p>
            <a:r>
              <a:rPr lang="en-US" altLang="zh-TW" dirty="0" err="1" smtClean="0"/>
              <a:t>FileWriter</a:t>
            </a:r>
            <a:endParaRPr lang="en-US" altLang="zh-TW" dirty="0" smtClean="0"/>
          </a:p>
          <a:p>
            <a:r>
              <a:rPr lang="en-US" altLang="zh-TW" dirty="0" err="1" smtClean="0"/>
              <a:t>FilterWriter</a:t>
            </a:r>
            <a:endParaRPr lang="en-US" altLang="zh-TW" dirty="0" smtClean="0"/>
          </a:p>
          <a:p>
            <a:r>
              <a:rPr lang="en-US" altLang="zh-TW" dirty="0" err="1" smtClean="0"/>
              <a:t>OutputStreamWriter</a:t>
            </a:r>
            <a:endParaRPr lang="en-US" altLang="zh-TW" dirty="0" smtClean="0"/>
          </a:p>
          <a:p>
            <a:r>
              <a:rPr lang="en-US" altLang="zh-TW" dirty="0" err="1" smtClean="0"/>
              <a:t>PipedWriter</a:t>
            </a:r>
            <a:endParaRPr lang="en-US" altLang="zh-TW" dirty="0" smtClean="0"/>
          </a:p>
          <a:p>
            <a:r>
              <a:rPr lang="en-US" altLang="zh-TW" dirty="0" err="1" smtClean="0"/>
              <a:t>StringWriter</a:t>
            </a:r>
            <a:endParaRPr lang="en-US" altLang="zh-TW" dirty="0" smtClean="0"/>
          </a:p>
          <a:p>
            <a:r>
              <a:rPr lang="en-US" altLang="zh-TW" dirty="0" err="1" smtClean="0"/>
              <a:t>PrintWriter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File Operations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InputStreamReader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</a:t>
            </a:r>
            <a:r>
              <a:rPr lang="en-US" altLang="zh-TW" b="1" i="1" dirty="0" smtClean="0"/>
              <a:t>bridge</a:t>
            </a:r>
            <a:r>
              <a:rPr lang="en-US" altLang="zh-TW" dirty="0" smtClean="0"/>
              <a:t> from byte streams to character streams: It reads bytes and decodes them into characters using a specified charset</a:t>
            </a:r>
          </a:p>
          <a:p>
            <a:pPr lvl="2"/>
            <a:r>
              <a:rPr lang="en-US" altLang="zh-TW" sz="1800" dirty="0" err="1" smtClean="0"/>
              <a:t>FileInputStream</a:t>
            </a:r>
            <a:r>
              <a:rPr lang="en-US" altLang="zh-TW" sz="1800" dirty="0" smtClean="0"/>
              <a:t> fin = new </a:t>
            </a:r>
            <a:r>
              <a:rPr lang="en-US" altLang="zh-TW" sz="1800" dirty="0" err="1" smtClean="0"/>
              <a:t>FileInputStream</a:t>
            </a:r>
            <a:r>
              <a:rPr lang="en-US" altLang="zh-TW" sz="1800" dirty="0" smtClean="0"/>
              <a:t>(“input.txt”);</a:t>
            </a:r>
          </a:p>
          <a:p>
            <a:pPr lvl="2"/>
            <a:r>
              <a:rPr lang="en-US" altLang="zh-TW" sz="1800" dirty="0" err="1" smtClean="0"/>
              <a:t>InputStreamReader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isr</a:t>
            </a:r>
            <a:r>
              <a:rPr lang="en-US" altLang="zh-TW" sz="1800" dirty="0" smtClean="0"/>
              <a:t> = new </a:t>
            </a:r>
            <a:r>
              <a:rPr lang="en-US" altLang="zh-TW" sz="1800" dirty="0" err="1" smtClean="0"/>
              <a:t>InputStreamReader</a:t>
            </a:r>
            <a:r>
              <a:rPr lang="en-US" altLang="zh-TW" sz="1800" dirty="0" smtClean="0"/>
              <a:t>(fin, “Big5”);</a:t>
            </a:r>
          </a:p>
          <a:p>
            <a:r>
              <a:rPr lang="en-US" altLang="zh-TW" dirty="0" err="1" smtClean="0"/>
              <a:t>OutputStreamWriter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Similar as above</a:t>
            </a:r>
          </a:p>
          <a:p>
            <a:pPr lvl="2"/>
            <a:r>
              <a:rPr lang="en-US" altLang="zh-TW" sz="1800" dirty="0" err="1" smtClean="0"/>
              <a:t>FileOutputStream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fos</a:t>
            </a:r>
            <a:r>
              <a:rPr lang="en-US" altLang="zh-TW" sz="1800" dirty="0" smtClean="0"/>
              <a:t> = new </a:t>
            </a:r>
            <a:r>
              <a:rPr lang="en-US" altLang="zh-TW" sz="1800" dirty="0" err="1" smtClean="0"/>
              <a:t>FileOutputStream</a:t>
            </a:r>
            <a:r>
              <a:rPr lang="en-US" altLang="zh-TW" sz="1800" dirty="0" smtClean="0"/>
              <a:t>(“output.txt”);</a:t>
            </a:r>
          </a:p>
          <a:p>
            <a:pPr lvl="2"/>
            <a:r>
              <a:rPr lang="en-US" altLang="zh-TW" sz="1800" dirty="0" err="1" smtClean="0"/>
              <a:t>OutputStreamWriter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osw</a:t>
            </a:r>
            <a:r>
              <a:rPr lang="en-US" altLang="zh-TW" sz="1800" dirty="0" smtClean="0"/>
              <a:t> = new </a:t>
            </a:r>
            <a:r>
              <a:rPr lang="en-US" altLang="zh-TW" sz="1800" dirty="0" err="1" smtClean="0"/>
              <a:t>OutputStreamWriter</a:t>
            </a:r>
            <a:r>
              <a:rPr lang="en-US" altLang="zh-TW" sz="1800" dirty="0" smtClean="0"/>
              <a:t>(fos,”Big5”);</a:t>
            </a:r>
            <a:endParaRPr lang="zh-TW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FileReader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FileWriter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FileWriter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fw</a:t>
            </a:r>
            <a:r>
              <a:rPr lang="en-US" altLang="zh-TW" dirty="0" smtClean="0"/>
              <a:t> = new </a:t>
            </a:r>
            <a:r>
              <a:rPr lang="en-US" altLang="zh-TW" dirty="0" err="1" smtClean="0"/>
              <a:t>FIleWriter</a:t>
            </a:r>
            <a:r>
              <a:rPr lang="en-US" altLang="zh-TW" dirty="0" smtClean="0"/>
              <a:t>(“output.txt”);</a:t>
            </a:r>
          </a:p>
          <a:p>
            <a:r>
              <a:rPr lang="en-US" altLang="zh-TW" dirty="0" err="1" smtClean="0"/>
              <a:t>FileReader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fr</a:t>
            </a:r>
            <a:r>
              <a:rPr lang="en-US" altLang="zh-TW" dirty="0" smtClean="0"/>
              <a:t> = new </a:t>
            </a:r>
            <a:r>
              <a:rPr lang="en-US" altLang="zh-TW" dirty="0" err="1" smtClean="0"/>
              <a:t>FIleReader</a:t>
            </a:r>
            <a:r>
              <a:rPr lang="en-US" altLang="zh-TW" dirty="0" smtClean="0"/>
              <a:t>(“input.txt”);</a:t>
            </a:r>
          </a:p>
          <a:p>
            <a:r>
              <a:rPr lang="en-US" altLang="zh-TW" dirty="0" smtClean="0"/>
              <a:t>Default charset</a:t>
            </a:r>
          </a:p>
          <a:p>
            <a:r>
              <a:rPr lang="en-US" altLang="zh-TW" dirty="0" smtClean="0"/>
              <a:t>Just for convenience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Line-Oriented Reader/Writer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57158" y="1357298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public class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CopyLines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public static void main(String[]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args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) throws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IOException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BufferedReader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null;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PrintWriter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null;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BufferedReader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FileReader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(“input.txt"));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= 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PrintWriter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(new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FileWriter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("output.txt"));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String line;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while ((line =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inputReader.readLine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()) != null) {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outputWriter.println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(line);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inputReader.close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     </a:t>
            </a:r>
            <a:r>
              <a:rPr lang="en-US" altLang="zh-TW" sz="1600" dirty="0" err="1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outputWriter.close</a:t>
            </a:r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();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   }</a:t>
            </a:r>
          </a:p>
          <a:p>
            <a:r>
              <a:rPr lang="en-US" altLang="zh-TW" sz="1600" dirty="0" smtClean="0">
                <a:latin typeface="Arial" pitchFamily="34" charset="0"/>
                <a:ea typeface="Arial Unicode MS" pitchFamily="34" charset="-120"/>
                <a:cs typeface="Arial" pitchFamily="34" charset="0"/>
              </a:rPr>
              <a:t>}</a:t>
            </a:r>
            <a:endParaRPr lang="zh-TW" altLang="en-US" sz="1600" dirty="0">
              <a:latin typeface="Arial" pitchFamily="34" charset="0"/>
              <a:ea typeface="Arial Unicode MS" pitchFamily="34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Basic concepts</a:t>
            </a:r>
          </a:p>
          <a:p>
            <a:r>
              <a:rPr lang="en-US" altLang="zh-TW" dirty="0" err="1" smtClean="0"/>
              <a:t>InputStream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OutputStream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Conversion and casting</a:t>
            </a:r>
          </a:p>
          <a:p>
            <a:r>
              <a:rPr lang="en-US" altLang="zh-TW" dirty="0" err="1" smtClean="0"/>
              <a:t>IOException</a:t>
            </a:r>
            <a:endParaRPr lang="en-US" altLang="zh-TW" dirty="0" smtClean="0"/>
          </a:p>
          <a:p>
            <a:r>
              <a:rPr lang="en-US" altLang="zh-TW" dirty="0" smtClean="0"/>
              <a:t>Stream Redirection</a:t>
            </a:r>
          </a:p>
          <a:p>
            <a:r>
              <a:rPr lang="en-US" altLang="zh-TW" dirty="0" smtClean="0"/>
              <a:t>Reader/Writer</a:t>
            </a:r>
          </a:p>
          <a:p>
            <a:r>
              <a:rPr lang="en-US" altLang="zh-TW" dirty="0" smtClean="0"/>
              <a:t>Design in </a:t>
            </a:r>
            <a:r>
              <a:rPr lang="en-US" altLang="zh-TW" dirty="0" smtClean="0"/>
              <a:t>Reader/Writer</a:t>
            </a:r>
          </a:p>
          <a:p>
            <a:r>
              <a:rPr lang="en-US" altLang="zh-TW" smtClean="0"/>
              <a:t>Socket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500174"/>
            <a:ext cx="835149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Recall that…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728700"/>
            <a:ext cx="4643470" cy="2462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Recall that…and Questions?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 Reader/Writer have the same design?</a:t>
            </a:r>
          </a:p>
          <a:p>
            <a:pPr lvl="1"/>
            <a:r>
              <a:rPr lang="en-US" altLang="zh-TW" dirty="0" err="1" smtClean="0">
                <a:hlinkClick r:id="rId4"/>
              </a:rPr>
              <a:t>java.io.FilterReader</a:t>
            </a:r>
            <a:endParaRPr lang="en-US" altLang="zh-TW" dirty="0" smtClean="0"/>
          </a:p>
          <a:p>
            <a:pPr lvl="1"/>
            <a:r>
              <a:rPr lang="en-US" altLang="zh-TW" dirty="0" err="1" smtClean="0">
                <a:hlinkClick r:id="rId5"/>
              </a:rPr>
              <a:t>java.io.FilterWriter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786446" y="2428868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Reader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285984" y="3357562"/>
            <a:ext cx="214314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InputStreamReader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1857356" y="4286256"/>
            <a:ext cx="1428760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弧形接點 9"/>
          <p:cNvCxnSpPr>
            <a:stCxn id="6" idx="1"/>
            <a:endCxn id="7" idx="0"/>
          </p:cNvCxnSpPr>
          <p:nvPr/>
        </p:nvCxnSpPr>
        <p:spPr>
          <a:xfrm rot="10800000" flipH="1" flipV="1">
            <a:off x="2285984" y="3536156"/>
            <a:ext cx="285752" cy="750099"/>
          </a:xfrm>
          <a:prstGeom prst="curvedConnector4">
            <a:avLst>
              <a:gd name="adj1" fmla="val -79999"/>
              <a:gd name="adj2" fmla="val 619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弧形接點 15"/>
          <p:cNvCxnSpPr>
            <a:stCxn id="6" idx="0"/>
            <a:endCxn id="5" idx="2"/>
          </p:cNvCxnSpPr>
          <p:nvPr/>
        </p:nvCxnSpPr>
        <p:spPr>
          <a:xfrm rot="5400000" flipH="1" flipV="1">
            <a:off x="4554140" y="1589472"/>
            <a:ext cx="571504" cy="2964677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4572000" y="3357562"/>
            <a:ext cx="214314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BufferedReader</a:t>
            </a:r>
            <a:endParaRPr lang="zh-TW" altLang="en-US" dirty="0"/>
          </a:p>
        </p:txBody>
      </p:sp>
      <p:cxnSp>
        <p:nvCxnSpPr>
          <p:cNvPr id="18" name="弧形接點 17"/>
          <p:cNvCxnSpPr>
            <a:stCxn id="17" idx="0"/>
            <a:endCxn id="5" idx="2"/>
          </p:cNvCxnSpPr>
          <p:nvPr/>
        </p:nvCxnSpPr>
        <p:spPr>
          <a:xfrm rot="5400000" flipH="1" flipV="1">
            <a:off x="5697148" y="2732480"/>
            <a:ext cx="571504" cy="678661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858016" y="3357562"/>
            <a:ext cx="214314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FilterReader</a:t>
            </a:r>
            <a:endParaRPr lang="zh-TW" altLang="en-US" dirty="0"/>
          </a:p>
        </p:txBody>
      </p:sp>
      <p:cxnSp>
        <p:nvCxnSpPr>
          <p:cNvPr id="32" name="弧形接點 31"/>
          <p:cNvCxnSpPr>
            <a:stCxn id="31" idx="0"/>
            <a:endCxn id="5" idx="2"/>
          </p:cNvCxnSpPr>
          <p:nvPr/>
        </p:nvCxnSpPr>
        <p:spPr>
          <a:xfrm rot="16200000" flipV="1">
            <a:off x="6840157" y="2268132"/>
            <a:ext cx="571504" cy="1607355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 Explanation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Thinking in Java, Chapter 11</a:t>
            </a:r>
          </a:p>
          <a:p>
            <a:pPr lvl="1"/>
            <a:r>
              <a:rPr lang="en-US" altLang="zh-TW" dirty="0" smtClean="0"/>
              <a:t>It mentioned that </a:t>
            </a:r>
            <a:r>
              <a:rPr lang="en-US" altLang="zh-TW" dirty="0" err="1" smtClean="0"/>
              <a:t>BufferedReader</a:t>
            </a:r>
            <a:r>
              <a:rPr lang="en-US" altLang="zh-TW" dirty="0" smtClean="0"/>
              <a:t> is not a subclass of </a:t>
            </a:r>
            <a:r>
              <a:rPr lang="en-US" altLang="zh-TW" dirty="0" err="1" smtClean="0"/>
              <a:t>FilterReader</a:t>
            </a:r>
            <a:r>
              <a:rPr lang="en-US" altLang="zh-TW" dirty="0" smtClean="0"/>
              <a:t>, but no explanation</a:t>
            </a:r>
          </a:p>
          <a:p>
            <a:r>
              <a:rPr lang="en-US" altLang="zh-TW" dirty="0" smtClean="0"/>
              <a:t>In O’Reilly Java I/O, no explanation</a:t>
            </a:r>
          </a:p>
          <a:p>
            <a:r>
              <a:rPr lang="en-US" altLang="zh-TW" dirty="0" smtClean="0"/>
              <a:t>Anyone can answer me?</a:t>
            </a: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trace </a:t>
            </a:r>
            <a:r>
              <a:rPr lang="en-US" altLang="zh-TW" dirty="0" err="1" smtClean="0"/>
              <a:t>BufferedInputStream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http://www.docjar.com/html/api/java/io/BufferedInputStream.java.html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java.net.Socket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class implements client sockets (also called just "sockets"). </a:t>
            </a:r>
          </a:p>
          <a:p>
            <a:r>
              <a:rPr lang="en-US" dirty="0" smtClean="0"/>
              <a:t>A socket is an endpoint for communication between two machines.</a:t>
            </a:r>
          </a:p>
          <a:p>
            <a:r>
              <a:rPr lang="en-US" dirty="0" smtClean="0"/>
              <a:t>Very similar to local I/O operations </a:t>
            </a:r>
            <a:endParaRPr lang="zh-TW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Retrieve Yahoo! </a:t>
            </a:r>
            <a:r>
              <a:rPr lang="en-US" altLang="zh-TW" dirty="0" smtClean="0"/>
              <a:t>Homepage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import java.io.*;</a:t>
            </a:r>
          </a:p>
          <a:p>
            <a:pPr>
              <a:buNone/>
            </a:pPr>
            <a:r>
              <a:rPr lang="en-US" altLang="zh-TW" dirty="0" smtClean="0"/>
              <a:t>import java.net.*;</a:t>
            </a:r>
          </a:p>
          <a:p>
            <a:pPr>
              <a:buNone/>
            </a:pPr>
            <a:r>
              <a:rPr lang="en-US" altLang="zh-TW" dirty="0" smtClean="0"/>
              <a:t>public class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public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(String host,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port)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smtClean="0">
                <a:solidFill>
                  <a:srgbClr val="FF0000"/>
                </a:solidFill>
              </a:rPr>
              <a:t>Socket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</a:t>
            </a:r>
            <a:r>
              <a:rPr lang="en-US" altLang="zh-TW" dirty="0" smtClean="0">
                <a:solidFill>
                  <a:srgbClr val="FF0000"/>
                </a:solidFill>
              </a:rPr>
              <a:t> = new Socket(host, port);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InputStream</a:t>
            </a:r>
            <a:r>
              <a:rPr lang="en-US" altLang="zh-TW" dirty="0" smtClean="0">
                <a:solidFill>
                  <a:srgbClr val="FF0000"/>
                </a:solidFill>
              </a:rPr>
              <a:t> in =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socket.getInputStream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BufferedReader</a:t>
            </a:r>
            <a:r>
              <a:rPr lang="en-US" altLang="zh-TW" dirty="0" smtClean="0"/>
              <a:t> reader = new </a:t>
            </a:r>
            <a:r>
              <a:rPr lang="en-US" altLang="zh-TW" dirty="0" err="1" smtClean="0"/>
              <a:t>BufferedReader</a:t>
            </a:r>
            <a:r>
              <a:rPr lang="en-US" altLang="zh-TW" dirty="0" smtClean="0"/>
              <a:t>(</a:t>
            </a:r>
          </a:p>
          <a:p>
            <a:pPr>
              <a:buNone/>
            </a:pPr>
            <a:r>
              <a:rPr lang="en-US" altLang="zh-TW" dirty="0" smtClean="0"/>
              <a:t>					new </a:t>
            </a:r>
            <a:r>
              <a:rPr lang="en-US" altLang="zh-TW" dirty="0" err="1" smtClean="0"/>
              <a:t>InputStreamReader</a:t>
            </a:r>
            <a:r>
              <a:rPr lang="en-US" altLang="zh-TW" dirty="0" smtClean="0"/>
              <a:t>(in, "</a:t>
            </a:r>
            <a:r>
              <a:rPr lang="en-US" altLang="zh-TW" dirty="0" smtClean="0">
                <a:solidFill>
                  <a:srgbClr val="FF0000"/>
                </a:solidFill>
              </a:rPr>
              <a:t>UTF8</a:t>
            </a:r>
            <a:r>
              <a:rPr lang="en-US" altLang="zh-TW" dirty="0" smtClean="0"/>
              <a:t>"));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OutputStream</a:t>
            </a:r>
            <a:r>
              <a:rPr lang="en-US" altLang="zh-TW" dirty="0" smtClean="0">
                <a:solidFill>
                  <a:srgbClr val="FF0000"/>
                </a:solidFill>
              </a:rPr>
              <a:t> out = </a:t>
            </a:r>
            <a:r>
              <a:rPr lang="en-US" altLang="zh-TW" dirty="0" err="1" smtClean="0">
                <a:solidFill>
                  <a:srgbClr val="FF0000"/>
                </a:solidFill>
              </a:rPr>
              <a:t>socket.getOutputStream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 pw = new 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OutputStreamWriter</a:t>
            </a:r>
            <a:r>
              <a:rPr lang="en-US" altLang="zh-TW" dirty="0" smtClean="0"/>
              <a:t>(out));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pw.println</a:t>
            </a:r>
            <a:r>
              <a:rPr lang="en-US" altLang="zh-TW" dirty="0" smtClean="0"/>
              <a:t>("</a:t>
            </a:r>
            <a:r>
              <a:rPr lang="en-US" altLang="zh-TW" dirty="0" smtClean="0">
                <a:solidFill>
                  <a:srgbClr val="FF0000"/>
                </a:solidFill>
              </a:rPr>
              <a:t>GET /</a:t>
            </a:r>
            <a:r>
              <a:rPr lang="en-US" altLang="zh-TW" dirty="0" smtClean="0"/>
              <a:t>");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pw.flush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String line="";</a:t>
            </a:r>
          </a:p>
          <a:p>
            <a:pPr>
              <a:buNone/>
            </a:pPr>
            <a:r>
              <a:rPr lang="en-US" altLang="zh-TW" dirty="0" smtClean="0"/>
              <a:t>		while( (line=</a:t>
            </a:r>
            <a:r>
              <a:rPr lang="en-US" altLang="zh-TW" dirty="0" err="1" smtClean="0"/>
              <a:t>reader.readLine</a:t>
            </a:r>
            <a:r>
              <a:rPr lang="en-US" altLang="zh-TW" dirty="0" smtClean="0"/>
              <a:t>()) != null) {</a:t>
            </a:r>
          </a:p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(line);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Retrieve Yahoo! Homepage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reader.close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pw.close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public static void main(String[]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		//delete the following three lines to make this program general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 = new String[2];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 = "tw.yahoo.com";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 = "80";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port = </a:t>
            </a:r>
            <a:r>
              <a:rPr lang="en-US" altLang="zh-TW" dirty="0" err="1" smtClean="0"/>
              <a:t>Integer.parseInt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obj</a:t>
            </a:r>
            <a:r>
              <a:rPr lang="en-US" altLang="zh-TW" dirty="0" smtClean="0"/>
              <a:t> = new </a:t>
            </a:r>
            <a:r>
              <a:rPr lang="en-US" altLang="zh-TW" dirty="0" err="1" smtClean="0"/>
              <a:t>RetrieveWeb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[0], port);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Trace </a:t>
            </a:r>
            <a:r>
              <a:rPr lang="en-US" altLang="zh-TW" dirty="0" err="1" smtClean="0"/>
              <a:t>java.io.BufferedReader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3"/>
              </a:rPr>
              <a:t>http://www.docjar.com/html/api/java/io/BufferedReader.java.html</a:t>
            </a:r>
            <a:endParaRPr lang="en-US" altLang="zh-TW" dirty="0" smtClean="0"/>
          </a:p>
          <a:p>
            <a:r>
              <a:rPr lang="en-US" altLang="zh-TW" dirty="0" smtClean="0"/>
              <a:t>Write a program to connect </a:t>
            </a:r>
            <a:r>
              <a:rPr lang="en-US" altLang="zh-TW" smtClean="0"/>
              <a:t>to hulabear.twbbs.org:23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a Stream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Sequential, undetermined or undecided length of bits, such as</a:t>
            </a:r>
          </a:p>
          <a:p>
            <a:pPr lvl="1"/>
            <a:r>
              <a:rPr lang="en-US" altLang="zh-TW" dirty="0" err="1" smtClean="0"/>
              <a:t>System.in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System.out</a:t>
            </a:r>
            <a:endParaRPr lang="en-US" altLang="zh-TW" dirty="0" smtClean="0"/>
          </a:p>
          <a:p>
            <a:r>
              <a:rPr lang="en-US" altLang="zh-TW" dirty="0" smtClean="0"/>
              <a:t>Stream redirection</a:t>
            </a:r>
          </a:p>
          <a:p>
            <a:pPr lvl="1"/>
            <a:r>
              <a:rPr lang="en-US" altLang="zh-TW" dirty="0" smtClean="0"/>
              <a:t>java </a:t>
            </a:r>
            <a:r>
              <a:rPr lang="en-US" altLang="zh-TW" dirty="0" err="1" smtClean="0"/>
              <a:t>MessageServer</a:t>
            </a:r>
            <a:r>
              <a:rPr lang="en-US" altLang="zh-TW" dirty="0" smtClean="0"/>
              <a:t> &lt; data.txt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Stream Concept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500174"/>
            <a:ext cx="54768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56" y="4071942"/>
            <a:ext cx="54768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文字方塊 5"/>
          <p:cNvSpPr txBox="1"/>
          <p:nvPr/>
        </p:nvSpPr>
        <p:spPr>
          <a:xfrm>
            <a:off x="3857620" y="3143248"/>
            <a:ext cx="1448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Input Stream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837585" y="5572140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Output Stream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java.io.InputStream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OutputStream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err="1" smtClean="0"/>
              <a:t>BufferedInputStream</a:t>
            </a:r>
            <a:endParaRPr lang="en-US" altLang="zh-TW" dirty="0" smtClean="0"/>
          </a:p>
          <a:p>
            <a:r>
              <a:rPr lang="en-US" altLang="zh-TW" dirty="0" err="1" smtClean="0"/>
              <a:t>ByteArrayInputStream</a:t>
            </a:r>
            <a:endParaRPr lang="en-US" altLang="zh-TW" dirty="0" smtClean="0"/>
          </a:p>
          <a:p>
            <a:r>
              <a:rPr lang="en-US" altLang="zh-TW" dirty="0" err="1" smtClean="0"/>
              <a:t>DataInputStream</a:t>
            </a:r>
            <a:endParaRPr lang="en-US" altLang="zh-TW" dirty="0" smtClean="0"/>
          </a:p>
          <a:p>
            <a:r>
              <a:rPr lang="en-US" altLang="zh-TW" dirty="0" err="1" smtClean="0"/>
              <a:t>FileInputStream</a:t>
            </a:r>
            <a:endParaRPr lang="en-US" altLang="zh-TW" dirty="0" smtClean="0"/>
          </a:p>
          <a:p>
            <a:r>
              <a:rPr lang="en-US" altLang="zh-TW" dirty="0" err="1" smtClean="0"/>
              <a:t>FilterInputStream</a:t>
            </a:r>
            <a:endParaRPr lang="en-US" altLang="zh-TW" dirty="0" smtClean="0"/>
          </a:p>
          <a:p>
            <a:r>
              <a:rPr lang="en-US" altLang="zh-TW" dirty="0" err="1" smtClean="0"/>
              <a:t>ObjectInputStream</a:t>
            </a:r>
            <a:endParaRPr lang="en-US" altLang="zh-TW" dirty="0" smtClean="0"/>
          </a:p>
          <a:p>
            <a:r>
              <a:rPr lang="en-US" altLang="zh-TW" dirty="0" err="1" smtClean="0"/>
              <a:t>PipedInputStream</a:t>
            </a:r>
            <a:endParaRPr lang="en-US" altLang="zh-TW" dirty="0" smtClean="0"/>
          </a:p>
          <a:p>
            <a:r>
              <a:rPr lang="en-US" altLang="zh-TW" dirty="0" err="1" smtClean="0"/>
              <a:t>PushbackInputStream</a:t>
            </a:r>
            <a:endParaRPr lang="en-US" altLang="zh-TW" dirty="0" smtClean="0"/>
          </a:p>
          <a:p>
            <a:r>
              <a:rPr lang="en-US" altLang="zh-TW" dirty="0" err="1" smtClean="0"/>
              <a:t>SequenceInputStream</a:t>
            </a:r>
            <a:endParaRPr lang="en-US" altLang="zh-TW" dirty="0" smtClean="0"/>
          </a:p>
          <a:p>
            <a:r>
              <a:rPr lang="en-US" altLang="zh-TW" dirty="0" err="1" smtClean="0">
                <a:solidFill>
                  <a:schemeClr val="bg1">
                    <a:lumMod val="50000"/>
                  </a:schemeClr>
                </a:solidFill>
              </a:rPr>
              <a:t>StringBufferedInputStream</a:t>
            </a:r>
            <a:endParaRPr lang="en-US" altLang="zh-TW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altLang="zh-TW" dirty="0" err="1" smtClean="0">
                <a:solidFill>
                  <a:schemeClr val="bg1">
                    <a:lumMod val="50000"/>
                  </a:schemeClr>
                </a:solidFill>
              </a:rPr>
              <a:t>LineNumberInputStream</a:t>
            </a:r>
            <a:endParaRPr lang="en-US" altLang="zh-TW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zh-TW" altLang="en-US" dirty="0">
              <a:solidFill>
                <a:schemeClr val="tx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err="1" smtClean="0">
                <a:hlinkClick r:id="rId3"/>
              </a:rPr>
              <a:t>BufferedOutputStream</a:t>
            </a:r>
            <a:endParaRPr lang="en-US" altLang="zh-TW" dirty="0" smtClean="0"/>
          </a:p>
          <a:p>
            <a:r>
              <a:rPr lang="en-US" altLang="zh-TW" dirty="0" err="1" smtClean="0"/>
              <a:t>ByteArrayOutputStream</a:t>
            </a:r>
            <a:endParaRPr lang="en-US" altLang="zh-TW" dirty="0" smtClean="0"/>
          </a:p>
          <a:p>
            <a:r>
              <a:rPr lang="en-US" altLang="zh-TW" dirty="0" err="1" smtClean="0"/>
              <a:t>DataOutputStream</a:t>
            </a:r>
            <a:endParaRPr lang="en-US" altLang="zh-TW" dirty="0" smtClean="0"/>
          </a:p>
          <a:p>
            <a:r>
              <a:rPr lang="en-US" altLang="zh-TW" dirty="0" err="1" smtClean="0"/>
              <a:t>FileOutputStream</a:t>
            </a:r>
            <a:endParaRPr lang="en-US" altLang="zh-TW" dirty="0" smtClean="0"/>
          </a:p>
          <a:p>
            <a:r>
              <a:rPr lang="en-US" altLang="zh-TW" dirty="0" err="1" smtClean="0"/>
              <a:t>FilterOutputStream</a:t>
            </a:r>
            <a:endParaRPr lang="en-US" altLang="zh-TW" dirty="0" smtClean="0"/>
          </a:p>
          <a:p>
            <a:r>
              <a:rPr lang="en-US" altLang="zh-TW" dirty="0" err="1" smtClean="0"/>
              <a:t>ObjectOutputStream</a:t>
            </a:r>
            <a:endParaRPr lang="en-US" altLang="zh-TW" dirty="0" smtClean="0"/>
          </a:p>
          <a:p>
            <a:r>
              <a:rPr lang="en-US" altLang="zh-TW" dirty="0" err="1" smtClean="0"/>
              <a:t>PipedOutputStream</a:t>
            </a:r>
            <a:endParaRPr lang="en-US" altLang="zh-TW" dirty="0" smtClean="0"/>
          </a:p>
          <a:p>
            <a:r>
              <a:rPr lang="en-US" altLang="zh-TW" dirty="0" err="1" smtClean="0">
                <a:solidFill>
                  <a:srgbClr val="FF0000"/>
                </a:solidFill>
                <a:hlinkClick r:id="rId4"/>
              </a:rPr>
              <a:t>PrintStream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PrintStream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Deprecated in Java 1.1</a:t>
            </a:r>
          </a:p>
          <a:p>
            <a:pPr lvl="1"/>
            <a:r>
              <a:rPr lang="en-US" altLang="zh-TW" dirty="0" smtClean="0"/>
              <a:t>Expected to be replaced by </a:t>
            </a:r>
            <a:r>
              <a:rPr lang="en-US" altLang="zh-TW" dirty="0" err="1" smtClean="0"/>
              <a:t>PrintWriter</a:t>
            </a:r>
            <a:endParaRPr lang="en-US" altLang="zh-TW" dirty="0" smtClean="0"/>
          </a:p>
          <a:p>
            <a:r>
              <a:rPr lang="en-US" altLang="zh-TW" dirty="0" smtClean="0"/>
              <a:t>Come back in Java 2</a:t>
            </a:r>
          </a:p>
          <a:p>
            <a:pPr lvl="1"/>
            <a:r>
              <a:rPr lang="en-US" altLang="zh-TW" dirty="0" smtClean="0"/>
              <a:t>Note that </a:t>
            </a:r>
            <a:r>
              <a:rPr lang="en-US" altLang="zh-TW" i="1" dirty="0" err="1" smtClean="0"/>
              <a:t>System.out</a:t>
            </a:r>
            <a:r>
              <a:rPr lang="en-US" altLang="zh-TW" dirty="0" smtClean="0"/>
              <a:t> is an instance of </a:t>
            </a:r>
            <a:r>
              <a:rPr lang="en-US" altLang="zh-TW" dirty="0" err="1" smtClean="0"/>
              <a:t>PrintStream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Default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Integer number – </a:t>
            </a:r>
            <a:r>
              <a:rPr lang="en-US" altLang="zh-TW" dirty="0" err="1" smtClean="0"/>
              <a:t>int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byte b = 42; //OK</a:t>
            </a:r>
          </a:p>
          <a:p>
            <a:pPr lvl="1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=42; byte =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; //wrong</a:t>
            </a:r>
          </a:p>
          <a:p>
            <a:pPr lvl="1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=42; byte = (byte)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; //OK</a:t>
            </a:r>
          </a:p>
          <a:p>
            <a:pPr lvl="1"/>
            <a:r>
              <a:rPr lang="en-US" altLang="zh-TW" dirty="0" smtClean="0"/>
              <a:t>byte = 1 + 2; //wrong</a:t>
            </a:r>
          </a:p>
          <a:p>
            <a:pPr lvl="1"/>
            <a:r>
              <a:rPr lang="en-US" altLang="zh-TW" dirty="0" smtClean="0"/>
              <a:t>byte b1=1, b2=2; byte b3 = b1+b2; //wrong</a:t>
            </a:r>
          </a:p>
          <a:p>
            <a:r>
              <a:rPr lang="en-US" altLang="zh-TW" dirty="0" smtClean="0"/>
              <a:t>Floating number – double</a:t>
            </a:r>
          </a:p>
          <a:p>
            <a:pPr lvl="1"/>
            <a:r>
              <a:rPr lang="en-US" altLang="zh-TW" dirty="0" smtClean="0"/>
              <a:t>Similar as above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Conversion and Casting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primitive types</a:t>
            </a:r>
          </a:p>
          <a:p>
            <a:pPr lvl="1"/>
            <a:r>
              <a:rPr lang="en-US" altLang="zh-TW" dirty="0" smtClean="0"/>
              <a:t>Conversion</a:t>
            </a:r>
          </a:p>
          <a:p>
            <a:pPr lvl="2"/>
            <a:r>
              <a:rPr lang="en-US" altLang="zh-TW" dirty="0" smtClean="0"/>
              <a:t>Narrow to wide</a:t>
            </a:r>
          </a:p>
          <a:p>
            <a:pPr lvl="1"/>
            <a:r>
              <a:rPr lang="en-US" altLang="zh-TW" dirty="0" smtClean="0"/>
              <a:t>Casting</a:t>
            </a:r>
          </a:p>
          <a:p>
            <a:pPr lvl="2"/>
            <a:r>
              <a:rPr lang="en-US" altLang="zh-TW" dirty="0" smtClean="0"/>
              <a:t>Wide to narrow, so information may be lost</a:t>
            </a:r>
          </a:p>
          <a:p>
            <a:pPr lvl="2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=128;</a:t>
            </a:r>
          </a:p>
          <a:p>
            <a:pPr lvl="2"/>
            <a:r>
              <a:rPr lang="en-US" altLang="zh-TW" dirty="0" smtClean="0"/>
              <a:t>byte b = (byte)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; //what is b?</a:t>
            </a:r>
          </a:p>
          <a:p>
            <a:r>
              <a:rPr lang="en-US" altLang="zh-TW" dirty="0" smtClean="0"/>
              <a:t>Note that all the numeric types are signed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IOException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IOException</a:t>
            </a:r>
            <a:r>
              <a:rPr lang="en-US" altLang="zh-TW" dirty="0" smtClean="0"/>
              <a:t> is everywhere!</a:t>
            </a:r>
          </a:p>
          <a:p>
            <a:pPr lvl="1"/>
            <a:r>
              <a:rPr lang="en-US" altLang="zh-TW" dirty="0" smtClean="0"/>
              <a:t>Note that it is a checked exception</a:t>
            </a:r>
          </a:p>
          <a:p>
            <a:pPr lvl="2"/>
            <a:r>
              <a:rPr lang="en-US" altLang="zh-TW" dirty="0" smtClean="0"/>
              <a:t>We need to try/catch it</a:t>
            </a:r>
          </a:p>
          <a:p>
            <a:r>
              <a:rPr lang="en-US" altLang="zh-TW" dirty="0" smtClean="0"/>
              <a:t>But in </a:t>
            </a:r>
            <a:r>
              <a:rPr lang="en-US" altLang="zh-TW" dirty="0" err="1" smtClean="0"/>
              <a:t>PrintStream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…</a:t>
            </a:r>
          </a:p>
          <a:p>
            <a:pPr lvl="1"/>
            <a:r>
              <a:rPr lang="en-US" altLang="zh-TW" dirty="0" smtClean="0"/>
              <a:t>Exceptions are hided</a:t>
            </a:r>
          </a:p>
          <a:p>
            <a:pPr lvl="2"/>
            <a:r>
              <a:rPr lang="en-US" altLang="zh-TW" dirty="0" smtClean="0"/>
              <a:t>public </a:t>
            </a:r>
            <a:r>
              <a:rPr lang="en-US" altLang="zh-TW" dirty="0" err="1" smtClean="0"/>
              <a:t>boolean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checkError</a:t>
            </a:r>
            <a:r>
              <a:rPr lang="en-US" altLang="zh-TW" dirty="0" smtClean="0"/>
              <a:t>()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423</TotalTime>
  <Words>690</Words>
  <Application>Microsoft Office PowerPoint</Application>
  <PresentationFormat>如螢幕大小 (4:3)</PresentationFormat>
  <Paragraphs>232</Paragraphs>
  <Slides>27</Slides>
  <Notes>27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暗香撲面</vt:lpstr>
      <vt:lpstr>Java I/O and Java Networking (Client Side)</vt:lpstr>
      <vt:lpstr>Outline</vt:lpstr>
      <vt:lpstr>What is a Stream</vt:lpstr>
      <vt:lpstr>Stream Concept</vt:lpstr>
      <vt:lpstr>java.io.InputStream/OutputStream</vt:lpstr>
      <vt:lpstr>PrintStream</vt:lpstr>
      <vt:lpstr>Default Types</vt:lpstr>
      <vt:lpstr>Conversion and Casting</vt:lpstr>
      <vt:lpstr>IOException</vt:lpstr>
      <vt:lpstr>Something strange?</vt:lpstr>
      <vt:lpstr>Something strange? (2)</vt:lpstr>
      <vt:lpstr>Stream Redirection</vt:lpstr>
      <vt:lpstr>File Operations</vt:lpstr>
      <vt:lpstr>Stream with Unicode</vt:lpstr>
      <vt:lpstr>Character Stream</vt:lpstr>
      <vt:lpstr>Reader/Writer</vt:lpstr>
      <vt:lpstr>File Operations</vt:lpstr>
      <vt:lpstr>FileReader/FileWriter</vt:lpstr>
      <vt:lpstr>Line-Oriented Reader/Writer</vt:lpstr>
      <vt:lpstr>Recall that…</vt:lpstr>
      <vt:lpstr>Recall that…and Questions?</vt:lpstr>
      <vt:lpstr>No Explanation</vt:lpstr>
      <vt:lpstr>Let’s trace BufferedInputStream</vt:lpstr>
      <vt:lpstr>java.net.Socket</vt:lpstr>
      <vt:lpstr>Retrieve Yahoo! Homepage</vt:lpstr>
      <vt:lpstr>Retrieve Yahoo! Homepage</vt:lpstr>
      <vt:lpstr>Exercise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I/O</dc:title>
  <dc:creator>yoshi</dc:creator>
  <cp:lastModifiedBy>yoshi</cp:lastModifiedBy>
  <cp:revision>65</cp:revision>
  <dcterms:created xsi:type="dcterms:W3CDTF">2009-04-26T10:17:17Z</dcterms:created>
  <dcterms:modified xsi:type="dcterms:W3CDTF">2010-04-25T14:31:30Z</dcterms:modified>
</cp:coreProperties>
</file>