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20" r:id="rId2"/>
    <p:sldId id="336" r:id="rId3"/>
    <p:sldId id="339" r:id="rId4"/>
    <p:sldId id="346" r:id="rId5"/>
    <p:sldId id="337" r:id="rId6"/>
    <p:sldId id="347" r:id="rId7"/>
    <p:sldId id="348" r:id="rId8"/>
    <p:sldId id="367" r:id="rId9"/>
    <p:sldId id="349" r:id="rId10"/>
    <p:sldId id="338" r:id="rId11"/>
    <p:sldId id="355" r:id="rId12"/>
    <p:sldId id="356" r:id="rId13"/>
    <p:sldId id="350" r:id="rId14"/>
    <p:sldId id="345" r:id="rId15"/>
    <p:sldId id="340" r:id="rId16"/>
    <p:sldId id="341" r:id="rId17"/>
    <p:sldId id="351" r:id="rId18"/>
    <p:sldId id="352" r:id="rId19"/>
    <p:sldId id="358" r:id="rId20"/>
    <p:sldId id="353" r:id="rId21"/>
    <p:sldId id="343" r:id="rId22"/>
    <p:sldId id="366" r:id="rId23"/>
    <p:sldId id="359" r:id="rId24"/>
    <p:sldId id="354" r:id="rId25"/>
    <p:sldId id="360" r:id="rId26"/>
    <p:sldId id="361" r:id="rId27"/>
    <p:sldId id="362" r:id="rId28"/>
    <p:sldId id="363" r:id="rId29"/>
    <p:sldId id="364" r:id="rId30"/>
    <p:sldId id="365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35" autoAdjust="0"/>
    <p:restoredTop sz="94660"/>
  </p:normalViewPr>
  <p:slideViewPr>
    <p:cSldViewPr>
      <p:cViewPr>
        <p:scale>
          <a:sx n="100" d="100"/>
          <a:sy n="100" d="100"/>
        </p:scale>
        <p:origin x="-72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85AFA-DDA3-AF40-8157-BB84FD106F05}" type="doc">
      <dgm:prSet loTypeId="urn:microsoft.com/office/officeart/2005/8/layout/vList4#1" loCatId="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F6BE07B-6196-6746-AEEC-079745D8C69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Layer 4: Transport layer</a:t>
          </a:r>
          <a:endParaRPr lang="en-US" dirty="0">
            <a:solidFill>
              <a:schemeClr val="tx1"/>
            </a:solidFill>
          </a:endParaRPr>
        </a:p>
      </dgm:t>
    </dgm:pt>
    <dgm:pt modelId="{23B5F8F2-FE8A-DE42-BB23-5EC846F40286}" type="parTrans" cxnId="{4534C943-6382-8540-B954-A848C966AC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9C6028-0DB2-6D4F-B199-186FDAD2FA8F}" type="sibTrans" cxnId="{4534C943-6382-8540-B954-A848C966AC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58D7B5-6C7B-D146-A3E2-5384F53BB9E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Flow control, reliability, connection</a:t>
          </a:r>
          <a:endParaRPr lang="en-US" dirty="0">
            <a:solidFill>
              <a:schemeClr val="tx1"/>
            </a:solidFill>
          </a:endParaRPr>
        </a:p>
      </dgm:t>
    </dgm:pt>
    <dgm:pt modelId="{81289250-989E-A649-A8F8-3CF81E2A7397}" type="parTrans" cxnId="{B8BE6967-D88E-8E43-B47B-5A6508692A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1F9B8B-5FA5-B34D-A38F-626A5D176B29}" type="sibTrans" cxnId="{B8BE6967-D88E-8E43-B47B-5A6508692A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B25A43-A297-C044-AFB6-B7C2D1C0950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Ex: TCP, UDP</a:t>
          </a:r>
          <a:endParaRPr lang="en-US" dirty="0">
            <a:solidFill>
              <a:schemeClr val="tx1"/>
            </a:solidFill>
          </a:endParaRPr>
        </a:p>
      </dgm:t>
    </dgm:pt>
    <dgm:pt modelId="{7F457AE2-5761-E840-89C6-37946C5325C1}" type="parTrans" cxnId="{BA677110-D0B3-E345-9171-09F05C44EF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71792E-5099-5F43-9413-A4C10A15D170}" type="sibTrans" cxnId="{BA677110-D0B3-E345-9171-09F05C44EF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6C8A46-3EA6-A248-92BF-50C33A491C4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Layer 3: Network layer</a:t>
          </a:r>
          <a:endParaRPr lang="en-US" dirty="0">
            <a:solidFill>
              <a:schemeClr val="tx1"/>
            </a:solidFill>
          </a:endParaRPr>
        </a:p>
      </dgm:t>
    </dgm:pt>
    <dgm:pt modelId="{59B70017-5BC3-2347-A6AA-AAFF9AC945DF}" type="parTrans" cxnId="{51CEAD21-B016-5146-A5D8-EF51B09437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DBC107-45A6-7541-93DC-EEAF89C64763}" type="sibTrans" cxnId="{51CEAD21-B016-5146-A5D8-EF51B09437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1D7A70-F589-C544-8F9F-A5643305554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Routing</a:t>
          </a:r>
          <a:endParaRPr lang="en-US" dirty="0">
            <a:solidFill>
              <a:schemeClr val="tx1"/>
            </a:solidFill>
          </a:endParaRPr>
        </a:p>
      </dgm:t>
    </dgm:pt>
    <dgm:pt modelId="{F33515DD-FA27-164E-AD99-AB4D9CF4D83E}" type="parTrans" cxnId="{FC6F9A08-1AD6-E64D-BD80-711D7D109B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EF399D-6BCA-7841-B6D6-D64022457F4E}" type="sibTrans" cxnId="{FC6F9A08-1AD6-E64D-BD80-711D7D109B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9340EC-F2AE-9340-923B-6F2140507C2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Ex: IP</a:t>
          </a:r>
          <a:endParaRPr lang="en-US" dirty="0">
            <a:solidFill>
              <a:schemeClr val="tx1"/>
            </a:solidFill>
          </a:endParaRPr>
        </a:p>
      </dgm:t>
    </dgm:pt>
    <dgm:pt modelId="{A730DA73-B840-B148-97E1-FADCA2ED5DE6}" type="parTrans" cxnId="{AF34162D-E65D-E54F-99D4-518B779BFF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8ED11F-4B7A-764C-81F7-FBFA101B0CDC}" type="sibTrans" cxnId="{AF34162D-E65D-E54F-99D4-518B779BFF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49C83A-40BE-6248-B8AC-A172E728244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Layer 2: Data link layer</a:t>
          </a:r>
          <a:endParaRPr lang="en-US" dirty="0">
            <a:solidFill>
              <a:schemeClr val="tx1"/>
            </a:solidFill>
          </a:endParaRPr>
        </a:p>
      </dgm:t>
    </dgm:pt>
    <dgm:pt modelId="{3F34E122-9B2B-FD44-B229-5C9D9148552D}" type="parTrans" cxnId="{0F72205D-7DA6-4348-9660-902D6EE390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CF4014-A2FB-0D42-BB5C-0223FEFFE6EC}" type="sibTrans" cxnId="{0F72205D-7DA6-4348-9660-902D6EE390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D7B27-F2A8-8C4C-96B1-7361BF49AE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Media access control</a:t>
          </a:r>
          <a:endParaRPr lang="en-US" dirty="0">
            <a:solidFill>
              <a:schemeClr val="tx1"/>
            </a:solidFill>
          </a:endParaRPr>
        </a:p>
      </dgm:t>
    </dgm:pt>
    <dgm:pt modelId="{2CEE5EF8-E663-EA48-8B77-45B94B54AD25}" type="parTrans" cxnId="{209B6C5B-0ABF-AC46-B38B-24BBDB014E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F7EF94-0A61-8E4F-A556-3F0A2B7A462C}" type="sibTrans" cxnId="{209B6C5B-0ABF-AC46-B38B-24BBDB014E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E4501C-028D-3241-863B-00F647ED381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Ex: Ethernet MAC, PPP</a:t>
          </a:r>
          <a:endParaRPr lang="en-US" dirty="0">
            <a:solidFill>
              <a:schemeClr val="tx1"/>
            </a:solidFill>
          </a:endParaRPr>
        </a:p>
      </dgm:t>
    </dgm:pt>
    <dgm:pt modelId="{49A9E6BA-029B-354D-8823-DDB643736EEE}" type="parTrans" cxnId="{1F602D69-75A7-114C-8BE9-DE54A199E3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6CD005-0D07-8446-AFD3-E5130B8723AE}" type="sibTrans" cxnId="{1F602D69-75A7-114C-8BE9-DE54A199E3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8803C8-C59F-4348-A3EB-9452B02681D9}" type="pres">
      <dgm:prSet presAssocID="{0FB85AFA-DDA3-AF40-8157-BB84FD106F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A577A-8AE4-684C-A360-E3F6A22ED3C7}" type="pres">
      <dgm:prSet presAssocID="{7F6BE07B-6196-6746-AEEC-079745D8C698}" presName="comp" presStyleCnt="0"/>
      <dgm:spPr/>
    </dgm:pt>
    <dgm:pt modelId="{C696F7D0-962B-2E43-9C0E-F2CC53AF9799}" type="pres">
      <dgm:prSet presAssocID="{7F6BE07B-6196-6746-AEEC-079745D8C698}" presName="box" presStyleLbl="node1" presStyleIdx="0" presStyleCnt="3"/>
      <dgm:spPr/>
      <dgm:t>
        <a:bodyPr/>
        <a:lstStyle/>
        <a:p>
          <a:endParaRPr lang="en-US"/>
        </a:p>
      </dgm:t>
    </dgm:pt>
    <dgm:pt modelId="{FC180C47-0730-D149-AA1E-E2924265FEDF}" type="pres">
      <dgm:prSet presAssocID="{7F6BE07B-6196-6746-AEEC-079745D8C698}" presName="img" presStyleLbl="fgImgPlace1" presStyleIdx="0" presStyleCnt="3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886289B3-C91A-724C-BC50-AE0BECC70111}" type="pres">
      <dgm:prSet presAssocID="{7F6BE07B-6196-6746-AEEC-079745D8C6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1C5F8-9784-F34E-AF4F-F796D5A1BDB5}" type="pres">
      <dgm:prSet presAssocID="{CB9C6028-0DB2-6D4F-B199-186FDAD2FA8F}" presName="spacer" presStyleCnt="0"/>
      <dgm:spPr/>
    </dgm:pt>
    <dgm:pt modelId="{170C024C-2DEE-0543-A6D6-FDE3963E6896}" type="pres">
      <dgm:prSet presAssocID="{FA6C8A46-3EA6-A248-92BF-50C33A491C49}" presName="comp" presStyleCnt="0"/>
      <dgm:spPr/>
    </dgm:pt>
    <dgm:pt modelId="{BB04FDCF-2803-624B-A619-79E6680D8052}" type="pres">
      <dgm:prSet presAssocID="{FA6C8A46-3EA6-A248-92BF-50C33A491C49}" presName="box" presStyleLbl="node1" presStyleIdx="1" presStyleCnt="3"/>
      <dgm:spPr/>
      <dgm:t>
        <a:bodyPr/>
        <a:lstStyle/>
        <a:p>
          <a:endParaRPr lang="en-US"/>
        </a:p>
      </dgm:t>
    </dgm:pt>
    <dgm:pt modelId="{B4BC903C-B8D6-4046-9EF4-811E985594E6}" type="pres">
      <dgm:prSet presAssocID="{FA6C8A46-3EA6-A248-92BF-50C33A491C49}" presName="img" presStyleLbl="fgImgPlace1" presStyleIdx="1" presStyleCnt="3"/>
      <dgm:spPr>
        <a:blipFill>
          <a:blip xmlns:r="http://schemas.openxmlformats.org/officeDocument/2006/relationships" r:embed="rId2">
            <a:duotone>
              <a:schemeClr val="accent1">
                <a:hueOff val="41147"/>
                <a:satOff val="-1145"/>
                <a:lumOff val="4199"/>
                <a:alphaOff val="0"/>
                <a:shade val="20000"/>
                <a:satMod val="200000"/>
              </a:schemeClr>
              <a:schemeClr val="accent1">
                <a:hueOff val="41147"/>
                <a:satOff val="-1145"/>
                <a:lumOff val="41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AD89C8BA-1E3A-E34B-84B6-8FA423A511DE}" type="pres">
      <dgm:prSet presAssocID="{FA6C8A46-3EA6-A248-92BF-50C33A491C4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AE43A-2738-4B48-9E10-B8951D16EBD8}" type="pres">
      <dgm:prSet presAssocID="{49DBC107-45A6-7541-93DC-EEAF89C64763}" presName="spacer" presStyleCnt="0"/>
      <dgm:spPr/>
    </dgm:pt>
    <dgm:pt modelId="{51F4989B-011C-7640-82A0-2780911A16E7}" type="pres">
      <dgm:prSet presAssocID="{2F49C83A-40BE-6248-B8AC-A172E7282440}" presName="comp" presStyleCnt="0"/>
      <dgm:spPr/>
    </dgm:pt>
    <dgm:pt modelId="{514C0D13-305D-6045-96D4-F6606297281E}" type="pres">
      <dgm:prSet presAssocID="{2F49C83A-40BE-6248-B8AC-A172E7282440}" presName="box" presStyleLbl="node1" presStyleIdx="2" presStyleCnt="3"/>
      <dgm:spPr/>
      <dgm:t>
        <a:bodyPr/>
        <a:lstStyle/>
        <a:p>
          <a:endParaRPr lang="en-US"/>
        </a:p>
      </dgm:t>
    </dgm:pt>
    <dgm:pt modelId="{83B72463-46BC-7341-BE2C-C32E0213A243}" type="pres">
      <dgm:prSet presAssocID="{2F49C83A-40BE-6248-B8AC-A172E7282440}" presName="img" presStyleLbl="fgImgPlace1" presStyleIdx="2" presStyleCnt="3"/>
      <dgm:spPr>
        <a:blipFill>
          <a:blip xmlns:r="http://schemas.openxmlformats.org/officeDocument/2006/relationships" r:embed="rId3">
            <a:duotone>
              <a:schemeClr val="accent1">
                <a:hueOff val="82295"/>
                <a:satOff val="-2290"/>
                <a:lumOff val="8397"/>
                <a:alphaOff val="0"/>
                <a:shade val="20000"/>
                <a:satMod val="200000"/>
              </a:schemeClr>
              <a:schemeClr val="accent1">
                <a:hueOff val="82295"/>
                <a:satOff val="-2290"/>
                <a:lumOff val="83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AE11043A-070D-ED4C-A877-0E2598B016D3}" type="pres">
      <dgm:prSet presAssocID="{2F49C83A-40BE-6248-B8AC-A172E728244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EC70C-16D1-6243-9C73-6396E585CCE7}" type="presOf" srcId="{FA6C8A46-3EA6-A248-92BF-50C33A491C49}" destId="{BB04FDCF-2803-624B-A619-79E6680D8052}" srcOrd="0" destOrd="0" presId="urn:microsoft.com/office/officeart/2005/8/layout/vList4#1"/>
    <dgm:cxn modelId="{1FC8C44C-45E3-C94B-890E-3910EF3F4446}" type="presOf" srcId="{091D7A70-F589-C544-8F9F-A5643305554B}" destId="{BB04FDCF-2803-624B-A619-79E6680D8052}" srcOrd="0" destOrd="1" presId="urn:microsoft.com/office/officeart/2005/8/layout/vList4#1"/>
    <dgm:cxn modelId="{040A993E-2C7E-5D49-AEC4-EDAFFE6A9347}" type="presOf" srcId="{AB58D7B5-6C7B-D146-A3E2-5384F53BB9E1}" destId="{C696F7D0-962B-2E43-9C0E-F2CC53AF9799}" srcOrd="0" destOrd="1" presId="urn:microsoft.com/office/officeart/2005/8/layout/vList4#1"/>
    <dgm:cxn modelId="{0085D3AD-A467-1041-A5F9-1692292F5734}" type="presOf" srcId="{0FB85AFA-DDA3-AF40-8157-BB84FD106F05}" destId="{608803C8-C59F-4348-A3EB-9452B02681D9}" srcOrd="0" destOrd="0" presId="urn:microsoft.com/office/officeart/2005/8/layout/vList4#1"/>
    <dgm:cxn modelId="{0F72205D-7DA6-4348-9660-902D6EE390DA}" srcId="{0FB85AFA-DDA3-AF40-8157-BB84FD106F05}" destId="{2F49C83A-40BE-6248-B8AC-A172E7282440}" srcOrd="2" destOrd="0" parTransId="{3F34E122-9B2B-FD44-B229-5C9D9148552D}" sibTransId="{1FCF4014-A2FB-0D42-BB5C-0223FEFFE6EC}"/>
    <dgm:cxn modelId="{BA677110-D0B3-E345-9171-09F05C44EFCC}" srcId="{7F6BE07B-6196-6746-AEEC-079745D8C698}" destId="{13B25A43-A297-C044-AFB6-B7C2D1C09501}" srcOrd="1" destOrd="0" parTransId="{7F457AE2-5761-E840-89C6-37946C5325C1}" sibTransId="{5371792E-5099-5F43-9413-A4C10A15D170}"/>
    <dgm:cxn modelId="{1F602D69-75A7-114C-8BE9-DE54A199E37D}" srcId="{2F49C83A-40BE-6248-B8AC-A172E7282440}" destId="{59E4501C-028D-3241-863B-00F647ED3815}" srcOrd="1" destOrd="0" parTransId="{49A9E6BA-029B-354D-8823-DDB643736EEE}" sibTransId="{FB6CD005-0D07-8446-AFD3-E5130B8723AE}"/>
    <dgm:cxn modelId="{1AF26710-3F12-534C-9FD4-9D7F24F69B77}" type="presOf" srcId="{59E4501C-028D-3241-863B-00F647ED3815}" destId="{514C0D13-305D-6045-96D4-F6606297281E}" srcOrd="0" destOrd="2" presId="urn:microsoft.com/office/officeart/2005/8/layout/vList4#1"/>
    <dgm:cxn modelId="{FC6F9A08-1AD6-E64D-BD80-711D7D109B94}" srcId="{FA6C8A46-3EA6-A248-92BF-50C33A491C49}" destId="{091D7A70-F589-C544-8F9F-A5643305554B}" srcOrd="0" destOrd="0" parTransId="{F33515DD-FA27-164E-AD99-AB4D9CF4D83E}" sibTransId="{DAEF399D-6BCA-7841-B6D6-D64022457F4E}"/>
    <dgm:cxn modelId="{54CE4089-546A-1A4D-8B55-D92FB62E1252}" type="presOf" srcId="{FA6C8A46-3EA6-A248-92BF-50C33A491C49}" destId="{AD89C8BA-1E3A-E34B-84B6-8FA423A511DE}" srcOrd="1" destOrd="0" presId="urn:microsoft.com/office/officeart/2005/8/layout/vList4#1"/>
    <dgm:cxn modelId="{9D4CD7FA-1A07-DF43-8DC2-16053179E505}" type="presOf" srcId="{AB58D7B5-6C7B-D146-A3E2-5384F53BB9E1}" destId="{886289B3-C91A-724C-BC50-AE0BECC70111}" srcOrd="1" destOrd="1" presId="urn:microsoft.com/office/officeart/2005/8/layout/vList4#1"/>
    <dgm:cxn modelId="{753FB176-7AB0-4A49-9775-89A62BA4A75E}" type="presOf" srcId="{F66D7B27-F2A8-8C4C-96B1-7361BF49AE93}" destId="{514C0D13-305D-6045-96D4-F6606297281E}" srcOrd="0" destOrd="1" presId="urn:microsoft.com/office/officeart/2005/8/layout/vList4#1"/>
    <dgm:cxn modelId="{3E3D5167-B3E5-7847-9230-C36FD96859EA}" type="presOf" srcId="{13B25A43-A297-C044-AFB6-B7C2D1C09501}" destId="{886289B3-C91A-724C-BC50-AE0BECC70111}" srcOrd="1" destOrd="2" presId="urn:microsoft.com/office/officeart/2005/8/layout/vList4#1"/>
    <dgm:cxn modelId="{8D634E4C-D398-E143-BA1F-6EA1198FFF9A}" type="presOf" srcId="{2F49C83A-40BE-6248-B8AC-A172E7282440}" destId="{514C0D13-305D-6045-96D4-F6606297281E}" srcOrd="0" destOrd="0" presId="urn:microsoft.com/office/officeart/2005/8/layout/vList4#1"/>
    <dgm:cxn modelId="{A009B0EB-4F2D-B54B-9757-9279D3F5191F}" type="presOf" srcId="{091D7A70-F589-C544-8F9F-A5643305554B}" destId="{AD89C8BA-1E3A-E34B-84B6-8FA423A511DE}" srcOrd="1" destOrd="1" presId="urn:microsoft.com/office/officeart/2005/8/layout/vList4#1"/>
    <dgm:cxn modelId="{AF34162D-E65D-E54F-99D4-518B779BFF12}" srcId="{FA6C8A46-3EA6-A248-92BF-50C33A491C49}" destId="{979340EC-F2AE-9340-923B-6F2140507C2D}" srcOrd="1" destOrd="0" parTransId="{A730DA73-B840-B148-97E1-FADCA2ED5DE6}" sibTransId="{848ED11F-4B7A-764C-81F7-FBFA101B0CDC}"/>
    <dgm:cxn modelId="{C354995B-01AF-0048-82BC-7AABAF8E1DF8}" type="presOf" srcId="{2F49C83A-40BE-6248-B8AC-A172E7282440}" destId="{AE11043A-070D-ED4C-A877-0E2598B016D3}" srcOrd="1" destOrd="0" presId="urn:microsoft.com/office/officeart/2005/8/layout/vList4#1"/>
    <dgm:cxn modelId="{B8BE6967-D88E-8E43-B47B-5A6508692A3E}" srcId="{7F6BE07B-6196-6746-AEEC-079745D8C698}" destId="{AB58D7B5-6C7B-D146-A3E2-5384F53BB9E1}" srcOrd="0" destOrd="0" parTransId="{81289250-989E-A649-A8F8-3CF81E2A7397}" sibTransId="{BB1F9B8B-5FA5-B34D-A38F-626A5D176B29}"/>
    <dgm:cxn modelId="{C7EC80F8-C389-BE4A-8A79-F495839D1E79}" type="presOf" srcId="{59E4501C-028D-3241-863B-00F647ED3815}" destId="{AE11043A-070D-ED4C-A877-0E2598B016D3}" srcOrd="1" destOrd="2" presId="urn:microsoft.com/office/officeart/2005/8/layout/vList4#1"/>
    <dgm:cxn modelId="{DD188093-E420-B541-A198-A53CA496548F}" type="presOf" srcId="{13B25A43-A297-C044-AFB6-B7C2D1C09501}" destId="{C696F7D0-962B-2E43-9C0E-F2CC53AF9799}" srcOrd="0" destOrd="2" presId="urn:microsoft.com/office/officeart/2005/8/layout/vList4#1"/>
    <dgm:cxn modelId="{A632ACAD-DB5A-B84F-88EF-F8797E4A3BE2}" type="presOf" srcId="{7F6BE07B-6196-6746-AEEC-079745D8C698}" destId="{C696F7D0-962B-2E43-9C0E-F2CC53AF9799}" srcOrd="0" destOrd="0" presId="urn:microsoft.com/office/officeart/2005/8/layout/vList4#1"/>
    <dgm:cxn modelId="{A89AC122-DFA0-B949-A5F1-290BBED19602}" type="presOf" srcId="{F66D7B27-F2A8-8C4C-96B1-7361BF49AE93}" destId="{AE11043A-070D-ED4C-A877-0E2598B016D3}" srcOrd="1" destOrd="1" presId="urn:microsoft.com/office/officeart/2005/8/layout/vList4#1"/>
    <dgm:cxn modelId="{4534C943-6382-8540-B954-A848C966AC2F}" srcId="{0FB85AFA-DDA3-AF40-8157-BB84FD106F05}" destId="{7F6BE07B-6196-6746-AEEC-079745D8C698}" srcOrd="0" destOrd="0" parTransId="{23B5F8F2-FE8A-DE42-BB23-5EC846F40286}" sibTransId="{CB9C6028-0DB2-6D4F-B199-186FDAD2FA8F}"/>
    <dgm:cxn modelId="{51CEAD21-B016-5146-A5D8-EF51B094373E}" srcId="{0FB85AFA-DDA3-AF40-8157-BB84FD106F05}" destId="{FA6C8A46-3EA6-A248-92BF-50C33A491C49}" srcOrd="1" destOrd="0" parTransId="{59B70017-5BC3-2347-A6AA-AAFF9AC945DF}" sibTransId="{49DBC107-45A6-7541-93DC-EEAF89C64763}"/>
    <dgm:cxn modelId="{274DE1CE-8295-6F46-81EE-F958917F2F54}" type="presOf" srcId="{979340EC-F2AE-9340-923B-6F2140507C2D}" destId="{AD89C8BA-1E3A-E34B-84B6-8FA423A511DE}" srcOrd="1" destOrd="2" presId="urn:microsoft.com/office/officeart/2005/8/layout/vList4#1"/>
    <dgm:cxn modelId="{0878941B-B33B-FF45-9C9C-6120DA6FE03C}" type="presOf" srcId="{7F6BE07B-6196-6746-AEEC-079745D8C698}" destId="{886289B3-C91A-724C-BC50-AE0BECC70111}" srcOrd="1" destOrd="0" presId="urn:microsoft.com/office/officeart/2005/8/layout/vList4#1"/>
    <dgm:cxn modelId="{CC6642ED-26C5-AD4F-8FE8-9BC08BE916AB}" type="presOf" srcId="{979340EC-F2AE-9340-923B-6F2140507C2D}" destId="{BB04FDCF-2803-624B-A619-79E6680D8052}" srcOrd="0" destOrd="2" presId="urn:microsoft.com/office/officeart/2005/8/layout/vList4#1"/>
    <dgm:cxn modelId="{209B6C5B-0ABF-AC46-B38B-24BBDB014E01}" srcId="{2F49C83A-40BE-6248-B8AC-A172E7282440}" destId="{F66D7B27-F2A8-8C4C-96B1-7361BF49AE93}" srcOrd="0" destOrd="0" parTransId="{2CEE5EF8-E663-EA48-8B77-45B94B54AD25}" sibTransId="{C2F7EF94-0A61-8E4F-A556-3F0A2B7A462C}"/>
    <dgm:cxn modelId="{7FBB03A5-6EE4-A846-B2C3-225168F16971}" type="presParOf" srcId="{608803C8-C59F-4348-A3EB-9452B02681D9}" destId="{C74A577A-8AE4-684C-A360-E3F6A22ED3C7}" srcOrd="0" destOrd="0" presId="urn:microsoft.com/office/officeart/2005/8/layout/vList4#1"/>
    <dgm:cxn modelId="{FF5CF3D7-62E0-BF43-A205-C3C3E3B93353}" type="presParOf" srcId="{C74A577A-8AE4-684C-A360-E3F6A22ED3C7}" destId="{C696F7D0-962B-2E43-9C0E-F2CC53AF9799}" srcOrd="0" destOrd="0" presId="urn:microsoft.com/office/officeart/2005/8/layout/vList4#1"/>
    <dgm:cxn modelId="{854900F7-1B45-FA4B-89BD-2C7883E540DD}" type="presParOf" srcId="{C74A577A-8AE4-684C-A360-E3F6A22ED3C7}" destId="{FC180C47-0730-D149-AA1E-E2924265FEDF}" srcOrd="1" destOrd="0" presId="urn:microsoft.com/office/officeart/2005/8/layout/vList4#1"/>
    <dgm:cxn modelId="{1B7D5C25-6552-BE42-992E-34B3B949CD4F}" type="presParOf" srcId="{C74A577A-8AE4-684C-A360-E3F6A22ED3C7}" destId="{886289B3-C91A-724C-BC50-AE0BECC70111}" srcOrd="2" destOrd="0" presId="urn:microsoft.com/office/officeart/2005/8/layout/vList4#1"/>
    <dgm:cxn modelId="{3A43FBDC-F483-7248-A8AB-AA9CCDC37272}" type="presParOf" srcId="{608803C8-C59F-4348-A3EB-9452B02681D9}" destId="{7271C5F8-9784-F34E-AF4F-F796D5A1BDB5}" srcOrd="1" destOrd="0" presId="urn:microsoft.com/office/officeart/2005/8/layout/vList4#1"/>
    <dgm:cxn modelId="{0BA8E172-9FAB-0D44-A43D-DACEC966A084}" type="presParOf" srcId="{608803C8-C59F-4348-A3EB-9452B02681D9}" destId="{170C024C-2DEE-0543-A6D6-FDE3963E6896}" srcOrd="2" destOrd="0" presId="urn:microsoft.com/office/officeart/2005/8/layout/vList4#1"/>
    <dgm:cxn modelId="{00A0F226-9458-2B4E-A09E-5D9866016210}" type="presParOf" srcId="{170C024C-2DEE-0543-A6D6-FDE3963E6896}" destId="{BB04FDCF-2803-624B-A619-79E6680D8052}" srcOrd="0" destOrd="0" presId="urn:microsoft.com/office/officeart/2005/8/layout/vList4#1"/>
    <dgm:cxn modelId="{2591652A-5075-9C4F-B21B-D7F4F0730E2F}" type="presParOf" srcId="{170C024C-2DEE-0543-A6D6-FDE3963E6896}" destId="{B4BC903C-B8D6-4046-9EF4-811E985594E6}" srcOrd="1" destOrd="0" presId="urn:microsoft.com/office/officeart/2005/8/layout/vList4#1"/>
    <dgm:cxn modelId="{44533EFD-6F54-B447-ADA7-35A5A60C05C5}" type="presParOf" srcId="{170C024C-2DEE-0543-A6D6-FDE3963E6896}" destId="{AD89C8BA-1E3A-E34B-84B6-8FA423A511DE}" srcOrd="2" destOrd="0" presId="urn:microsoft.com/office/officeart/2005/8/layout/vList4#1"/>
    <dgm:cxn modelId="{B4BC7B34-1DED-4143-9A34-821806C8F536}" type="presParOf" srcId="{608803C8-C59F-4348-A3EB-9452B02681D9}" destId="{6B9AE43A-2738-4B48-9E10-B8951D16EBD8}" srcOrd="3" destOrd="0" presId="urn:microsoft.com/office/officeart/2005/8/layout/vList4#1"/>
    <dgm:cxn modelId="{06365FD3-845E-8343-91B2-76346464AD7E}" type="presParOf" srcId="{608803C8-C59F-4348-A3EB-9452B02681D9}" destId="{51F4989B-011C-7640-82A0-2780911A16E7}" srcOrd="4" destOrd="0" presId="urn:microsoft.com/office/officeart/2005/8/layout/vList4#1"/>
    <dgm:cxn modelId="{CFCFD75A-FF10-E746-B860-029060ABC1A1}" type="presParOf" srcId="{51F4989B-011C-7640-82A0-2780911A16E7}" destId="{514C0D13-305D-6045-96D4-F6606297281E}" srcOrd="0" destOrd="0" presId="urn:microsoft.com/office/officeart/2005/8/layout/vList4#1"/>
    <dgm:cxn modelId="{20BABACB-2F85-234F-A878-A2761BBE8E08}" type="presParOf" srcId="{51F4989B-011C-7640-82A0-2780911A16E7}" destId="{83B72463-46BC-7341-BE2C-C32E0213A243}" srcOrd="1" destOrd="0" presId="urn:microsoft.com/office/officeart/2005/8/layout/vList4#1"/>
    <dgm:cxn modelId="{E0A92A90-388C-D841-BE67-090C99C1A1F4}" type="presParOf" srcId="{51F4989B-011C-7640-82A0-2780911A16E7}" destId="{AE11043A-070D-ED4C-A877-0E2598B016D3}" srcOrd="2" destOrd="0" presId="urn:microsoft.com/office/officeart/2005/8/layout/vList4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96F7D0-962B-2E43-9C0E-F2CC53AF9799}">
      <dsp:nvSpPr>
        <dsp:cNvPr id="0" name=""/>
        <dsp:cNvSpPr/>
      </dsp:nvSpPr>
      <dsp:spPr>
        <a:xfrm>
          <a:off x="0" y="0"/>
          <a:ext cx="6146800" cy="1277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Layer 4: Transport layer</a:t>
          </a:r>
          <a:endParaRPr lang="en-US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Flow control, reliability, connection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Ex: TCP, UDP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57153" y="0"/>
        <a:ext cx="4789646" cy="1277937"/>
      </dsp:txXfrm>
    </dsp:sp>
    <dsp:sp modelId="{FC180C47-0730-D149-AA1E-E2924265FEDF}">
      <dsp:nvSpPr>
        <dsp:cNvPr id="0" name=""/>
        <dsp:cNvSpPr/>
      </dsp:nvSpPr>
      <dsp:spPr>
        <a:xfrm>
          <a:off x="127793" y="127793"/>
          <a:ext cx="1229360" cy="1022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4FDCF-2803-624B-A619-79E6680D8052}">
      <dsp:nvSpPr>
        <dsp:cNvPr id="0" name=""/>
        <dsp:cNvSpPr/>
      </dsp:nvSpPr>
      <dsp:spPr>
        <a:xfrm>
          <a:off x="0" y="1405731"/>
          <a:ext cx="6146800" cy="1277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23637"/>
                <a:satOff val="6315"/>
                <a:lumOff val="1038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23637"/>
                <a:satOff val="6315"/>
                <a:lumOff val="1038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23637"/>
                <a:satOff val="6315"/>
                <a:lumOff val="103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Layer 3: Network layer</a:t>
          </a:r>
          <a:endParaRPr lang="en-US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Routing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Ex: IP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57153" y="1405731"/>
        <a:ext cx="4789646" cy="1277937"/>
      </dsp:txXfrm>
    </dsp:sp>
    <dsp:sp modelId="{B4BC903C-B8D6-4046-9EF4-811E985594E6}">
      <dsp:nvSpPr>
        <dsp:cNvPr id="0" name=""/>
        <dsp:cNvSpPr/>
      </dsp:nvSpPr>
      <dsp:spPr>
        <a:xfrm>
          <a:off x="127793" y="1533524"/>
          <a:ext cx="1229360" cy="1022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1">
                <a:hueOff val="41147"/>
                <a:satOff val="-1145"/>
                <a:lumOff val="4199"/>
                <a:alphaOff val="0"/>
                <a:shade val="20000"/>
                <a:satMod val="200000"/>
              </a:schemeClr>
              <a:schemeClr val="accent1">
                <a:hueOff val="41147"/>
                <a:satOff val="-1145"/>
                <a:lumOff val="41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C0D13-305D-6045-96D4-F6606297281E}">
      <dsp:nvSpPr>
        <dsp:cNvPr id="0" name=""/>
        <dsp:cNvSpPr/>
      </dsp:nvSpPr>
      <dsp:spPr>
        <a:xfrm>
          <a:off x="0" y="2811462"/>
          <a:ext cx="6146800" cy="1277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47274"/>
                <a:satOff val="12631"/>
                <a:lumOff val="2077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47274"/>
                <a:satOff val="12631"/>
                <a:lumOff val="2077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47274"/>
                <a:satOff val="12631"/>
                <a:lumOff val="207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Layer 2: Data link layer</a:t>
          </a:r>
          <a:endParaRPr lang="en-US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Media access control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Ex: Ethernet MAC, PPP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57153" y="2811462"/>
        <a:ext cx="4789646" cy="1277937"/>
      </dsp:txXfrm>
    </dsp:sp>
    <dsp:sp modelId="{83B72463-46BC-7341-BE2C-C32E0213A243}">
      <dsp:nvSpPr>
        <dsp:cNvPr id="0" name=""/>
        <dsp:cNvSpPr/>
      </dsp:nvSpPr>
      <dsp:spPr>
        <a:xfrm>
          <a:off x="127793" y="2939256"/>
          <a:ext cx="1229360" cy="1022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1">
                <a:hueOff val="82295"/>
                <a:satOff val="-2290"/>
                <a:lumOff val="8397"/>
                <a:alphaOff val="0"/>
                <a:shade val="20000"/>
                <a:satMod val="200000"/>
              </a:schemeClr>
              <a:schemeClr val="accent1">
                <a:hueOff val="82295"/>
                <a:satOff val="-2290"/>
                <a:lumOff val="83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pPr/>
              <a:t>2011/12/13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E685946E-6013-443A-B62E-4163E7E0B2B5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08784-3E0C-4C4F-A7C0-053107C35BE0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99FF-E82A-4981-A58E-E156ED953164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081E-9418-4D86-AFE8-964D87AEC5B4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9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D732-D992-4A3F-9BC5-F79217343A1B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D0BA-7448-43E3-8A3A-A284BC814229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0AF3-8696-4051-9678-6FF7E3CD5F8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B6A8-0E80-4ED9-A896-0BD6AF37D3AA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146C-D73C-4A85-9A2F-1E7088C3DCDD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1F7D-BF71-4CC1-BD81-36455DD92450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EE02-B600-4D9B-A808-7188A7AA3C9D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p:oleObj spid="_x0000_s2483" name="Image" r:id="rId15" imgW="9561905" imgH="1600000" progId="">
              <p:embed/>
            </p:oleObj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E6C207FF-E9D4-4B94-B6C1-5CCD8DC8A827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8069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cr.sigcomm.org/online/?q=node/501" TargetMode="External"/><Relationship Id="rId4" Type="http://schemas.openxmlformats.org/officeDocument/2006/relationships/hyperlink" Target="http://ccr.sigcomm.org/online/?q=node/50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Cloud Network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routers forward “IP packets” based on the 4- byte IP address in the packet </a:t>
            </a:r>
            <a:r>
              <a:rPr lang="en-US" dirty="0" smtClean="0"/>
              <a:t>header</a:t>
            </a:r>
          </a:p>
          <a:p>
            <a:r>
              <a:rPr lang="en-US" dirty="0"/>
              <a:t>IP </a:t>
            </a:r>
            <a:r>
              <a:rPr lang="en-US" dirty="0" smtClean="0"/>
              <a:t>Address (</a:t>
            </a:r>
            <a:r>
              <a:rPr lang="en-US" dirty="0"/>
              <a:t>e.g., </a:t>
            </a:r>
            <a:r>
              <a:rPr lang="en-US" dirty="0" smtClean="0"/>
              <a:t>140.114.87.5)</a:t>
            </a:r>
            <a:endParaRPr lang="en-US" dirty="0"/>
          </a:p>
          <a:p>
            <a:pPr lvl="1"/>
            <a:r>
              <a:rPr lang="en-US" dirty="0"/>
              <a:t>Statically or </a:t>
            </a:r>
            <a:r>
              <a:rPr lang="en-US" dirty="0" smtClean="0"/>
              <a:t>dynamically </a:t>
            </a:r>
            <a:r>
              <a:rPr lang="en-US" dirty="0"/>
              <a:t>assigned </a:t>
            </a:r>
            <a:r>
              <a:rPr lang="en-US" dirty="0" smtClean="0"/>
              <a:t>by ISPs</a:t>
            </a:r>
            <a:endParaRPr lang="en-US" dirty="0"/>
          </a:p>
          <a:p>
            <a:pPr lvl="1"/>
            <a:r>
              <a:rPr lang="en-US" dirty="0" smtClean="0"/>
              <a:t>Geographical </a:t>
            </a:r>
            <a:r>
              <a:rPr lang="en-US" dirty="0"/>
              <a:t>or </a:t>
            </a:r>
            <a:r>
              <a:rPr lang="en-US" dirty="0" smtClean="0"/>
              <a:t>organizational association</a:t>
            </a:r>
            <a:endParaRPr lang="en-US" dirty="0"/>
          </a:p>
          <a:p>
            <a:r>
              <a:rPr lang="en-US" dirty="0" smtClean="0"/>
              <a:t>Use port number to </a:t>
            </a:r>
            <a:br>
              <a:rPr lang="en-US" dirty="0" smtClean="0"/>
            </a:br>
            <a:r>
              <a:rPr lang="en-US" dirty="0" smtClean="0"/>
              <a:t>distinct different </a:t>
            </a:r>
            <a:br>
              <a:rPr lang="en-US" dirty="0" smtClean="0"/>
            </a:br>
            <a:r>
              <a:rPr lang="en-US" dirty="0" smtClean="0"/>
              <a:t>applications</a:t>
            </a:r>
            <a:br>
              <a:rPr lang="en-US" dirty="0" smtClean="0"/>
            </a:br>
            <a:r>
              <a:rPr lang="en-US" dirty="0" smtClean="0"/>
              <a:t>(140.114.87.5:</a:t>
            </a:r>
            <a:r>
              <a:rPr lang="en-US" dirty="0" smtClean="0">
                <a:solidFill>
                  <a:srgbClr val="FF0000"/>
                </a:solidFill>
              </a:rPr>
              <a:t>23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191000"/>
            <a:ext cx="4507845" cy="21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5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bits IP address can only offer </a:t>
            </a:r>
            <a:r>
              <a:rPr lang="fr-FR" dirty="0"/>
              <a:t>4,294,967,296 unique </a:t>
            </a:r>
            <a:r>
              <a:rPr lang="fr-FR" dirty="0" err="1" smtClean="0"/>
              <a:t>addresses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Network </a:t>
            </a:r>
            <a:r>
              <a:rPr lang="fr-FR" dirty="0" err="1"/>
              <a:t>A</a:t>
            </a:r>
            <a:r>
              <a:rPr lang="fr-FR" dirty="0" err="1" smtClean="0"/>
              <a:t>ddress</a:t>
            </a:r>
            <a:r>
              <a:rPr lang="fr-FR" dirty="0" smtClean="0"/>
              <a:t> Translation (NAT) </a:t>
            </a:r>
            <a:r>
              <a:rPr lang="fr-FR" dirty="0" err="1" smtClean="0"/>
              <a:t>creates</a:t>
            </a:r>
            <a:r>
              <a:rPr lang="fr-FR" dirty="0" smtClean="0"/>
              <a:t> new </a:t>
            </a:r>
            <a:r>
              <a:rPr lang="fr-FR" dirty="0" err="1" smtClean="0"/>
              <a:t>private</a:t>
            </a:r>
            <a:r>
              <a:rPr lang="fr-FR" dirty="0" smtClean="0"/>
              <a:t> IP </a:t>
            </a:r>
            <a:r>
              <a:rPr lang="fr-FR" dirty="0" err="1" smtClean="0"/>
              <a:t>addresses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 LAN</a:t>
            </a:r>
          </a:p>
          <a:p>
            <a:pPr lvl="1"/>
            <a:r>
              <a:rPr lang="fr-FR" dirty="0" smtClean="0"/>
              <a:t>Ex: </a:t>
            </a:r>
            <a:r>
              <a:rPr lang="en-US" dirty="0" smtClean="0"/>
              <a:t>Each </a:t>
            </a:r>
            <a:r>
              <a:rPr lang="en-US" dirty="0"/>
              <a:t>computer on the private network is translated to the same IP address (213.18.123.100), but with a </a:t>
            </a:r>
            <a:r>
              <a:rPr lang="en-US" dirty="0" smtClean="0"/>
              <a:t>different </a:t>
            </a:r>
            <a:r>
              <a:rPr lang="en-US" dirty="0"/>
              <a:t>port number assignment.</a:t>
            </a:r>
            <a:r>
              <a:rPr lang="fr-FR" dirty="0" smtClean="0"/>
              <a:t>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4400" y="4648200"/>
            <a:ext cx="5080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05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 (VPN)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private network that uses a public network </a:t>
            </a:r>
            <a:r>
              <a:rPr lang="en-US" dirty="0" smtClean="0"/>
              <a:t>to </a:t>
            </a:r>
            <a:r>
              <a:rPr lang="en-US" dirty="0"/>
              <a:t>connect remote sites or users together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wo major components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A</a:t>
            </a:r>
            <a:r>
              <a:rPr lang="en-US" dirty="0" smtClean="0"/>
              <a:t>ccess Server</a:t>
            </a:r>
            <a:br>
              <a:rPr lang="en-US" dirty="0" smtClean="0"/>
            </a:br>
            <a:r>
              <a:rPr lang="en-US" dirty="0" smtClean="0"/>
              <a:t>(NAS)</a:t>
            </a:r>
            <a:endParaRPr lang="en-US" dirty="0"/>
          </a:p>
          <a:p>
            <a:pPr lvl="1"/>
            <a:r>
              <a:rPr lang="en-US" dirty="0" smtClean="0"/>
              <a:t>Client software</a:t>
            </a:r>
          </a:p>
          <a:p>
            <a:r>
              <a:rPr lang="en-US" dirty="0" smtClean="0"/>
              <a:t>Tunneling: place a </a:t>
            </a:r>
            <a:br>
              <a:rPr lang="en-US" dirty="0" smtClean="0"/>
            </a:br>
            <a:r>
              <a:rPr lang="en-US" dirty="0" smtClean="0"/>
              <a:t>package within </a:t>
            </a:r>
            <a:br>
              <a:rPr lang="en-US" dirty="0" smtClean="0"/>
            </a:br>
            <a:r>
              <a:rPr lang="en-US" dirty="0" smtClean="0"/>
              <a:t>another package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2" t="1745" r="1212" b="2254"/>
          <a:stretch/>
        </p:blipFill>
        <p:spPr>
          <a:xfrm>
            <a:off x="4724400" y="2971800"/>
            <a:ext cx="430911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3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Ｎ</a:t>
            </a:r>
            <a:r>
              <a:rPr lang="en-US" altLang="zh-TW" dirty="0" err="1"/>
              <a:t>etwork</a:t>
            </a:r>
            <a:r>
              <a:rPr lang="en-US" altLang="zh-TW" dirty="0"/>
              <a:t> </a:t>
            </a:r>
            <a:r>
              <a:rPr lang="en-US" altLang="zh-TW" dirty="0" smtClean="0"/>
              <a:t>overview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center network</a:t>
            </a:r>
          </a:p>
          <a:p>
            <a:r>
              <a:rPr lang="en-US" dirty="0" smtClean="0"/>
              <a:t>Network 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3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250" b="3250"/>
          <a:stretch>
            <a:fillRect/>
          </a:stretch>
        </p:blipFill>
        <p:spPr>
          <a:xfrm>
            <a:off x="685800" y="17526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xmlns="" val="247936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DC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16666" t="12889" r="19305" b="10666"/>
          <a:stretch/>
        </p:blipFill>
        <p:spPr>
          <a:xfrm>
            <a:off x="1295400" y="1905000"/>
            <a:ext cx="5854700" cy="436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2057400"/>
            <a:ext cx="6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895600"/>
            <a:ext cx="144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41148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9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029200" cy="4495800"/>
          </a:xfrm>
        </p:spPr>
        <p:txBody>
          <a:bodyPr/>
          <a:lstStyle/>
          <a:p>
            <a:r>
              <a:rPr lang="en-US" dirty="0" smtClean="0"/>
              <a:t>General configurations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rack contains 40 machines interconnected by a top of rack (</a:t>
            </a:r>
            <a:r>
              <a:rPr lang="en-US" dirty="0" err="1"/>
              <a:t>ToR</a:t>
            </a:r>
            <a:r>
              <a:rPr lang="en-US" dirty="0"/>
              <a:t>) switch</a:t>
            </a:r>
          </a:p>
          <a:p>
            <a:pPr lvl="1"/>
            <a:r>
              <a:rPr lang="en-US" dirty="0"/>
              <a:t>A standard </a:t>
            </a:r>
            <a:r>
              <a:rPr lang="en-US" dirty="0" err="1"/>
              <a:t>ToR</a:t>
            </a:r>
            <a:r>
              <a:rPr lang="en-US" dirty="0"/>
              <a:t> switch contains 48 GigE ports and up to 4 available 10 GigE </a:t>
            </a:r>
            <a:r>
              <a:rPr lang="en-US" dirty="0" smtClean="0"/>
              <a:t>uplinks.</a:t>
            </a:r>
          </a:p>
          <a:p>
            <a:pPr lvl="1"/>
            <a:r>
              <a:rPr lang="en-US" dirty="0"/>
              <a:t>Links from </a:t>
            </a:r>
            <a:r>
              <a:rPr lang="en-US" dirty="0" err="1"/>
              <a:t>ToRs</a:t>
            </a:r>
            <a:r>
              <a:rPr lang="en-US" dirty="0"/>
              <a:t>: Typically </a:t>
            </a:r>
            <a:r>
              <a:rPr lang="en-US" b="1" dirty="0"/>
              <a:t>1:</a:t>
            </a:r>
            <a:r>
              <a:rPr lang="en-US" b="1" dirty="0" smtClean="0"/>
              <a:t>5 </a:t>
            </a:r>
            <a:r>
              <a:rPr lang="en-US" dirty="0" smtClean="0"/>
              <a:t>to </a:t>
            </a:r>
            <a:r>
              <a:rPr lang="en-US" dirty="0"/>
              <a:t>1:20 oversubscribed (i.e., 1 to 4 </a:t>
            </a:r>
            <a:r>
              <a:rPr lang="en-US" dirty="0" err="1"/>
              <a:t>Gbpsof</a:t>
            </a:r>
            <a:r>
              <a:rPr lang="en-US" dirty="0"/>
              <a:t> up-link for 20 servers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5B3B3"/>
              </a:clrFrom>
              <a:clrTo>
                <a:srgbClr val="B5B3B3">
                  <a:alpha val="0"/>
                </a:srgbClr>
              </a:clrTo>
            </a:clrChange>
          </a:blip>
          <a:srcRect r="38214"/>
          <a:stretch/>
        </p:blipFill>
        <p:spPr>
          <a:xfrm>
            <a:off x="5562600" y="2057400"/>
            <a:ext cx="3162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81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Cloud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</a:t>
            </a:r>
            <a:r>
              <a:rPr lang="en-US" dirty="0"/>
              <a:t>-tenancy</a:t>
            </a:r>
          </a:p>
          <a:p>
            <a:pPr lvl="1"/>
            <a:r>
              <a:rPr lang="en-US" dirty="0"/>
              <a:t>Multiple virtual data centers share a single physical data center 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server </a:t>
            </a:r>
            <a:r>
              <a:rPr lang="en-US" dirty="0" smtClean="0"/>
              <a:t>can be assigned to </a:t>
            </a:r>
            <a:r>
              <a:rPr lang="en-US" dirty="0"/>
              <a:t>any service </a:t>
            </a:r>
            <a:r>
              <a:rPr lang="en-US" dirty="0" smtClean="0"/>
              <a:t>with </a:t>
            </a:r>
            <a:r>
              <a:rPr lang="en-US" dirty="0"/>
              <a:t>whatever IP address the service </a:t>
            </a:r>
            <a:r>
              <a:rPr lang="en-US" dirty="0" smtClean="0"/>
              <a:t>expects</a:t>
            </a:r>
          </a:p>
          <a:p>
            <a:pPr lvl="1"/>
            <a:r>
              <a:rPr lang="en-US" dirty="0" smtClean="0"/>
              <a:t>Features </a:t>
            </a:r>
            <a:r>
              <a:rPr lang="en-US" dirty="0"/>
              <a:t>like link-local broadcast, on which many legacy applications depend, should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Virtual </a:t>
            </a:r>
            <a:r>
              <a:rPr lang="en-US" dirty="0"/>
              <a:t>machines should be able to migrate to any server while keeping the same IP </a:t>
            </a:r>
            <a:r>
              <a:rPr lang="en-US" dirty="0" smtClean="0"/>
              <a:t>address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59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high capacity: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maximum rate of a server-to-server traffic flow should be </a:t>
            </a:r>
            <a:r>
              <a:rPr lang="en-US" dirty="0" smtClean="0"/>
              <a:t>independent </a:t>
            </a:r>
            <a:r>
              <a:rPr lang="en-US" dirty="0"/>
              <a:t>of network </a:t>
            </a:r>
            <a:r>
              <a:rPr lang="en-US" dirty="0" smtClean="0"/>
              <a:t>topology.</a:t>
            </a:r>
            <a:endParaRPr lang="en-US" dirty="0"/>
          </a:p>
          <a:p>
            <a:r>
              <a:rPr lang="en-US" dirty="0" smtClean="0"/>
              <a:t>Performance and fault isolation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Traffic </a:t>
            </a:r>
            <a:r>
              <a:rPr lang="en-US" dirty="0"/>
              <a:t>of one service should not be affected by the traffic of any other service, just as if each service was connected by a separate physical </a:t>
            </a:r>
            <a:r>
              <a:rPr lang="en-US" dirty="0" smtClean="0"/>
              <a:t>switch.</a:t>
            </a:r>
          </a:p>
          <a:p>
            <a:r>
              <a:rPr lang="en-US" dirty="0"/>
              <a:t>Using low cost commodity network equipment </a:t>
            </a:r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55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</a:t>
            </a:r>
            <a:r>
              <a:rPr lang="en-US" dirty="0" smtClean="0"/>
              <a:t>Shaping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control of computer network traffic in order to optimize or guarantee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</a:t>
            </a:r>
            <a:r>
              <a:rPr lang="de-DE" dirty="0" err="1" smtClean="0"/>
              <a:t>verage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andwidth</a:t>
            </a:r>
            <a:endParaRPr lang="de-DE" dirty="0"/>
          </a:p>
          <a:p>
            <a:pPr lvl="1"/>
            <a:r>
              <a:rPr lang="de-DE" dirty="0"/>
              <a:t>Peak </a:t>
            </a:r>
            <a:r>
              <a:rPr lang="de-DE" dirty="0" err="1"/>
              <a:t>b</a:t>
            </a:r>
            <a:r>
              <a:rPr lang="de-DE" dirty="0" err="1" smtClean="0"/>
              <a:t>andwidth</a:t>
            </a:r>
            <a:endParaRPr lang="de-DE" dirty="0"/>
          </a:p>
          <a:p>
            <a:pPr lvl="1"/>
            <a:r>
              <a:rPr lang="de-DE" dirty="0"/>
              <a:t>Burst </a:t>
            </a:r>
            <a:r>
              <a:rPr lang="de-DE" dirty="0" err="1"/>
              <a:t>s</a:t>
            </a:r>
            <a:r>
              <a:rPr lang="de-DE" dirty="0" err="1" smtClean="0"/>
              <a:t>ize</a:t>
            </a:r>
            <a:endParaRPr lang="de-DE" dirty="0" smtClean="0"/>
          </a:p>
          <a:p>
            <a:pPr lvl="1"/>
            <a:r>
              <a:rPr lang="en-US" dirty="0"/>
              <a:t>Load </a:t>
            </a:r>
            <a:r>
              <a:rPr lang="en-US" dirty="0" smtClean="0"/>
              <a:t>balancing policies</a:t>
            </a:r>
          </a:p>
          <a:p>
            <a:r>
              <a:rPr lang="en-US" dirty="0" smtClean="0"/>
              <a:t>Ex: Leaky bucket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check that data </a:t>
            </a:r>
            <a:r>
              <a:rPr lang="en-US" dirty="0" smtClean="0"/>
              <a:t>transmissions </a:t>
            </a:r>
            <a:br>
              <a:rPr lang="en-US" dirty="0" smtClean="0"/>
            </a:br>
            <a:r>
              <a:rPr lang="en-US" dirty="0" smtClean="0"/>
              <a:t>conform </a:t>
            </a:r>
            <a:r>
              <a:rPr lang="en-US" dirty="0"/>
              <a:t>to defined limits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bandwidth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burstiness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3124200"/>
            <a:ext cx="3581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0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Ｎ</a:t>
            </a:r>
            <a:r>
              <a:rPr lang="en-US" altLang="zh-TW" dirty="0" err="1"/>
              <a:t>etwork</a:t>
            </a:r>
            <a:r>
              <a:rPr lang="en-US" altLang="zh-TW" dirty="0"/>
              <a:t> </a:t>
            </a:r>
            <a:r>
              <a:rPr lang="en-US" altLang="zh-TW" dirty="0" smtClean="0"/>
              <a:t>overview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center network</a:t>
            </a:r>
          </a:p>
          <a:p>
            <a:r>
              <a:rPr lang="en-US" dirty="0" smtClean="0"/>
              <a:t>Network 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3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Existing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 (layer-2 network) </a:t>
            </a:r>
            <a:r>
              <a:rPr lang="en-US" dirty="0" smtClean="0"/>
              <a:t>is </a:t>
            </a:r>
            <a:r>
              <a:rPr lang="en-US" dirty="0"/>
              <a:t>not scalable and </a:t>
            </a:r>
            <a:r>
              <a:rPr lang="en-US" dirty="0" smtClean="0"/>
              <a:t>it does </a:t>
            </a:r>
            <a:r>
              <a:rPr lang="en-US" dirty="0"/>
              <a:t>not allow multiple </a:t>
            </a:r>
            <a:r>
              <a:rPr lang="en-US" dirty="0" smtClean="0"/>
              <a:t>paths</a:t>
            </a:r>
          </a:p>
          <a:p>
            <a:r>
              <a:rPr lang="en-US" dirty="0" smtClean="0"/>
              <a:t>IP-based network (layer 3) </a:t>
            </a:r>
            <a:r>
              <a:rPr lang="en-US" dirty="0"/>
              <a:t>is scalable, but </a:t>
            </a:r>
            <a:r>
              <a:rPr lang="en-US" dirty="0" smtClean="0"/>
              <a:t>machines </a:t>
            </a:r>
            <a:r>
              <a:rPr lang="en-US" dirty="0"/>
              <a:t>cannot be tied to </a:t>
            </a:r>
            <a:r>
              <a:rPr lang="en-US" dirty="0" smtClean="0"/>
              <a:t>IP </a:t>
            </a:r>
            <a:r>
              <a:rPr lang="en-US" dirty="0"/>
              <a:t>addresses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Any VM may migrate to any physical machine. </a:t>
            </a:r>
            <a:endParaRPr lang="en-US" dirty="0" smtClean="0"/>
          </a:p>
          <a:p>
            <a:pPr lvl="1"/>
            <a:r>
              <a:rPr lang="en-US" dirty="0" smtClean="0"/>
              <a:t>Migrating </a:t>
            </a:r>
            <a:r>
              <a:rPr lang="en-US" dirty="0"/>
              <a:t>VMs should not have to change their IP </a:t>
            </a:r>
            <a:r>
              <a:rPr lang="en-US" dirty="0" smtClean="0"/>
              <a:t>addresses and all pre</a:t>
            </a:r>
            <a:r>
              <a:rPr lang="en-US" dirty="0"/>
              <a:t>-existing </a:t>
            </a:r>
            <a:r>
              <a:rPr lang="en-US" dirty="0" smtClean="0"/>
              <a:t>TCP.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84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(1) </a:t>
            </a:r>
            <a:r>
              <a:rPr lang="en-US" dirty="0"/>
              <a:t>fault tolerance, </a:t>
            </a:r>
            <a:r>
              <a:rPr lang="en-US" dirty="0" smtClean="0"/>
              <a:t>(2) </a:t>
            </a:r>
            <a:r>
              <a:rPr lang="en-US" dirty="0"/>
              <a:t>bandwidth, or </a:t>
            </a:r>
            <a:r>
              <a:rPr lang="en-US" dirty="0" smtClean="0"/>
              <a:t>(3) improved </a:t>
            </a:r>
            <a:r>
              <a:rPr lang="en-US" dirty="0"/>
              <a:t>security. </a:t>
            </a:r>
            <a:endParaRPr lang="en-US" dirty="0" smtClean="0"/>
          </a:p>
          <a:p>
            <a:r>
              <a:rPr lang="nb-NO" dirty="0" err="1" smtClean="0"/>
              <a:t>Overlapped</a:t>
            </a:r>
            <a:r>
              <a:rPr lang="nb-NO" dirty="0"/>
              <a:t>, </a:t>
            </a:r>
            <a:r>
              <a:rPr lang="nb-NO" dirty="0" err="1"/>
              <a:t>edge-disjointed</a:t>
            </a:r>
            <a:r>
              <a:rPr lang="nb-NO" dirty="0"/>
              <a:t> or node-</a:t>
            </a:r>
            <a:r>
              <a:rPr lang="nb-NO" dirty="0" err="1"/>
              <a:t>disjointed</a:t>
            </a:r>
            <a:endParaRPr lang="en-US" dirty="0"/>
          </a:p>
          <a:p>
            <a:r>
              <a:rPr lang="en-US" dirty="0" smtClean="0"/>
              <a:t>Within </a:t>
            </a:r>
            <a:r>
              <a:rPr lang="en-US" dirty="0"/>
              <a:t>a layer-2 domain, the Spanning Tree Protocol causes only a single path to be used even </a:t>
            </a:r>
            <a:r>
              <a:rPr lang="en-US" dirty="0" smtClean="0"/>
              <a:t>multiple </a:t>
            </a:r>
            <a:r>
              <a:rPr lang="en-US" dirty="0"/>
              <a:t>paths between switches exist.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layer-3 portion, </a:t>
            </a:r>
            <a:r>
              <a:rPr lang="en-US" dirty="0" smtClean="0"/>
              <a:t>Equal </a:t>
            </a:r>
            <a:r>
              <a:rPr lang="en-US" dirty="0"/>
              <a:t>Cost </a:t>
            </a:r>
            <a:r>
              <a:rPr lang="en-US" dirty="0" smtClean="0"/>
              <a:t>Multipath can </a:t>
            </a:r>
            <a:r>
              <a:rPr lang="en-US" dirty="0"/>
              <a:t>use multiple paths to a destination if paths of the same cost are available.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66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Multipath routing </a:t>
            </a:r>
            <a:r>
              <a:rPr lang="en-US" dirty="0" smtClean="0"/>
              <a:t>is </a:t>
            </a:r>
            <a:r>
              <a:rPr lang="en-US" dirty="0"/>
              <a:t>a per-hop decision </a:t>
            </a:r>
            <a:r>
              <a:rPr lang="en-US" dirty="0" smtClean="0"/>
              <a:t>which </a:t>
            </a:r>
            <a:r>
              <a:rPr lang="en-US" dirty="0"/>
              <a:t>is limited to a single router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Increase usable bandwidth</a:t>
            </a:r>
          </a:p>
          <a:p>
            <a:pPr lvl="1"/>
            <a:r>
              <a:rPr lang="en-US" dirty="0"/>
              <a:t>Performance is susceptible to changing latency, packet reordering, etc.</a:t>
            </a:r>
          </a:p>
          <a:p>
            <a:r>
              <a:rPr lang="en-US" dirty="0" smtClean="0"/>
              <a:t>Equal-Cost Multi-</a:t>
            </a:r>
            <a:r>
              <a:rPr lang="en-US" dirty="0"/>
              <a:t>Path routing  is a routing strategy </a:t>
            </a:r>
            <a:r>
              <a:rPr lang="en-US" dirty="0" smtClean="0"/>
              <a:t>when multiple “best </a:t>
            </a:r>
            <a:r>
              <a:rPr lang="en-US" dirty="0" err="1" smtClean="0"/>
              <a:t>pathes</a:t>
            </a:r>
            <a:r>
              <a:rPr lang="en-US" dirty="0" smtClean="0"/>
              <a:t>” are available.</a:t>
            </a:r>
          </a:p>
          <a:p>
            <a:pPr lvl="1"/>
            <a:r>
              <a:rPr lang="en-US" dirty="0" smtClean="0"/>
              <a:t>One way is using hashing function to selection the routing.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964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Multihoming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Multihoming</a:t>
            </a:r>
            <a:r>
              <a:rPr lang="en-US" dirty="0"/>
              <a:t>: multipath </a:t>
            </a:r>
            <a:r>
              <a:rPr lang="en-US" dirty="0" smtClean="0"/>
              <a:t>provided </a:t>
            </a:r>
            <a:r>
              <a:rPr lang="en-US" dirty="0"/>
              <a:t>by different </a:t>
            </a:r>
            <a:r>
              <a:rPr lang="en-US" dirty="0" smtClean="0"/>
              <a:t>ISPs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increase the reliability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Internet connection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IP network.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872252"/>
            <a:ext cx="3864243" cy="31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12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Ｎ</a:t>
            </a:r>
            <a:r>
              <a:rPr lang="en-US" altLang="zh-TW" dirty="0" err="1"/>
              <a:t>etwork</a:t>
            </a:r>
            <a:r>
              <a:rPr lang="en-US" altLang="zh-TW" dirty="0"/>
              <a:t> </a:t>
            </a:r>
            <a:r>
              <a:rPr lang="en-US" altLang="zh-TW" dirty="0" smtClean="0"/>
              <a:t>overview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center network</a:t>
            </a:r>
          </a:p>
          <a:p>
            <a:r>
              <a:rPr lang="en-US" dirty="0" smtClean="0"/>
              <a:t>Network 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Not Virtualized Yet?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network protocol stack makes network virtualization easy.</a:t>
            </a:r>
          </a:p>
          <a:p>
            <a:r>
              <a:rPr lang="en-US" dirty="0" smtClean="0"/>
              <a:t>However, some issues need be solved</a:t>
            </a:r>
          </a:p>
          <a:p>
            <a:pPr lvl="1"/>
            <a:r>
              <a:rPr lang="en-US" dirty="0" smtClean="0"/>
              <a:t>Networks of VMs within a Hypervisor</a:t>
            </a:r>
          </a:p>
          <a:p>
            <a:pPr lvl="1"/>
            <a:r>
              <a:rPr lang="en-US" dirty="0" smtClean="0"/>
              <a:t>Virtual network across WAN 	</a:t>
            </a:r>
          </a:p>
          <a:p>
            <a:pPr lvl="1"/>
            <a:r>
              <a:rPr lang="en-US" dirty="0" smtClean="0"/>
              <a:t>Some network devices, such as </a:t>
            </a:r>
            <a:r>
              <a:rPr lang="en-US" dirty="0" err="1" smtClean="0"/>
              <a:t>Infiniband</a:t>
            </a:r>
            <a:endParaRPr lang="en-US" dirty="0" smtClean="0"/>
          </a:p>
          <a:p>
            <a:r>
              <a:rPr lang="en-US" dirty="0" smtClean="0"/>
              <a:t>In addition, for scalability and performance consideration, some virtualization techniques need be improved.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06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990600"/>
          </a:xfrm>
        </p:spPr>
        <p:txBody>
          <a:bodyPr/>
          <a:lstStyle/>
          <a:p>
            <a:r>
              <a:rPr lang="en-US" dirty="0" smtClean="0"/>
              <a:t>Multiple LAN within a physical machine and/or across multiple physical machines.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990600" y="3124200"/>
            <a:ext cx="3352800" cy="22860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PM 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219200" y="3276600"/>
            <a:ext cx="838200" cy="990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LAN1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286000" y="3276600"/>
            <a:ext cx="838200" cy="990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LAN1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52800" y="3276600"/>
            <a:ext cx="8382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LAN2</a:t>
            </a:r>
            <a:endParaRPr lang="en-US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53000" y="3124200"/>
            <a:ext cx="3352800" cy="2286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PM 2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181600" y="3276600"/>
            <a:ext cx="838200" cy="990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LAN1</a:t>
            </a:r>
            <a:endParaRPr lang="en-US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3276600"/>
            <a:ext cx="8382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LAN2</a:t>
            </a:r>
            <a:endParaRPr lang="en-US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315200" y="3276600"/>
            <a:ext cx="8382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LAN2</a:t>
            </a:r>
            <a:endParaRPr lang="en-US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24200" y="5715000"/>
            <a:ext cx="3048000" cy="4572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Physical switch</a:t>
            </a:r>
          </a:p>
        </p:txBody>
      </p:sp>
      <p:sp>
        <p:nvSpPr>
          <p:cNvPr id="17" name="Snip Single Corner Rectangle 16"/>
          <p:cNvSpPr/>
          <p:nvPr/>
        </p:nvSpPr>
        <p:spPr bwMode="auto">
          <a:xfrm>
            <a:off x="1905000" y="4495800"/>
            <a:ext cx="2209800" cy="685800"/>
          </a:xfrm>
          <a:prstGeom prst="snip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1404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Virtual switch 1</a:t>
            </a:r>
          </a:p>
        </p:txBody>
      </p:sp>
      <p:sp>
        <p:nvSpPr>
          <p:cNvPr id="18" name="Snip Single Corner Rectangle 17"/>
          <p:cNvSpPr/>
          <p:nvPr/>
        </p:nvSpPr>
        <p:spPr bwMode="auto">
          <a:xfrm>
            <a:off x="5715000" y="4419600"/>
            <a:ext cx="1143000" cy="838200"/>
          </a:xfrm>
          <a:prstGeom prst="snip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Virtual switch 2</a:t>
            </a:r>
          </a:p>
        </p:txBody>
      </p:sp>
      <p:sp>
        <p:nvSpPr>
          <p:cNvPr id="19" name="Snip Single Corner Rectangle 18"/>
          <p:cNvSpPr/>
          <p:nvPr/>
        </p:nvSpPr>
        <p:spPr bwMode="auto">
          <a:xfrm>
            <a:off x="7010400" y="4419600"/>
            <a:ext cx="1143000" cy="838200"/>
          </a:xfrm>
          <a:prstGeom prst="snip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Virtual switch 3</a:t>
            </a:r>
          </a:p>
        </p:txBody>
      </p:sp>
      <p:cxnSp>
        <p:nvCxnSpPr>
          <p:cNvPr id="23" name="Elbow Connector 22"/>
          <p:cNvCxnSpPr>
            <a:stCxn id="12" idx="2"/>
            <a:endCxn id="16" idx="3"/>
          </p:cNvCxnSpPr>
          <p:nvPr/>
        </p:nvCxnSpPr>
        <p:spPr bwMode="auto">
          <a:xfrm rot="5400000">
            <a:off x="6134100" y="5448300"/>
            <a:ext cx="533400" cy="4572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>
            <a:stCxn id="7" idx="2"/>
            <a:endCxn id="16" idx="1"/>
          </p:cNvCxnSpPr>
          <p:nvPr/>
        </p:nvCxnSpPr>
        <p:spPr bwMode="auto">
          <a:xfrm rot="16200000" flipH="1">
            <a:off x="2628900" y="5448300"/>
            <a:ext cx="533400" cy="4572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78564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33400"/>
          </a:xfrm>
        </p:spPr>
        <p:txBody>
          <a:bodyPr/>
          <a:lstStyle/>
          <a:p>
            <a:r>
              <a:rPr lang="en-US" dirty="0" smtClean="0"/>
              <a:t>Multiple VLAN within a switched based network.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600200" y="2743200"/>
            <a:ext cx="762000" cy="6858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LAN1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4191000"/>
            <a:ext cx="762000" cy="6858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LAN2</a:t>
            </a:r>
            <a:endParaRPr lang="en-US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5257800"/>
            <a:ext cx="762000" cy="6858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LAN1</a:t>
            </a:r>
            <a:endParaRPr lang="en-US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5257800"/>
            <a:ext cx="762000" cy="6858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LAN2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334000" y="2438400"/>
            <a:ext cx="762000" cy="6858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LAN2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705600" y="5334000"/>
            <a:ext cx="762000" cy="6858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LAN1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620000" y="3733800"/>
            <a:ext cx="762000" cy="6858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LAN1</a:t>
            </a:r>
          </a:p>
        </p:txBody>
      </p:sp>
      <p:sp>
        <p:nvSpPr>
          <p:cNvPr id="14" name="Trapezoid 13"/>
          <p:cNvSpPr/>
          <p:nvPr/>
        </p:nvSpPr>
        <p:spPr bwMode="auto">
          <a:xfrm>
            <a:off x="2438400" y="4343400"/>
            <a:ext cx="1219200" cy="5334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1</a:t>
            </a:r>
          </a:p>
        </p:txBody>
      </p:sp>
      <p:sp>
        <p:nvSpPr>
          <p:cNvPr id="15" name="Trapezoid 14"/>
          <p:cNvSpPr/>
          <p:nvPr/>
        </p:nvSpPr>
        <p:spPr bwMode="auto">
          <a:xfrm>
            <a:off x="4038600" y="3200400"/>
            <a:ext cx="1219200" cy="5334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2</a:t>
            </a:r>
          </a:p>
        </p:txBody>
      </p:sp>
      <p:sp>
        <p:nvSpPr>
          <p:cNvPr id="16" name="Trapezoid 15"/>
          <p:cNvSpPr/>
          <p:nvPr/>
        </p:nvSpPr>
        <p:spPr bwMode="auto">
          <a:xfrm>
            <a:off x="5105400" y="4267200"/>
            <a:ext cx="1219200" cy="5334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3</a:t>
            </a:r>
          </a:p>
        </p:txBody>
      </p:sp>
      <p:cxnSp>
        <p:nvCxnSpPr>
          <p:cNvPr id="18" name="Elbow Connector 17"/>
          <p:cNvCxnSpPr>
            <a:stCxn id="11" idx="1"/>
            <a:endCxn id="15" idx="0"/>
          </p:cNvCxnSpPr>
          <p:nvPr/>
        </p:nvCxnSpPr>
        <p:spPr bwMode="auto">
          <a:xfrm rot="10800000" flipV="1">
            <a:off x="4648200" y="2781300"/>
            <a:ext cx="685800" cy="4191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lbow Connector 19"/>
          <p:cNvCxnSpPr>
            <a:stCxn id="13" idx="1"/>
            <a:endCxn id="16" idx="0"/>
          </p:cNvCxnSpPr>
          <p:nvPr/>
        </p:nvCxnSpPr>
        <p:spPr bwMode="auto">
          <a:xfrm rot="10800000" flipV="1">
            <a:off x="5715000" y="4076700"/>
            <a:ext cx="1905000" cy="1905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Elbow Connector 22"/>
          <p:cNvCxnSpPr>
            <a:stCxn id="16" idx="3"/>
            <a:endCxn id="12" idx="0"/>
          </p:cNvCxnSpPr>
          <p:nvPr/>
        </p:nvCxnSpPr>
        <p:spPr bwMode="auto">
          <a:xfrm>
            <a:off x="6257925" y="4533900"/>
            <a:ext cx="828675" cy="8001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>
            <a:stCxn id="14" idx="3"/>
            <a:endCxn id="16" idx="1"/>
          </p:cNvCxnSpPr>
          <p:nvPr/>
        </p:nvCxnSpPr>
        <p:spPr bwMode="auto">
          <a:xfrm flipV="1">
            <a:off x="3590925" y="4533900"/>
            <a:ext cx="1581150" cy="76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Elbow Connector 26"/>
          <p:cNvCxnSpPr>
            <a:stCxn id="7" idx="3"/>
            <a:endCxn id="15" idx="1"/>
          </p:cNvCxnSpPr>
          <p:nvPr/>
        </p:nvCxnSpPr>
        <p:spPr bwMode="auto">
          <a:xfrm>
            <a:off x="2362200" y="3086100"/>
            <a:ext cx="1743075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Elbow Connector 29"/>
          <p:cNvCxnSpPr>
            <a:stCxn id="8" idx="3"/>
            <a:endCxn id="14" idx="1"/>
          </p:cNvCxnSpPr>
          <p:nvPr/>
        </p:nvCxnSpPr>
        <p:spPr bwMode="auto">
          <a:xfrm>
            <a:off x="1447800" y="4533900"/>
            <a:ext cx="1057275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lbow Connector 31"/>
          <p:cNvCxnSpPr>
            <a:stCxn id="14" idx="0"/>
            <a:endCxn id="15" idx="2"/>
          </p:cNvCxnSpPr>
          <p:nvPr/>
        </p:nvCxnSpPr>
        <p:spPr bwMode="auto">
          <a:xfrm rot="5400000" flipH="1" flipV="1">
            <a:off x="3543300" y="3238500"/>
            <a:ext cx="609600" cy="1600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/>
          <p:cNvCxnSpPr>
            <a:stCxn id="10" idx="3"/>
            <a:endCxn id="16" idx="2"/>
          </p:cNvCxnSpPr>
          <p:nvPr/>
        </p:nvCxnSpPr>
        <p:spPr bwMode="auto">
          <a:xfrm flipV="1">
            <a:off x="4724400" y="4800600"/>
            <a:ext cx="990600" cy="8001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lbow Connector 39"/>
          <p:cNvCxnSpPr>
            <a:stCxn id="9" idx="3"/>
            <a:endCxn id="14" idx="2"/>
          </p:cNvCxnSpPr>
          <p:nvPr/>
        </p:nvCxnSpPr>
        <p:spPr bwMode="auto">
          <a:xfrm flipV="1">
            <a:off x="2514600" y="4876800"/>
            <a:ext cx="533400" cy="7239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7010400" y="2514600"/>
            <a:ext cx="762000" cy="6858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LAN2</a:t>
            </a:r>
          </a:p>
        </p:txBody>
      </p:sp>
      <p:cxnSp>
        <p:nvCxnSpPr>
          <p:cNvPr id="49" name="Elbow Connector 48"/>
          <p:cNvCxnSpPr>
            <a:stCxn id="46" idx="2"/>
            <a:endCxn id="15" idx="3"/>
          </p:cNvCxnSpPr>
          <p:nvPr/>
        </p:nvCxnSpPr>
        <p:spPr bwMode="auto">
          <a:xfrm rot="5400000">
            <a:off x="6157913" y="2233613"/>
            <a:ext cx="266700" cy="220027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987306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Tagging (</a:t>
            </a:r>
            <a:r>
              <a:rPr lang="en-US" dirty="0"/>
              <a:t>IEEE 802.1Q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57200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VLAN tag </a:t>
            </a:r>
            <a:r>
              <a:rPr lang="en-US" dirty="0" smtClean="0"/>
              <a:t>is of 2 </a:t>
            </a:r>
            <a:r>
              <a:rPr lang="en-US" dirty="0"/>
              <a:t>bytes </a:t>
            </a:r>
            <a:r>
              <a:rPr lang="en-US" dirty="0" smtClean="0"/>
              <a:t>in length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 3 </a:t>
            </a:r>
            <a:r>
              <a:rPr lang="en-US" dirty="0" smtClean="0"/>
              <a:t>bits indicate </a:t>
            </a:r>
            <a:r>
              <a:rPr lang="en-US" dirty="0"/>
              <a:t>user </a:t>
            </a:r>
            <a:r>
              <a:rPr lang="en-US" dirty="0" smtClean="0"/>
              <a:t>priority.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canonical format indicator (CFI) bit indicates the </a:t>
            </a:r>
            <a:r>
              <a:rPr lang="en-US" dirty="0" smtClean="0"/>
              <a:t>MAC format.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last 12 bits of the tag is </a:t>
            </a:r>
            <a:r>
              <a:rPr lang="en-US" dirty="0" smtClean="0"/>
              <a:t>for </a:t>
            </a:r>
            <a:r>
              <a:rPr lang="en-US" dirty="0"/>
              <a:t>a VLAN identifier (VID)</a:t>
            </a:r>
            <a:r>
              <a:rPr lang="en-US" dirty="0" smtClean="0"/>
              <a:t>, which means 4096 VLANs can coexist.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538" y="1828800"/>
            <a:ext cx="3790162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86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</a:t>
            </a:r>
            <a:r>
              <a:rPr lang="en-US" dirty="0" err="1" smtClean="0"/>
              <a:t>Trunking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VLAN_Trunking_Protoco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828800"/>
            <a:ext cx="6858000" cy="448865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335605010"/>
              </p:ext>
            </p:extLst>
          </p:nvPr>
        </p:nvGraphicFramePr>
        <p:xfrm>
          <a:off x="1511300" y="1968500"/>
          <a:ext cx="6146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501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VLAN across WAN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Why VPN is not enough?</a:t>
            </a:r>
          </a:p>
          <a:p>
            <a:pPr lvl="1"/>
            <a:r>
              <a:rPr lang="en-US" dirty="0" smtClean="0"/>
              <a:t>How about VM migration?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3276600" y="2590800"/>
            <a:ext cx="2971800" cy="1905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Internet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8194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90600" y="38862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28194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28800" y="38862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90800" y="3352800"/>
            <a:ext cx="5334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962400"/>
            <a:ext cx="107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Gateway </a:t>
            </a:r>
            <a:endParaRPr lang="en-US" dirty="0"/>
          </a:p>
        </p:txBody>
      </p:sp>
      <p:cxnSp>
        <p:nvCxnSpPr>
          <p:cNvPr id="17" name="Straight Connector 16"/>
          <p:cNvCxnSpPr>
            <a:stCxn id="12" idx="1"/>
          </p:cNvCxnSpPr>
          <p:nvPr/>
        </p:nvCxnSpPr>
        <p:spPr bwMode="auto">
          <a:xfrm flipH="1">
            <a:off x="9906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8" idx="2"/>
            <a:endCxn id="9" idx="0"/>
          </p:cNvCxnSpPr>
          <p:nvPr/>
        </p:nvCxnSpPr>
        <p:spPr bwMode="auto">
          <a:xfrm>
            <a:off x="1257300" y="32766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0" idx="2"/>
            <a:endCxn id="11" idx="0"/>
          </p:cNvCxnSpPr>
          <p:nvPr/>
        </p:nvCxnSpPr>
        <p:spPr bwMode="auto">
          <a:xfrm>
            <a:off x="2095500" y="32766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7010400" y="27432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010400" y="38100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848600" y="27432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848600" y="3810000"/>
            <a:ext cx="533400" cy="45720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>
            <a:stCxn id="22" idx="2"/>
            <a:endCxn id="23" idx="0"/>
          </p:cNvCxnSpPr>
          <p:nvPr/>
        </p:nvCxnSpPr>
        <p:spPr bwMode="auto">
          <a:xfrm>
            <a:off x="7277100" y="32004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24" idx="2"/>
            <a:endCxn id="25" idx="0"/>
          </p:cNvCxnSpPr>
          <p:nvPr/>
        </p:nvCxnSpPr>
        <p:spPr bwMode="auto">
          <a:xfrm>
            <a:off x="8115300" y="32004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6324600" y="3276600"/>
            <a:ext cx="5334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>
            <a:endCxn id="28" idx="3"/>
          </p:cNvCxnSpPr>
          <p:nvPr/>
        </p:nvCxnSpPr>
        <p:spPr bwMode="auto">
          <a:xfrm flipH="1">
            <a:off x="6858000" y="35052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6019800" y="3810000"/>
            <a:ext cx="107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29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Wikipedia</a:t>
            </a:r>
          </a:p>
          <a:p>
            <a:pPr lvl="1"/>
            <a:r>
              <a:rPr lang="en-US" sz="2000" dirty="0" smtClean="0"/>
              <a:t>Multipath, VLAN tagging and </a:t>
            </a:r>
            <a:r>
              <a:rPr lang="en-US" sz="2000" dirty="0" err="1" smtClean="0"/>
              <a:t>trunking</a:t>
            </a:r>
            <a:r>
              <a:rPr lang="en-US" sz="2000" dirty="0" smtClean="0"/>
              <a:t>,  </a:t>
            </a:r>
          </a:p>
          <a:p>
            <a:r>
              <a:rPr lang="en-US" sz="2400" dirty="0" smtClean="0"/>
              <a:t>Photos are from the Internet</a:t>
            </a:r>
          </a:p>
          <a:p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de-DE" sz="2400" i="1" dirty="0" err="1" smtClean="0"/>
              <a:t>Tzi</a:t>
            </a:r>
            <a:r>
              <a:rPr lang="de-DE" sz="2400" i="1" dirty="0" err="1"/>
              <a:t>-cker</a:t>
            </a:r>
            <a:r>
              <a:rPr lang="de-DE" sz="2400" i="1" dirty="0"/>
              <a:t> </a:t>
            </a:r>
            <a:r>
              <a:rPr lang="de-DE" sz="2400" i="1" dirty="0" err="1" smtClean="0"/>
              <a:t>Chiueh‘s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talk</a:t>
            </a:r>
            <a:endParaRPr lang="en-US" sz="2400" dirty="0"/>
          </a:p>
          <a:p>
            <a:pPr lvl="1"/>
            <a:r>
              <a:rPr lang="en-US" sz="2000" dirty="0" smtClean="0"/>
              <a:t>Network </a:t>
            </a:r>
            <a:r>
              <a:rPr lang="en-US" sz="2000" dirty="0"/>
              <a:t>Design Issues for Cloud Data Centers </a:t>
            </a:r>
            <a:r>
              <a:rPr lang="en-US" sz="2000" dirty="0" smtClean="0"/>
              <a:t>(2011-11-02 at NTHU)</a:t>
            </a:r>
          </a:p>
          <a:p>
            <a:r>
              <a:rPr lang="en-US" sz="2400" dirty="0" err="1" smtClean="0"/>
              <a:t>Dr</a:t>
            </a:r>
            <a:r>
              <a:rPr lang="en-US" sz="2400" dirty="0" smtClean="0"/>
              <a:t> H. T. Hung’s talks</a:t>
            </a:r>
          </a:p>
          <a:p>
            <a:pPr lvl="1"/>
            <a:r>
              <a:rPr lang="en-US" sz="2000" dirty="0">
                <a:hlinkClick r:id="rId3"/>
              </a:rPr>
              <a:t>http://research.microsoft.com/apps/pubs/default.aspx?id=</a:t>
            </a:r>
            <a:r>
              <a:rPr lang="en-US" sz="2000" dirty="0" smtClean="0">
                <a:hlinkClick r:id="rId3"/>
              </a:rPr>
              <a:t>80693</a:t>
            </a:r>
            <a:endParaRPr lang="en-US" sz="2000" dirty="0" smtClean="0"/>
          </a:p>
          <a:p>
            <a:pPr lvl="1"/>
            <a:r>
              <a:rPr lang="fr-FR" sz="2000" dirty="0">
                <a:hlinkClick r:id="rId4"/>
              </a:rPr>
              <a:t>http://ccr.sigcomm.org/online/?q=node/</a:t>
            </a:r>
            <a:r>
              <a:rPr lang="fr-FR" sz="2000" dirty="0" smtClean="0">
                <a:hlinkClick r:id="rId4"/>
              </a:rPr>
              <a:t>503</a:t>
            </a:r>
            <a:endParaRPr lang="fr-FR" sz="2000" dirty="0" smtClean="0"/>
          </a:p>
          <a:p>
            <a:pPr lvl="1"/>
            <a:r>
              <a:rPr lang="fr-FR" sz="2000" dirty="0">
                <a:hlinkClick r:id="rId5"/>
              </a:rPr>
              <a:t>http://ccr.sigcomm.org/online/?q=node/</a:t>
            </a:r>
            <a:r>
              <a:rPr lang="fr-FR" sz="2000" dirty="0" smtClean="0">
                <a:hlinkClick r:id="rId5"/>
              </a:rPr>
              <a:t>501</a:t>
            </a:r>
            <a:endParaRPr lang="fr-FR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D673-95A3-4D02-AF70-452FC2D26F6C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</a:t>
            </a:r>
            <a:r>
              <a:rPr lang="en-US" dirty="0"/>
              <a:t>networking </a:t>
            </a:r>
            <a:r>
              <a:rPr lang="en-US" dirty="0" smtClean="0"/>
              <a:t>technology </a:t>
            </a:r>
            <a:r>
              <a:rPr lang="en-US" dirty="0"/>
              <a:t>for local area networks (LANs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Introduced </a:t>
            </a:r>
            <a:r>
              <a:rPr lang="en-US" dirty="0"/>
              <a:t>in 1980. </a:t>
            </a:r>
            <a:r>
              <a:rPr lang="en-US" dirty="0" smtClean="0"/>
              <a:t>(CSMA/CD)</a:t>
            </a:r>
          </a:p>
          <a:p>
            <a:pPr lvl="1"/>
            <a:r>
              <a:rPr lang="en-US" dirty="0" smtClean="0"/>
              <a:t>Standardized </a:t>
            </a:r>
            <a:r>
              <a:rPr lang="en-US" dirty="0"/>
              <a:t>in IEEE </a:t>
            </a:r>
            <a:r>
              <a:rPr lang="en-US" dirty="0" smtClean="0"/>
              <a:t>802.3</a:t>
            </a:r>
          </a:p>
          <a:p>
            <a:r>
              <a:rPr lang="en-US" dirty="0" smtClean="0"/>
              <a:t> Shared media protocol</a:t>
            </a:r>
          </a:p>
          <a:p>
            <a:pPr lvl="1"/>
            <a:r>
              <a:rPr lang="en-US" dirty="0" smtClean="0"/>
              <a:t>Media: coaxial cable, </a:t>
            </a:r>
            <a:r>
              <a:rPr lang="en-US" dirty="0"/>
              <a:t>twisted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pair, and </a:t>
            </a:r>
            <a:r>
              <a:rPr lang="en-US" dirty="0"/>
              <a:t>fiber optic </a:t>
            </a:r>
            <a:endParaRPr lang="en-US" dirty="0" smtClean="0"/>
          </a:p>
          <a:p>
            <a:pPr lvl="1"/>
            <a:r>
              <a:rPr lang="en-US" dirty="0" smtClean="0"/>
              <a:t>Equipment: repeater, hub, </a:t>
            </a:r>
            <a:br>
              <a:rPr lang="en-US" dirty="0" smtClean="0"/>
            </a:br>
            <a:r>
              <a:rPr lang="en-US" dirty="0" smtClean="0"/>
              <a:t>bridge and switch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switc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267200"/>
            <a:ext cx="2743200" cy="2057400"/>
          </a:xfrm>
          <a:prstGeom prst="rect">
            <a:avLst/>
          </a:prstGeom>
        </p:spPr>
      </p:pic>
      <p:pic>
        <p:nvPicPr>
          <p:cNvPr id="11" name="Picture 10" descr="hub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5146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1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Frame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/>
              <a:t>Ethernet switches forward “Ethernet frames” based on the 6-byte MAC </a:t>
            </a:r>
            <a:r>
              <a:rPr lang="en-US" dirty="0" smtClean="0"/>
              <a:t>address</a:t>
            </a:r>
          </a:p>
          <a:p>
            <a:r>
              <a:rPr lang="en-US" dirty="0"/>
              <a:t>Ethernet Address </a:t>
            </a:r>
            <a:endParaRPr lang="en-US" dirty="0" smtClean="0"/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0-</a:t>
            </a:r>
            <a:r>
              <a:rPr lang="en-US" dirty="0"/>
              <a:t>0</a:t>
            </a:r>
            <a:r>
              <a:rPr lang="en-US" dirty="0" smtClean="0"/>
              <a:t>-0a-0b</a:t>
            </a:r>
            <a:r>
              <a:rPr lang="en-US" dirty="0"/>
              <a:t>-de-</a:t>
            </a:r>
            <a:r>
              <a:rPr lang="en-US" dirty="0" smtClean="0"/>
              <a:t>3e</a:t>
            </a:r>
            <a:endParaRPr lang="en-US" dirty="0"/>
          </a:p>
          <a:p>
            <a:pPr lvl="1"/>
            <a:r>
              <a:rPr lang="en-US" dirty="0" smtClean="0"/>
              <a:t>Assigned </a:t>
            </a:r>
            <a:r>
              <a:rPr lang="en-US" dirty="0"/>
              <a:t>by Ethernet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hardware vendors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geographical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organizational </a:t>
            </a:r>
            <a:br>
              <a:rPr lang="en-US" dirty="0" smtClean="0"/>
            </a:br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19400"/>
            <a:ext cx="4588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6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median or large LAN, multiple switches are connected as a graph</a:t>
            </a:r>
          </a:p>
          <a:p>
            <a:r>
              <a:rPr lang="en-US" dirty="0" smtClean="0"/>
              <a:t>Problem: Broadcast Storm</a:t>
            </a:r>
          </a:p>
          <a:p>
            <a:r>
              <a:rPr lang="en-US" dirty="0" smtClean="0"/>
              <a:t>Solution: </a:t>
            </a:r>
            <a:br>
              <a:rPr lang="en-US" dirty="0" smtClean="0"/>
            </a:br>
            <a:r>
              <a:rPr lang="en-US" dirty="0" smtClean="0"/>
              <a:t>spanning tree</a:t>
            </a:r>
            <a:br>
              <a:rPr lang="en-US" dirty="0" smtClean="0"/>
            </a:br>
            <a:r>
              <a:rPr lang="en-US" dirty="0" smtClean="0"/>
              <a:t>protocol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276600"/>
            <a:ext cx="4953000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1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root bridge (switch)</a:t>
            </a:r>
          </a:p>
          <a:p>
            <a:r>
              <a:rPr lang="en-US" dirty="0" smtClean="0"/>
              <a:t>Each switch determines </a:t>
            </a:r>
            <a:r>
              <a:rPr lang="en-US" dirty="0"/>
              <a:t>the least cost paths to the root bridge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port is called</a:t>
            </a:r>
            <a:br>
              <a:rPr lang="en-US" dirty="0" smtClean="0"/>
            </a:br>
            <a:r>
              <a:rPr lang="en-US" dirty="0" smtClean="0"/>
              <a:t>“root port”</a:t>
            </a:r>
          </a:p>
          <a:p>
            <a:r>
              <a:rPr lang="en-US" dirty="0" smtClean="0"/>
              <a:t>Other non root</a:t>
            </a:r>
            <a:br>
              <a:rPr lang="en-US" dirty="0" smtClean="0"/>
            </a:br>
            <a:r>
              <a:rPr lang="en-US" dirty="0" smtClean="0"/>
              <a:t>ports are disabled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2832100"/>
            <a:ext cx="53848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29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Link-state Routing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 smtClean="0"/>
              <a:t>routing </a:t>
            </a:r>
            <a:r>
              <a:rPr lang="en-US" altLang="zh-TW" dirty="0" smtClean="0"/>
              <a:t>protocol </a:t>
            </a:r>
            <a:r>
              <a:rPr lang="en-US" altLang="zh-TW" dirty="0" smtClean="0"/>
              <a:t>used in packet switching </a:t>
            </a:r>
            <a:r>
              <a:rPr lang="en-US" altLang="zh-TW" dirty="0" smtClean="0"/>
              <a:t>networks. </a:t>
            </a:r>
            <a:r>
              <a:rPr lang="en-US" altLang="zh-TW" smtClean="0"/>
              <a:t>Examples include </a:t>
            </a:r>
            <a:r>
              <a:rPr lang="en-US" altLang="zh-TW" dirty="0" smtClean="0"/>
              <a:t>OSPF and IS-IS. </a:t>
            </a:r>
            <a:endParaRPr lang="en-US" altLang="zh-TW" dirty="0" smtClean="0"/>
          </a:p>
          <a:p>
            <a:r>
              <a:rPr lang="en-US" altLang="zh-TW" dirty="0" smtClean="0"/>
              <a:t>Every node (switch) </a:t>
            </a:r>
            <a:r>
              <a:rPr lang="en-US" altLang="zh-TW" dirty="0" smtClean="0"/>
              <a:t>constructs a map of the connectivity to the network, in the form of a graph, showing which nodes are connected to which other nodes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Each node </a:t>
            </a:r>
            <a:r>
              <a:rPr lang="en-US" altLang="zh-TW" dirty="0" smtClean="0"/>
              <a:t>(switch) independently </a:t>
            </a:r>
            <a:r>
              <a:rPr lang="en-US" altLang="zh-TW" dirty="0" smtClean="0"/>
              <a:t>calculates the next best logical </a:t>
            </a:r>
            <a:r>
              <a:rPr lang="en-US" altLang="zh-TW" i="1" dirty="0" smtClean="0"/>
              <a:t>path</a:t>
            </a:r>
            <a:r>
              <a:rPr lang="en-US" altLang="zh-TW" dirty="0" smtClean="0"/>
              <a:t> from it to every possible destination in the network.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LAN (VLAN)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the amount of broadcast </a:t>
            </a:r>
            <a:r>
              <a:rPr lang="en-US" dirty="0" smtClean="0"/>
              <a:t>traffic, layer 2  switch can segment a LAN </a:t>
            </a:r>
            <a:r>
              <a:rPr lang="en-US" dirty="0"/>
              <a:t>into Virtual </a:t>
            </a:r>
            <a:r>
              <a:rPr lang="en-US" dirty="0" smtClean="0"/>
              <a:t>LANs.</a:t>
            </a:r>
          </a:p>
          <a:p>
            <a:r>
              <a:rPr lang="en-US" dirty="0"/>
              <a:t>Members of a VLAN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only talk to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members </a:t>
            </a:r>
            <a:r>
              <a:rPr lang="en-US" dirty="0"/>
              <a:t>of the same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3992363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191000"/>
            <a:ext cx="2044700" cy="20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363531"/>
      </p:ext>
    </p:extLst>
  </p:cSld>
  <p:clrMapOvr>
    <a:masterClrMapping/>
  </p:clrMapOvr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12627</TotalTime>
  <Words>1263</Words>
  <Application>Microsoft Office PowerPoint</Application>
  <PresentationFormat>如螢幕大小 (4:3)</PresentationFormat>
  <Paragraphs>331</Paragraphs>
  <Slides>31</Slides>
  <Notes>31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real machine</vt:lpstr>
      <vt:lpstr>Image</vt:lpstr>
      <vt:lpstr>投影片 1</vt:lpstr>
      <vt:lpstr>Outline</vt:lpstr>
      <vt:lpstr>Protocol Stack</vt:lpstr>
      <vt:lpstr>Ethernet</vt:lpstr>
      <vt:lpstr>Ethernet Frame </vt:lpstr>
      <vt:lpstr>Switched Network</vt:lpstr>
      <vt:lpstr>Spanning Tree Protocol</vt:lpstr>
      <vt:lpstr>Link-state Routing Protocol</vt:lpstr>
      <vt:lpstr>Virtual LAN (VLAN)</vt:lpstr>
      <vt:lpstr>IP v4</vt:lpstr>
      <vt:lpstr>Network Address Translation</vt:lpstr>
      <vt:lpstr>Virtual Private Network (VPN) </vt:lpstr>
      <vt:lpstr>Outline</vt:lpstr>
      <vt:lpstr>Data Center Architecture</vt:lpstr>
      <vt:lpstr>Conventional DC Network</vt:lpstr>
      <vt:lpstr>Rack Machines</vt:lpstr>
      <vt:lpstr>Requirements of Cloud Network</vt:lpstr>
      <vt:lpstr>Additional Requirements</vt:lpstr>
      <vt:lpstr>Traffic Shaping</vt:lpstr>
      <vt:lpstr>Problems of Existing Networks</vt:lpstr>
      <vt:lpstr>Multi-path</vt:lpstr>
      <vt:lpstr>ECMP</vt:lpstr>
      <vt:lpstr>Multihoming</vt:lpstr>
      <vt:lpstr>Outline</vt:lpstr>
      <vt:lpstr>What Are Not Virtualized Yet?</vt:lpstr>
      <vt:lpstr>Scenario 1 </vt:lpstr>
      <vt:lpstr>Scenario 2</vt:lpstr>
      <vt:lpstr>VLAN Tagging (IEEE 802.1Q) </vt:lpstr>
      <vt:lpstr>VLAN Trunking Protocol</vt:lpstr>
      <vt:lpstr>Scenario 3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1167</cp:revision>
  <dcterms:created xsi:type="dcterms:W3CDTF">2006-08-16T00:00:00Z</dcterms:created>
  <dcterms:modified xsi:type="dcterms:W3CDTF">2011-12-13T03:10:06Z</dcterms:modified>
</cp:coreProperties>
</file>