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320" r:id="rId2"/>
    <p:sldId id="321" r:id="rId3"/>
    <p:sldId id="322" r:id="rId4"/>
    <p:sldId id="326" r:id="rId5"/>
    <p:sldId id="327" r:id="rId6"/>
    <p:sldId id="336" r:id="rId7"/>
    <p:sldId id="338" r:id="rId8"/>
    <p:sldId id="330" r:id="rId9"/>
    <p:sldId id="325" r:id="rId10"/>
    <p:sldId id="331" r:id="rId11"/>
    <p:sldId id="332" r:id="rId12"/>
    <p:sldId id="328" r:id="rId13"/>
    <p:sldId id="335" r:id="rId14"/>
    <p:sldId id="329" r:id="rId15"/>
    <p:sldId id="333" r:id="rId16"/>
    <p:sldId id="337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3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CC"/>
    <a:srgbClr val="66FFFF"/>
    <a:srgbClr val="FF0066"/>
    <a:srgbClr val="DAEBFA"/>
    <a:srgbClr val="FFCCFF"/>
    <a:srgbClr val="FAD4CA"/>
    <a:srgbClr val="FC9088"/>
    <a:srgbClr val="FF99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8" autoAdjust="0"/>
    <p:restoredTop sz="98087" autoAdjust="0"/>
  </p:normalViewPr>
  <p:slideViewPr>
    <p:cSldViewPr>
      <p:cViewPr>
        <p:scale>
          <a:sx n="90" d="100"/>
          <a:sy n="90" d="100"/>
        </p:scale>
        <p:origin x="-1152" y="-1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AFA14-E390-4159-A9EC-51F90BFCC18E}" type="datetimeFigureOut">
              <a:rPr lang="zh-TW" altLang="en-US" smtClean="0"/>
              <a:pPr/>
              <a:t>2011/12/19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171A6-937B-4164-84EE-8244D1ADA3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9989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home address is the IPv6 address within the home link prefix of a mobile node (MN). </a:t>
            </a:r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Every node communicating with a mobile node is called a correspondent node (CN). Mobile nodes can also send </a:t>
            </a:r>
            <a:r>
              <a:rPr lang="en-US" altLang="zh-TW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registrations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to the correspondent node directly (called a correspondent </a:t>
            </a:r>
            <a:r>
              <a:rPr lang="en-US" altLang="zh-TW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registration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A correspondent node can also be a mobile node.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171A6-937B-4164-84EE-8244D1ADA394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gray">
          <a:xfrm>
            <a:off x="-9525" y="1447800"/>
            <a:ext cx="9164638" cy="3832225"/>
          </a:xfrm>
          <a:custGeom>
            <a:avLst/>
            <a:gdLst>
              <a:gd name="T0" fmla="*/ 19050 w 5773"/>
              <a:gd name="T1" fmla="*/ 196850 h 2414"/>
              <a:gd name="T2" fmla="*/ 2192338 w 5773"/>
              <a:gd name="T3" fmla="*/ 19050 h 2414"/>
              <a:gd name="T4" fmla="*/ 6451600 w 5773"/>
              <a:gd name="T5" fmla="*/ 922338 h 2414"/>
              <a:gd name="T6" fmla="*/ 9164638 w 5773"/>
              <a:gd name="T7" fmla="*/ 187325 h 2414"/>
              <a:gd name="T8" fmla="*/ 9153525 w 5773"/>
              <a:gd name="T9" fmla="*/ 3414713 h 2414"/>
              <a:gd name="T10" fmla="*/ 6296025 w 5773"/>
              <a:gd name="T11" fmla="*/ 3592513 h 2414"/>
              <a:gd name="T12" fmla="*/ 3116263 w 5773"/>
              <a:gd name="T13" fmla="*/ 3011488 h 2414"/>
              <a:gd name="T14" fmla="*/ 9525 w 5773"/>
              <a:gd name="T15" fmla="*/ 3821113 h 2414"/>
              <a:gd name="T16" fmla="*/ 19050 w 5773"/>
              <a:gd name="T17" fmla="*/ 196850 h 24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73" h="2414">
                <a:moveTo>
                  <a:pt x="12" y="124"/>
                </a:moveTo>
                <a:cubicBezTo>
                  <a:pt x="150" y="76"/>
                  <a:pt x="581" y="0"/>
                  <a:pt x="1381" y="12"/>
                </a:cubicBezTo>
                <a:cubicBezTo>
                  <a:pt x="2181" y="23"/>
                  <a:pt x="3370" y="437"/>
                  <a:pt x="4064" y="581"/>
                </a:cubicBezTo>
                <a:cubicBezTo>
                  <a:pt x="4758" y="725"/>
                  <a:pt x="5635" y="219"/>
                  <a:pt x="5773" y="118"/>
                </a:cubicBezTo>
                <a:lnTo>
                  <a:pt x="5766" y="2151"/>
                </a:lnTo>
                <a:cubicBezTo>
                  <a:pt x="4994" y="2407"/>
                  <a:pt x="4326" y="2311"/>
                  <a:pt x="3966" y="2263"/>
                </a:cubicBezTo>
                <a:cubicBezTo>
                  <a:pt x="3606" y="2215"/>
                  <a:pt x="2715" y="1873"/>
                  <a:pt x="1963" y="1897"/>
                </a:cubicBezTo>
                <a:cubicBezTo>
                  <a:pt x="1305" y="1893"/>
                  <a:pt x="0" y="2402"/>
                  <a:pt x="6" y="2407"/>
                </a:cubicBezTo>
                <a:cubicBezTo>
                  <a:pt x="12" y="2414"/>
                  <a:pt x="12" y="568"/>
                  <a:pt x="12" y="124"/>
                </a:cubicBezTo>
                <a:close/>
              </a:path>
            </a:pathLst>
          </a:custGeom>
          <a:solidFill>
            <a:schemeClr val="accent1">
              <a:alpha val="4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Freeform 18"/>
          <p:cNvSpPr>
            <a:spLocks/>
          </p:cNvSpPr>
          <p:nvPr/>
        </p:nvSpPr>
        <p:spPr bwMode="gray">
          <a:xfrm>
            <a:off x="-9525" y="1730375"/>
            <a:ext cx="9150350" cy="3265488"/>
          </a:xfrm>
          <a:custGeom>
            <a:avLst/>
            <a:gdLst>
              <a:gd name="T0" fmla="*/ 9525 w 5764"/>
              <a:gd name="T1" fmla="*/ 431800 h 2057"/>
              <a:gd name="T2" fmla="*/ 2306638 w 5764"/>
              <a:gd name="T3" fmla="*/ 15875 h 2057"/>
              <a:gd name="T4" fmla="*/ 6638925 w 5764"/>
              <a:gd name="T5" fmla="*/ 765175 h 2057"/>
              <a:gd name="T6" fmla="*/ 9150350 w 5764"/>
              <a:gd name="T7" fmla="*/ 244475 h 2057"/>
              <a:gd name="T8" fmla="*/ 9150350 w 5764"/>
              <a:gd name="T9" fmla="*/ 2867025 h 2057"/>
              <a:gd name="T10" fmla="*/ 6357938 w 5764"/>
              <a:gd name="T11" fmla="*/ 3165475 h 2057"/>
              <a:gd name="T12" fmla="*/ 3001963 w 5764"/>
              <a:gd name="T13" fmla="*/ 2416175 h 2057"/>
              <a:gd name="T14" fmla="*/ 9525 w 5764"/>
              <a:gd name="T15" fmla="*/ 3122613 h 2057"/>
              <a:gd name="T16" fmla="*/ 9525 w 5764"/>
              <a:gd name="T17" fmla="*/ 431800 h 20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086600" y="1947863"/>
            <a:ext cx="533400" cy="533400"/>
            <a:chOff x="4752" y="1200"/>
            <a:chExt cx="288" cy="288"/>
          </a:xfrm>
        </p:grpSpPr>
        <p:sp>
          <p:nvSpPr>
            <p:cNvPr id="7" name="Oval 20"/>
            <p:cNvSpPr>
              <a:spLocks noChangeArrowheads="1"/>
            </p:cNvSpPr>
            <p:nvPr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8" name="Oval 21"/>
            <p:cNvSpPr>
              <a:spLocks noChangeArrowheads="1"/>
            </p:cNvSpPr>
            <p:nvPr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7620000" y="1371600"/>
            <a:ext cx="914400" cy="914400"/>
            <a:chOff x="4992" y="816"/>
            <a:chExt cx="576" cy="576"/>
          </a:xfrm>
        </p:grpSpPr>
        <p:sp>
          <p:nvSpPr>
            <p:cNvPr id="10" name="Oval 23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1" name="Oval 24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304800" y="3429000"/>
            <a:ext cx="1295400" cy="1371600"/>
            <a:chOff x="4992" y="816"/>
            <a:chExt cx="576" cy="576"/>
          </a:xfrm>
        </p:grpSpPr>
        <p:sp>
          <p:nvSpPr>
            <p:cNvPr id="13" name="Oval 26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294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4" name="Oval 27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1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zh-TW" sz="2400" b="1">
                  <a:solidFill>
                    <a:schemeClr val="tx2"/>
                  </a:solidFill>
                  <a:ea typeface="新細明體" charset="-120"/>
                </a:rPr>
                <a:t>LOGO</a:t>
              </a:r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590800"/>
            <a:ext cx="7086600" cy="1012825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295400" y="3581400"/>
            <a:ext cx="6705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en-US" altLang="zh-TW" noProof="0" smtClean="0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 smtClean="0"/>
            </a:lvl1pPr>
          </a:lstStyle>
          <a:p>
            <a:fld id="{E685946E-6013-443A-B62E-4163E7E0B2B5}" type="datetime1">
              <a:rPr lang="en-US" altLang="zh-TW" smtClean="0"/>
              <a:pPr/>
              <a:t>12/19/2011</a:t>
            </a:fld>
            <a:endParaRPr lang="en-US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 smtClean="0"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135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B08784-3E0C-4C4F-A7C0-053107C35BE0}" type="datetime1">
              <a:rPr lang="en-US" altLang="zh-TW" smtClean="0"/>
              <a:pPr/>
              <a:t>12/19/2011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022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AC99FF-E82A-4981-A58E-E156ED953164}" type="datetime1">
              <a:rPr lang="en-US" altLang="zh-TW" smtClean="0"/>
              <a:pPr/>
              <a:t>12/19/2011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016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91400" cy="563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A081E-9418-4D86-AFE8-964D87AEC5B4}" type="datetime1">
              <a:rPr lang="en-US" altLang="zh-TW" smtClean="0"/>
              <a:pPr/>
              <a:t>12/19/2011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799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0D095A-DF82-4A0B-AEBF-F9A68FFCB9B1}" type="datetime1">
              <a:rPr lang="en-US" altLang="zh-TW" smtClean="0"/>
              <a:pPr/>
              <a:t>12/19/2011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85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FBD732-D992-4A3F-9BC5-F79217343A1B}" type="datetime1">
              <a:rPr lang="en-US" altLang="zh-TW" smtClean="0"/>
              <a:pPr/>
              <a:t>12/19/2011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0313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0D0BA-7448-43E3-8A3A-A284BC814229}" type="datetime1">
              <a:rPr lang="en-US" altLang="zh-TW" smtClean="0"/>
              <a:pPr/>
              <a:t>12/19/2011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588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CE0AF3-8696-4051-9678-6FF7E3CD5F81}" type="datetime1">
              <a:rPr lang="en-US" altLang="zh-TW" smtClean="0"/>
              <a:pPr/>
              <a:t>12/19/2011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111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FB6A8-0E80-4ED9-A896-0BD6AF37D3AA}" type="datetime1">
              <a:rPr lang="en-US" altLang="zh-TW" smtClean="0"/>
              <a:pPr/>
              <a:t>12/19/2011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018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5146C-D73C-4A85-9A2F-1E7088C3DCDD}" type="datetime1">
              <a:rPr lang="en-US" altLang="zh-TW" smtClean="0"/>
              <a:pPr/>
              <a:t>12/19/2011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241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B61F7D-BF71-4CC1-BD81-36455DD92450}" type="datetime1">
              <a:rPr lang="en-US" altLang="zh-TW" smtClean="0"/>
              <a:pPr/>
              <a:t>12/19/2011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270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0FEE02-B600-4D9B-A808-7188A7AA3C9D}" type="datetime1">
              <a:rPr lang="en-US" altLang="zh-TW" smtClean="0"/>
              <a:pPr/>
              <a:t>12/19/2011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948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7"/>
          <p:cNvGraphicFramePr>
            <a:graphicFrameLocks noChangeAspect="1"/>
          </p:cNvGraphicFramePr>
          <p:nvPr/>
        </p:nvGraphicFramePr>
        <p:xfrm>
          <a:off x="0" y="0"/>
          <a:ext cx="9144000" cy="1200150"/>
        </p:xfrm>
        <a:graphic>
          <a:graphicData uri="http://schemas.openxmlformats.org/presentationml/2006/ole">
            <p:oleObj spid="_x0000_s2407" name="Image" r:id="rId15" imgW="9561905" imgH="1600000" progId="">
              <p:embed/>
            </p:oleObj>
          </a:graphicData>
        </a:graphic>
      </p:graphicFrame>
      <p:sp>
        <p:nvSpPr>
          <p:cNvPr id="1027" name="Freeform 16"/>
          <p:cNvSpPr>
            <a:spLocks/>
          </p:cNvSpPr>
          <p:nvPr/>
        </p:nvSpPr>
        <p:spPr bwMode="gray">
          <a:xfrm>
            <a:off x="-11113" y="280988"/>
            <a:ext cx="9155113" cy="1620837"/>
          </a:xfrm>
          <a:custGeom>
            <a:avLst/>
            <a:gdLst>
              <a:gd name="T0" fmla="*/ 9525 w 5767"/>
              <a:gd name="T1" fmla="*/ 173037 h 1021"/>
              <a:gd name="T2" fmla="*/ 2265363 w 5767"/>
              <a:gd name="T3" fmla="*/ 73025 h 1021"/>
              <a:gd name="T4" fmla="*/ 6400800 w 5767"/>
              <a:gd name="T5" fmla="*/ 404812 h 1021"/>
              <a:gd name="T6" fmla="*/ 9155113 w 5767"/>
              <a:gd name="T7" fmla="*/ 0 h 1021"/>
              <a:gd name="T8" fmla="*/ 9155113 w 5767"/>
              <a:gd name="T9" fmla="*/ 1231900 h 1021"/>
              <a:gd name="T10" fmla="*/ 6453188 w 5767"/>
              <a:gd name="T11" fmla="*/ 1319212 h 1021"/>
              <a:gd name="T12" fmla="*/ 3149600 w 5767"/>
              <a:gd name="T13" fmla="*/ 1069975 h 1021"/>
              <a:gd name="T14" fmla="*/ 22225 w 5767"/>
              <a:gd name="T15" fmla="*/ 1579562 h 1021"/>
              <a:gd name="T16" fmla="*/ 9525 w 5767"/>
              <a:gd name="T17" fmla="*/ 173037 h 10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7" h="1021">
                <a:moveTo>
                  <a:pt x="6" y="109"/>
                </a:moveTo>
                <a:cubicBezTo>
                  <a:pt x="144" y="93"/>
                  <a:pt x="626" y="42"/>
                  <a:pt x="1427" y="46"/>
                </a:cubicBezTo>
                <a:cubicBezTo>
                  <a:pt x="2228" y="50"/>
                  <a:pt x="3321" y="224"/>
                  <a:pt x="4032" y="255"/>
                </a:cubicBezTo>
                <a:cubicBezTo>
                  <a:pt x="4742" y="286"/>
                  <a:pt x="5649" y="91"/>
                  <a:pt x="5767" y="0"/>
                </a:cubicBezTo>
                <a:lnTo>
                  <a:pt x="5767" y="776"/>
                </a:lnTo>
                <a:cubicBezTo>
                  <a:pt x="4948" y="879"/>
                  <a:pt x="4543" y="844"/>
                  <a:pt x="4065" y="831"/>
                </a:cubicBezTo>
                <a:cubicBezTo>
                  <a:pt x="3587" y="818"/>
                  <a:pt x="2973" y="694"/>
                  <a:pt x="1984" y="674"/>
                </a:cubicBezTo>
                <a:cubicBezTo>
                  <a:pt x="995" y="654"/>
                  <a:pt x="28" y="969"/>
                  <a:pt x="14" y="995"/>
                </a:cubicBezTo>
                <a:cubicBezTo>
                  <a:pt x="0" y="1021"/>
                  <a:pt x="6" y="255"/>
                  <a:pt x="6" y="109"/>
                </a:cubicBezTo>
                <a:close/>
              </a:path>
            </a:pathLst>
          </a:custGeom>
          <a:solidFill>
            <a:schemeClr val="accent1">
              <a:alpha val="4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8" name="Freeform 17"/>
          <p:cNvSpPr>
            <a:spLocks/>
          </p:cNvSpPr>
          <p:nvPr/>
        </p:nvSpPr>
        <p:spPr bwMode="gray">
          <a:xfrm>
            <a:off x="-20638" y="533400"/>
            <a:ext cx="9161463" cy="1006475"/>
          </a:xfrm>
          <a:custGeom>
            <a:avLst/>
            <a:gdLst>
              <a:gd name="T0" fmla="*/ 31750 w 5771"/>
              <a:gd name="T1" fmla="*/ 173038 h 634"/>
              <a:gd name="T2" fmla="*/ 2289175 w 5771"/>
              <a:gd name="T3" fmla="*/ 4763 h 634"/>
              <a:gd name="T4" fmla="*/ 6588125 w 5771"/>
              <a:gd name="T5" fmla="*/ 234950 h 634"/>
              <a:gd name="T6" fmla="*/ 9161463 w 5771"/>
              <a:gd name="T7" fmla="*/ 58738 h 634"/>
              <a:gd name="T8" fmla="*/ 9161463 w 5771"/>
              <a:gd name="T9" fmla="*/ 884238 h 634"/>
              <a:gd name="T10" fmla="*/ 6257925 w 5771"/>
              <a:gd name="T11" fmla="*/ 939800 h 634"/>
              <a:gd name="T12" fmla="*/ 2919413 w 5771"/>
              <a:gd name="T13" fmla="*/ 723900 h 634"/>
              <a:gd name="T14" fmla="*/ 9525 w 5771"/>
              <a:gd name="T15" fmla="*/ 984250 h 634"/>
              <a:gd name="T16" fmla="*/ 31750 w 5771"/>
              <a:gd name="T17" fmla="*/ 173038 h 6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71" h="634">
                <a:moveTo>
                  <a:pt x="20" y="109"/>
                </a:moveTo>
                <a:cubicBezTo>
                  <a:pt x="26" y="109"/>
                  <a:pt x="645" y="0"/>
                  <a:pt x="1442" y="3"/>
                </a:cubicBezTo>
                <a:cubicBezTo>
                  <a:pt x="2239" y="6"/>
                  <a:pt x="3443" y="123"/>
                  <a:pt x="4150" y="148"/>
                </a:cubicBezTo>
                <a:cubicBezTo>
                  <a:pt x="4858" y="173"/>
                  <a:pt x="5633" y="63"/>
                  <a:pt x="5771" y="37"/>
                </a:cubicBezTo>
                <a:lnTo>
                  <a:pt x="5771" y="557"/>
                </a:lnTo>
                <a:cubicBezTo>
                  <a:pt x="4926" y="634"/>
                  <a:pt x="4422" y="612"/>
                  <a:pt x="3942" y="592"/>
                </a:cubicBezTo>
                <a:cubicBezTo>
                  <a:pt x="3463" y="572"/>
                  <a:pt x="2588" y="450"/>
                  <a:pt x="1839" y="456"/>
                </a:cubicBezTo>
                <a:cubicBezTo>
                  <a:pt x="1182" y="455"/>
                  <a:pt x="0" y="618"/>
                  <a:pt x="6" y="620"/>
                </a:cubicBezTo>
                <a:cubicBezTo>
                  <a:pt x="12" y="621"/>
                  <a:pt x="14" y="109"/>
                  <a:pt x="20" y="1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029" name="Group 18"/>
          <p:cNvGrpSpPr>
            <a:grpSpLocks/>
          </p:cNvGrpSpPr>
          <p:nvPr/>
        </p:nvGrpSpPr>
        <p:grpSpPr bwMode="auto">
          <a:xfrm>
            <a:off x="7740650" y="347663"/>
            <a:ext cx="387350" cy="366712"/>
            <a:chOff x="4752" y="1200"/>
            <a:chExt cx="288" cy="288"/>
          </a:xfrm>
        </p:grpSpPr>
        <p:sp>
          <p:nvSpPr>
            <p:cNvPr id="1043" name="Oval 19"/>
            <p:cNvSpPr>
              <a:spLocks noChangeArrowheads="1"/>
            </p:cNvSpPr>
            <p:nvPr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grpSp>
        <p:nvGrpSpPr>
          <p:cNvPr id="1030" name="Group 21"/>
          <p:cNvGrpSpPr>
            <a:grpSpLocks/>
          </p:cNvGrpSpPr>
          <p:nvPr/>
        </p:nvGrpSpPr>
        <p:grpSpPr bwMode="auto">
          <a:xfrm>
            <a:off x="8153400" y="53975"/>
            <a:ext cx="609600" cy="592138"/>
            <a:chOff x="4992" y="816"/>
            <a:chExt cx="576" cy="576"/>
          </a:xfrm>
        </p:grpSpPr>
        <p:sp>
          <p:nvSpPr>
            <p:cNvPr id="1039" name="Oval 22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gray">
            <a:xfrm>
              <a:off x="4992" y="912"/>
              <a:ext cx="480" cy="38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grpSp>
        <p:nvGrpSpPr>
          <p:cNvPr id="1031" name="Group 24"/>
          <p:cNvGrpSpPr>
            <a:grpSpLocks/>
          </p:cNvGrpSpPr>
          <p:nvPr/>
        </p:nvGrpSpPr>
        <p:grpSpPr bwMode="auto">
          <a:xfrm>
            <a:off x="171450" y="819150"/>
            <a:ext cx="720725" cy="762000"/>
            <a:chOff x="4992" y="816"/>
            <a:chExt cx="576" cy="576"/>
          </a:xfrm>
        </p:grpSpPr>
        <p:sp>
          <p:nvSpPr>
            <p:cNvPr id="1037" name="Oval 25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294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新細明體" charset="-120"/>
              </a:defRPr>
            </a:lvl1pPr>
          </a:lstStyle>
          <a:p>
            <a:fld id="{E6C207FF-E9D4-4B94-B6C1-5CCD8DC8A827}" type="datetime1">
              <a:rPr lang="en-US" altLang="zh-TW" smtClean="0"/>
              <a:pPr/>
              <a:t>12/19/2011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新細明體" charset="-120"/>
              </a:defRPr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新細明體" charset="-12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6858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hyperlink" Target="http://en.wikipedia.org/wiki/Triangular_routi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kensvirtualreality.wordpress.com/2009/03/29/the-great-vswitch-debate-part-1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lylib.com/books/en/1.88.1.96/6/" TargetMode="External"/><Relationship Id="rId5" Type="http://schemas.openxmlformats.org/officeDocument/2006/relationships/hyperlink" Target="http://tools.ietf.org/html/rfc3963" TargetMode="External"/><Relationship Id="rId4" Type="http://schemas.openxmlformats.org/officeDocument/2006/relationships/hyperlink" Target="http://www.slideshare.net/rhoton/optimizing-cloud-computing-with-ipv6-160639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3200400"/>
            <a:ext cx="6629400" cy="2362200"/>
          </a:xfrm>
        </p:spPr>
        <p:txBody>
          <a:bodyPr>
            <a:normAutofit/>
          </a:bodyPr>
          <a:lstStyle/>
          <a:p>
            <a:pPr algn="ctr"/>
            <a:endParaRPr lang="en-US" altLang="zh-TW" sz="320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sz="320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sz="2800" i="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C:\Users\Yafang\Pictures\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38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6E8A-6F92-4041-9B2F-CF973694510E}" type="datetime1">
              <a:rPr lang="en-US" altLang="zh-TW" smtClean="0"/>
              <a:pPr/>
              <a:t>12/19/2011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8" name="標題 4"/>
          <p:cNvSpPr txBox="1">
            <a:spLocks/>
          </p:cNvSpPr>
          <p:nvPr/>
        </p:nvSpPr>
        <p:spPr bwMode="white">
          <a:xfrm>
            <a:off x="1143000" y="2590800"/>
            <a:ext cx="7086600" cy="10128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zh-TW" smtClean="0"/>
              <a:t>Cloud Computing</a:t>
            </a:r>
            <a:endParaRPr lang="zh-TW" altLang="en-US" dirty="0"/>
          </a:p>
        </p:txBody>
      </p:sp>
      <p:sp>
        <p:nvSpPr>
          <p:cNvPr id="9" name="副標題 5"/>
          <p:cNvSpPr txBox="1">
            <a:spLocks/>
          </p:cNvSpPr>
          <p:nvPr/>
        </p:nvSpPr>
        <p:spPr bwMode="white">
          <a:xfrm>
            <a:off x="1259632" y="3573016"/>
            <a:ext cx="6705600" cy="63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sz="3200" b="1" dirty="0" smtClean="0">
                <a:solidFill>
                  <a:srgbClr val="2163B4"/>
                </a:solidFill>
              </a:rPr>
              <a:t>Network Virtualization</a:t>
            </a:r>
            <a:endParaRPr lang="zh-TW" altLang="en-US" sz="3200" b="1" dirty="0">
              <a:solidFill>
                <a:srgbClr val="2163B4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79912" y="5589240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-Rung Lee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</a:t>
            </a:r>
            <a:r>
              <a:rPr lang="en-US" dirty="0" smtClean="0"/>
              <a:t>VLAN Switch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</a:t>
            </a:r>
            <a:br>
              <a:rPr lang="en-US" dirty="0" smtClean="0"/>
            </a:br>
            <a:r>
              <a:rPr lang="en-US" dirty="0" smtClean="0"/>
              <a:t>physical</a:t>
            </a:r>
            <a:br>
              <a:rPr lang="en-US" dirty="0" smtClean="0"/>
            </a:br>
            <a:r>
              <a:rPr lang="en-US" dirty="0" smtClean="0"/>
              <a:t>switch,</a:t>
            </a:r>
            <a:br>
              <a:rPr lang="en-US" dirty="0" smtClean="0"/>
            </a:br>
            <a:r>
              <a:rPr lang="en-US" dirty="0" smtClean="0"/>
              <a:t>multiple</a:t>
            </a:r>
            <a:br>
              <a:rPr lang="en-US" dirty="0" smtClean="0"/>
            </a:br>
            <a:r>
              <a:rPr lang="en-US" dirty="0" smtClean="0"/>
              <a:t>logical</a:t>
            </a:r>
            <a:br>
              <a:rPr lang="en-US" dirty="0" smtClean="0"/>
            </a:br>
            <a:r>
              <a:rPr lang="en-US" dirty="0" err="1" smtClean="0"/>
              <a:t>netowrks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1524000"/>
            <a:ext cx="5295036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084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VLAN </a:t>
            </a:r>
            <a:r>
              <a:rPr lang="en-US" dirty="0" err="1" smtClean="0"/>
              <a:t>Trunking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364084"/>
            <a:ext cx="8077200" cy="3884316"/>
          </a:xfrm>
          <a:prstGeom prst="rect">
            <a:avLst/>
          </a:prstGeom>
        </p:spPr>
      </p:pic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7706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VLAN Tagging in </a:t>
            </a:r>
            <a:r>
              <a:rPr lang="en-US" dirty="0" err="1" smtClean="0"/>
              <a:t>vSwitch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vSwitch</a:t>
            </a:r>
            <a:r>
              <a:rPr lang="en-US" dirty="0" smtClean="0"/>
              <a:t> has </a:t>
            </a:r>
            <a:r>
              <a:rPr lang="en-US" dirty="0"/>
              <a:t>three </a:t>
            </a:r>
            <a:r>
              <a:rPr lang="en-US" dirty="0" smtClean="0"/>
              <a:t>modes to implement </a:t>
            </a:r>
            <a:r>
              <a:rPr lang="en-US" dirty="0" smtClean="0"/>
              <a:t>VLAN tagging</a:t>
            </a:r>
            <a:endParaRPr lang="en-US" dirty="0" smtClean="0"/>
          </a:p>
          <a:p>
            <a:pPr lvl="1"/>
            <a:r>
              <a:rPr lang="en-US" dirty="0"/>
              <a:t>Virtual Guest Tagging (VGT) Mode – network packets are passed through the </a:t>
            </a:r>
            <a:r>
              <a:rPr lang="en-US" dirty="0" err="1"/>
              <a:t>vSwitch</a:t>
            </a:r>
            <a:r>
              <a:rPr lang="en-US" dirty="0"/>
              <a:t> to the </a:t>
            </a:r>
            <a:r>
              <a:rPr lang="en-US" b="1" dirty="0"/>
              <a:t>guest </a:t>
            </a:r>
            <a:r>
              <a:rPr lang="en-US" b="1" dirty="0" smtClean="0"/>
              <a:t>OS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External </a:t>
            </a:r>
            <a:r>
              <a:rPr lang="en-US" dirty="0"/>
              <a:t>Switch Tagging (EST) Mode </a:t>
            </a:r>
            <a:r>
              <a:rPr lang="en-US" dirty="0" smtClean="0"/>
              <a:t>–VLAN </a:t>
            </a:r>
            <a:r>
              <a:rPr lang="en-US" dirty="0"/>
              <a:t>tags are applied and removed on </a:t>
            </a:r>
            <a:r>
              <a:rPr lang="en-US" dirty="0" smtClean="0"/>
              <a:t>the </a:t>
            </a:r>
            <a:r>
              <a:rPr lang="en-US" b="1" dirty="0"/>
              <a:t>physical switch </a:t>
            </a:r>
            <a:r>
              <a:rPr lang="en-US" dirty="0"/>
              <a:t>port. </a:t>
            </a:r>
          </a:p>
          <a:p>
            <a:pPr lvl="1"/>
            <a:r>
              <a:rPr lang="en-US" dirty="0"/>
              <a:t>Virtual Switch Tagging (VST) Mode </a:t>
            </a:r>
            <a:r>
              <a:rPr lang="en-US" dirty="0" smtClean="0"/>
              <a:t>–VLAN </a:t>
            </a:r>
            <a:r>
              <a:rPr lang="en-US" dirty="0"/>
              <a:t>tags are processed by the </a:t>
            </a:r>
            <a:r>
              <a:rPr lang="en-US" b="1" dirty="0" err="1" smtClean="0"/>
              <a:t>vSwitch</a:t>
            </a:r>
            <a:r>
              <a:rPr lang="en-US" dirty="0" smtClean="0"/>
              <a:t>.</a:t>
            </a:r>
          </a:p>
          <a:p>
            <a:r>
              <a:rPr lang="en-US" dirty="0" smtClean="0"/>
              <a:t>EST and VST modes need physical switch support VLAN tagging processing.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451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vSwitch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Trunking</a:t>
            </a:r>
            <a:r>
              <a:rPr lang="en-US" altLang="zh-TW" dirty="0" smtClean="0"/>
              <a:t> Modes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Virtual Guest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Tagging </a:t>
            </a:r>
            <a:r>
              <a:rPr lang="en-US" altLang="zh-TW" dirty="0" smtClean="0"/>
              <a:t>(VGT) 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External </a:t>
            </a:r>
            <a:r>
              <a:rPr lang="en-US" altLang="zh-TW" dirty="0" smtClean="0"/>
              <a:t>Switch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Tagging </a:t>
            </a:r>
            <a:r>
              <a:rPr lang="en-US" altLang="zh-TW" dirty="0" smtClean="0"/>
              <a:t>(EST) 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Virtual </a:t>
            </a:r>
            <a:r>
              <a:rPr lang="en-US" altLang="zh-TW" dirty="0" smtClean="0"/>
              <a:t>Switch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Tagging </a:t>
            </a:r>
            <a:r>
              <a:rPr lang="en-US" altLang="zh-TW" dirty="0" smtClean="0"/>
              <a:t>(VST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12/19/2011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752600"/>
            <a:ext cx="4728623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VMs, Multiple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1574800"/>
            <a:ext cx="5589872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012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Shaping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parameters to </a:t>
            </a:r>
            <a:r>
              <a:rPr lang="en-US" dirty="0"/>
              <a:t>control traffic </a:t>
            </a:r>
            <a:r>
              <a:rPr lang="en-US" dirty="0" smtClean="0"/>
              <a:t>shaping</a:t>
            </a:r>
          </a:p>
          <a:p>
            <a:pPr lvl="1"/>
            <a:r>
              <a:rPr lang="en-US"/>
              <a:t>Average </a:t>
            </a:r>
            <a:r>
              <a:rPr lang="en-US" smtClean="0"/>
              <a:t>Bandwidth: </a:t>
            </a:r>
            <a:r>
              <a:rPr lang="en-US" dirty="0"/>
              <a:t>This is the “guaranteed” data rate that you want to set for data transmission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Peak </a:t>
            </a:r>
            <a:r>
              <a:rPr lang="en-US" dirty="0" smtClean="0"/>
              <a:t>Bandwidth: </a:t>
            </a:r>
            <a:r>
              <a:rPr lang="en-US" dirty="0"/>
              <a:t>This is the absolute ceiling data rate that the </a:t>
            </a:r>
            <a:r>
              <a:rPr lang="en-US" dirty="0" err="1"/>
              <a:t>vSwitch</a:t>
            </a:r>
            <a:r>
              <a:rPr lang="en-US" dirty="0"/>
              <a:t> will transmit data </a:t>
            </a:r>
            <a:r>
              <a:rPr lang="en-US" dirty="0" smtClean="0"/>
              <a:t>at.</a:t>
            </a:r>
            <a:endParaRPr lang="en-US" dirty="0"/>
          </a:p>
          <a:p>
            <a:pPr lvl="1"/>
            <a:r>
              <a:rPr lang="en-US" dirty="0"/>
              <a:t>Burst </a:t>
            </a:r>
            <a:r>
              <a:rPr lang="en-US" dirty="0" smtClean="0"/>
              <a:t>Size: The </a:t>
            </a:r>
            <a:r>
              <a:rPr lang="en-US" dirty="0"/>
              <a:t>burst size is specified as the number of bytes that can be sent each time the </a:t>
            </a:r>
            <a:r>
              <a:rPr lang="en-US" dirty="0" err="1"/>
              <a:t>vSwitch</a:t>
            </a:r>
            <a:r>
              <a:rPr lang="en-US" dirty="0"/>
              <a:t> “bursts” above the Average Bandwidth.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418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</a:t>
            </a:r>
            <a:r>
              <a:rPr lang="en-US" dirty="0"/>
              <a:t>s</a:t>
            </a:r>
            <a:r>
              <a:rPr lang="en-US" dirty="0" smtClean="0"/>
              <a:t>witch</a:t>
            </a:r>
          </a:p>
          <a:p>
            <a:r>
              <a:rPr lang="en-US" dirty="0" smtClean="0"/>
              <a:t>IPv6 </a:t>
            </a:r>
            <a:r>
              <a:rPr lang="en-US" dirty="0" smtClean="0"/>
              <a:t>and Cloud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748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IPv6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IPv6 </a:t>
            </a:r>
            <a:r>
              <a:rPr lang="en-US" altLang="zh-TW" dirty="0" smtClean="0"/>
              <a:t>is version 6 of the Internet </a:t>
            </a:r>
            <a:r>
              <a:rPr lang="en-US" altLang="zh-TW" dirty="0" smtClean="0"/>
              <a:t>Protocol (IP), which uses 128 bits for the address (3.4*10</a:t>
            </a:r>
            <a:r>
              <a:rPr lang="en-US" altLang="zh-TW" baseline="30000" dirty="0" smtClean="0"/>
              <a:t>38</a:t>
            </a:r>
            <a:r>
              <a:rPr lang="en-US" altLang="zh-TW" dirty="0" smtClean="0"/>
              <a:t>). </a:t>
            </a:r>
          </a:p>
          <a:p>
            <a:r>
              <a:rPr lang="en-US" altLang="zh-TW" dirty="0" smtClean="0"/>
              <a:t>Advantages over IPv4</a:t>
            </a:r>
          </a:p>
          <a:p>
            <a:pPr lvl="1"/>
            <a:r>
              <a:rPr lang="en-US" altLang="zh-TW" dirty="0" smtClean="0"/>
              <a:t>A lot more IP addresses</a:t>
            </a:r>
          </a:p>
          <a:p>
            <a:pPr lvl="1"/>
            <a:r>
              <a:rPr lang="en-US" altLang="zh-TW" dirty="0" smtClean="0"/>
              <a:t>Can avoid NAT (more transparent P2P transmission)</a:t>
            </a:r>
          </a:p>
          <a:p>
            <a:pPr lvl="1"/>
            <a:r>
              <a:rPr lang="en-US" altLang="zh-TW" dirty="0" smtClean="0"/>
              <a:t>Stateless address </a:t>
            </a:r>
            <a:r>
              <a:rPr lang="en-US" altLang="zh-TW" dirty="0" err="1" smtClean="0"/>
              <a:t>autoconfiguration</a:t>
            </a:r>
            <a:r>
              <a:rPr lang="en-US" altLang="zh-TW" dirty="0" smtClean="0"/>
              <a:t> (replace DHCP)</a:t>
            </a:r>
          </a:p>
          <a:p>
            <a:pPr lvl="1"/>
            <a:r>
              <a:rPr lang="en-US" altLang="zh-TW" dirty="0" smtClean="0"/>
              <a:t>Fixed host identification (MAC address 64 bits)</a:t>
            </a:r>
          </a:p>
          <a:p>
            <a:pPr lvl="1"/>
            <a:r>
              <a:rPr lang="en-US" altLang="zh-TW" dirty="0" smtClean="0"/>
              <a:t>Enhance the multicast ability (no explicit broadcast)</a:t>
            </a:r>
          </a:p>
          <a:p>
            <a:pPr lvl="1"/>
            <a:r>
              <a:rPr lang="en-US" altLang="zh-TW" dirty="0" smtClean="0"/>
              <a:t>Support </a:t>
            </a:r>
            <a:r>
              <a:rPr lang="en-US" altLang="zh-TW" dirty="0" smtClean="0"/>
              <a:t>network </a:t>
            </a:r>
            <a:r>
              <a:rPr lang="en-US" altLang="zh-TW" dirty="0" smtClean="0"/>
              <a:t>mobility: allows </a:t>
            </a:r>
            <a:r>
              <a:rPr lang="en-US" altLang="zh-TW" dirty="0" smtClean="0"/>
              <a:t>entire subnets to move to a new router </a:t>
            </a:r>
            <a:r>
              <a:rPr lang="en-US" altLang="zh-TW" dirty="0" smtClean="0"/>
              <a:t>without </a:t>
            </a:r>
            <a:r>
              <a:rPr lang="en-US" altLang="zh-TW" dirty="0" smtClean="0"/>
              <a:t>renumbering.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12/19/2011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NAT Problems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Overhead of unnecessary translation</a:t>
            </a:r>
          </a:p>
          <a:p>
            <a:r>
              <a:rPr lang="en-US" altLang="zh-TW" dirty="0" smtClean="0"/>
              <a:t>Protocol </a:t>
            </a:r>
            <a:r>
              <a:rPr lang="en-US" altLang="zh-TW" dirty="0" smtClean="0"/>
              <a:t>incompatibilities (E.g</a:t>
            </a:r>
            <a:r>
              <a:rPr lang="en-US" altLang="zh-TW" dirty="0" smtClean="0"/>
              <a:t>. </a:t>
            </a:r>
            <a:r>
              <a:rPr lang="en-US" altLang="zh-TW" dirty="0" err="1" smtClean="0"/>
              <a:t>Ipsec</a:t>
            </a:r>
            <a:r>
              <a:rPr lang="en-US" altLang="zh-TW" dirty="0" smtClean="0"/>
              <a:t>)</a:t>
            </a:r>
            <a:endParaRPr lang="en-US" altLang="zh-TW" dirty="0" smtClean="0"/>
          </a:p>
          <a:p>
            <a:r>
              <a:rPr lang="en-US" altLang="zh-TW" dirty="0" smtClean="0"/>
              <a:t>Breaks peer-to-peer applications</a:t>
            </a:r>
          </a:p>
          <a:p>
            <a:pPr lvl="1"/>
            <a:r>
              <a:rPr lang="en-US" altLang="zh-TW" dirty="0" smtClean="0"/>
              <a:t>Instant </a:t>
            </a:r>
            <a:r>
              <a:rPr lang="en-US" altLang="zh-TW" dirty="0" smtClean="0"/>
              <a:t>messaging, Interactive games, VoIP, …</a:t>
            </a:r>
            <a:endParaRPr lang="en-US" altLang="zh-TW" dirty="0" smtClean="0"/>
          </a:p>
          <a:p>
            <a:r>
              <a:rPr lang="en-US" altLang="zh-TW" dirty="0" smtClean="0"/>
              <a:t>Limits implementation of application servers</a:t>
            </a:r>
          </a:p>
          <a:p>
            <a:pPr lvl="1"/>
            <a:r>
              <a:rPr lang="en-US" altLang="zh-TW" dirty="0" smtClean="0"/>
              <a:t>Web-services distribution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Grid </a:t>
            </a:r>
            <a:r>
              <a:rPr lang="en-US" altLang="zh-TW" dirty="0" smtClean="0"/>
              <a:t>computing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12/19/2011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4953000" y="4343400"/>
            <a:ext cx="3792538" cy="1849437"/>
            <a:chOff x="1066" y="1525"/>
            <a:chExt cx="3736" cy="2429"/>
          </a:xfrm>
        </p:grpSpPr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1066" y="1525"/>
              <a:ext cx="329" cy="703"/>
              <a:chOff x="4793" y="2962"/>
              <a:chExt cx="429" cy="664"/>
            </a:xfrm>
          </p:grpSpPr>
          <p:grpSp>
            <p:nvGrpSpPr>
              <p:cNvPr id="420" name="Group 6"/>
              <p:cNvGrpSpPr>
                <a:grpSpLocks/>
              </p:cNvGrpSpPr>
              <p:nvPr/>
            </p:nvGrpSpPr>
            <p:grpSpPr bwMode="auto">
              <a:xfrm>
                <a:off x="4793" y="2962"/>
                <a:ext cx="429" cy="368"/>
                <a:chOff x="5392" y="2962"/>
                <a:chExt cx="483" cy="368"/>
              </a:xfrm>
            </p:grpSpPr>
            <p:sp>
              <p:nvSpPr>
                <p:cNvPr id="422" name="Rectangle 7"/>
                <p:cNvSpPr>
                  <a:spLocks noChangeArrowheads="1"/>
                </p:cNvSpPr>
                <p:nvPr/>
              </p:nvSpPr>
              <p:spPr bwMode="auto">
                <a:xfrm>
                  <a:off x="5489" y="3183"/>
                  <a:ext cx="303" cy="84"/>
                </a:xfrm>
                <a:prstGeom prst="rect">
                  <a:avLst/>
                </a:prstGeom>
                <a:solidFill>
                  <a:srgbClr val="91919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3" name="Freeform 8"/>
                <p:cNvSpPr>
                  <a:spLocks/>
                </p:cNvSpPr>
                <p:nvPr/>
              </p:nvSpPr>
              <p:spPr bwMode="auto">
                <a:xfrm>
                  <a:off x="5488" y="3156"/>
                  <a:ext cx="306" cy="28"/>
                </a:xfrm>
                <a:custGeom>
                  <a:avLst/>
                  <a:gdLst>
                    <a:gd name="T0" fmla="*/ 0 w 306"/>
                    <a:gd name="T1" fmla="*/ 27 h 28"/>
                    <a:gd name="T2" fmla="*/ 305 w 306"/>
                    <a:gd name="T3" fmla="*/ 27 h 28"/>
                    <a:gd name="T4" fmla="*/ 276 w 306"/>
                    <a:gd name="T5" fmla="*/ 0 h 28"/>
                    <a:gd name="T6" fmla="*/ 32 w 306"/>
                    <a:gd name="T7" fmla="*/ 0 h 28"/>
                    <a:gd name="T8" fmla="*/ 0 w 306"/>
                    <a:gd name="T9" fmla="*/ 27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8"/>
                    <a:gd name="T17" fmla="*/ 306 w 306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8">
                      <a:moveTo>
                        <a:pt x="0" y="27"/>
                      </a:moveTo>
                      <a:lnTo>
                        <a:pt x="305" y="27"/>
                      </a:lnTo>
                      <a:lnTo>
                        <a:pt x="276" y="0"/>
                      </a:lnTo>
                      <a:lnTo>
                        <a:pt x="32" y="0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DADADA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" name="Freeform 9"/>
                <p:cNvSpPr>
                  <a:spLocks/>
                </p:cNvSpPr>
                <p:nvPr/>
              </p:nvSpPr>
              <p:spPr bwMode="auto">
                <a:xfrm>
                  <a:off x="5491" y="3179"/>
                  <a:ext cx="298" cy="1"/>
                </a:xfrm>
                <a:custGeom>
                  <a:avLst/>
                  <a:gdLst>
                    <a:gd name="T0" fmla="*/ 0 w 298"/>
                    <a:gd name="T1" fmla="*/ 0 h 1"/>
                    <a:gd name="T2" fmla="*/ 297 w 298"/>
                    <a:gd name="T3" fmla="*/ 0 h 1"/>
                    <a:gd name="T4" fmla="*/ 0 60000 65536"/>
                    <a:gd name="T5" fmla="*/ 0 60000 65536"/>
                    <a:gd name="T6" fmla="*/ 0 w 298"/>
                    <a:gd name="T7" fmla="*/ 0 h 1"/>
                    <a:gd name="T8" fmla="*/ 298 w 298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98" h="1">
                      <a:moveTo>
                        <a:pt x="0" y="0"/>
                      </a:moveTo>
                      <a:lnTo>
                        <a:pt x="29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9C9C9C"/>
                    </a:gs>
                    <a:gs pos="100000">
                      <a:srgbClr val="919191"/>
                    </a:gs>
                  </a:gsLst>
                  <a:lin ang="5400000" scaled="1"/>
                </a:gra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" name="Rectangle 10"/>
                <p:cNvSpPr>
                  <a:spLocks noChangeArrowheads="1"/>
                </p:cNvSpPr>
                <p:nvPr/>
              </p:nvSpPr>
              <p:spPr bwMode="auto">
                <a:xfrm>
                  <a:off x="5493" y="3190"/>
                  <a:ext cx="59" cy="40"/>
                </a:xfrm>
                <a:prstGeom prst="rect">
                  <a:avLst/>
                </a:prstGeom>
                <a:solidFill>
                  <a:srgbClr val="67676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" name="Rectangle 11"/>
                <p:cNvSpPr>
                  <a:spLocks noChangeArrowheads="1"/>
                </p:cNvSpPr>
                <p:nvPr/>
              </p:nvSpPr>
              <p:spPr bwMode="auto">
                <a:xfrm>
                  <a:off x="5556" y="3190"/>
                  <a:ext cx="86" cy="40"/>
                </a:xfrm>
                <a:prstGeom prst="rect">
                  <a:avLst/>
                </a:prstGeom>
                <a:solidFill>
                  <a:srgbClr val="67676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7" name="Rectangle 12"/>
                <p:cNvSpPr>
                  <a:spLocks noChangeArrowheads="1"/>
                </p:cNvSpPr>
                <p:nvPr/>
              </p:nvSpPr>
              <p:spPr bwMode="auto">
                <a:xfrm>
                  <a:off x="5646" y="3190"/>
                  <a:ext cx="94" cy="40"/>
                </a:xfrm>
                <a:prstGeom prst="rect">
                  <a:avLst/>
                </a:prstGeom>
                <a:solidFill>
                  <a:srgbClr val="67676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8" name="Rectangle 13"/>
                <p:cNvSpPr>
                  <a:spLocks noChangeArrowheads="1"/>
                </p:cNvSpPr>
                <p:nvPr/>
              </p:nvSpPr>
              <p:spPr bwMode="auto">
                <a:xfrm>
                  <a:off x="5742" y="3190"/>
                  <a:ext cx="38" cy="40"/>
                </a:xfrm>
                <a:prstGeom prst="rect">
                  <a:avLst/>
                </a:prstGeom>
                <a:solidFill>
                  <a:srgbClr val="67676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9" name="Rectangle 14"/>
                <p:cNvSpPr>
                  <a:spLocks noChangeArrowheads="1"/>
                </p:cNvSpPr>
                <p:nvPr/>
              </p:nvSpPr>
              <p:spPr bwMode="auto">
                <a:xfrm>
                  <a:off x="5587" y="3196"/>
                  <a:ext cx="26" cy="16"/>
                </a:xfrm>
                <a:prstGeom prst="rect">
                  <a:avLst/>
                </a:prstGeom>
                <a:solidFill>
                  <a:srgbClr val="DADAD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" name="Rectangle 15"/>
                <p:cNvSpPr>
                  <a:spLocks noChangeArrowheads="1"/>
                </p:cNvSpPr>
                <p:nvPr/>
              </p:nvSpPr>
              <p:spPr bwMode="auto">
                <a:xfrm>
                  <a:off x="5591" y="3207"/>
                  <a:ext cx="18" cy="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3333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" name="Rectangle 16"/>
                <p:cNvSpPr>
                  <a:spLocks noChangeArrowheads="1"/>
                </p:cNvSpPr>
                <p:nvPr/>
              </p:nvSpPr>
              <p:spPr bwMode="auto">
                <a:xfrm>
                  <a:off x="5567" y="3208"/>
                  <a:ext cx="65" cy="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3333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2" name="Rectangle 17"/>
                <p:cNvSpPr>
                  <a:spLocks noChangeArrowheads="1"/>
                </p:cNvSpPr>
                <p:nvPr/>
              </p:nvSpPr>
              <p:spPr bwMode="auto">
                <a:xfrm>
                  <a:off x="5563" y="3198"/>
                  <a:ext cx="8" cy="8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rgbClr val="3333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3" name="Rectangle 18"/>
                <p:cNvSpPr>
                  <a:spLocks noChangeArrowheads="1"/>
                </p:cNvSpPr>
                <p:nvPr/>
              </p:nvSpPr>
              <p:spPr bwMode="auto">
                <a:xfrm>
                  <a:off x="5630" y="3222"/>
                  <a:ext cx="8" cy="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3333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34" name="Group 19"/>
                <p:cNvGrpSpPr>
                  <a:grpSpLocks/>
                </p:cNvGrpSpPr>
                <p:nvPr/>
              </p:nvGrpSpPr>
              <p:grpSpPr bwMode="auto">
                <a:xfrm>
                  <a:off x="5495" y="3222"/>
                  <a:ext cx="20" cy="17"/>
                  <a:chOff x="5495" y="3222"/>
                  <a:chExt cx="20" cy="17"/>
                </a:xfrm>
              </p:grpSpPr>
              <p:sp>
                <p:nvSpPr>
                  <p:cNvPr id="619" name="Freeform 20"/>
                  <p:cNvSpPr>
                    <a:spLocks/>
                  </p:cNvSpPr>
                  <p:nvPr/>
                </p:nvSpPr>
                <p:spPr bwMode="auto">
                  <a:xfrm>
                    <a:off x="5495" y="3222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0 w 17"/>
                      <a:gd name="T3" fmla="*/ 0 h 17"/>
                      <a:gd name="T4" fmla="*/ 0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0" name="Freeform 21"/>
                  <p:cNvSpPr>
                    <a:spLocks/>
                  </p:cNvSpPr>
                  <p:nvPr/>
                </p:nvSpPr>
                <p:spPr bwMode="auto">
                  <a:xfrm>
                    <a:off x="5498" y="3222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0 w 17"/>
                      <a:gd name="T3" fmla="*/ 0 h 17"/>
                      <a:gd name="T4" fmla="*/ 0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5" name="Group 22"/>
                <p:cNvGrpSpPr>
                  <a:grpSpLocks/>
                </p:cNvGrpSpPr>
                <p:nvPr/>
              </p:nvGrpSpPr>
              <p:grpSpPr bwMode="auto">
                <a:xfrm>
                  <a:off x="5502" y="3222"/>
                  <a:ext cx="22" cy="17"/>
                  <a:chOff x="5502" y="3222"/>
                  <a:chExt cx="22" cy="17"/>
                </a:xfrm>
              </p:grpSpPr>
              <p:sp>
                <p:nvSpPr>
                  <p:cNvPr id="617" name="Freeform 23"/>
                  <p:cNvSpPr>
                    <a:spLocks/>
                  </p:cNvSpPr>
                  <p:nvPr/>
                </p:nvSpPr>
                <p:spPr bwMode="auto">
                  <a:xfrm>
                    <a:off x="5502" y="3222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0 w 17"/>
                      <a:gd name="T3" fmla="*/ 0 h 17"/>
                      <a:gd name="T4" fmla="*/ 0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8" name="Freeform 24"/>
                  <p:cNvSpPr>
                    <a:spLocks/>
                  </p:cNvSpPr>
                  <p:nvPr/>
                </p:nvSpPr>
                <p:spPr bwMode="auto">
                  <a:xfrm>
                    <a:off x="5507" y="3222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0 w 17"/>
                      <a:gd name="T3" fmla="*/ 0 h 17"/>
                      <a:gd name="T4" fmla="*/ 0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6" name="Group 25"/>
                <p:cNvGrpSpPr>
                  <a:grpSpLocks/>
                </p:cNvGrpSpPr>
                <p:nvPr/>
              </p:nvGrpSpPr>
              <p:grpSpPr bwMode="auto">
                <a:xfrm>
                  <a:off x="5509" y="3222"/>
                  <a:ext cx="21" cy="17"/>
                  <a:chOff x="5509" y="3222"/>
                  <a:chExt cx="21" cy="17"/>
                </a:xfrm>
              </p:grpSpPr>
              <p:sp>
                <p:nvSpPr>
                  <p:cNvPr id="615" name="Freeform 26"/>
                  <p:cNvSpPr>
                    <a:spLocks/>
                  </p:cNvSpPr>
                  <p:nvPr/>
                </p:nvSpPr>
                <p:spPr bwMode="auto">
                  <a:xfrm>
                    <a:off x="5509" y="3222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0 w 17"/>
                      <a:gd name="T3" fmla="*/ 0 h 17"/>
                      <a:gd name="T4" fmla="*/ 0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" name="Freeform 27"/>
                  <p:cNvSpPr>
                    <a:spLocks/>
                  </p:cNvSpPr>
                  <p:nvPr/>
                </p:nvSpPr>
                <p:spPr bwMode="auto">
                  <a:xfrm>
                    <a:off x="5513" y="3222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0 w 17"/>
                      <a:gd name="T3" fmla="*/ 0 h 17"/>
                      <a:gd name="T4" fmla="*/ 0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7" name="Group 28"/>
                <p:cNvGrpSpPr>
                  <a:grpSpLocks/>
                </p:cNvGrpSpPr>
                <p:nvPr/>
              </p:nvGrpSpPr>
              <p:grpSpPr bwMode="auto">
                <a:xfrm>
                  <a:off x="5516" y="3222"/>
                  <a:ext cx="20" cy="17"/>
                  <a:chOff x="5516" y="3222"/>
                  <a:chExt cx="20" cy="17"/>
                </a:xfrm>
              </p:grpSpPr>
              <p:sp>
                <p:nvSpPr>
                  <p:cNvPr id="613" name="Freeform 29"/>
                  <p:cNvSpPr>
                    <a:spLocks/>
                  </p:cNvSpPr>
                  <p:nvPr/>
                </p:nvSpPr>
                <p:spPr bwMode="auto">
                  <a:xfrm>
                    <a:off x="5516" y="3222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0 w 17"/>
                      <a:gd name="T3" fmla="*/ 0 h 17"/>
                      <a:gd name="T4" fmla="*/ 0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4" name="Freeform 30"/>
                  <p:cNvSpPr>
                    <a:spLocks/>
                  </p:cNvSpPr>
                  <p:nvPr/>
                </p:nvSpPr>
                <p:spPr bwMode="auto">
                  <a:xfrm>
                    <a:off x="5519" y="3222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0 w 17"/>
                      <a:gd name="T3" fmla="*/ 0 h 17"/>
                      <a:gd name="T4" fmla="*/ 0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8" name="Group 31"/>
                <p:cNvGrpSpPr>
                  <a:grpSpLocks/>
                </p:cNvGrpSpPr>
                <p:nvPr/>
              </p:nvGrpSpPr>
              <p:grpSpPr bwMode="auto">
                <a:xfrm>
                  <a:off x="5523" y="3222"/>
                  <a:ext cx="20" cy="17"/>
                  <a:chOff x="5523" y="3222"/>
                  <a:chExt cx="20" cy="17"/>
                </a:xfrm>
              </p:grpSpPr>
              <p:sp>
                <p:nvSpPr>
                  <p:cNvPr id="611" name="Freeform 32"/>
                  <p:cNvSpPr>
                    <a:spLocks/>
                  </p:cNvSpPr>
                  <p:nvPr/>
                </p:nvSpPr>
                <p:spPr bwMode="auto">
                  <a:xfrm>
                    <a:off x="5523" y="3222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0 w 17"/>
                      <a:gd name="T3" fmla="*/ 0 h 17"/>
                      <a:gd name="T4" fmla="*/ 0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2" name="Freeform 33"/>
                  <p:cNvSpPr>
                    <a:spLocks/>
                  </p:cNvSpPr>
                  <p:nvPr/>
                </p:nvSpPr>
                <p:spPr bwMode="auto">
                  <a:xfrm>
                    <a:off x="5526" y="3222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0 w 17"/>
                      <a:gd name="T3" fmla="*/ 0 h 17"/>
                      <a:gd name="T4" fmla="*/ 0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9" name="Group 34"/>
                <p:cNvGrpSpPr>
                  <a:grpSpLocks/>
                </p:cNvGrpSpPr>
                <p:nvPr/>
              </p:nvGrpSpPr>
              <p:grpSpPr bwMode="auto">
                <a:xfrm>
                  <a:off x="5531" y="3222"/>
                  <a:ext cx="19" cy="17"/>
                  <a:chOff x="5531" y="3222"/>
                  <a:chExt cx="19" cy="17"/>
                </a:xfrm>
              </p:grpSpPr>
              <p:sp>
                <p:nvSpPr>
                  <p:cNvPr id="609" name="Freeform 35"/>
                  <p:cNvSpPr>
                    <a:spLocks/>
                  </p:cNvSpPr>
                  <p:nvPr/>
                </p:nvSpPr>
                <p:spPr bwMode="auto">
                  <a:xfrm>
                    <a:off x="5531" y="3222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0 w 17"/>
                      <a:gd name="T3" fmla="*/ 0 h 17"/>
                      <a:gd name="T4" fmla="*/ 0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0" name="Freeform 36"/>
                  <p:cNvSpPr>
                    <a:spLocks/>
                  </p:cNvSpPr>
                  <p:nvPr/>
                </p:nvSpPr>
                <p:spPr bwMode="auto">
                  <a:xfrm>
                    <a:off x="5533" y="3222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0 w 17"/>
                      <a:gd name="T3" fmla="*/ 0 h 17"/>
                      <a:gd name="T4" fmla="*/ 0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0" name="Group 37"/>
                <p:cNvGrpSpPr>
                  <a:grpSpLocks/>
                </p:cNvGrpSpPr>
                <p:nvPr/>
              </p:nvGrpSpPr>
              <p:grpSpPr bwMode="auto">
                <a:xfrm>
                  <a:off x="5536" y="3222"/>
                  <a:ext cx="23" cy="17"/>
                  <a:chOff x="5536" y="3222"/>
                  <a:chExt cx="23" cy="17"/>
                </a:xfrm>
              </p:grpSpPr>
              <p:sp>
                <p:nvSpPr>
                  <p:cNvPr id="607" name="Freeform 38"/>
                  <p:cNvSpPr>
                    <a:spLocks/>
                  </p:cNvSpPr>
                  <p:nvPr/>
                </p:nvSpPr>
                <p:spPr bwMode="auto">
                  <a:xfrm>
                    <a:off x="5536" y="3222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0 w 17"/>
                      <a:gd name="T3" fmla="*/ 0 h 17"/>
                      <a:gd name="T4" fmla="*/ 0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08" name="Freeform 39"/>
                  <p:cNvSpPr>
                    <a:spLocks/>
                  </p:cNvSpPr>
                  <p:nvPr/>
                </p:nvSpPr>
                <p:spPr bwMode="auto">
                  <a:xfrm>
                    <a:off x="5542" y="3222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0 w 17"/>
                      <a:gd name="T3" fmla="*/ 0 h 17"/>
                      <a:gd name="T4" fmla="*/ 0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1" name="Group 40"/>
                <p:cNvGrpSpPr>
                  <a:grpSpLocks/>
                </p:cNvGrpSpPr>
                <p:nvPr/>
              </p:nvGrpSpPr>
              <p:grpSpPr bwMode="auto">
                <a:xfrm>
                  <a:off x="5544" y="3222"/>
                  <a:ext cx="20" cy="17"/>
                  <a:chOff x="5544" y="3222"/>
                  <a:chExt cx="20" cy="17"/>
                </a:xfrm>
              </p:grpSpPr>
              <p:sp>
                <p:nvSpPr>
                  <p:cNvPr id="605" name="Freeform 41"/>
                  <p:cNvSpPr>
                    <a:spLocks/>
                  </p:cNvSpPr>
                  <p:nvPr/>
                </p:nvSpPr>
                <p:spPr bwMode="auto">
                  <a:xfrm>
                    <a:off x="5544" y="3222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0 w 17"/>
                      <a:gd name="T3" fmla="*/ 0 h 17"/>
                      <a:gd name="T4" fmla="*/ 0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06" name="Freeform 42"/>
                  <p:cNvSpPr>
                    <a:spLocks/>
                  </p:cNvSpPr>
                  <p:nvPr/>
                </p:nvSpPr>
                <p:spPr bwMode="auto">
                  <a:xfrm>
                    <a:off x="5547" y="3222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0 w 17"/>
                      <a:gd name="T3" fmla="*/ 0 h 17"/>
                      <a:gd name="T4" fmla="*/ 0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42" name="Rectangle 43"/>
                <p:cNvSpPr>
                  <a:spLocks noChangeArrowheads="1"/>
                </p:cNvSpPr>
                <p:nvPr/>
              </p:nvSpPr>
              <p:spPr bwMode="auto">
                <a:xfrm>
                  <a:off x="5393" y="3314"/>
                  <a:ext cx="477" cy="16"/>
                </a:xfrm>
                <a:prstGeom prst="rect">
                  <a:avLst/>
                </a:prstGeom>
                <a:solidFill>
                  <a:srgbClr val="91919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" name="Freeform 44"/>
                <p:cNvSpPr>
                  <a:spLocks/>
                </p:cNvSpPr>
                <p:nvPr/>
              </p:nvSpPr>
              <p:spPr bwMode="auto">
                <a:xfrm>
                  <a:off x="5392" y="3263"/>
                  <a:ext cx="483" cy="52"/>
                </a:xfrm>
                <a:custGeom>
                  <a:avLst/>
                  <a:gdLst>
                    <a:gd name="T0" fmla="*/ 0 w 483"/>
                    <a:gd name="T1" fmla="*/ 51 h 52"/>
                    <a:gd name="T2" fmla="*/ 482 w 483"/>
                    <a:gd name="T3" fmla="*/ 51 h 52"/>
                    <a:gd name="T4" fmla="*/ 454 w 483"/>
                    <a:gd name="T5" fmla="*/ 1 h 52"/>
                    <a:gd name="T6" fmla="*/ 35 w 483"/>
                    <a:gd name="T7" fmla="*/ 0 h 52"/>
                    <a:gd name="T8" fmla="*/ 0 w 483"/>
                    <a:gd name="T9" fmla="*/ 51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3"/>
                    <a:gd name="T16" fmla="*/ 0 h 52"/>
                    <a:gd name="T17" fmla="*/ 483 w 483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3" h="52">
                      <a:moveTo>
                        <a:pt x="0" y="51"/>
                      </a:moveTo>
                      <a:lnTo>
                        <a:pt x="482" y="51"/>
                      </a:lnTo>
                      <a:lnTo>
                        <a:pt x="454" y="1"/>
                      </a:lnTo>
                      <a:lnTo>
                        <a:pt x="35" y="0"/>
                      </a:lnTo>
                      <a:lnTo>
                        <a:pt x="0" y="51"/>
                      </a:lnTo>
                    </a:path>
                  </a:pathLst>
                </a:custGeom>
                <a:solidFill>
                  <a:srgbClr val="DADADA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" name="Freeform 45"/>
                <p:cNvSpPr>
                  <a:spLocks/>
                </p:cNvSpPr>
                <p:nvPr/>
              </p:nvSpPr>
              <p:spPr bwMode="auto">
                <a:xfrm>
                  <a:off x="5408" y="3269"/>
                  <a:ext cx="450" cy="40"/>
                </a:xfrm>
                <a:custGeom>
                  <a:avLst/>
                  <a:gdLst>
                    <a:gd name="T0" fmla="*/ 25 w 450"/>
                    <a:gd name="T1" fmla="*/ 0 h 40"/>
                    <a:gd name="T2" fmla="*/ 0 w 450"/>
                    <a:gd name="T3" fmla="*/ 39 h 40"/>
                    <a:gd name="T4" fmla="*/ 449 w 450"/>
                    <a:gd name="T5" fmla="*/ 39 h 40"/>
                    <a:gd name="T6" fmla="*/ 429 w 450"/>
                    <a:gd name="T7" fmla="*/ 0 h 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0"/>
                    <a:gd name="T13" fmla="*/ 0 h 40"/>
                    <a:gd name="T14" fmla="*/ 450 w 450"/>
                    <a:gd name="T15" fmla="*/ 40 h 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0" h="40">
                      <a:moveTo>
                        <a:pt x="25" y="0"/>
                      </a:moveTo>
                      <a:lnTo>
                        <a:pt x="0" y="39"/>
                      </a:lnTo>
                      <a:lnTo>
                        <a:pt x="449" y="39"/>
                      </a:lnTo>
                      <a:lnTo>
                        <a:pt x="429" y="0"/>
                      </a:lnTo>
                    </a:path>
                  </a:pathLst>
                </a:custGeom>
                <a:solidFill>
                  <a:srgbClr val="91919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" name="Freeform 46"/>
                <p:cNvSpPr>
                  <a:spLocks/>
                </p:cNvSpPr>
                <p:nvPr/>
              </p:nvSpPr>
              <p:spPr bwMode="auto">
                <a:xfrm>
                  <a:off x="5445" y="3269"/>
                  <a:ext cx="18" cy="17"/>
                </a:xfrm>
                <a:custGeom>
                  <a:avLst/>
                  <a:gdLst>
                    <a:gd name="T0" fmla="*/ 5 w 18"/>
                    <a:gd name="T1" fmla="*/ 0 h 17"/>
                    <a:gd name="T2" fmla="*/ 17 w 18"/>
                    <a:gd name="T3" fmla="*/ 0 h 17"/>
                    <a:gd name="T4" fmla="*/ 13 w 18"/>
                    <a:gd name="T5" fmla="*/ 16 h 17"/>
                    <a:gd name="T6" fmla="*/ 0 w 18"/>
                    <a:gd name="T7" fmla="*/ 16 h 17"/>
                    <a:gd name="T8" fmla="*/ 5 w 18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7"/>
                    <a:gd name="T17" fmla="*/ 18 w 18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7">
                      <a:moveTo>
                        <a:pt x="5" y="0"/>
                      </a:moveTo>
                      <a:lnTo>
                        <a:pt x="17" y="0"/>
                      </a:lnTo>
                      <a:lnTo>
                        <a:pt x="13" y="16"/>
                      </a:lnTo>
                      <a:lnTo>
                        <a:pt x="0" y="16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474747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" name="Freeform 47"/>
                <p:cNvSpPr>
                  <a:spLocks/>
                </p:cNvSpPr>
                <p:nvPr/>
              </p:nvSpPr>
              <p:spPr bwMode="auto">
                <a:xfrm>
                  <a:off x="5482" y="3269"/>
                  <a:ext cx="61" cy="17"/>
                </a:xfrm>
                <a:custGeom>
                  <a:avLst/>
                  <a:gdLst>
                    <a:gd name="T0" fmla="*/ 3 w 61"/>
                    <a:gd name="T1" fmla="*/ 0 h 17"/>
                    <a:gd name="T2" fmla="*/ 60 w 61"/>
                    <a:gd name="T3" fmla="*/ 0 h 17"/>
                    <a:gd name="T4" fmla="*/ 57 w 61"/>
                    <a:gd name="T5" fmla="*/ 16 h 17"/>
                    <a:gd name="T6" fmla="*/ 0 w 61"/>
                    <a:gd name="T7" fmla="*/ 16 h 17"/>
                    <a:gd name="T8" fmla="*/ 3 w 61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17"/>
                    <a:gd name="T17" fmla="*/ 61 w 61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17">
                      <a:moveTo>
                        <a:pt x="3" y="0"/>
                      </a:moveTo>
                      <a:lnTo>
                        <a:pt x="60" y="0"/>
                      </a:lnTo>
                      <a:lnTo>
                        <a:pt x="57" y="16"/>
                      </a:lnTo>
                      <a:lnTo>
                        <a:pt x="0" y="16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474747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" name="Freeform 48"/>
                <p:cNvSpPr>
                  <a:spLocks/>
                </p:cNvSpPr>
                <p:nvPr/>
              </p:nvSpPr>
              <p:spPr bwMode="auto">
                <a:xfrm>
                  <a:off x="5559" y="3269"/>
                  <a:ext cx="58" cy="17"/>
                </a:xfrm>
                <a:custGeom>
                  <a:avLst/>
                  <a:gdLst>
                    <a:gd name="T0" fmla="*/ 2 w 58"/>
                    <a:gd name="T1" fmla="*/ 0 h 17"/>
                    <a:gd name="T2" fmla="*/ 57 w 58"/>
                    <a:gd name="T3" fmla="*/ 0 h 17"/>
                    <a:gd name="T4" fmla="*/ 56 w 58"/>
                    <a:gd name="T5" fmla="*/ 16 h 17"/>
                    <a:gd name="T6" fmla="*/ 0 w 58"/>
                    <a:gd name="T7" fmla="*/ 16 h 17"/>
                    <a:gd name="T8" fmla="*/ 2 w 58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8"/>
                    <a:gd name="T16" fmla="*/ 0 h 17"/>
                    <a:gd name="T17" fmla="*/ 58 w 58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8" h="17">
                      <a:moveTo>
                        <a:pt x="2" y="0"/>
                      </a:moveTo>
                      <a:lnTo>
                        <a:pt x="57" y="0"/>
                      </a:lnTo>
                      <a:lnTo>
                        <a:pt x="56" y="16"/>
                      </a:lnTo>
                      <a:lnTo>
                        <a:pt x="0" y="16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474747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" name="Freeform 49"/>
                <p:cNvSpPr>
                  <a:spLocks/>
                </p:cNvSpPr>
                <p:nvPr/>
              </p:nvSpPr>
              <p:spPr bwMode="auto">
                <a:xfrm>
                  <a:off x="5628" y="3269"/>
                  <a:ext cx="58" cy="17"/>
                </a:xfrm>
                <a:custGeom>
                  <a:avLst/>
                  <a:gdLst>
                    <a:gd name="T0" fmla="*/ 1 w 58"/>
                    <a:gd name="T1" fmla="*/ 0 h 17"/>
                    <a:gd name="T2" fmla="*/ 57 w 58"/>
                    <a:gd name="T3" fmla="*/ 0 h 17"/>
                    <a:gd name="T4" fmla="*/ 57 w 58"/>
                    <a:gd name="T5" fmla="*/ 16 h 17"/>
                    <a:gd name="T6" fmla="*/ 0 w 58"/>
                    <a:gd name="T7" fmla="*/ 16 h 17"/>
                    <a:gd name="T8" fmla="*/ 1 w 58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8"/>
                    <a:gd name="T16" fmla="*/ 0 h 17"/>
                    <a:gd name="T17" fmla="*/ 58 w 58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8" h="17">
                      <a:moveTo>
                        <a:pt x="1" y="0"/>
                      </a:moveTo>
                      <a:lnTo>
                        <a:pt x="57" y="0"/>
                      </a:lnTo>
                      <a:lnTo>
                        <a:pt x="57" y="16"/>
                      </a:lnTo>
                      <a:lnTo>
                        <a:pt x="0" y="16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474747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" name="Freeform 50"/>
                <p:cNvSpPr>
                  <a:spLocks/>
                </p:cNvSpPr>
                <p:nvPr/>
              </p:nvSpPr>
              <p:spPr bwMode="auto">
                <a:xfrm>
                  <a:off x="5698" y="3269"/>
                  <a:ext cx="52" cy="17"/>
                </a:xfrm>
                <a:custGeom>
                  <a:avLst/>
                  <a:gdLst>
                    <a:gd name="T0" fmla="*/ 0 w 52"/>
                    <a:gd name="T1" fmla="*/ 0 h 17"/>
                    <a:gd name="T2" fmla="*/ 50 w 52"/>
                    <a:gd name="T3" fmla="*/ 0 h 17"/>
                    <a:gd name="T4" fmla="*/ 51 w 52"/>
                    <a:gd name="T5" fmla="*/ 16 h 17"/>
                    <a:gd name="T6" fmla="*/ 0 w 52"/>
                    <a:gd name="T7" fmla="*/ 16 h 17"/>
                    <a:gd name="T8" fmla="*/ 0 w 52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"/>
                    <a:gd name="T16" fmla="*/ 0 h 17"/>
                    <a:gd name="T17" fmla="*/ 52 w 5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" h="17">
                      <a:moveTo>
                        <a:pt x="0" y="0"/>
                      </a:moveTo>
                      <a:lnTo>
                        <a:pt x="50" y="0"/>
                      </a:lnTo>
                      <a:lnTo>
                        <a:pt x="51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74747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" name="Freeform 51"/>
                <p:cNvSpPr>
                  <a:spLocks/>
                </p:cNvSpPr>
                <p:nvPr/>
              </p:nvSpPr>
              <p:spPr bwMode="auto">
                <a:xfrm>
                  <a:off x="5761" y="3273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58 w 64"/>
                    <a:gd name="T3" fmla="*/ 0 h 17"/>
                    <a:gd name="T4" fmla="*/ 63 w 64"/>
                    <a:gd name="T5" fmla="*/ 16 h 17"/>
                    <a:gd name="T6" fmla="*/ 3 w 64"/>
                    <a:gd name="T7" fmla="*/ 16 h 17"/>
                    <a:gd name="T8" fmla="*/ 0 w 64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4"/>
                    <a:gd name="T16" fmla="*/ 0 h 17"/>
                    <a:gd name="T17" fmla="*/ 64 w 6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4" h="17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63" y="16"/>
                      </a:lnTo>
                      <a:lnTo>
                        <a:pt x="3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74747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" name="Freeform 52"/>
                <p:cNvSpPr>
                  <a:spLocks/>
                </p:cNvSpPr>
                <p:nvPr/>
              </p:nvSpPr>
              <p:spPr bwMode="auto">
                <a:xfrm>
                  <a:off x="5465" y="3282"/>
                  <a:ext cx="189" cy="1"/>
                </a:xfrm>
                <a:custGeom>
                  <a:avLst/>
                  <a:gdLst>
                    <a:gd name="T0" fmla="*/ 0 w 189"/>
                    <a:gd name="T1" fmla="*/ 0 h 1"/>
                    <a:gd name="T2" fmla="*/ 188 w 189"/>
                    <a:gd name="T3" fmla="*/ 0 h 1"/>
                    <a:gd name="T4" fmla="*/ 0 60000 65536"/>
                    <a:gd name="T5" fmla="*/ 0 60000 65536"/>
                    <a:gd name="T6" fmla="*/ 0 w 189"/>
                    <a:gd name="T7" fmla="*/ 0 h 1"/>
                    <a:gd name="T8" fmla="*/ 189 w 189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89" h="1">
                      <a:moveTo>
                        <a:pt x="0" y="0"/>
                      </a:moveTo>
                      <a:lnTo>
                        <a:pt x="188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" name="Freeform 53"/>
                <p:cNvSpPr>
                  <a:spLocks/>
                </p:cNvSpPr>
                <p:nvPr/>
              </p:nvSpPr>
              <p:spPr bwMode="auto">
                <a:xfrm>
                  <a:off x="5472" y="3288"/>
                  <a:ext cx="191" cy="1"/>
                </a:xfrm>
                <a:custGeom>
                  <a:avLst/>
                  <a:gdLst>
                    <a:gd name="T0" fmla="*/ 0 w 191"/>
                    <a:gd name="T1" fmla="*/ 0 h 1"/>
                    <a:gd name="T2" fmla="*/ 190 w 191"/>
                    <a:gd name="T3" fmla="*/ 0 h 1"/>
                    <a:gd name="T4" fmla="*/ 0 60000 65536"/>
                    <a:gd name="T5" fmla="*/ 0 60000 65536"/>
                    <a:gd name="T6" fmla="*/ 0 w 191"/>
                    <a:gd name="T7" fmla="*/ 0 h 1"/>
                    <a:gd name="T8" fmla="*/ 191 w 19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91" h="1">
                      <a:moveTo>
                        <a:pt x="0" y="0"/>
                      </a:moveTo>
                      <a:lnTo>
                        <a:pt x="190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3" name="Freeform 54"/>
                <p:cNvSpPr>
                  <a:spLocks/>
                </p:cNvSpPr>
                <p:nvPr/>
              </p:nvSpPr>
              <p:spPr bwMode="auto">
                <a:xfrm>
                  <a:off x="5474" y="3294"/>
                  <a:ext cx="168" cy="1"/>
                </a:xfrm>
                <a:custGeom>
                  <a:avLst/>
                  <a:gdLst>
                    <a:gd name="T0" fmla="*/ 0 w 168"/>
                    <a:gd name="T1" fmla="*/ 0 h 1"/>
                    <a:gd name="T2" fmla="*/ 167 w 168"/>
                    <a:gd name="T3" fmla="*/ 0 h 1"/>
                    <a:gd name="T4" fmla="*/ 0 60000 65536"/>
                    <a:gd name="T5" fmla="*/ 0 60000 65536"/>
                    <a:gd name="T6" fmla="*/ 0 w 168"/>
                    <a:gd name="T7" fmla="*/ 0 h 1"/>
                    <a:gd name="T8" fmla="*/ 168 w 168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8" h="1">
                      <a:moveTo>
                        <a:pt x="0" y="0"/>
                      </a:moveTo>
                      <a:lnTo>
                        <a:pt x="167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4" name="Freeform 55"/>
                <p:cNvSpPr>
                  <a:spLocks/>
                </p:cNvSpPr>
                <p:nvPr/>
              </p:nvSpPr>
              <p:spPr bwMode="auto">
                <a:xfrm>
                  <a:off x="5480" y="3300"/>
                  <a:ext cx="21" cy="1"/>
                </a:xfrm>
                <a:custGeom>
                  <a:avLst/>
                  <a:gdLst>
                    <a:gd name="T0" fmla="*/ 0 w 21"/>
                    <a:gd name="T1" fmla="*/ 0 h 1"/>
                    <a:gd name="T2" fmla="*/ 20 w 21"/>
                    <a:gd name="T3" fmla="*/ 0 h 1"/>
                    <a:gd name="T4" fmla="*/ 0 60000 65536"/>
                    <a:gd name="T5" fmla="*/ 0 60000 65536"/>
                    <a:gd name="T6" fmla="*/ 0 w 21"/>
                    <a:gd name="T7" fmla="*/ 0 h 1"/>
                    <a:gd name="T8" fmla="*/ 21 w 2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1" h="1">
                      <a:moveTo>
                        <a:pt x="0" y="0"/>
                      </a:moveTo>
                      <a:lnTo>
                        <a:pt x="20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5" name="Freeform 56"/>
                <p:cNvSpPr>
                  <a:spLocks/>
                </p:cNvSpPr>
                <p:nvPr/>
              </p:nvSpPr>
              <p:spPr bwMode="auto">
                <a:xfrm>
                  <a:off x="5438" y="3285"/>
                  <a:ext cx="22" cy="1"/>
                </a:xfrm>
                <a:custGeom>
                  <a:avLst/>
                  <a:gdLst>
                    <a:gd name="T0" fmla="*/ 0 w 22"/>
                    <a:gd name="T1" fmla="*/ 0 h 1"/>
                    <a:gd name="T2" fmla="*/ 21 w 22"/>
                    <a:gd name="T3" fmla="*/ 0 h 1"/>
                    <a:gd name="T4" fmla="*/ 0 60000 65536"/>
                    <a:gd name="T5" fmla="*/ 0 60000 65536"/>
                    <a:gd name="T6" fmla="*/ 0 w 22"/>
                    <a:gd name="T7" fmla="*/ 0 h 1"/>
                    <a:gd name="T8" fmla="*/ 22 w 22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2" h="1">
                      <a:moveTo>
                        <a:pt x="0" y="0"/>
                      </a:moveTo>
                      <a:lnTo>
                        <a:pt x="21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6" name="Freeform 57"/>
                <p:cNvSpPr>
                  <a:spLocks/>
                </p:cNvSpPr>
                <p:nvPr/>
              </p:nvSpPr>
              <p:spPr bwMode="auto">
                <a:xfrm>
                  <a:off x="5436" y="3291"/>
                  <a:ext cx="19" cy="1"/>
                </a:xfrm>
                <a:custGeom>
                  <a:avLst/>
                  <a:gdLst>
                    <a:gd name="T0" fmla="*/ 0 w 19"/>
                    <a:gd name="T1" fmla="*/ 0 h 1"/>
                    <a:gd name="T2" fmla="*/ 18 w 19"/>
                    <a:gd name="T3" fmla="*/ 0 h 1"/>
                    <a:gd name="T4" fmla="*/ 0 60000 65536"/>
                    <a:gd name="T5" fmla="*/ 0 60000 65536"/>
                    <a:gd name="T6" fmla="*/ 0 w 19"/>
                    <a:gd name="T7" fmla="*/ 0 h 1"/>
                    <a:gd name="T8" fmla="*/ 19 w 19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9" h="1">
                      <a:moveTo>
                        <a:pt x="0" y="0"/>
                      </a:moveTo>
                      <a:lnTo>
                        <a:pt x="18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7" name="Freeform 58"/>
                <p:cNvSpPr>
                  <a:spLocks/>
                </p:cNvSpPr>
                <p:nvPr/>
              </p:nvSpPr>
              <p:spPr bwMode="auto">
                <a:xfrm>
                  <a:off x="5432" y="3296"/>
                  <a:ext cx="33" cy="1"/>
                </a:xfrm>
                <a:custGeom>
                  <a:avLst/>
                  <a:gdLst>
                    <a:gd name="T0" fmla="*/ 0 w 33"/>
                    <a:gd name="T1" fmla="*/ 0 h 1"/>
                    <a:gd name="T2" fmla="*/ 32 w 33"/>
                    <a:gd name="T3" fmla="*/ 0 h 1"/>
                    <a:gd name="T4" fmla="*/ 0 60000 65536"/>
                    <a:gd name="T5" fmla="*/ 0 60000 65536"/>
                    <a:gd name="T6" fmla="*/ 0 w 33"/>
                    <a:gd name="T7" fmla="*/ 0 h 1"/>
                    <a:gd name="T8" fmla="*/ 33 w 33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3" h="1">
                      <a:moveTo>
                        <a:pt x="0" y="0"/>
                      </a:moveTo>
                      <a:lnTo>
                        <a:pt x="32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8" name="Freeform 59"/>
                <p:cNvSpPr>
                  <a:spLocks/>
                </p:cNvSpPr>
                <p:nvPr/>
              </p:nvSpPr>
              <p:spPr bwMode="auto">
                <a:xfrm>
                  <a:off x="5507" y="3300"/>
                  <a:ext cx="113" cy="1"/>
                </a:xfrm>
                <a:custGeom>
                  <a:avLst/>
                  <a:gdLst>
                    <a:gd name="T0" fmla="*/ 0 w 113"/>
                    <a:gd name="T1" fmla="*/ 0 h 1"/>
                    <a:gd name="T2" fmla="*/ 112 w 113"/>
                    <a:gd name="T3" fmla="*/ 0 h 1"/>
                    <a:gd name="T4" fmla="*/ 0 60000 65536"/>
                    <a:gd name="T5" fmla="*/ 0 60000 65536"/>
                    <a:gd name="T6" fmla="*/ 0 w 113"/>
                    <a:gd name="T7" fmla="*/ 0 h 1"/>
                    <a:gd name="T8" fmla="*/ 113 w 113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13" h="1">
                      <a:moveTo>
                        <a:pt x="0" y="0"/>
                      </a:moveTo>
                      <a:lnTo>
                        <a:pt x="112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9" name="Freeform 60"/>
                <p:cNvSpPr>
                  <a:spLocks/>
                </p:cNvSpPr>
                <p:nvPr/>
              </p:nvSpPr>
              <p:spPr bwMode="auto">
                <a:xfrm>
                  <a:off x="5661" y="3281"/>
                  <a:ext cx="26" cy="1"/>
                </a:xfrm>
                <a:custGeom>
                  <a:avLst/>
                  <a:gdLst>
                    <a:gd name="T0" fmla="*/ 0 w 26"/>
                    <a:gd name="T1" fmla="*/ 0 h 1"/>
                    <a:gd name="T2" fmla="*/ 25 w 26"/>
                    <a:gd name="T3" fmla="*/ 0 h 1"/>
                    <a:gd name="T4" fmla="*/ 0 60000 65536"/>
                    <a:gd name="T5" fmla="*/ 0 60000 65536"/>
                    <a:gd name="T6" fmla="*/ 0 w 26"/>
                    <a:gd name="T7" fmla="*/ 0 h 1"/>
                    <a:gd name="T8" fmla="*/ 26 w 26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6" h="1">
                      <a:moveTo>
                        <a:pt x="0" y="0"/>
                      </a:moveTo>
                      <a:lnTo>
                        <a:pt x="25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0" name="Freeform 61"/>
                <p:cNvSpPr>
                  <a:spLocks/>
                </p:cNvSpPr>
                <p:nvPr/>
              </p:nvSpPr>
              <p:spPr bwMode="auto">
                <a:xfrm>
                  <a:off x="5667" y="3288"/>
                  <a:ext cx="22" cy="1"/>
                </a:xfrm>
                <a:custGeom>
                  <a:avLst/>
                  <a:gdLst>
                    <a:gd name="T0" fmla="*/ 0 w 22"/>
                    <a:gd name="T1" fmla="*/ 0 h 1"/>
                    <a:gd name="T2" fmla="*/ 21 w 22"/>
                    <a:gd name="T3" fmla="*/ 0 h 1"/>
                    <a:gd name="T4" fmla="*/ 0 60000 65536"/>
                    <a:gd name="T5" fmla="*/ 0 60000 65536"/>
                    <a:gd name="T6" fmla="*/ 0 w 22"/>
                    <a:gd name="T7" fmla="*/ 0 h 1"/>
                    <a:gd name="T8" fmla="*/ 22 w 22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2" h="1">
                      <a:moveTo>
                        <a:pt x="0" y="0"/>
                      </a:moveTo>
                      <a:lnTo>
                        <a:pt x="21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" name="Freeform 62"/>
                <p:cNvSpPr>
                  <a:spLocks/>
                </p:cNvSpPr>
                <p:nvPr/>
              </p:nvSpPr>
              <p:spPr bwMode="auto">
                <a:xfrm>
                  <a:off x="5653" y="3294"/>
                  <a:ext cx="36" cy="1"/>
                </a:xfrm>
                <a:custGeom>
                  <a:avLst/>
                  <a:gdLst>
                    <a:gd name="T0" fmla="*/ 0 w 36"/>
                    <a:gd name="T1" fmla="*/ 0 h 1"/>
                    <a:gd name="T2" fmla="*/ 35 w 36"/>
                    <a:gd name="T3" fmla="*/ 0 h 1"/>
                    <a:gd name="T4" fmla="*/ 0 60000 65536"/>
                    <a:gd name="T5" fmla="*/ 0 60000 65536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6" h="1">
                      <a:moveTo>
                        <a:pt x="0" y="0"/>
                      </a:moveTo>
                      <a:lnTo>
                        <a:pt x="35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" name="Freeform 63"/>
                <p:cNvSpPr>
                  <a:spLocks/>
                </p:cNvSpPr>
                <p:nvPr/>
              </p:nvSpPr>
              <p:spPr bwMode="auto">
                <a:xfrm>
                  <a:off x="5625" y="3300"/>
                  <a:ext cx="18" cy="1"/>
                </a:xfrm>
                <a:custGeom>
                  <a:avLst/>
                  <a:gdLst>
                    <a:gd name="T0" fmla="*/ 0 w 18"/>
                    <a:gd name="T1" fmla="*/ 0 h 1"/>
                    <a:gd name="T2" fmla="*/ 17 w 18"/>
                    <a:gd name="T3" fmla="*/ 0 h 1"/>
                    <a:gd name="T4" fmla="*/ 0 60000 65536"/>
                    <a:gd name="T5" fmla="*/ 0 60000 65536"/>
                    <a:gd name="T6" fmla="*/ 0 w 18"/>
                    <a:gd name="T7" fmla="*/ 0 h 1"/>
                    <a:gd name="T8" fmla="*/ 18 w 18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8" h="1">
                      <a:moveTo>
                        <a:pt x="0" y="0"/>
                      </a:moveTo>
                      <a:lnTo>
                        <a:pt x="17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3" name="Freeform 64"/>
                <p:cNvSpPr>
                  <a:spLocks/>
                </p:cNvSpPr>
                <p:nvPr/>
              </p:nvSpPr>
              <p:spPr bwMode="auto">
                <a:xfrm>
                  <a:off x="5648" y="3301"/>
                  <a:ext cx="39" cy="1"/>
                </a:xfrm>
                <a:custGeom>
                  <a:avLst/>
                  <a:gdLst>
                    <a:gd name="T0" fmla="*/ 0 w 39"/>
                    <a:gd name="T1" fmla="*/ 0 h 1"/>
                    <a:gd name="T2" fmla="*/ 38 w 39"/>
                    <a:gd name="T3" fmla="*/ 0 h 1"/>
                    <a:gd name="T4" fmla="*/ 0 60000 65536"/>
                    <a:gd name="T5" fmla="*/ 0 60000 65536"/>
                    <a:gd name="T6" fmla="*/ 0 w 39"/>
                    <a:gd name="T7" fmla="*/ 0 h 1"/>
                    <a:gd name="T8" fmla="*/ 39 w 39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9" h="1">
                      <a:moveTo>
                        <a:pt x="0" y="0"/>
                      </a:moveTo>
                      <a:lnTo>
                        <a:pt x="38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4" name="Freeform 65"/>
                <p:cNvSpPr>
                  <a:spLocks/>
                </p:cNvSpPr>
                <p:nvPr/>
              </p:nvSpPr>
              <p:spPr bwMode="auto">
                <a:xfrm>
                  <a:off x="5698" y="3285"/>
                  <a:ext cx="53" cy="1"/>
                </a:xfrm>
                <a:custGeom>
                  <a:avLst/>
                  <a:gdLst>
                    <a:gd name="T0" fmla="*/ 0 w 53"/>
                    <a:gd name="T1" fmla="*/ 0 h 1"/>
                    <a:gd name="T2" fmla="*/ 52 w 53"/>
                    <a:gd name="T3" fmla="*/ 0 h 1"/>
                    <a:gd name="T4" fmla="*/ 0 60000 65536"/>
                    <a:gd name="T5" fmla="*/ 0 60000 65536"/>
                    <a:gd name="T6" fmla="*/ 0 w 53"/>
                    <a:gd name="T7" fmla="*/ 0 h 1"/>
                    <a:gd name="T8" fmla="*/ 53 w 53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3" h="1">
                      <a:moveTo>
                        <a:pt x="0" y="0"/>
                      </a:moveTo>
                      <a:lnTo>
                        <a:pt x="52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5" name="Freeform 66"/>
                <p:cNvSpPr>
                  <a:spLocks/>
                </p:cNvSpPr>
                <p:nvPr/>
              </p:nvSpPr>
              <p:spPr bwMode="auto">
                <a:xfrm>
                  <a:off x="5705" y="3292"/>
                  <a:ext cx="47" cy="1"/>
                </a:xfrm>
                <a:custGeom>
                  <a:avLst/>
                  <a:gdLst>
                    <a:gd name="T0" fmla="*/ 0 w 47"/>
                    <a:gd name="T1" fmla="*/ 0 h 1"/>
                    <a:gd name="T2" fmla="*/ 46 w 47"/>
                    <a:gd name="T3" fmla="*/ 0 h 1"/>
                    <a:gd name="T4" fmla="*/ 0 60000 65536"/>
                    <a:gd name="T5" fmla="*/ 0 60000 65536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7" h="1">
                      <a:moveTo>
                        <a:pt x="0" y="0"/>
                      </a:moveTo>
                      <a:lnTo>
                        <a:pt x="46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6" name="Freeform 67"/>
                <p:cNvSpPr>
                  <a:spLocks/>
                </p:cNvSpPr>
                <p:nvPr/>
              </p:nvSpPr>
              <p:spPr bwMode="auto">
                <a:xfrm>
                  <a:off x="5706" y="3302"/>
                  <a:ext cx="48" cy="1"/>
                </a:xfrm>
                <a:custGeom>
                  <a:avLst/>
                  <a:gdLst>
                    <a:gd name="T0" fmla="*/ 0 w 48"/>
                    <a:gd name="T1" fmla="*/ 0 h 1"/>
                    <a:gd name="T2" fmla="*/ 47 w 48"/>
                    <a:gd name="T3" fmla="*/ 0 h 1"/>
                    <a:gd name="T4" fmla="*/ 0 60000 65536"/>
                    <a:gd name="T5" fmla="*/ 0 60000 65536"/>
                    <a:gd name="T6" fmla="*/ 0 w 48"/>
                    <a:gd name="T7" fmla="*/ 0 h 1"/>
                    <a:gd name="T8" fmla="*/ 48 w 48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8" h="1">
                      <a:moveTo>
                        <a:pt x="0" y="0"/>
                      </a:moveTo>
                      <a:lnTo>
                        <a:pt x="47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7" name="Freeform 68"/>
                <p:cNvSpPr>
                  <a:spLocks/>
                </p:cNvSpPr>
                <p:nvPr/>
              </p:nvSpPr>
              <p:spPr bwMode="auto">
                <a:xfrm>
                  <a:off x="5767" y="3285"/>
                  <a:ext cx="53" cy="1"/>
                </a:xfrm>
                <a:custGeom>
                  <a:avLst/>
                  <a:gdLst>
                    <a:gd name="T0" fmla="*/ 0 w 53"/>
                    <a:gd name="T1" fmla="*/ 0 h 1"/>
                    <a:gd name="T2" fmla="*/ 52 w 53"/>
                    <a:gd name="T3" fmla="*/ 0 h 1"/>
                    <a:gd name="T4" fmla="*/ 0 60000 65536"/>
                    <a:gd name="T5" fmla="*/ 0 60000 65536"/>
                    <a:gd name="T6" fmla="*/ 0 w 53"/>
                    <a:gd name="T7" fmla="*/ 0 h 1"/>
                    <a:gd name="T8" fmla="*/ 53 w 53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3" h="1">
                      <a:moveTo>
                        <a:pt x="0" y="0"/>
                      </a:moveTo>
                      <a:lnTo>
                        <a:pt x="52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8" name="Freeform 69"/>
                <p:cNvSpPr>
                  <a:spLocks/>
                </p:cNvSpPr>
                <p:nvPr/>
              </p:nvSpPr>
              <p:spPr bwMode="auto">
                <a:xfrm>
                  <a:off x="5763" y="3292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  <a:gd name="T4" fmla="*/ 0 60000 65536"/>
                    <a:gd name="T5" fmla="*/ 0 60000 65536"/>
                    <a:gd name="T6" fmla="*/ 0 w 41"/>
                    <a:gd name="T7" fmla="*/ 0 h 1"/>
                    <a:gd name="T8" fmla="*/ 41 w 4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9" name="Freeform 70"/>
                <p:cNvSpPr>
                  <a:spLocks/>
                </p:cNvSpPr>
                <p:nvPr/>
              </p:nvSpPr>
              <p:spPr bwMode="auto">
                <a:xfrm>
                  <a:off x="5767" y="3296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  <a:gd name="T4" fmla="*/ 0 60000 65536"/>
                    <a:gd name="T5" fmla="*/ 0 60000 65536"/>
                    <a:gd name="T6" fmla="*/ 0 w 41"/>
                    <a:gd name="T7" fmla="*/ 0 h 1"/>
                    <a:gd name="T8" fmla="*/ 41 w 4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0" name="Freeform 71"/>
                <p:cNvSpPr>
                  <a:spLocks/>
                </p:cNvSpPr>
                <p:nvPr/>
              </p:nvSpPr>
              <p:spPr bwMode="auto">
                <a:xfrm>
                  <a:off x="5767" y="3302"/>
                  <a:ext cx="48" cy="1"/>
                </a:xfrm>
                <a:custGeom>
                  <a:avLst/>
                  <a:gdLst>
                    <a:gd name="T0" fmla="*/ 0 w 48"/>
                    <a:gd name="T1" fmla="*/ 0 h 1"/>
                    <a:gd name="T2" fmla="*/ 47 w 48"/>
                    <a:gd name="T3" fmla="*/ 0 h 1"/>
                    <a:gd name="T4" fmla="*/ 0 60000 65536"/>
                    <a:gd name="T5" fmla="*/ 0 60000 65536"/>
                    <a:gd name="T6" fmla="*/ 0 w 48"/>
                    <a:gd name="T7" fmla="*/ 0 h 1"/>
                    <a:gd name="T8" fmla="*/ 48 w 48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8" h="1">
                      <a:moveTo>
                        <a:pt x="0" y="0"/>
                      </a:moveTo>
                      <a:lnTo>
                        <a:pt x="47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" name="Freeform 72"/>
                <p:cNvSpPr>
                  <a:spLocks/>
                </p:cNvSpPr>
                <p:nvPr/>
              </p:nvSpPr>
              <p:spPr bwMode="auto">
                <a:xfrm>
                  <a:off x="5813" y="3292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  <a:gd name="T4" fmla="*/ 0 60000 65536"/>
                    <a:gd name="T5" fmla="*/ 0 60000 65536"/>
                    <a:gd name="T6" fmla="*/ 0 w 17"/>
                    <a:gd name="T7" fmla="*/ 0 h 1"/>
                    <a:gd name="T8" fmla="*/ 17 w 1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" name="Freeform 73"/>
                <p:cNvSpPr>
                  <a:spLocks/>
                </p:cNvSpPr>
                <p:nvPr/>
              </p:nvSpPr>
              <p:spPr bwMode="auto">
                <a:xfrm>
                  <a:off x="5819" y="3299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  <a:gd name="T4" fmla="*/ 0 60000 65536"/>
                    <a:gd name="T5" fmla="*/ 0 60000 65536"/>
                    <a:gd name="T6" fmla="*/ 0 w 17"/>
                    <a:gd name="T7" fmla="*/ 0 h 1"/>
                    <a:gd name="T8" fmla="*/ 17 w 1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" name="Freeform 74"/>
                <p:cNvSpPr>
                  <a:spLocks/>
                </p:cNvSpPr>
                <p:nvPr/>
              </p:nvSpPr>
              <p:spPr bwMode="auto">
                <a:xfrm>
                  <a:off x="5534" y="3147"/>
                  <a:ext cx="210" cy="17"/>
                </a:xfrm>
                <a:custGeom>
                  <a:avLst/>
                  <a:gdLst>
                    <a:gd name="T0" fmla="*/ 0 w 210"/>
                    <a:gd name="T1" fmla="*/ 16 h 17"/>
                    <a:gd name="T2" fmla="*/ 209 w 210"/>
                    <a:gd name="T3" fmla="*/ 16 h 17"/>
                    <a:gd name="T4" fmla="*/ 197 w 210"/>
                    <a:gd name="T5" fmla="*/ 0 h 17"/>
                    <a:gd name="T6" fmla="*/ 13 w 210"/>
                    <a:gd name="T7" fmla="*/ 0 h 17"/>
                    <a:gd name="T8" fmla="*/ 0 w 210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0"/>
                    <a:gd name="T16" fmla="*/ 0 h 17"/>
                    <a:gd name="T17" fmla="*/ 210 w 210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0" h="17">
                      <a:moveTo>
                        <a:pt x="0" y="16"/>
                      </a:moveTo>
                      <a:lnTo>
                        <a:pt x="209" y="16"/>
                      </a:lnTo>
                      <a:lnTo>
                        <a:pt x="197" y="0"/>
                      </a:lnTo>
                      <a:lnTo>
                        <a:pt x="13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DADADA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" name="Rectangle 75"/>
                <p:cNvSpPr>
                  <a:spLocks noChangeArrowheads="1"/>
                </p:cNvSpPr>
                <p:nvPr/>
              </p:nvSpPr>
              <p:spPr bwMode="auto">
                <a:xfrm>
                  <a:off x="5535" y="3161"/>
                  <a:ext cx="205" cy="16"/>
                </a:xfrm>
                <a:prstGeom prst="rect">
                  <a:avLst/>
                </a:prstGeom>
                <a:solidFill>
                  <a:srgbClr val="91919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5" name="Freeform 76"/>
                <p:cNvSpPr>
                  <a:spLocks/>
                </p:cNvSpPr>
                <p:nvPr/>
              </p:nvSpPr>
              <p:spPr bwMode="auto">
                <a:xfrm>
                  <a:off x="5582" y="3134"/>
                  <a:ext cx="114" cy="28"/>
                </a:xfrm>
                <a:custGeom>
                  <a:avLst/>
                  <a:gdLst>
                    <a:gd name="T0" fmla="*/ 0 w 114"/>
                    <a:gd name="T1" fmla="*/ 15 h 28"/>
                    <a:gd name="T2" fmla="*/ 0 w 114"/>
                    <a:gd name="T3" fmla="*/ 0 h 28"/>
                    <a:gd name="T4" fmla="*/ 113 w 114"/>
                    <a:gd name="T5" fmla="*/ 0 h 28"/>
                    <a:gd name="T6" fmla="*/ 113 w 114"/>
                    <a:gd name="T7" fmla="*/ 16 h 28"/>
                    <a:gd name="T8" fmla="*/ 112 w 114"/>
                    <a:gd name="T9" fmla="*/ 17 h 28"/>
                    <a:gd name="T10" fmla="*/ 111 w 114"/>
                    <a:gd name="T11" fmla="*/ 18 h 28"/>
                    <a:gd name="T12" fmla="*/ 109 w 114"/>
                    <a:gd name="T13" fmla="*/ 20 h 28"/>
                    <a:gd name="T14" fmla="*/ 107 w 114"/>
                    <a:gd name="T15" fmla="*/ 20 h 28"/>
                    <a:gd name="T16" fmla="*/ 103 w 114"/>
                    <a:gd name="T17" fmla="*/ 22 h 28"/>
                    <a:gd name="T18" fmla="*/ 101 w 114"/>
                    <a:gd name="T19" fmla="*/ 22 h 28"/>
                    <a:gd name="T20" fmla="*/ 96 w 114"/>
                    <a:gd name="T21" fmla="*/ 24 h 28"/>
                    <a:gd name="T22" fmla="*/ 92 w 114"/>
                    <a:gd name="T23" fmla="*/ 24 h 28"/>
                    <a:gd name="T24" fmla="*/ 89 w 114"/>
                    <a:gd name="T25" fmla="*/ 25 h 28"/>
                    <a:gd name="T26" fmla="*/ 83 w 114"/>
                    <a:gd name="T27" fmla="*/ 26 h 28"/>
                    <a:gd name="T28" fmla="*/ 78 w 114"/>
                    <a:gd name="T29" fmla="*/ 26 h 28"/>
                    <a:gd name="T30" fmla="*/ 73 w 114"/>
                    <a:gd name="T31" fmla="*/ 26 h 28"/>
                    <a:gd name="T32" fmla="*/ 68 w 114"/>
                    <a:gd name="T33" fmla="*/ 27 h 28"/>
                    <a:gd name="T34" fmla="*/ 62 w 114"/>
                    <a:gd name="T35" fmla="*/ 27 h 28"/>
                    <a:gd name="T36" fmla="*/ 53 w 114"/>
                    <a:gd name="T37" fmla="*/ 27 h 28"/>
                    <a:gd name="T38" fmla="*/ 46 w 114"/>
                    <a:gd name="T39" fmla="*/ 27 h 28"/>
                    <a:gd name="T40" fmla="*/ 40 w 114"/>
                    <a:gd name="T41" fmla="*/ 26 h 28"/>
                    <a:gd name="T42" fmla="*/ 33 w 114"/>
                    <a:gd name="T43" fmla="*/ 26 h 28"/>
                    <a:gd name="T44" fmla="*/ 28 w 114"/>
                    <a:gd name="T45" fmla="*/ 26 h 28"/>
                    <a:gd name="T46" fmla="*/ 24 w 114"/>
                    <a:gd name="T47" fmla="*/ 25 h 28"/>
                    <a:gd name="T48" fmla="*/ 19 w 114"/>
                    <a:gd name="T49" fmla="*/ 24 h 28"/>
                    <a:gd name="T50" fmla="*/ 14 w 114"/>
                    <a:gd name="T51" fmla="*/ 23 h 28"/>
                    <a:gd name="T52" fmla="*/ 10 w 114"/>
                    <a:gd name="T53" fmla="*/ 22 h 28"/>
                    <a:gd name="T54" fmla="*/ 7 w 114"/>
                    <a:gd name="T55" fmla="*/ 21 h 28"/>
                    <a:gd name="T56" fmla="*/ 5 w 114"/>
                    <a:gd name="T57" fmla="*/ 20 h 28"/>
                    <a:gd name="T58" fmla="*/ 3 w 114"/>
                    <a:gd name="T59" fmla="*/ 19 h 28"/>
                    <a:gd name="T60" fmla="*/ 1 w 114"/>
                    <a:gd name="T61" fmla="*/ 18 h 28"/>
                    <a:gd name="T62" fmla="*/ 1 w 114"/>
                    <a:gd name="T63" fmla="*/ 16 h 28"/>
                    <a:gd name="T64" fmla="*/ 0 w 114"/>
                    <a:gd name="T65" fmla="*/ 15 h 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14"/>
                    <a:gd name="T100" fmla="*/ 0 h 28"/>
                    <a:gd name="T101" fmla="*/ 114 w 114"/>
                    <a:gd name="T102" fmla="*/ 28 h 2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14" h="28">
                      <a:moveTo>
                        <a:pt x="0" y="15"/>
                      </a:moveTo>
                      <a:lnTo>
                        <a:pt x="0" y="0"/>
                      </a:lnTo>
                      <a:lnTo>
                        <a:pt x="113" y="0"/>
                      </a:lnTo>
                      <a:lnTo>
                        <a:pt x="113" y="16"/>
                      </a:lnTo>
                      <a:lnTo>
                        <a:pt x="112" y="17"/>
                      </a:lnTo>
                      <a:lnTo>
                        <a:pt x="111" y="18"/>
                      </a:lnTo>
                      <a:lnTo>
                        <a:pt x="109" y="20"/>
                      </a:lnTo>
                      <a:lnTo>
                        <a:pt x="107" y="20"/>
                      </a:lnTo>
                      <a:lnTo>
                        <a:pt x="103" y="22"/>
                      </a:lnTo>
                      <a:lnTo>
                        <a:pt x="101" y="22"/>
                      </a:lnTo>
                      <a:lnTo>
                        <a:pt x="96" y="24"/>
                      </a:lnTo>
                      <a:lnTo>
                        <a:pt x="92" y="24"/>
                      </a:lnTo>
                      <a:lnTo>
                        <a:pt x="89" y="25"/>
                      </a:lnTo>
                      <a:lnTo>
                        <a:pt x="83" y="26"/>
                      </a:lnTo>
                      <a:lnTo>
                        <a:pt x="78" y="26"/>
                      </a:lnTo>
                      <a:lnTo>
                        <a:pt x="73" y="26"/>
                      </a:lnTo>
                      <a:lnTo>
                        <a:pt x="68" y="27"/>
                      </a:lnTo>
                      <a:lnTo>
                        <a:pt x="62" y="27"/>
                      </a:lnTo>
                      <a:lnTo>
                        <a:pt x="53" y="27"/>
                      </a:lnTo>
                      <a:lnTo>
                        <a:pt x="46" y="27"/>
                      </a:lnTo>
                      <a:lnTo>
                        <a:pt x="40" y="26"/>
                      </a:lnTo>
                      <a:lnTo>
                        <a:pt x="33" y="26"/>
                      </a:lnTo>
                      <a:lnTo>
                        <a:pt x="28" y="26"/>
                      </a:lnTo>
                      <a:lnTo>
                        <a:pt x="24" y="25"/>
                      </a:lnTo>
                      <a:lnTo>
                        <a:pt x="19" y="24"/>
                      </a:lnTo>
                      <a:lnTo>
                        <a:pt x="14" y="23"/>
                      </a:lnTo>
                      <a:lnTo>
                        <a:pt x="10" y="22"/>
                      </a:lnTo>
                      <a:lnTo>
                        <a:pt x="7" y="21"/>
                      </a:lnTo>
                      <a:lnTo>
                        <a:pt x="5" y="20"/>
                      </a:lnTo>
                      <a:lnTo>
                        <a:pt x="3" y="19"/>
                      </a:lnTo>
                      <a:lnTo>
                        <a:pt x="1" y="18"/>
                      </a:lnTo>
                      <a:lnTo>
                        <a:pt x="1" y="16"/>
                      </a:lnTo>
                      <a:lnTo>
                        <a:pt x="0" y="15"/>
                      </a:lnTo>
                    </a:path>
                  </a:pathLst>
                </a:custGeom>
                <a:gradFill rotWithShape="0">
                  <a:gsLst>
                    <a:gs pos="0">
                      <a:srgbClr val="ACACAC"/>
                    </a:gs>
                    <a:gs pos="50000">
                      <a:srgbClr val="C0C0C0"/>
                    </a:gs>
                    <a:gs pos="100000">
                      <a:srgbClr val="ACACAC"/>
                    </a:gs>
                  </a:gsLst>
                  <a:lin ang="0" scaled="1"/>
                </a:gra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6" name="AutoShape 77"/>
                <p:cNvSpPr>
                  <a:spLocks noChangeArrowheads="1"/>
                </p:cNvSpPr>
                <p:nvPr/>
              </p:nvSpPr>
              <p:spPr bwMode="auto">
                <a:xfrm>
                  <a:off x="5508" y="2962"/>
                  <a:ext cx="258" cy="175"/>
                </a:xfrm>
                <a:prstGeom prst="roundRect">
                  <a:avLst>
                    <a:gd name="adj" fmla="val 6690"/>
                  </a:avLst>
                </a:prstGeom>
                <a:solidFill>
                  <a:srgbClr val="9191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7" name="AutoShape 78"/>
                <p:cNvSpPr>
                  <a:spLocks noChangeArrowheads="1"/>
                </p:cNvSpPr>
                <p:nvPr/>
              </p:nvSpPr>
              <p:spPr bwMode="auto">
                <a:xfrm>
                  <a:off x="5526" y="2977"/>
                  <a:ext cx="218" cy="148"/>
                </a:xfrm>
                <a:prstGeom prst="roundRect">
                  <a:avLst>
                    <a:gd name="adj" fmla="val 5699"/>
                  </a:avLst>
                </a:prstGeom>
                <a:solidFill>
                  <a:srgbClr val="67676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8" name="AutoShape 79"/>
                <p:cNvSpPr>
                  <a:spLocks noChangeArrowheads="1"/>
                </p:cNvSpPr>
                <p:nvPr/>
              </p:nvSpPr>
              <p:spPr bwMode="auto">
                <a:xfrm>
                  <a:off x="5535" y="2982"/>
                  <a:ext cx="200" cy="135"/>
                </a:xfrm>
                <a:prstGeom prst="roundRect">
                  <a:avLst>
                    <a:gd name="adj" fmla="val 2898"/>
                  </a:avLst>
                </a:prstGeom>
                <a:gradFill rotWithShape="0">
                  <a:gsLst>
                    <a:gs pos="0">
                      <a:srgbClr val="618FFD"/>
                    </a:gs>
                    <a:gs pos="100000">
                      <a:srgbClr val="90B0FE"/>
                    </a:gs>
                  </a:gsLst>
                  <a:path path="rect">
                    <a:fillToRect l="100000" t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9" name="Rectangle 80"/>
                <p:cNvSpPr>
                  <a:spLocks noChangeArrowheads="1"/>
                </p:cNvSpPr>
                <p:nvPr/>
              </p:nvSpPr>
              <p:spPr bwMode="auto">
                <a:xfrm>
                  <a:off x="5725" y="3129"/>
                  <a:ext cx="16" cy="16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0" name="Rectangle 81"/>
                <p:cNvSpPr>
                  <a:spLocks noChangeArrowheads="1"/>
                </p:cNvSpPr>
                <p:nvPr/>
              </p:nvSpPr>
              <p:spPr bwMode="auto">
                <a:xfrm>
                  <a:off x="5760" y="3194"/>
                  <a:ext cx="16" cy="18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1" name="Rectangle 82"/>
                <p:cNvSpPr>
                  <a:spLocks noChangeArrowheads="1"/>
                </p:cNvSpPr>
                <p:nvPr/>
              </p:nvSpPr>
              <p:spPr bwMode="auto">
                <a:xfrm>
                  <a:off x="5765" y="3204"/>
                  <a:ext cx="8" cy="8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2" name="Rectangle 83"/>
                <p:cNvSpPr>
                  <a:spLocks noChangeArrowheads="1"/>
                </p:cNvSpPr>
                <p:nvPr/>
              </p:nvSpPr>
              <p:spPr bwMode="auto">
                <a:xfrm>
                  <a:off x="5752" y="3200"/>
                  <a:ext cx="8" cy="8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" name="Rectangle 84"/>
                <p:cNvSpPr>
                  <a:spLocks noChangeArrowheads="1"/>
                </p:cNvSpPr>
                <p:nvPr/>
              </p:nvSpPr>
              <p:spPr bwMode="auto">
                <a:xfrm>
                  <a:off x="5752" y="3211"/>
                  <a:ext cx="8" cy="8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4" name="Group 85"/>
                <p:cNvGrpSpPr>
                  <a:grpSpLocks/>
                </p:cNvGrpSpPr>
                <p:nvPr/>
              </p:nvGrpSpPr>
              <p:grpSpPr bwMode="auto">
                <a:xfrm>
                  <a:off x="5495" y="3248"/>
                  <a:ext cx="49" cy="17"/>
                  <a:chOff x="5495" y="3248"/>
                  <a:chExt cx="49" cy="17"/>
                </a:xfrm>
              </p:grpSpPr>
              <p:grpSp>
                <p:nvGrpSpPr>
                  <p:cNvPr id="59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5495" y="3248"/>
                    <a:ext cx="31" cy="17"/>
                    <a:chOff x="5495" y="3248"/>
                    <a:chExt cx="31" cy="17"/>
                  </a:xfrm>
                </p:grpSpPr>
                <p:grpSp>
                  <p:nvGrpSpPr>
                    <p:cNvPr id="599" name="Group 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95" y="3248"/>
                      <a:ext cx="21" cy="17"/>
                      <a:chOff x="5495" y="3248"/>
                      <a:chExt cx="21" cy="17"/>
                    </a:xfrm>
                  </p:grpSpPr>
                  <p:sp>
                    <p:nvSpPr>
                      <p:cNvPr id="603" name="Freeform 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95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04" name="Freeform 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99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600" name="Group 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05" y="3248"/>
                      <a:ext cx="21" cy="17"/>
                      <a:chOff x="5505" y="3248"/>
                      <a:chExt cx="21" cy="17"/>
                    </a:xfrm>
                  </p:grpSpPr>
                  <p:sp>
                    <p:nvSpPr>
                      <p:cNvPr id="601" name="Freeform 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05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02" name="Freeform 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09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92" name="Group 93"/>
                  <p:cNvGrpSpPr>
                    <a:grpSpLocks/>
                  </p:cNvGrpSpPr>
                  <p:nvPr/>
                </p:nvGrpSpPr>
                <p:grpSpPr bwMode="auto">
                  <a:xfrm>
                    <a:off x="5514" y="3248"/>
                    <a:ext cx="30" cy="17"/>
                    <a:chOff x="5514" y="3248"/>
                    <a:chExt cx="30" cy="17"/>
                  </a:xfrm>
                </p:grpSpPr>
                <p:grpSp>
                  <p:nvGrpSpPr>
                    <p:cNvPr id="593" name="Group 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14" y="3248"/>
                      <a:ext cx="21" cy="17"/>
                      <a:chOff x="5514" y="3248"/>
                      <a:chExt cx="21" cy="17"/>
                    </a:xfrm>
                  </p:grpSpPr>
                  <p:sp>
                    <p:nvSpPr>
                      <p:cNvPr id="597" name="Freeform 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14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8" name="Freeform 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18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94" name="Group 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23" y="3248"/>
                      <a:ext cx="21" cy="17"/>
                      <a:chOff x="5523" y="3248"/>
                      <a:chExt cx="21" cy="17"/>
                    </a:xfrm>
                  </p:grpSpPr>
                  <p:sp>
                    <p:nvSpPr>
                      <p:cNvPr id="595" name="Freeform 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23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6" name="Freeform 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27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485" name="Group 100"/>
                <p:cNvGrpSpPr>
                  <a:grpSpLocks/>
                </p:cNvGrpSpPr>
                <p:nvPr/>
              </p:nvGrpSpPr>
              <p:grpSpPr bwMode="auto">
                <a:xfrm>
                  <a:off x="5533" y="3248"/>
                  <a:ext cx="47" cy="17"/>
                  <a:chOff x="5533" y="3248"/>
                  <a:chExt cx="47" cy="17"/>
                </a:xfrm>
              </p:grpSpPr>
              <p:grpSp>
                <p:nvGrpSpPr>
                  <p:cNvPr id="577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5533" y="3248"/>
                    <a:ext cx="29" cy="17"/>
                    <a:chOff x="5533" y="3248"/>
                    <a:chExt cx="29" cy="17"/>
                  </a:xfrm>
                </p:grpSpPr>
                <p:grpSp>
                  <p:nvGrpSpPr>
                    <p:cNvPr id="585" name="Group 10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33" y="3248"/>
                      <a:ext cx="20" cy="17"/>
                      <a:chOff x="5533" y="3248"/>
                      <a:chExt cx="20" cy="17"/>
                    </a:xfrm>
                  </p:grpSpPr>
                  <p:sp>
                    <p:nvSpPr>
                      <p:cNvPr id="589" name="Freeform 1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33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0" name="Freeform 1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36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86" name="Group 10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42" y="3248"/>
                      <a:ext cx="20" cy="17"/>
                      <a:chOff x="5542" y="3248"/>
                      <a:chExt cx="20" cy="17"/>
                    </a:xfrm>
                  </p:grpSpPr>
                  <p:sp>
                    <p:nvSpPr>
                      <p:cNvPr id="587" name="Freeform 1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42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88" name="Freeform 1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45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78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5549" y="3248"/>
                    <a:ext cx="31" cy="17"/>
                    <a:chOff x="5549" y="3248"/>
                    <a:chExt cx="31" cy="17"/>
                  </a:xfrm>
                </p:grpSpPr>
                <p:grpSp>
                  <p:nvGrpSpPr>
                    <p:cNvPr id="579" name="Group 1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49" y="3248"/>
                      <a:ext cx="22" cy="17"/>
                      <a:chOff x="5549" y="3248"/>
                      <a:chExt cx="22" cy="17"/>
                    </a:xfrm>
                  </p:grpSpPr>
                  <p:sp>
                    <p:nvSpPr>
                      <p:cNvPr id="583" name="Freeform 1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49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84" name="Freeform 1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54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80" name="Group 1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59" y="3248"/>
                      <a:ext cx="21" cy="17"/>
                      <a:chOff x="5559" y="3248"/>
                      <a:chExt cx="21" cy="17"/>
                    </a:xfrm>
                  </p:grpSpPr>
                  <p:sp>
                    <p:nvSpPr>
                      <p:cNvPr id="581" name="Freeform 1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59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82" name="Freeform 1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63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486" name="Group 115"/>
                <p:cNvGrpSpPr>
                  <a:grpSpLocks/>
                </p:cNvGrpSpPr>
                <p:nvPr/>
              </p:nvGrpSpPr>
              <p:grpSpPr bwMode="auto">
                <a:xfrm>
                  <a:off x="5569" y="3248"/>
                  <a:ext cx="48" cy="17"/>
                  <a:chOff x="5569" y="3248"/>
                  <a:chExt cx="48" cy="17"/>
                </a:xfrm>
              </p:grpSpPr>
              <p:grpSp>
                <p:nvGrpSpPr>
                  <p:cNvPr id="563" name="Group 116"/>
                  <p:cNvGrpSpPr>
                    <a:grpSpLocks/>
                  </p:cNvGrpSpPr>
                  <p:nvPr/>
                </p:nvGrpSpPr>
                <p:grpSpPr bwMode="auto">
                  <a:xfrm>
                    <a:off x="5569" y="3248"/>
                    <a:ext cx="29" cy="17"/>
                    <a:chOff x="5569" y="3248"/>
                    <a:chExt cx="29" cy="17"/>
                  </a:xfrm>
                </p:grpSpPr>
                <p:grpSp>
                  <p:nvGrpSpPr>
                    <p:cNvPr id="571" name="Group 1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69" y="3248"/>
                      <a:ext cx="21" cy="17"/>
                      <a:chOff x="5569" y="3248"/>
                      <a:chExt cx="21" cy="17"/>
                    </a:xfrm>
                  </p:grpSpPr>
                  <p:sp>
                    <p:nvSpPr>
                      <p:cNvPr id="575" name="Freeform 1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69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76" name="Freeform 1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73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72" name="Group 1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77" y="3248"/>
                      <a:ext cx="21" cy="17"/>
                      <a:chOff x="5577" y="3248"/>
                      <a:chExt cx="21" cy="17"/>
                    </a:xfrm>
                  </p:grpSpPr>
                  <p:sp>
                    <p:nvSpPr>
                      <p:cNvPr id="573" name="Freeform 1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77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74" name="Freeform 1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81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64" name="Group 123"/>
                  <p:cNvGrpSpPr>
                    <a:grpSpLocks/>
                  </p:cNvGrpSpPr>
                  <p:nvPr/>
                </p:nvGrpSpPr>
                <p:grpSpPr bwMode="auto">
                  <a:xfrm>
                    <a:off x="5587" y="3248"/>
                    <a:ext cx="30" cy="17"/>
                    <a:chOff x="5587" y="3248"/>
                    <a:chExt cx="30" cy="17"/>
                  </a:xfrm>
                </p:grpSpPr>
                <p:grpSp>
                  <p:nvGrpSpPr>
                    <p:cNvPr id="565" name="Group 1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87" y="3248"/>
                      <a:ext cx="21" cy="17"/>
                      <a:chOff x="5587" y="3248"/>
                      <a:chExt cx="21" cy="17"/>
                    </a:xfrm>
                  </p:grpSpPr>
                  <p:sp>
                    <p:nvSpPr>
                      <p:cNvPr id="569" name="Freeform 1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87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70" name="Freeform 1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91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66" name="Group 1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95" y="3248"/>
                      <a:ext cx="22" cy="17"/>
                      <a:chOff x="5595" y="3248"/>
                      <a:chExt cx="22" cy="17"/>
                    </a:xfrm>
                  </p:grpSpPr>
                  <p:sp>
                    <p:nvSpPr>
                      <p:cNvPr id="567" name="Freeform 1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95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68" name="Freeform 1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00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487" name="Group 130"/>
                <p:cNvGrpSpPr>
                  <a:grpSpLocks/>
                </p:cNvGrpSpPr>
                <p:nvPr/>
              </p:nvGrpSpPr>
              <p:grpSpPr bwMode="auto">
                <a:xfrm>
                  <a:off x="5604" y="3248"/>
                  <a:ext cx="48" cy="17"/>
                  <a:chOff x="5604" y="3248"/>
                  <a:chExt cx="48" cy="17"/>
                </a:xfrm>
              </p:grpSpPr>
              <p:grpSp>
                <p:nvGrpSpPr>
                  <p:cNvPr id="549" name="Group 131"/>
                  <p:cNvGrpSpPr>
                    <a:grpSpLocks/>
                  </p:cNvGrpSpPr>
                  <p:nvPr/>
                </p:nvGrpSpPr>
                <p:grpSpPr bwMode="auto">
                  <a:xfrm>
                    <a:off x="5604" y="3248"/>
                    <a:ext cx="31" cy="17"/>
                    <a:chOff x="5604" y="3248"/>
                    <a:chExt cx="31" cy="17"/>
                  </a:xfrm>
                </p:grpSpPr>
                <p:grpSp>
                  <p:nvGrpSpPr>
                    <p:cNvPr id="557" name="Group 1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04" y="3248"/>
                      <a:ext cx="22" cy="17"/>
                      <a:chOff x="5604" y="3248"/>
                      <a:chExt cx="22" cy="17"/>
                    </a:xfrm>
                  </p:grpSpPr>
                  <p:sp>
                    <p:nvSpPr>
                      <p:cNvPr id="561" name="Freeform 1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04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62" name="Freeform 1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09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58" name="Group 1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13" y="3248"/>
                      <a:ext cx="22" cy="17"/>
                      <a:chOff x="5613" y="3248"/>
                      <a:chExt cx="22" cy="17"/>
                    </a:xfrm>
                  </p:grpSpPr>
                  <p:sp>
                    <p:nvSpPr>
                      <p:cNvPr id="559" name="Freeform 1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13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60" name="Freeform 1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18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50" name="Group 138"/>
                  <p:cNvGrpSpPr>
                    <a:grpSpLocks/>
                  </p:cNvGrpSpPr>
                  <p:nvPr/>
                </p:nvGrpSpPr>
                <p:grpSpPr bwMode="auto">
                  <a:xfrm>
                    <a:off x="5623" y="3248"/>
                    <a:ext cx="29" cy="17"/>
                    <a:chOff x="5623" y="3248"/>
                    <a:chExt cx="29" cy="17"/>
                  </a:xfrm>
                </p:grpSpPr>
                <p:grpSp>
                  <p:nvGrpSpPr>
                    <p:cNvPr id="551" name="Group 1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23" y="3248"/>
                      <a:ext cx="22" cy="17"/>
                      <a:chOff x="5623" y="3248"/>
                      <a:chExt cx="22" cy="17"/>
                    </a:xfrm>
                  </p:grpSpPr>
                  <p:sp>
                    <p:nvSpPr>
                      <p:cNvPr id="555" name="Freeform 1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23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56" name="Freeform 1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28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52" name="Group 1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31" y="3248"/>
                      <a:ext cx="21" cy="17"/>
                      <a:chOff x="5631" y="3248"/>
                      <a:chExt cx="21" cy="17"/>
                    </a:xfrm>
                  </p:grpSpPr>
                  <p:sp>
                    <p:nvSpPr>
                      <p:cNvPr id="553" name="Freeform 1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31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54" name="Freeform 1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35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488" name="Group 145"/>
                <p:cNvGrpSpPr>
                  <a:grpSpLocks/>
                </p:cNvGrpSpPr>
                <p:nvPr/>
              </p:nvGrpSpPr>
              <p:grpSpPr bwMode="auto">
                <a:xfrm>
                  <a:off x="5641" y="3248"/>
                  <a:ext cx="48" cy="17"/>
                  <a:chOff x="5641" y="3248"/>
                  <a:chExt cx="48" cy="17"/>
                </a:xfrm>
              </p:grpSpPr>
              <p:grpSp>
                <p:nvGrpSpPr>
                  <p:cNvPr id="535" name="Group 146"/>
                  <p:cNvGrpSpPr>
                    <a:grpSpLocks/>
                  </p:cNvGrpSpPr>
                  <p:nvPr/>
                </p:nvGrpSpPr>
                <p:grpSpPr bwMode="auto">
                  <a:xfrm>
                    <a:off x="5641" y="3248"/>
                    <a:ext cx="30" cy="17"/>
                    <a:chOff x="5641" y="3248"/>
                    <a:chExt cx="30" cy="17"/>
                  </a:xfrm>
                </p:grpSpPr>
                <p:grpSp>
                  <p:nvGrpSpPr>
                    <p:cNvPr id="543" name="Group 1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41" y="3248"/>
                      <a:ext cx="21" cy="17"/>
                      <a:chOff x="5641" y="3248"/>
                      <a:chExt cx="21" cy="17"/>
                    </a:xfrm>
                  </p:grpSpPr>
                  <p:sp>
                    <p:nvSpPr>
                      <p:cNvPr id="547" name="Freeform 1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41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8" name="Freeform 1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45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44" name="Group 1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50" y="3248"/>
                      <a:ext cx="21" cy="17"/>
                      <a:chOff x="5650" y="3248"/>
                      <a:chExt cx="21" cy="17"/>
                    </a:xfrm>
                  </p:grpSpPr>
                  <p:sp>
                    <p:nvSpPr>
                      <p:cNvPr id="545" name="Freeform 1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50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6" name="Freeform 1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54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36" name="Group 153"/>
                  <p:cNvGrpSpPr>
                    <a:grpSpLocks/>
                  </p:cNvGrpSpPr>
                  <p:nvPr/>
                </p:nvGrpSpPr>
                <p:grpSpPr bwMode="auto">
                  <a:xfrm>
                    <a:off x="5659" y="3248"/>
                    <a:ext cx="30" cy="17"/>
                    <a:chOff x="5659" y="3248"/>
                    <a:chExt cx="30" cy="17"/>
                  </a:xfrm>
                </p:grpSpPr>
                <p:grpSp>
                  <p:nvGrpSpPr>
                    <p:cNvPr id="537" name="Group 1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59" y="3248"/>
                      <a:ext cx="20" cy="17"/>
                      <a:chOff x="5659" y="3248"/>
                      <a:chExt cx="20" cy="17"/>
                    </a:xfrm>
                  </p:grpSpPr>
                  <p:sp>
                    <p:nvSpPr>
                      <p:cNvPr id="541" name="Freeform 1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59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2" name="Freeform 1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62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38" name="Group 1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67" y="3248"/>
                      <a:ext cx="22" cy="17"/>
                      <a:chOff x="5667" y="3248"/>
                      <a:chExt cx="22" cy="17"/>
                    </a:xfrm>
                  </p:grpSpPr>
                  <p:sp>
                    <p:nvSpPr>
                      <p:cNvPr id="539" name="Freeform 1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67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0" name="Freeform 1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72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489" name="Group 160"/>
                <p:cNvGrpSpPr>
                  <a:grpSpLocks/>
                </p:cNvGrpSpPr>
                <p:nvPr/>
              </p:nvGrpSpPr>
              <p:grpSpPr bwMode="auto">
                <a:xfrm>
                  <a:off x="5677" y="3248"/>
                  <a:ext cx="49" cy="17"/>
                  <a:chOff x="5677" y="3248"/>
                  <a:chExt cx="49" cy="17"/>
                </a:xfrm>
              </p:grpSpPr>
              <p:grpSp>
                <p:nvGrpSpPr>
                  <p:cNvPr id="521" name="Group 161"/>
                  <p:cNvGrpSpPr>
                    <a:grpSpLocks/>
                  </p:cNvGrpSpPr>
                  <p:nvPr/>
                </p:nvGrpSpPr>
                <p:grpSpPr bwMode="auto">
                  <a:xfrm>
                    <a:off x="5677" y="3248"/>
                    <a:ext cx="28" cy="17"/>
                    <a:chOff x="5677" y="3248"/>
                    <a:chExt cx="28" cy="17"/>
                  </a:xfrm>
                </p:grpSpPr>
                <p:grpSp>
                  <p:nvGrpSpPr>
                    <p:cNvPr id="529" name="Group 1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77" y="3248"/>
                      <a:ext cx="21" cy="17"/>
                      <a:chOff x="5677" y="3248"/>
                      <a:chExt cx="21" cy="17"/>
                    </a:xfrm>
                  </p:grpSpPr>
                  <p:sp>
                    <p:nvSpPr>
                      <p:cNvPr id="533" name="Freeform 1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77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4" name="Freeform 1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81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30" name="Group 1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85" y="3248"/>
                      <a:ext cx="20" cy="17"/>
                      <a:chOff x="5685" y="3248"/>
                      <a:chExt cx="20" cy="17"/>
                    </a:xfrm>
                  </p:grpSpPr>
                  <p:sp>
                    <p:nvSpPr>
                      <p:cNvPr id="531" name="Freeform 1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85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2" name="Freeform 1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88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22" name="Group 168"/>
                  <p:cNvGrpSpPr>
                    <a:grpSpLocks/>
                  </p:cNvGrpSpPr>
                  <p:nvPr/>
                </p:nvGrpSpPr>
                <p:grpSpPr bwMode="auto">
                  <a:xfrm>
                    <a:off x="5695" y="3248"/>
                    <a:ext cx="31" cy="17"/>
                    <a:chOff x="5695" y="3248"/>
                    <a:chExt cx="31" cy="17"/>
                  </a:xfrm>
                </p:grpSpPr>
                <p:grpSp>
                  <p:nvGrpSpPr>
                    <p:cNvPr id="523" name="Group 1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95" y="3248"/>
                      <a:ext cx="21" cy="17"/>
                      <a:chOff x="5695" y="3248"/>
                      <a:chExt cx="21" cy="17"/>
                    </a:xfrm>
                  </p:grpSpPr>
                  <p:sp>
                    <p:nvSpPr>
                      <p:cNvPr id="527" name="Freeform 1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5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8" name="Freeform 1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9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24" name="Group 1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04" y="3248"/>
                      <a:ext cx="22" cy="17"/>
                      <a:chOff x="5704" y="3248"/>
                      <a:chExt cx="22" cy="17"/>
                    </a:xfrm>
                  </p:grpSpPr>
                  <p:sp>
                    <p:nvSpPr>
                      <p:cNvPr id="525" name="Freeform 1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04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6" name="Freeform 1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09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490" name="Group 175"/>
                <p:cNvGrpSpPr>
                  <a:grpSpLocks/>
                </p:cNvGrpSpPr>
                <p:nvPr/>
              </p:nvGrpSpPr>
              <p:grpSpPr bwMode="auto">
                <a:xfrm>
                  <a:off x="5714" y="3248"/>
                  <a:ext cx="47" cy="17"/>
                  <a:chOff x="5714" y="3248"/>
                  <a:chExt cx="47" cy="17"/>
                </a:xfrm>
              </p:grpSpPr>
              <p:grpSp>
                <p:nvGrpSpPr>
                  <p:cNvPr id="507" name="Group 176"/>
                  <p:cNvGrpSpPr>
                    <a:grpSpLocks/>
                  </p:cNvGrpSpPr>
                  <p:nvPr/>
                </p:nvGrpSpPr>
                <p:grpSpPr bwMode="auto">
                  <a:xfrm>
                    <a:off x="5714" y="3248"/>
                    <a:ext cx="29" cy="17"/>
                    <a:chOff x="5714" y="3248"/>
                    <a:chExt cx="29" cy="17"/>
                  </a:xfrm>
                </p:grpSpPr>
                <p:grpSp>
                  <p:nvGrpSpPr>
                    <p:cNvPr id="515" name="Group 1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14" y="3248"/>
                      <a:ext cx="19" cy="17"/>
                      <a:chOff x="5714" y="3248"/>
                      <a:chExt cx="19" cy="17"/>
                    </a:xfrm>
                  </p:grpSpPr>
                  <p:sp>
                    <p:nvSpPr>
                      <p:cNvPr id="519" name="Freeform 1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14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0" name="Freeform 1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16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16" name="Group 1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23" y="3248"/>
                      <a:ext cx="20" cy="17"/>
                      <a:chOff x="5723" y="3248"/>
                      <a:chExt cx="20" cy="17"/>
                    </a:xfrm>
                  </p:grpSpPr>
                  <p:sp>
                    <p:nvSpPr>
                      <p:cNvPr id="517" name="Freeform 1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23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8" name="Freeform 1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26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08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5732" y="3248"/>
                    <a:ext cx="29" cy="17"/>
                    <a:chOff x="5732" y="3248"/>
                    <a:chExt cx="29" cy="17"/>
                  </a:xfrm>
                </p:grpSpPr>
                <p:grpSp>
                  <p:nvGrpSpPr>
                    <p:cNvPr id="509" name="Group 18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32" y="3248"/>
                      <a:ext cx="20" cy="17"/>
                      <a:chOff x="5732" y="3248"/>
                      <a:chExt cx="20" cy="17"/>
                    </a:xfrm>
                  </p:grpSpPr>
                  <p:sp>
                    <p:nvSpPr>
                      <p:cNvPr id="513" name="Freeform 1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32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4" name="Freeform 1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35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10" name="Group 1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40" y="3248"/>
                      <a:ext cx="21" cy="17"/>
                      <a:chOff x="5740" y="3248"/>
                      <a:chExt cx="21" cy="17"/>
                    </a:xfrm>
                  </p:grpSpPr>
                  <p:sp>
                    <p:nvSpPr>
                      <p:cNvPr id="511" name="Freeform 1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40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2" name="Freeform 1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44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491" name="Group 190"/>
                <p:cNvGrpSpPr>
                  <a:grpSpLocks/>
                </p:cNvGrpSpPr>
                <p:nvPr/>
              </p:nvGrpSpPr>
              <p:grpSpPr bwMode="auto">
                <a:xfrm>
                  <a:off x="5749" y="3248"/>
                  <a:ext cx="49" cy="17"/>
                  <a:chOff x="5749" y="3248"/>
                  <a:chExt cx="49" cy="17"/>
                </a:xfrm>
              </p:grpSpPr>
              <p:grpSp>
                <p:nvGrpSpPr>
                  <p:cNvPr id="493" name="Group 191"/>
                  <p:cNvGrpSpPr>
                    <a:grpSpLocks/>
                  </p:cNvGrpSpPr>
                  <p:nvPr/>
                </p:nvGrpSpPr>
                <p:grpSpPr bwMode="auto">
                  <a:xfrm>
                    <a:off x="5749" y="3248"/>
                    <a:ext cx="31" cy="17"/>
                    <a:chOff x="5749" y="3248"/>
                    <a:chExt cx="31" cy="17"/>
                  </a:xfrm>
                </p:grpSpPr>
                <p:grpSp>
                  <p:nvGrpSpPr>
                    <p:cNvPr id="501" name="Group 1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49" y="3248"/>
                      <a:ext cx="21" cy="17"/>
                      <a:chOff x="5749" y="3248"/>
                      <a:chExt cx="21" cy="17"/>
                    </a:xfrm>
                  </p:grpSpPr>
                  <p:sp>
                    <p:nvSpPr>
                      <p:cNvPr id="505" name="Freeform 1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49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6" name="Freeform 1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53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02" name="Group 1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58" y="3248"/>
                      <a:ext cx="22" cy="17"/>
                      <a:chOff x="5758" y="3248"/>
                      <a:chExt cx="22" cy="17"/>
                    </a:xfrm>
                  </p:grpSpPr>
                  <p:sp>
                    <p:nvSpPr>
                      <p:cNvPr id="503" name="Freeform 1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58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4" name="Freeform 1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63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94" name="Group 198"/>
                  <p:cNvGrpSpPr>
                    <a:grpSpLocks/>
                  </p:cNvGrpSpPr>
                  <p:nvPr/>
                </p:nvGrpSpPr>
                <p:grpSpPr bwMode="auto">
                  <a:xfrm>
                    <a:off x="5767" y="3248"/>
                    <a:ext cx="31" cy="17"/>
                    <a:chOff x="5767" y="3248"/>
                    <a:chExt cx="31" cy="17"/>
                  </a:xfrm>
                </p:grpSpPr>
                <p:grpSp>
                  <p:nvGrpSpPr>
                    <p:cNvPr id="495" name="Group 19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7" y="3248"/>
                      <a:ext cx="21" cy="17"/>
                      <a:chOff x="5767" y="3248"/>
                      <a:chExt cx="21" cy="17"/>
                    </a:xfrm>
                  </p:grpSpPr>
                  <p:sp>
                    <p:nvSpPr>
                      <p:cNvPr id="499" name="Freeform 2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67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" name="Freeform 2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71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496" name="Group 20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76" y="3248"/>
                      <a:ext cx="22" cy="17"/>
                      <a:chOff x="5776" y="3248"/>
                      <a:chExt cx="22" cy="17"/>
                    </a:xfrm>
                  </p:grpSpPr>
                  <p:sp>
                    <p:nvSpPr>
                      <p:cNvPr id="497" name="Freeform 2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76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8" name="Freeform 2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81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sp>
              <p:nvSpPr>
                <p:cNvPr id="492" name="Freeform 205"/>
                <p:cNvSpPr>
                  <a:spLocks/>
                </p:cNvSpPr>
                <p:nvPr/>
              </p:nvSpPr>
              <p:spPr bwMode="auto">
                <a:xfrm>
                  <a:off x="5492" y="3214"/>
                  <a:ext cx="288" cy="17"/>
                </a:xfrm>
                <a:custGeom>
                  <a:avLst/>
                  <a:gdLst>
                    <a:gd name="T0" fmla="*/ 0 w 288"/>
                    <a:gd name="T1" fmla="*/ 11 h 17"/>
                    <a:gd name="T2" fmla="*/ 129 w 288"/>
                    <a:gd name="T3" fmla="*/ 11 h 17"/>
                    <a:gd name="T4" fmla="*/ 129 w 288"/>
                    <a:gd name="T5" fmla="*/ 0 h 17"/>
                    <a:gd name="T6" fmla="*/ 152 w 288"/>
                    <a:gd name="T7" fmla="*/ 0 h 17"/>
                    <a:gd name="T8" fmla="*/ 152 w 288"/>
                    <a:gd name="T9" fmla="*/ 11 h 17"/>
                    <a:gd name="T10" fmla="*/ 287 w 288"/>
                    <a:gd name="T11" fmla="*/ 11 h 17"/>
                    <a:gd name="T12" fmla="*/ 287 w 288"/>
                    <a:gd name="T13" fmla="*/ 16 h 17"/>
                    <a:gd name="T14" fmla="*/ 150 w 288"/>
                    <a:gd name="T15" fmla="*/ 16 h 17"/>
                    <a:gd name="T16" fmla="*/ 150 w 288"/>
                    <a:gd name="T17" fmla="*/ 6 h 17"/>
                    <a:gd name="T18" fmla="*/ 132 w 288"/>
                    <a:gd name="T19" fmla="*/ 4 h 17"/>
                    <a:gd name="T20" fmla="*/ 132 w 288"/>
                    <a:gd name="T21" fmla="*/ 16 h 17"/>
                    <a:gd name="T22" fmla="*/ 0 w 288"/>
                    <a:gd name="T23" fmla="*/ 16 h 17"/>
                    <a:gd name="T24" fmla="*/ 0 w 288"/>
                    <a:gd name="T25" fmla="*/ 11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88"/>
                    <a:gd name="T40" fmla="*/ 0 h 17"/>
                    <a:gd name="T41" fmla="*/ 288 w 288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88" h="17">
                      <a:moveTo>
                        <a:pt x="0" y="11"/>
                      </a:moveTo>
                      <a:lnTo>
                        <a:pt x="129" y="11"/>
                      </a:lnTo>
                      <a:lnTo>
                        <a:pt x="129" y="0"/>
                      </a:lnTo>
                      <a:lnTo>
                        <a:pt x="152" y="0"/>
                      </a:lnTo>
                      <a:lnTo>
                        <a:pt x="152" y="11"/>
                      </a:lnTo>
                      <a:lnTo>
                        <a:pt x="287" y="11"/>
                      </a:lnTo>
                      <a:lnTo>
                        <a:pt x="287" y="16"/>
                      </a:lnTo>
                      <a:lnTo>
                        <a:pt x="150" y="16"/>
                      </a:lnTo>
                      <a:lnTo>
                        <a:pt x="150" y="6"/>
                      </a:lnTo>
                      <a:lnTo>
                        <a:pt x="132" y="4"/>
                      </a:lnTo>
                      <a:lnTo>
                        <a:pt x="132" y="16"/>
                      </a:lnTo>
                      <a:lnTo>
                        <a:pt x="0" y="16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1" name="Rectangle 206"/>
              <p:cNvSpPr>
                <a:spLocks noChangeArrowheads="1"/>
              </p:cNvSpPr>
              <p:nvPr/>
            </p:nvSpPr>
            <p:spPr bwMode="auto">
              <a:xfrm>
                <a:off x="4881" y="3342"/>
                <a:ext cx="237" cy="2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marL="295275" indent="-295275" algn="ctr" eaLnBrk="0" hangingPunct="0">
                  <a:spcBef>
                    <a:spcPct val="0"/>
                  </a:spcBef>
                </a:pPr>
                <a:endParaRPr lang="en-GB" sz="900" b="1">
                  <a:solidFill>
                    <a:srgbClr val="CC3300"/>
                  </a:solidFill>
                  <a:latin typeface="Arial" charset="0"/>
                </a:endParaRPr>
              </a:p>
            </p:txBody>
          </p:sp>
        </p:grpSp>
        <p:graphicFrame>
          <p:nvGraphicFramePr>
            <p:cNvPr id="9" name="Object 207"/>
            <p:cNvGraphicFramePr>
              <a:graphicFrameLocks noChangeAspect="1"/>
            </p:cNvGraphicFramePr>
            <p:nvPr/>
          </p:nvGraphicFramePr>
          <p:xfrm>
            <a:off x="2843" y="2192"/>
            <a:ext cx="491" cy="945"/>
          </p:xfrm>
          <a:graphic>
            <a:graphicData uri="http://schemas.openxmlformats.org/presentationml/2006/ole">
              <p:oleObj spid="_x0000_s6146" name="VISIO" r:id="rId4" imgW="1401480" imgH="1109520" progId="">
                <p:embed/>
              </p:oleObj>
            </a:graphicData>
          </a:graphic>
        </p:graphicFrame>
        <p:grpSp>
          <p:nvGrpSpPr>
            <p:cNvPr id="10" name="Group 208"/>
            <p:cNvGrpSpPr>
              <a:grpSpLocks/>
            </p:cNvGrpSpPr>
            <p:nvPr/>
          </p:nvGrpSpPr>
          <p:grpSpPr bwMode="auto">
            <a:xfrm>
              <a:off x="1066" y="2415"/>
              <a:ext cx="329" cy="704"/>
              <a:chOff x="4793" y="2962"/>
              <a:chExt cx="429" cy="665"/>
            </a:xfrm>
          </p:grpSpPr>
          <p:grpSp>
            <p:nvGrpSpPr>
              <p:cNvPr id="219" name="Group 209"/>
              <p:cNvGrpSpPr>
                <a:grpSpLocks/>
              </p:cNvGrpSpPr>
              <p:nvPr/>
            </p:nvGrpSpPr>
            <p:grpSpPr bwMode="auto">
              <a:xfrm>
                <a:off x="4793" y="2962"/>
                <a:ext cx="429" cy="368"/>
                <a:chOff x="5392" y="2962"/>
                <a:chExt cx="483" cy="368"/>
              </a:xfrm>
            </p:grpSpPr>
            <p:sp>
              <p:nvSpPr>
                <p:cNvPr id="221" name="Rectangle 210"/>
                <p:cNvSpPr>
                  <a:spLocks noChangeArrowheads="1"/>
                </p:cNvSpPr>
                <p:nvPr/>
              </p:nvSpPr>
              <p:spPr bwMode="auto">
                <a:xfrm>
                  <a:off x="5489" y="3183"/>
                  <a:ext cx="303" cy="84"/>
                </a:xfrm>
                <a:prstGeom prst="rect">
                  <a:avLst/>
                </a:prstGeom>
                <a:solidFill>
                  <a:srgbClr val="91919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2" name="Freeform 211"/>
                <p:cNvSpPr>
                  <a:spLocks/>
                </p:cNvSpPr>
                <p:nvPr/>
              </p:nvSpPr>
              <p:spPr bwMode="auto">
                <a:xfrm>
                  <a:off x="5488" y="3156"/>
                  <a:ext cx="306" cy="28"/>
                </a:xfrm>
                <a:custGeom>
                  <a:avLst/>
                  <a:gdLst>
                    <a:gd name="T0" fmla="*/ 0 w 306"/>
                    <a:gd name="T1" fmla="*/ 27 h 28"/>
                    <a:gd name="T2" fmla="*/ 305 w 306"/>
                    <a:gd name="T3" fmla="*/ 27 h 28"/>
                    <a:gd name="T4" fmla="*/ 276 w 306"/>
                    <a:gd name="T5" fmla="*/ 0 h 28"/>
                    <a:gd name="T6" fmla="*/ 32 w 306"/>
                    <a:gd name="T7" fmla="*/ 0 h 28"/>
                    <a:gd name="T8" fmla="*/ 0 w 306"/>
                    <a:gd name="T9" fmla="*/ 27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8"/>
                    <a:gd name="T17" fmla="*/ 306 w 306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8">
                      <a:moveTo>
                        <a:pt x="0" y="27"/>
                      </a:moveTo>
                      <a:lnTo>
                        <a:pt x="305" y="27"/>
                      </a:lnTo>
                      <a:lnTo>
                        <a:pt x="276" y="0"/>
                      </a:lnTo>
                      <a:lnTo>
                        <a:pt x="32" y="0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DADADA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Freeform 212"/>
                <p:cNvSpPr>
                  <a:spLocks/>
                </p:cNvSpPr>
                <p:nvPr/>
              </p:nvSpPr>
              <p:spPr bwMode="auto">
                <a:xfrm>
                  <a:off x="5491" y="3179"/>
                  <a:ext cx="298" cy="1"/>
                </a:xfrm>
                <a:custGeom>
                  <a:avLst/>
                  <a:gdLst>
                    <a:gd name="T0" fmla="*/ 0 w 298"/>
                    <a:gd name="T1" fmla="*/ 0 h 1"/>
                    <a:gd name="T2" fmla="*/ 297 w 298"/>
                    <a:gd name="T3" fmla="*/ 0 h 1"/>
                    <a:gd name="T4" fmla="*/ 0 60000 65536"/>
                    <a:gd name="T5" fmla="*/ 0 60000 65536"/>
                    <a:gd name="T6" fmla="*/ 0 w 298"/>
                    <a:gd name="T7" fmla="*/ 0 h 1"/>
                    <a:gd name="T8" fmla="*/ 298 w 298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98" h="1">
                      <a:moveTo>
                        <a:pt x="0" y="0"/>
                      </a:moveTo>
                      <a:lnTo>
                        <a:pt x="29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9C9C9C"/>
                    </a:gs>
                    <a:gs pos="100000">
                      <a:srgbClr val="919191"/>
                    </a:gs>
                  </a:gsLst>
                  <a:lin ang="5400000" scaled="1"/>
                </a:gra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Rectangle 213"/>
                <p:cNvSpPr>
                  <a:spLocks noChangeArrowheads="1"/>
                </p:cNvSpPr>
                <p:nvPr/>
              </p:nvSpPr>
              <p:spPr bwMode="auto">
                <a:xfrm>
                  <a:off x="5493" y="3190"/>
                  <a:ext cx="59" cy="40"/>
                </a:xfrm>
                <a:prstGeom prst="rect">
                  <a:avLst/>
                </a:prstGeom>
                <a:solidFill>
                  <a:srgbClr val="67676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" name="Rectangle 214"/>
                <p:cNvSpPr>
                  <a:spLocks noChangeArrowheads="1"/>
                </p:cNvSpPr>
                <p:nvPr/>
              </p:nvSpPr>
              <p:spPr bwMode="auto">
                <a:xfrm>
                  <a:off x="5556" y="3190"/>
                  <a:ext cx="86" cy="40"/>
                </a:xfrm>
                <a:prstGeom prst="rect">
                  <a:avLst/>
                </a:prstGeom>
                <a:solidFill>
                  <a:srgbClr val="67676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" name="Rectangle 215"/>
                <p:cNvSpPr>
                  <a:spLocks noChangeArrowheads="1"/>
                </p:cNvSpPr>
                <p:nvPr/>
              </p:nvSpPr>
              <p:spPr bwMode="auto">
                <a:xfrm>
                  <a:off x="5646" y="3190"/>
                  <a:ext cx="94" cy="40"/>
                </a:xfrm>
                <a:prstGeom prst="rect">
                  <a:avLst/>
                </a:prstGeom>
                <a:solidFill>
                  <a:srgbClr val="67676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" name="Rectangle 216"/>
                <p:cNvSpPr>
                  <a:spLocks noChangeArrowheads="1"/>
                </p:cNvSpPr>
                <p:nvPr/>
              </p:nvSpPr>
              <p:spPr bwMode="auto">
                <a:xfrm>
                  <a:off x="5742" y="3190"/>
                  <a:ext cx="38" cy="40"/>
                </a:xfrm>
                <a:prstGeom prst="rect">
                  <a:avLst/>
                </a:prstGeom>
                <a:solidFill>
                  <a:srgbClr val="67676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8" name="Rectangle 217"/>
                <p:cNvSpPr>
                  <a:spLocks noChangeArrowheads="1"/>
                </p:cNvSpPr>
                <p:nvPr/>
              </p:nvSpPr>
              <p:spPr bwMode="auto">
                <a:xfrm>
                  <a:off x="5587" y="3196"/>
                  <a:ext cx="26" cy="16"/>
                </a:xfrm>
                <a:prstGeom prst="rect">
                  <a:avLst/>
                </a:prstGeom>
                <a:solidFill>
                  <a:srgbClr val="DADAD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9" name="Rectangle 218"/>
                <p:cNvSpPr>
                  <a:spLocks noChangeArrowheads="1"/>
                </p:cNvSpPr>
                <p:nvPr/>
              </p:nvSpPr>
              <p:spPr bwMode="auto">
                <a:xfrm>
                  <a:off x="5591" y="3207"/>
                  <a:ext cx="18" cy="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3333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0" name="Rectangle 219"/>
                <p:cNvSpPr>
                  <a:spLocks noChangeArrowheads="1"/>
                </p:cNvSpPr>
                <p:nvPr/>
              </p:nvSpPr>
              <p:spPr bwMode="auto">
                <a:xfrm>
                  <a:off x="5567" y="3208"/>
                  <a:ext cx="65" cy="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3333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1" name="Rectangle 220"/>
                <p:cNvSpPr>
                  <a:spLocks noChangeArrowheads="1"/>
                </p:cNvSpPr>
                <p:nvPr/>
              </p:nvSpPr>
              <p:spPr bwMode="auto">
                <a:xfrm>
                  <a:off x="5563" y="3198"/>
                  <a:ext cx="8" cy="8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rgbClr val="3333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" name="Rectangle 221"/>
                <p:cNvSpPr>
                  <a:spLocks noChangeArrowheads="1"/>
                </p:cNvSpPr>
                <p:nvPr/>
              </p:nvSpPr>
              <p:spPr bwMode="auto">
                <a:xfrm>
                  <a:off x="5630" y="3222"/>
                  <a:ext cx="8" cy="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3333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33" name="Group 222"/>
                <p:cNvGrpSpPr>
                  <a:grpSpLocks/>
                </p:cNvGrpSpPr>
                <p:nvPr/>
              </p:nvGrpSpPr>
              <p:grpSpPr bwMode="auto">
                <a:xfrm>
                  <a:off x="5495" y="3222"/>
                  <a:ext cx="20" cy="17"/>
                  <a:chOff x="5495" y="3222"/>
                  <a:chExt cx="20" cy="17"/>
                </a:xfrm>
              </p:grpSpPr>
              <p:sp>
                <p:nvSpPr>
                  <p:cNvPr id="418" name="Freeform 223"/>
                  <p:cNvSpPr>
                    <a:spLocks/>
                  </p:cNvSpPr>
                  <p:nvPr/>
                </p:nvSpPr>
                <p:spPr bwMode="auto">
                  <a:xfrm>
                    <a:off x="5495" y="3222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0 w 17"/>
                      <a:gd name="T3" fmla="*/ 0 h 17"/>
                      <a:gd name="T4" fmla="*/ 0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9" name="Freeform 224"/>
                  <p:cNvSpPr>
                    <a:spLocks/>
                  </p:cNvSpPr>
                  <p:nvPr/>
                </p:nvSpPr>
                <p:spPr bwMode="auto">
                  <a:xfrm>
                    <a:off x="5498" y="3222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0 w 17"/>
                      <a:gd name="T3" fmla="*/ 0 h 17"/>
                      <a:gd name="T4" fmla="*/ 0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4" name="Group 225"/>
                <p:cNvGrpSpPr>
                  <a:grpSpLocks/>
                </p:cNvGrpSpPr>
                <p:nvPr/>
              </p:nvGrpSpPr>
              <p:grpSpPr bwMode="auto">
                <a:xfrm>
                  <a:off x="5502" y="3222"/>
                  <a:ext cx="22" cy="17"/>
                  <a:chOff x="5502" y="3222"/>
                  <a:chExt cx="22" cy="17"/>
                </a:xfrm>
              </p:grpSpPr>
              <p:sp>
                <p:nvSpPr>
                  <p:cNvPr id="416" name="Freeform 226"/>
                  <p:cNvSpPr>
                    <a:spLocks/>
                  </p:cNvSpPr>
                  <p:nvPr/>
                </p:nvSpPr>
                <p:spPr bwMode="auto">
                  <a:xfrm>
                    <a:off x="5502" y="3222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0 w 17"/>
                      <a:gd name="T3" fmla="*/ 0 h 17"/>
                      <a:gd name="T4" fmla="*/ 0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7" name="Freeform 227"/>
                  <p:cNvSpPr>
                    <a:spLocks/>
                  </p:cNvSpPr>
                  <p:nvPr/>
                </p:nvSpPr>
                <p:spPr bwMode="auto">
                  <a:xfrm>
                    <a:off x="5507" y="3222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0 w 17"/>
                      <a:gd name="T3" fmla="*/ 0 h 17"/>
                      <a:gd name="T4" fmla="*/ 0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5" name="Group 228"/>
                <p:cNvGrpSpPr>
                  <a:grpSpLocks/>
                </p:cNvGrpSpPr>
                <p:nvPr/>
              </p:nvGrpSpPr>
              <p:grpSpPr bwMode="auto">
                <a:xfrm>
                  <a:off x="5509" y="3222"/>
                  <a:ext cx="21" cy="17"/>
                  <a:chOff x="5509" y="3222"/>
                  <a:chExt cx="21" cy="17"/>
                </a:xfrm>
              </p:grpSpPr>
              <p:sp>
                <p:nvSpPr>
                  <p:cNvPr id="414" name="Freeform 229"/>
                  <p:cNvSpPr>
                    <a:spLocks/>
                  </p:cNvSpPr>
                  <p:nvPr/>
                </p:nvSpPr>
                <p:spPr bwMode="auto">
                  <a:xfrm>
                    <a:off x="5509" y="3222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0 w 17"/>
                      <a:gd name="T3" fmla="*/ 0 h 17"/>
                      <a:gd name="T4" fmla="*/ 0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5" name="Freeform 230"/>
                  <p:cNvSpPr>
                    <a:spLocks/>
                  </p:cNvSpPr>
                  <p:nvPr/>
                </p:nvSpPr>
                <p:spPr bwMode="auto">
                  <a:xfrm>
                    <a:off x="5513" y="3222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0 w 17"/>
                      <a:gd name="T3" fmla="*/ 0 h 17"/>
                      <a:gd name="T4" fmla="*/ 0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" name="Group 231"/>
                <p:cNvGrpSpPr>
                  <a:grpSpLocks/>
                </p:cNvGrpSpPr>
                <p:nvPr/>
              </p:nvGrpSpPr>
              <p:grpSpPr bwMode="auto">
                <a:xfrm>
                  <a:off x="5516" y="3222"/>
                  <a:ext cx="20" cy="17"/>
                  <a:chOff x="5516" y="3222"/>
                  <a:chExt cx="20" cy="17"/>
                </a:xfrm>
              </p:grpSpPr>
              <p:sp>
                <p:nvSpPr>
                  <p:cNvPr id="412" name="Freeform 232"/>
                  <p:cNvSpPr>
                    <a:spLocks/>
                  </p:cNvSpPr>
                  <p:nvPr/>
                </p:nvSpPr>
                <p:spPr bwMode="auto">
                  <a:xfrm>
                    <a:off x="5516" y="3222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0 w 17"/>
                      <a:gd name="T3" fmla="*/ 0 h 17"/>
                      <a:gd name="T4" fmla="*/ 0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3" name="Freeform 233"/>
                  <p:cNvSpPr>
                    <a:spLocks/>
                  </p:cNvSpPr>
                  <p:nvPr/>
                </p:nvSpPr>
                <p:spPr bwMode="auto">
                  <a:xfrm>
                    <a:off x="5519" y="3222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0 w 17"/>
                      <a:gd name="T3" fmla="*/ 0 h 17"/>
                      <a:gd name="T4" fmla="*/ 0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" name="Group 234"/>
                <p:cNvGrpSpPr>
                  <a:grpSpLocks/>
                </p:cNvGrpSpPr>
                <p:nvPr/>
              </p:nvGrpSpPr>
              <p:grpSpPr bwMode="auto">
                <a:xfrm>
                  <a:off x="5523" y="3222"/>
                  <a:ext cx="20" cy="17"/>
                  <a:chOff x="5523" y="3222"/>
                  <a:chExt cx="20" cy="17"/>
                </a:xfrm>
              </p:grpSpPr>
              <p:sp>
                <p:nvSpPr>
                  <p:cNvPr id="410" name="Freeform 235"/>
                  <p:cNvSpPr>
                    <a:spLocks/>
                  </p:cNvSpPr>
                  <p:nvPr/>
                </p:nvSpPr>
                <p:spPr bwMode="auto">
                  <a:xfrm>
                    <a:off x="5523" y="3222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0 w 17"/>
                      <a:gd name="T3" fmla="*/ 0 h 17"/>
                      <a:gd name="T4" fmla="*/ 0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" name="Freeform 236"/>
                  <p:cNvSpPr>
                    <a:spLocks/>
                  </p:cNvSpPr>
                  <p:nvPr/>
                </p:nvSpPr>
                <p:spPr bwMode="auto">
                  <a:xfrm>
                    <a:off x="5526" y="3222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0 w 17"/>
                      <a:gd name="T3" fmla="*/ 0 h 17"/>
                      <a:gd name="T4" fmla="*/ 0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" name="Group 237"/>
                <p:cNvGrpSpPr>
                  <a:grpSpLocks/>
                </p:cNvGrpSpPr>
                <p:nvPr/>
              </p:nvGrpSpPr>
              <p:grpSpPr bwMode="auto">
                <a:xfrm>
                  <a:off x="5531" y="3222"/>
                  <a:ext cx="19" cy="17"/>
                  <a:chOff x="5531" y="3222"/>
                  <a:chExt cx="19" cy="17"/>
                </a:xfrm>
              </p:grpSpPr>
              <p:sp>
                <p:nvSpPr>
                  <p:cNvPr id="408" name="Freeform 238"/>
                  <p:cNvSpPr>
                    <a:spLocks/>
                  </p:cNvSpPr>
                  <p:nvPr/>
                </p:nvSpPr>
                <p:spPr bwMode="auto">
                  <a:xfrm>
                    <a:off x="5531" y="3222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0 w 17"/>
                      <a:gd name="T3" fmla="*/ 0 h 17"/>
                      <a:gd name="T4" fmla="*/ 0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" name="Freeform 239"/>
                  <p:cNvSpPr>
                    <a:spLocks/>
                  </p:cNvSpPr>
                  <p:nvPr/>
                </p:nvSpPr>
                <p:spPr bwMode="auto">
                  <a:xfrm>
                    <a:off x="5533" y="3222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0 w 17"/>
                      <a:gd name="T3" fmla="*/ 0 h 17"/>
                      <a:gd name="T4" fmla="*/ 0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" name="Group 240"/>
                <p:cNvGrpSpPr>
                  <a:grpSpLocks/>
                </p:cNvGrpSpPr>
                <p:nvPr/>
              </p:nvGrpSpPr>
              <p:grpSpPr bwMode="auto">
                <a:xfrm>
                  <a:off x="5536" y="3222"/>
                  <a:ext cx="23" cy="17"/>
                  <a:chOff x="5536" y="3222"/>
                  <a:chExt cx="23" cy="17"/>
                </a:xfrm>
              </p:grpSpPr>
              <p:sp>
                <p:nvSpPr>
                  <p:cNvPr id="406" name="Freeform 241"/>
                  <p:cNvSpPr>
                    <a:spLocks/>
                  </p:cNvSpPr>
                  <p:nvPr/>
                </p:nvSpPr>
                <p:spPr bwMode="auto">
                  <a:xfrm>
                    <a:off x="5536" y="3222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0 w 17"/>
                      <a:gd name="T3" fmla="*/ 0 h 17"/>
                      <a:gd name="T4" fmla="*/ 0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7" name="Freeform 242"/>
                  <p:cNvSpPr>
                    <a:spLocks/>
                  </p:cNvSpPr>
                  <p:nvPr/>
                </p:nvSpPr>
                <p:spPr bwMode="auto">
                  <a:xfrm>
                    <a:off x="5542" y="3222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0 w 17"/>
                      <a:gd name="T3" fmla="*/ 0 h 17"/>
                      <a:gd name="T4" fmla="*/ 0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" name="Group 243"/>
                <p:cNvGrpSpPr>
                  <a:grpSpLocks/>
                </p:cNvGrpSpPr>
                <p:nvPr/>
              </p:nvGrpSpPr>
              <p:grpSpPr bwMode="auto">
                <a:xfrm>
                  <a:off x="5544" y="3222"/>
                  <a:ext cx="20" cy="17"/>
                  <a:chOff x="5544" y="3222"/>
                  <a:chExt cx="20" cy="17"/>
                </a:xfrm>
              </p:grpSpPr>
              <p:sp>
                <p:nvSpPr>
                  <p:cNvPr id="404" name="Freeform 244"/>
                  <p:cNvSpPr>
                    <a:spLocks/>
                  </p:cNvSpPr>
                  <p:nvPr/>
                </p:nvSpPr>
                <p:spPr bwMode="auto">
                  <a:xfrm>
                    <a:off x="5544" y="3222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0 w 17"/>
                      <a:gd name="T3" fmla="*/ 0 h 17"/>
                      <a:gd name="T4" fmla="*/ 0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5" name="Freeform 245"/>
                  <p:cNvSpPr>
                    <a:spLocks/>
                  </p:cNvSpPr>
                  <p:nvPr/>
                </p:nvSpPr>
                <p:spPr bwMode="auto">
                  <a:xfrm>
                    <a:off x="5547" y="3222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0 w 17"/>
                      <a:gd name="T3" fmla="*/ 0 h 17"/>
                      <a:gd name="T4" fmla="*/ 0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1" name="Rectangle 246"/>
                <p:cNvSpPr>
                  <a:spLocks noChangeArrowheads="1"/>
                </p:cNvSpPr>
                <p:nvPr/>
              </p:nvSpPr>
              <p:spPr bwMode="auto">
                <a:xfrm>
                  <a:off x="5393" y="3314"/>
                  <a:ext cx="477" cy="16"/>
                </a:xfrm>
                <a:prstGeom prst="rect">
                  <a:avLst/>
                </a:prstGeom>
                <a:solidFill>
                  <a:srgbClr val="91919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" name="Freeform 247"/>
                <p:cNvSpPr>
                  <a:spLocks/>
                </p:cNvSpPr>
                <p:nvPr/>
              </p:nvSpPr>
              <p:spPr bwMode="auto">
                <a:xfrm>
                  <a:off x="5392" y="3263"/>
                  <a:ext cx="483" cy="52"/>
                </a:xfrm>
                <a:custGeom>
                  <a:avLst/>
                  <a:gdLst>
                    <a:gd name="T0" fmla="*/ 0 w 483"/>
                    <a:gd name="T1" fmla="*/ 51 h 52"/>
                    <a:gd name="T2" fmla="*/ 482 w 483"/>
                    <a:gd name="T3" fmla="*/ 51 h 52"/>
                    <a:gd name="T4" fmla="*/ 454 w 483"/>
                    <a:gd name="T5" fmla="*/ 1 h 52"/>
                    <a:gd name="T6" fmla="*/ 35 w 483"/>
                    <a:gd name="T7" fmla="*/ 0 h 52"/>
                    <a:gd name="T8" fmla="*/ 0 w 483"/>
                    <a:gd name="T9" fmla="*/ 51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3"/>
                    <a:gd name="T16" fmla="*/ 0 h 52"/>
                    <a:gd name="T17" fmla="*/ 483 w 483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3" h="52">
                      <a:moveTo>
                        <a:pt x="0" y="51"/>
                      </a:moveTo>
                      <a:lnTo>
                        <a:pt x="482" y="51"/>
                      </a:lnTo>
                      <a:lnTo>
                        <a:pt x="454" y="1"/>
                      </a:lnTo>
                      <a:lnTo>
                        <a:pt x="35" y="0"/>
                      </a:lnTo>
                      <a:lnTo>
                        <a:pt x="0" y="51"/>
                      </a:lnTo>
                    </a:path>
                  </a:pathLst>
                </a:custGeom>
                <a:solidFill>
                  <a:srgbClr val="DADADA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" name="Freeform 248"/>
                <p:cNvSpPr>
                  <a:spLocks/>
                </p:cNvSpPr>
                <p:nvPr/>
              </p:nvSpPr>
              <p:spPr bwMode="auto">
                <a:xfrm>
                  <a:off x="5408" y="3269"/>
                  <a:ext cx="450" cy="40"/>
                </a:xfrm>
                <a:custGeom>
                  <a:avLst/>
                  <a:gdLst>
                    <a:gd name="T0" fmla="*/ 25 w 450"/>
                    <a:gd name="T1" fmla="*/ 0 h 40"/>
                    <a:gd name="T2" fmla="*/ 0 w 450"/>
                    <a:gd name="T3" fmla="*/ 39 h 40"/>
                    <a:gd name="T4" fmla="*/ 449 w 450"/>
                    <a:gd name="T5" fmla="*/ 39 h 40"/>
                    <a:gd name="T6" fmla="*/ 429 w 450"/>
                    <a:gd name="T7" fmla="*/ 0 h 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0"/>
                    <a:gd name="T13" fmla="*/ 0 h 40"/>
                    <a:gd name="T14" fmla="*/ 450 w 450"/>
                    <a:gd name="T15" fmla="*/ 40 h 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0" h="40">
                      <a:moveTo>
                        <a:pt x="25" y="0"/>
                      </a:moveTo>
                      <a:lnTo>
                        <a:pt x="0" y="39"/>
                      </a:lnTo>
                      <a:lnTo>
                        <a:pt x="449" y="39"/>
                      </a:lnTo>
                      <a:lnTo>
                        <a:pt x="429" y="0"/>
                      </a:lnTo>
                    </a:path>
                  </a:pathLst>
                </a:custGeom>
                <a:solidFill>
                  <a:srgbClr val="91919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Freeform 249"/>
                <p:cNvSpPr>
                  <a:spLocks/>
                </p:cNvSpPr>
                <p:nvPr/>
              </p:nvSpPr>
              <p:spPr bwMode="auto">
                <a:xfrm>
                  <a:off x="5445" y="3269"/>
                  <a:ext cx="18" cy="17"/>
                </a:xfrm>
                <a:custGeom>
                  <a:avLst/>
                  <a:gdLst>
                    <a:gd name="T0" fmla="*/ 5 w 18"/>
                    <a:gd name="T1" fmla="*/ 0 h 17"/>
                    <a:gd name="T2" fmla="*/ 17 w 18"/>
                    <a:gd name="T3" fmla="*/ 0 h 17"/>
                    <a:gd name="T4" fmla="*/ 13 w 18"/>
                    <a:gd name="T5" fmla="*/ 16 h 17"/>
                    <a:gd name="T6" fmla="*/ 0 w 18"/>
                    <a:gd name="T7" fmla="*/ 16 h 17"/>
                    <a:gd name="T8" fmla="*/ 5 w 18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7"/>
                    <a:gd name="T17" fmla="*/ 18 w 18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7">
                      <a:moveTo>
                        <a:pt x="5" y="0"/>
                      </a:moveTo>
                      <a:lnTo>
                        <a:pt x="17" y="0"/>
                      </a:lnTo>
                      <a:lnTo>
                        <a:pt x="13" y="16"/>
                      </a:lnTo>
                      <a:lnTo>
                        <a:pt x="0" y="16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474747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Freeform 250"/>
                <p:cNvSpPr>
                  <a:spLocks/>
                </p:cNvSpPr>
                <p:nvPr/>
              </p:nvSpPr>
              <p:spPr bwMode="auto">
                <a:xfrm>
                  <a:off x="5482" y="3269"/>
                  <a:ext cx="61" cy="17"/>
                </a:xfrm>
                <a:custGeom>
                  <a:avLst/>
                  <a:gdLst>
                    <a:gd name="T0" fmla="*/ 3 w 61"/>
                    <a:gd name="T1" fmla="*/ 0 h 17"/>
                    <a:gd name="T2" fmla="*/ 60 w 61"/>
                    <a:gd name="T3" fmla="*/ 0 h 17"/>
                    <a:gd name="T4" fmla="*/ 57 w 61"/>
                    <a:gd name="T5" fmla="*/ 16 h 17"/>
                    <a:gd name="T6" fmla="*/ 0 w 61"/>
                    <a:gd name="T7" fmla="*/ 16 h 17"/>
                    <a:gd name="T8" fmla="*/ 3 w 61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17"/>
                    <a:gd name="T17" fmla="*/ 61 w 61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17">
                      <a:moveTo>
                        <a:pt x="3" y="0"/>
                      </a:moveTo>
                      <a:lnTo>
                        <a:pt x="60" y="0"/>
                      </a:lnTo>
                      <a:lnTo>
                        <a:pt x="57" y="16"/>
                      </a:lnTo>
                      <a:lnTo>
                        <a:pt x="0" y="16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474747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Freeform 251"/>
                <p:cNvSpPr>
                  <a:spLocks/>
                </p:cNvSpPr>
                <p:nvPr/>
              </p:nvSpPr>
              <p:spPr bwMode="auto">
                <a:xfrm>
                  <a:off x="5559" y="3269"/>
                  <a:ext cx="58" cy="17"/>
                </a:xfrm>
                <a:custGeom>
                  <a:avLst/>
                  <a:gdLst>
                    <a:gd name="T0" fmla="*/ 2 w 58"/>
                    <a:gd name="T1" fmla="*/ 0 h 17"/>
                    <a:gd name="T2" fmla="*/ 57 w 58"/>
                    <a:gd name="T3" fmla="*/ 0 h 17"/>
                    <a:gd name="T4" fmla="*/ 56 w 58"/>
                    <a:gd name="T5" fmla="*/ 16 h 17"/>
                    <a:gd name="T6" fmla="*/ 0 w 58"/>
                    <a:gd name="T7" fmla="*/ 16 h 17"/>
                    <a:gd name="T8" fmla="*/ 2 w 58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8"/>
                    <a:gd name="T16" fmla="*/ 0 h 17"/>
                    <a:gd name="T17" fmla="*/ 58 w 58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8" h="17">
                      <a:moveTo>
                        <a:pt x="2" y="0"/>
                      </a:moveTo>
                      <a:lnTo>
                        <a:pt x="57" y="0"/>
                      </a:lnTo>
                      <a:lnTo>
                        <a:pt x="56" y="16"/>
                      </a:lnTo>
                      <a:lnTo>
                        <a:pt x="0" y="16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474747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Freeform 252"/>
                <p:cNvSpPr>
                  <a:spLocks/>
                </p:cNvSpPr>
                <p:nvPr/>
              </p:nvSpPr>
              <p:spPr bwMode="auto">
                <a:xfrm>
                  <a:off x="5628" y="3269"/>
                  <a:ext cx="58" cy="17"/>
                </a:xfrm>
                <a:custGeom>
                  <a:avLst/>
                  <a:gdLst>
                    <a:gd name="T0" fmla="*/ 1 w 58"/>
                    <a:gd name="T1" fmla="*/ 0 h 17"/>
                    <a:gd name="T2" fmla="*/ 57 w 58"/>
                    <a:gd name="T3" fmla="*/ 0 h 17"/>
                    <a:gd name="T4" fmla="*/ 57 w 58"/>
                    <a:gd name="T5" fmla="*/ 16 h 17"/>
                    <a:gd name="T6" fmla="*/ 0 w 58"/>
                    <a:gd name="T7" fmla="*/ 16 h 17"/>
                    <a:gd name="T8" fmla="*/ 1 w 58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8"/>
                    <a:gd name="T16" fmla="*/ 0 h 17"/>
                    <a:gd name="T17" fmla="*/ 58 w 58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8" h="17">
                      <a:moveTo>
                        <a:pt x="1" y="0"/>
                      </a:moveTo>
                      <a:lnTo>
                        <a:pt x="57" y="0"/>
                      </a:lnTo>
                      <a:lnTo>
                        <a:pt x="57" y="16"/>
                      </a:lnTo>
                      <a:lnTo>
                        <a:pt x="0" y="16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474747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Freeform 253"/>
                <p:cNvSpPr>
                  <a:spLocks/>
                </p:cNvSpPr>
                <p:nvPr/>
              </p:nvSpPr>
              <p:spPr bwMode="auto">
                <a:xfrm>
                  <a:off x="5698" y="3269"/>
                  <a:ext cx="52" cy="17"/>
                </a:xfrm>
                <a:custGeom>
                  <a:avLst/>
                  <a:gdLst>
                    <a:gd name="T0" fmla="*/ 0 w 52"/>
                    <a:gd name="T1" fmla="*/ 0 h 17"/>
                    <a:gd name="T2" fmla="*/ 50 w 52"/>
                    <a:gd name="T3" fmla="*/ 0 h 17"/>
                    <a:gd name="T4" fmla="*/ 51 w 52"/>
                    <a:gd name="T5" fmla="*/ 16 h 17"/>
                    <a:gd name="T6" fmla="*/ 0 w 52"/>
                    <a:gd name="T7" fmla="*/ 16 h 17"/>
                    <a:gd name="T8" fmla="*/ 0 w 52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"/>
                    <a:gd name="T16" fmla="*/ 0 h 17"/>
                    <a:gd name="T17" fmla="*/ 52 w 5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" h="17">
                      <a:moveTo>
                        <a:pt x="0" y="0"/>
                      </a:moveTo>
                      <a:lnTo>
                        <a:pt x="50" y="0"/>
                      </a:lnTo>
                      <a:lnTo>
                        <a:pt x="51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74747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Freeform 254"/>
                <p:cNvSpPr>
                  <a:spLocks/>
                </p:cNvSpPr>
                <p:nvPr/>
              </p:nvSpPr>
              <p:spPr bwMode="auto">
                <a:xfrm>
                  <a:off x="5761" y="3273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58 w 64"/>
                    <a:gd name="T3" fmla="*/ 0 h 17"/>
                    <a:gd name="T4" fmla="*/ 63 w 64"/>
                    <a:gd name="T5" fmla="*/ 16 h 17"/>
                    <a:gd name="T6" fmla="*/ 3 w 64"/>
                    <a:gd name="T7" fmla="*/ 16 h 17"/>
                    <a:gd name="T8" fmla="*/ 0 w 64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4"/>
                    <a:gd name="T16" fmla="*/ 0 h 17"/>
                    <a:gd name="T17" fmla="*/ 64 w 6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4" h="17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63" y="16"/>
                      </a:lnTo>
                      <a:lnTo>
                        <a:pt x="3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74747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Freeform 255"/>
                <p:cNvSpPr>
                  <a:spLocks/>
                </p:cNvSpPr>
                <p:nvPr/>
              </p:nvSpPr>
              <p:spPr bwMode="auto">
                <a:xfrm>
                  <a:off x="5465" y="3282"/>
                  <a:ext cx="189" cy="1"/>
                </a:xfrm>
                <a:custGeom>
                  <a:avLst/>
                  <a:gdLst>
                    <a:gd name="T0" fmla="*/ 0 w 189"/>
                    <a:gd name="T1" fmla="*/ 0 h 1"/>
                    <a:gd name="T2" fmla="*/ 188 w 189"/>
                    <a:gd name="T3" fmla="*/ 0 h 1"/>
                    <a:gd name="T4" fmla="*/ 0 60000 65536"/>
                    <a:gd name="T5" fmla="*/ 0 60000 65536"/>
                    <a:gd name="T6" fmla="*/ 0 w 189"/>
                    <a:gd name="T7" fmla="*/ 0 h 1"/>
                    <a:gd name="T8" fmla="*/ 189 w 189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89" h="1">
                      <a:moveTo>
                        <a:pt x="0" y="0"/>
                      </a:moveTo>
                      <a:lnTo>
                        <a:pt x="188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" name="Freeform 256"/>
                <p:cNvSpPr>
                  <a:spLocks/>
                </p:cNvSpPr>
                <p:nvPr/>
              </p:nvSpPr>
              <p:spPr bwMode="auto">
                <a:xfrm>
                  <a:off x="5472" y="3288"/>
                  <a:ext cx="191" cy="1"/>
                </a:xfrm>
                <a:custGeom>
                  <a:avLst/>
                  <a:gdLst>
                    <a:gd name="T0" fmla="*/ 0 w 191"/>
                    <a:gd name="T1" fmla="*/ 0 h 1"/>
                    <a:gd name="T2" fmla="*/ 190 w 191"/>
                    <a:gd name="T3" fmla="*/ 0 h 1"/>
                    <a:gd name="T4" fmla="*/ 0 60000 65536"/>
                    <a:gd name="T5" fmla="*/ 0 60000 65536"/>
                    <a:gd name="T6" fmla="*/ 0 w 191"/>
                    <a:gd name="T7" fmla="*/ 0 h 1"/>
                    <a:gd name="T8" fmla="*/ 191 w 19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91" h="1">
                      <a:moveTo>
                        <a:pt x="0" y="0"/>
                      </a:moveTo>
                      <a:lnTo>
                        <a:pt x="190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Freeform 257"/>
                <p:cNvSpPr>
                  <a:spLocks/>
                </p:cNvSpPr>
                <p:nvPr/>
              </p:nvSpPr>
              <p:spPr bwMode="auto">
                <a:xfrm>
                  <a:off x="5474" y="3294"/>
                  <a:ext cx="168" cy="1"/>
                </a:xfrm>
                <a:custGeom>
                  <a:avLst/>
                  <a:gdLst>
                    <a:gd name="T0" fmla="*/ 0 w 168"/>
                    <a:gd name="T1" fmla="*/ 0 h 1"/>
                    <a:gd name="T2" fmla="*/ 167 w 168"/>
                    <a:gd name="T3" fmla="*/ 0 h 1"/>
                    <a:gd name="T4" fmla="*/ 0 60000 65536"/>
                    <a:gd name="T5" fmla="*/ 0 60000 65536"/>
                    <a:gd name="T6" fmla="*/ 0 w 168"/>
                    <a:gd name="T7" fmla="*/ 0 h 1"/>
                    <a:gd name="T8" fmla="*/ 168 w 168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8" h="1">
                      <a:moveTo>
                        <a:pt x="0" y="0"/>
                      </a:moveTo>
                      <a:lnTo>
                        <a:pt x="167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" name="Freeform 258"/>
                <p:cNvSpPr>
                  <a:spLocks/>
                </p:cNvSpPr>
                <p:nvPr/>
              </p:nvSpPr>
              <p:spPr bwMode="auto">
                <a:xfrm>
                  <a:off x="5480" y="3300"/>
                  <a:ext cx="21" cy="1"/>
                </a:xfrm>
                <a:custGeom>
                  <a:avLst/>
                  <a:gdLst>
                    <a:gd name="T0" fmla="*/ 0 w 21"/>
                    <a:gd name="T1" fmla="*/ 0 h 1"/>
                    <a:gd name="T2" fmla="*/ 20 w 21"/>
                    <a:gd name="T3" fmla="*/ 0 h 1"/>
                    <a:gd name="T4" fmla="*/ 0 60000 65536"/>
                    <a:gd name="T5" fmla="*/ 0 60000 65536"/>
                    <a:gd name="T6" fmla="*/ 0 w 21"/>
                    <a:gd name="T7" fmla="*/ 0 h 1"/>
                    <a:gd name="T8" fmla="*/ 21 w 2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1" h="1">
                      <a:moveTo>
                        <a:pt x="0" y="0"/>
                      </a:moveTo>
                      <a:lnTo>
                        <a:pt x="20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Freeform 259"/>
                <p:cNvSpPr>
                  <a:spLocks/>
                </p:cNvSpPr>
                <p:nvPr/>
              </p:nvSpPr>
              <p:spPr bwMode="auto">
                <a:xfrm>
                  <a:off x="5438" y="3285"/>
                  <a:ext cx="22" cy="1"/>
                </a:xfrm>
                <a:custGeom>
                  <a:avLst/>
                  <a:gdLst>
                    <a:gd name="T0" fmla="*/ 0 w 22"/>
                    <a:gd name="T1" fmla="*/ 0 h 1"/>
                    <a:gd name="T2" fmla="*/ 21 w 22"/>
                    <a:gd name="T3" fmla="*/ 0 h 1"/>
                    <a:gd name="T4" fmla="*/ 0 60000 65536"/>
                    <a:gd name="T5" fmla="*/ 0 60000 65536"/>
                    <a:gd name="T6" fmla="*/ 0 w 22"/>
                    <a:gd name="T7" fmla="*/ 0 h 1"/>
                    <a:gd name="T8" fmla="*/ 22 w 22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2" h="1">
                      <a:moveTo>
                        <a:pt x="0" y="0"/>
                      </a:moveTo>
                      <a:lnTo>
                        <a:pt x="21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Freeform 260"/>
                <p:cNvSpPr>
                  <a:spLocks/>
                </p:cNvSpPr>
                <p:nvPr/>
              </p:nvSpPr>
              <p:spPr bwMode="auto">
                <a:xfrm>
                  <a:off x="5436" y="3291"/>
                  <a:ext cx="19" cy="1"/>
                </a:xfrm>
                <a:custGeom>
                  <a:avLst/>
                  <a:gdLst>
                    <a:gd name="T0" fmla="*/ 0 w 19"/>
                    <a:gd name="T1" fmla="*/ 0 h 1"/>
                    <a:gd name="T2" fmla="*/ 18 w 19"/>
                    <a:gd name="T3" fmla="*/ 0 h 1"/>
                    <a:gd name="T4" fmla="*/ 0 60000 65536"/>
                    <a:gd name="T5" fmla="*/ 0 60000 65536"/>
                    <a:gd name="T6" fmla="*/ 0 w 19"/>
                    <a:gd name="T7" fmla="*/ 0 h 1"/>
                    <a:gd name="T8" fmla="*/ 19 w 19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9" h="1">
                      <a:moveTo>
                        <a:pt x="0" y="0"/>
                      </a:moveTo>
                      <a:lnTo>
                        <a:pt x="18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" name="Freeform 261"/>
                <p:cNvSpPr>
                  <a:spLocks/>
                </p:cNvSpPr>
                <p:nvPr/>
              </p:nvSpPr>
              <p:spPr bwMode="auto">
                <a:xfrm>
                  <a:off x="5432" y="3296"/>
                  <a:ext cx="33" cy="1"/>
                </a:xfrm>
                <a:custGeom>
                  <a:avLst/>
                  <a:gdLst>
                    <a:gd name="T0" fmla="*/ 0 w 33"/>
                    <a:gd name="T1" fmla="*/ 0 h 1"/>
                    <a:gd name="T2" fmla="*/ 32 w 33"/>
                    <a:gd name="T3" fmla="*/ 0 h 1"/>
                    <a:gd name="T4" fmla="*/ 0 60000 65536"/>
                    <a:gd name="T5" fmla="*/ 0 60000 65536"/>
                    <a:gd name="T6" fmla="*/ 0 w 33"/>
                    <a:gd name="T7" fmla="*/ 0 h 1"/>
                    <a:gd name="T8" fmla="*/ 33 w 33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3" h="1">
                      <a:moveTo>
                        <a:pt x="0" y="0"/>
                      </a:moveTo>
                      <a:lnTo>
                        <a:pt x="32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Freeform 262"/>
                <p:cNvSpPr>
                  <a:spLocks/>
                </p:cNvSpPr>
                <p:nvPr/>
              </p:nvSpPr>
              <p:spPr bwMode="auto">
                <a:xfrm>
                  <a:off x="5507" y="3300"/>
                  <a:ext cx="113" cy="1"/>
                </a:xfrm>
                <a:custGeom>
                  <a:avLst/>
                  <a:gdLst>
                    <a:gd name="T0" fmla="*/ 0 w 113"/>
                    <a:gd name="T1" fmla="*/ 0 h 1"/>
                    <a:gd name="T2" fmla="*/ 112 w 113"/>
                    <a:gd name="T3" fmla="*/ 0 h 1"/>
                    <a:gd name="T4" fmla="*/ 0 60000 65536"/>
                    <a:gd name="T5" fmla="*/ 0 60000 65536"/>
                    <a:gd name="T6" fmla="*/ 0 w 113"/>
                    <a:gd name="T7" fmla="*/ 0 h 1"/>
                    <a:gd name="T8" fmla="*/ 113 w 113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13" h="1">
                      <a:moveTo>
                        <a:pt x="0" y="0"/>
                      </a:moveTo>
                      <a:lnTo>
                        <a:pt x="112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" name="Freeform 263"/>
                <p:cNvSpPr>
                  <a:spLocks/>
                </p:cNvSpPr>
                <p:nvPr/>
              </p:nvSpPr>
              <p:spPr bwMode="auto">
                <a:xfrm>
                  <a:off x="5661" y="3281"/>
                  <a:ext cx="26" cy="1"/>
                </a:xfrm>
                <a:custGeom>
                  <a:avLst/>
                  <a:gdLst>
                    <a:gd name="T0" fmla="*/ 0 w 26"/>
                    <a:gd name="T1" fmla="*/ 0 h 1"/>
                    <a:gd name="T2" fmla="*/ 25 w 26"/>
                    <a:gd name="T3" fmla="*/ 0 h 1"/>
                    <a:gd name="T4" fmla="*/ 0 60000 65536"/>
                    <a:gd name="T5" fmla="*/ 0 60000 65536"/>
                    <a:gd name="T6" fmla="*/ 0 w 26"/>
                    <a:gd name="T7" fmla="*/ 0 h 1"/>
                    <a:gd name="T8" fmla="*/ 26 w 26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6" h="1">
                      <a:moveTo>
                        <a:pt x="0" y="0"/>
                      </a:moveTo>
                      <a:lnTo>
                        <a:pt x="25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Freeform 264"/>
                <p:cNvSpPr>
                  <a:spLocks/>
                </p:cNvSpPr>
                <p:nvPr/>
              </p:nvSpPr>
              <p:spPr bwMode="auto">
                <a:xfrm>
                  <a:off x="5667" y="3288"/>
                  <a:ext cx="22" cy="1"/>
                </a:xfrm>
                <a:custGeom>
                  <a:avLst/>
                  <a:gdLst>
                    <a:gd name="T0" fmla="*/ 0 w 22"/>
                    <a:gd name="T1" fmla="*/ 0 h 1"/>
                    <a:gd name="T2" fmla="*/ 21 w 22"/>
                    <a:gd name="T3" fmla="*/ 0 h 1"/>
                    <a:gd name="T4" fmla="*/ 0 60000 65536"/>
                    <a:gd name="T5" fmla="*/ 0 60000 65536"/>
                    <a:gd name="T6" fmla="*/ 0 w 22"/>
                    <a:gd name="T7" fmla="*/ 0 h 1"/>
                    <a:gd name="T8" fmla="*/ 22 w 22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2" h="1">
                      <a:moveTo>
                        <a:pt x="0" y="0"/>
                      </a:moveTo>
                      <a:lnTo>
                        <a:pt x="21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Freeform 265"/>
                <p:cNvSpPr>
                  <a:spLocks/>
                </p:cNvSpPr>
                <p:nvPr/>
              </p:nvSpPr>
              <p:spPr bwMode="auto">
                <a:xfrm>
                  <a:off x="5653" y="3294"/>
                  <a:ext cx="36" cy="1"/>
                </a:xfrm>
                <a:custGeom>
                  <a:avLst/>
                  <a:gdLst>
                    <a:gd name="T0" fmla="*/ 0 w 36"/>
                    <a:gd name="T1" fmla="*/ 0 h 1"/>
                    <a:gd name="T2" fmla="*/ 35 w 36"/>
                    <a:gd name="T3" fmla="*/ 0 h 1"/>
                    <a:gd name="T4" fmla="*/ 0 60000 65536"/>
                    <a:gd name="T5" fmla="*/ 0 60000 65536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6" h="1">
                      <a:moveTo>
                        <a:pt x="0" y="0"/>
                      </a:moveTo>
                      <a:lnTo>
                        <a:pt x="35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" name="Freeform 266"/>
                <p:cNvSpPr>
                  <a:spLocks/>
                </p:cNvSpPr>
                <p:nvPr/>
              </p:nvSpPr>
              <p:spPr bwMode="auto">
                <a:xfrm>
                  <a:off x="5625" y="3300"/>
                  <a:ext cx="18" cy="1"/>
                </a:xfrm>
                <a:custGeom>
                  <a:avLst/>
                  <a:gdLst>
                    <a:gd name="T0" fmla="*/ 0 w 18"/>
                    <a:gd name="T1" fmla="*/ 0 h 1"/>
                    <a:gd name="T2" fmla="*/ 17 w 18"/>
                    <a:gd name="T3" fmla="*/ 0 h 1"/>
                    <a:gd name="T4" fmla="*/ 0 60000 65536"/>
                    <a:gd name="T5" fmla="*/ 0 60000 65536"/>
                    <a:gd name="T6" fmla="*/ 0 w 18"/>
                    <a:gd name="T7" fmla="*/ 0 h 1"/>
                    <a:gd name="T8" fmla="*/ 18 w 18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8" h="1">
                      <a:moveTo>
                        <a:pt x="0" y="0"/>
                      </a:moveTo>
                      <a:lnTo>
                        <a:pt x="17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Freeform 267"/>
                <p:cNvSpPr>
                  <a:spLocks/>
                </p:cNvSpPr>
                <p:nvPr/>
              </p:nvSpPr>
              <p:spPr bwMode="auto">
                <a:xfrm>
                  <a:off x="5648" y="3301"/>
                  <a:ext cx="39" cy="1"/>
                </a:xfrm>
                <a:custGeom>
                  <a:avLst/>
                  <a:gdLst>
                    <a:gd name="T0" fmla="*/ 0 w 39"/>
                    <a:gd name="T1" fmla="*/ 0 h 1"/>
                    <a:gd name="T2" fmla="*/ 38 w 39"/>
                    <a:gd name="T3" fmla="*/ 0 h 1"/>
                    <a:gd name="T4" fmla="*/ 0 60000 65536"/>
                    <a:gd name="T5" fmla="*/ 0 60000 65536"/>
                    <a:gd name="T6" fmla="*/ 0 w 39"/>
                    <a:gd name="T7" fmla="*/ 0 h 1"/>
                    <a:gd name="T8" fmla="*/ 39 w 39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9" h="1">
                      <a:moveTo>
                        <a:pt x="0" y="0"/>
                      </a:moveTo>
                      <a:lnTo>
                        <a:pt x="38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" name="Freeform 268"/>
                <p:cNvSpPr>
                  <a:spLocks/>
                </p:cNvSpPr>
                <p:nvPr/>
              </p:nvSpPr>
              <p:spPr bwMode="auto">
                <a:xfrm>
                  <a:off x="5698" y="3285"/>
                  <a:ext cx="53" cy="1"/>
                </a:xfrm>
                <a:custGeom>
                  <a:avLst/>
                  <a:gdLst>
                    <a:gd name="T0" fmla="*/ 0 w 53"/>
                    <a:gd name="T1" fmla="*/ 0 h 1"/>
                    <a:gd name="T2" fmla="*/ 52 w 53"/>
                    <a:gd name="T3" fmla="*/ 0 h 1"/>
                    <a:gd name="T4" fmla="*/ 0 60000 65536"/>
                    <a:gd name="T5" fmla="*/ 0 60000 65536"/>
                    <a:gd name="T6" fmla="*/ 0 w 53"/>
                    <a:gd name="T7" fmla="*/ 0 h 1"/>
                    <a:gd name="T8" fmla="*/ 53 w 53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3" h="1">
                      <a:moveTo>
                        <a:pt x="0" y="0"/>
                      </a:moveTo>
                      <a:lnTo>
                        <a:pt x="52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" name="Freeform 269"/>
                <p:cNvSpPr>
                  <a:spLocks/>
                </p:cNvSpPr>
                <p:nvPr/>
              </p:nvSpPr>
              <p:spPr bwMode="auto">
                <a:xfrm>
                  <a:off x="5705" y="3292"/>
                  <a:ext cx="47" cy="1"/>
                </a:xfrm>
                <a:custGeom>
                  <a:avLst/>
                  <a:gdLst>
                    <a:gd name="T0" fmla="*/ 0 w 47"/>
                    <a:gd name="T1" fmla="*/ 0 h 1"/>
                    <a:gd name="T2" fmla="*/ 46 w 47"/>
                    <a:gd name="T3" fmla="*/ 0 h 1"/>
                    <a:gd name="T4" fmla="*/ 0 60000 65536"/>
                    <a:gd name="T5" fmla="*/ 0 60000 65536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7" h="1">
                      <a:moveTo>
                        <a:pt x="0" y="0"/>
                      </a:moveTo>
                      <a:lnTo>
                        <a:pt x="46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Freeform 270"/>
                <p:cNvSpPr>
                  <a:spLocks/>
                </p:cNvSpPr>
                <p:nvPr/>
              </p:nvSpPr>
              <p:spPr bwMode="auto">
                <a:xfrm>
                  <a:off x="5706" y="3302"/>
                  <a:ext cx="48" cy="1"/>
                </a:xfrm>
                <a:custGeom>
                  <a:avLst/>
                  <a:gdLst>
                    <a:gd name="T0" fmla="*/ 0 w 48"/>
                    <a:gd name="T1" fmla="*/ 0 h 1"/>
                    <a:gd name="T2" fmla="*/ 47 w 48"/>
                    <a:gd name="T3" fmla="*/ 0 h 1"/>
                    <a:gd name="T4" fmla="*/ 0 60000 65536"/>
                    <a:gd name="T5" fmla="*/ 0 60000 65536"/>
                    <a:gd name="T6" fmla="*/ 0 w 48"/>
                    <a:gd name="T7" fmla="*/ 0 h 1"/>
                    <a:gd name="T8" fmla="*/ 48 w 48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8" h="1">
                      <a:moveTo>
                        <a:pt x="0" y="0"/>
                      </a:moveTo>
                      <a:lnTo>
                        <a:pt x="47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Freeform 271"/>
                <p:cNvSpPr>
                  <a:spLocks/>
                </p:cNvSpPr>
                <p:nvPr/>
              </p:nvSpPr>
              <p:spPr bwMode="auto">
                <a:xfrm>
                  <a:off x="5767" y="3285"/>
                  <a:ext cx="53" cy="1"/>
                </a:xfrm>
                <a:custGeom>
                  <a:avLst/>
                  <a:gdLst>
                    <a:gd name="T0" fmla="*/ 0 w 53"/>
                    <a:gd name="T1" fmla="*/ 0 h 1"/>
                    <a:gd name="T2" fmla="*/ 52 w 53"/>
                    <a:gd name="T3" fmla="*/ 0 h 1"/>
                    <a:gd name="T4" fmla="*/ 0 60000 65536"/>
                    <a:gd name="T5" fmla="*/ 0 60000 65536"/>
                    <a:gd name="T6" fmla="*/ 0 w 53"/>
                    <a:gd name="T7" fmla="*/ 0 h 1"/>
                    <a:gd name="T8" fmla="*/ 53 w 53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3" h="1">
                      <a:moveTo>
                        <a:pt x="0" y="0"/>
                      </a:moveTo>
                      <a:lnTo>
                        <a:pt x="52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Freeform 272"/>
                <p:cNvSpPr>
                  <a:spLocks/>
                </p:cNvSpPr>
                <p:nvPr/>
              </p:nvSpPr>
              <p:spPr bwMode="auto">
                <a:xfrm>
                  <a:off x="5763" y="3292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  <a:gd name="T4" fmla="*/ 0 60000 65536"/>
                    <a:gd name="T5" fmla="*/ 0 60000 65536"/>
                    <a:gd name="T6" fmla="*/ 0 w 41"/>
                    <a:gd name="T7" fmla="*/ 0 h 1"/>
                    <a:gd name="T8" fmla="*/ 41 w 4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" name="Freeform 273"/>
                <p:cNvSpPr>
                  <a:spLocks/>
                </p:cNvSpPr>
                <p:nvPr/>
              </p:nvSpPr>
              <p:spPr bwMode="auto">
                <a:xfrm>
                  <a:off x="5767" y="3296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  <a:gd name="T4" fmla="*/ 0 60000 65536"/>
                    <a:gd name="T5" fmla="*/ 0 60000 65536"/>
                    <a:gd name="T6" fmla="*/ 0 w 41"/>
                    <a:gd name="T7" fmla="*/ 0 h 1"/>
                    <a:gd name="T8" fmla="*/ 41 w 4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Freeform 274"/>
                <p:cNvSpPr>
                  <a:spLocks/>
                </p:cNvSpPr>
                <p:nvPr/>
              </p:nvSpPr>
              <p:spPr bwMode="auto">
                <a:xfrm>
                  <a:off x="5767" y="3302"/>
                  <a:ext cx="48" cy="1"/>
                </a:xfrm>
                <a:custGeom>
                  <a:avLst/>
                  <a:gdLst>
                    <a:gd name="T0" fmla="*/ 0 w 48"/>
                    <a:gd name="T1" fmla="*/ 0 h 1"/>
                    <a:gd name="T2" fmla="*/ 47 w 48"/>
                    <a:gd name="T3" fmla="*/ 0 h 1"/>
                    <a:gd name="T4" fmla="*/ 0 60000 65536"/>
                    <a:gd name="T5" fmla="*/ 0 60000 65536"/>
                    <a:gd name="T6" fmla="*/ 0 w 48"/>
                    <a:gd name="T7" fmla="*/ 0 h 1"/>
                    <a:gd name="T8" fmla="*/ 48 w 48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8" h="1">
                      <a:moveTo>
                        <a:pt x="0" y="0"/>
                      </a:moveTo>
                      <a:lnTo>
                        <a:pt x="47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" name="Freeform 275"/>
                <p:cNvSpPr>
                  <a:spLocks/>
                </p:cNvSpPr>
                <p:nvPr/>
              </p:nvSpPr>
              <p:spPr bwMode="auto">
                <a:xfrm>
                  <a:off x="5813" y="3292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  <a:gd name="T4" fmla="*/ 0 60000 65536"/>
                    <a:gd name="T5" fmla="*/ 0 60000 65536"/>
                    <a:gd name="T6" fmla="*/ 0 w 17"/>
                    <a:gd name="T7" fmla="*/ 0 h 1"/>
                    <a:gd name="T8" fmla="*/ 17 w 1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" name="Freeform 276"/>
                <p:cNvSpPr>
                  <a:spLocks/>
                </p:cNvSpPr>
                <p:nvPr/>
              </p:nvSpPr>
              <p:spPr bwMode="auto">
                <a:xfrm>
                  <a:off x="5819" y="3299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  <a:gd name="T4" fmla="*/ 0 60000 65536"/>
                    <a:gd name="T5" fmla="*/ 0 60000 65536"/>
                    <a:gd name="T6" fmla="*/ 0 w 17"/>
                    <a:gd name="T7" fmla="*/ 0 h 1"/>
                    <a:gd name="T8" fmla="*/ 17 w 1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Freeform 277"/>
                <p:cNvSpPr>
                  <a:spLocks/>
                </p:cNvSpPr>
                <p:nvPr/>
              </p:nvSpPr>
              <p:spPr bwMode="auto">
                <a:xfrm>
                  <a:off x="5534" y="3147"/>
                  <a:ext cx="210" cy="17"/>
                </a:xfrm>
                <a:custGeom>
                  <a:avLst/>
                  <a:gdLst>
                    <a:gd name="T0" fmla="*/ 0 w 210"/>
                    <a:gd name="T1" fmla="*/ 16 h 17"/>
                    <a:gd name="T2" fmla="*/ 209 w 210"/>
                    <a:gd name="T3" fmla="*/ 16 h 17"/>
                    <a:gd name="T4" fmla="*/ 197 w 210"/>
                    <a:gd name="T5" fmla="*/ 0 h 17"/>
                    <a:gd name="T6" fmla="*/ 13 w 210"/>
                    <a:gd name="T7" fmla="*/ 0 h 17"/>
                    <a:gd name="T8" fmla="*/ 0 w 210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0"/>
                    <a:gd name="T16" fmla="*/ 0 h 17"/>
                    <a:gd name="T17" fmla="*/ 210 w 210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0" h="17">
                      <a:moveTo>
                        <a:pt x="0" y="16"/>
                      </a:moveTo>
                      <a:lnTo>
                        <a:pt x="209" y="16"/>
                      </a:lnTo>
                      <a:lnTo>
                        <a:pt x="197" y="0"/>
                      </a:lnTo>
                      <a:lnTo>
                        <a:pt x="13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DADADA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Rectangle 278"/>
                <p:cNvSpPr>
                  <a:spLocks noChangeArrowheads="1"/>
                </p:cNvSpPr>
                <p:nvPr/>
              </p:nvSpPr>
              <p:spPr bwMode="auto">
                <a:xfrm>
                  <a:off x="5535" y="3161"/>
                  <a:ext cx="205" cy="16"/>
                </a:xfrm>
                <a:prstGeom prst="rect">
                  <a:avLst/>
                </a:prstGeom>
                <a:solidFill>
                  <a:srgbClr val="91919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4" name="Freeform 279"/>
                <p:cNvSpPr>
                  <a:spLocks/>
                </p:cNvSpPr>
                <p:nvPr/>
              </p:nvSpPr>
              <p:spPr bwMode="auto">
                <a:xfrm>
                  <a:off x="5582" y="3134"/>
                  <a:ext cx="114" cy="28"/>
                </a:xfrm>
                <a:custGeom>
                  <a:avLst/>
                  <a:gdLst>
                    <a:gd name="T0" fmla="*/ 0 w 114"/>
                    <a:gd name="T1" fmla="*/ 15 h 28"/>
                    <a:gd name="T2" fmla="*/ 0 w 114"/>
                    <a:gd name="T3" fmla="*/ 0 h 28"/>
                    <a:gd name="T4" fmla="*/ 113 w 114"/>
                    <a:gd name="T5" fmla="*/ 0 h 28"/>
                    <a:gd name="T6" fmla="*/ 113 w 114"/>
                    <a:gd name="T7" fmla="*/ 16 h 28"/>
                    <a:gd name="T8" fmla="*/ 112 w 114"/>
                    <a:gd name="T9" fmla="*/ 17 h 28"/>
                    <a:gd name="T10" fmla="*/ 111 w 114"/>
                    <a:gd name="T11" fmla="*/ 18 h 28"/>
                    <a:gd name="T12" fmla="*/ 109 w 114"/>
                    <a:gd name="T13" fmla="*/ 20 h 28"/>
                    <a:gd name="T14" fmla="*/ 107 w 114"/>
                    <a:gd name="T15" fmla="*/ 20 h 28"/>
                    <a:gd name="T16" fmla="*/ 103 w 114"/>
                    <a:gd name="T17" fmla="*/ 22 h 28"/>
                    <a:gd name="T18" fmla="*/ 101 w 114"/>
                    <a:gd name="T19" fmla="*/ 22 h 28"/>
                    <a:gd name="T20" fmla="*/ 96 w 114"/>
                    <a:gd name="T21" fmla="*/ 24 h 28"/>
                    <a:gd name="T22" fmla="*/ 92 w 114"/>
                    <a:gd name="T23" fmla="*/ 24 h 28"/>
                    <a:gd name="T24" fmla="*/ 89 w 114"/>
                    <a:gd name="T25" fmla="*/ 25 h 28"/>
                    <a:gd name="T26" fmla="*/ 83 w 114"/>
                    <a:gd name="T27" fmla="*/ 26 h 28"/>
                    <a:gd name="T28" fmla="*/ 78 w 114"/>
                    <a:gd name="T29" fmla="*/ 26 h 28"/>
                    <a:gd name="T30" fmla="*/ 73 w 114"/>
                    <a:gd name="T31" fmla="*/ 26 h 28"/>
                    <a:gd name="T32" fmla="*/ 68 w 114"/>
                    <a:gd name="T33" fmla="*/ 27 h 28"/>
                    <a:gd name="T34" fmla="*/ 62 w 114"/>
                    <a:gd name="T35" fmla="*/ 27 h 28"/>
                    <a:gd name="T36" fmla="*/ 53 w 114"/>
                    <a:gd name="T37" fmla="*/ 27 h 28"/>
                    <a:gd name="T38" fmla="*/ 46 w 114"/>
                    <a:gd name="T39" fmla="*/ 27 h 28"/>
                    <a:gd name="T40" fmla="*/ 40 w 114"/>
                    <a:gd name="T41" fmla="*/ 26 h 28"/>
                    <a:gd name="T42" fmla="*/ 33 w 114"/>
                    <a:gd name="T43" fmla="*/ 26 h 28"/>
                    <a:gd name="T44" fmla="*/ 28 w 114"/>
                    <a:gd name="T45" fmla="*/ 26 h 28"/>
                    <a:gd name="T46" fmla="*/ 24 w 114"/>
                    <a:gd name="T47" fmla="*/ 25 h 28"/>
                    <a:gd name="T48" fmla="*/ 19 w 114"/>
                    <a:gd name="T49" fmla="*/ 24 h 28"/>
                    <a:gd name="T50" fmla="*/ 14 w 114"/>
                    <a:gd name="T51" fmla="*/ 23 h 28"/>
                    <a:gd name="T52" fmla="*/ 10 w 114"/>
                    <a:gd name="T53" fmla="*/ 22 h 28"/>
                    <a:gd name="T54" fmla="*/ 7 w 114"/>
                    <a:gd name="T55" fmla="*/ 21 h 28"/>
                    <a:gd name="T56" fmla="*/ 5 w 114"/>
                    <a:gd name="T57" fmla="*/ 20 h 28"/>
                    <a:gd name="T58" fmla="*/ 3 w 114"/>
                    <a:gd name="T59" fmla="*/ 19 h 28"/>
                    <a:gd name="T60" fmla="*/ 1 w 114"/>
                    <a:gd name="T61" fmla="*/ 18 h 28"/>
                    <a:gd name="T62" fmla="*/ 1 w 114"/>
                    <a:gd name="T63" fmla="*/ 16 h 28"/>
                    <a:gd name="T64" fmla="*/ 0 w 114"/>
                    <a:gd name="T65" fmla="*/ 15 h 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14"/>
                    <a:gd name="T100" fmla="*/ 0 h 28"/>
                    <a:gd name="T101" fmla="*/ 114 w 114"/>
                    <a:gd name="T102" fmla="*/ 28 h 2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14" h="28">
                      <a:moveTo>
                        <a:pt x="0" y="15"/>
                      </a:moveTo>
                      <a:lnTo>
                        <a:pt x="0" y="0"/>
                      </a:lnTo>
                      <a:lnTo>
                        <a:pt x="113" y="0"/>
                      </a:lnTo>
                      <a:lnTo>
                        <a:pt x="113" y="16"/>
                      </a:lnTo>
                      <a:lnTo>
                        <a:pt x="112" y="17"/>
                      </a:lnTo>
                      <a:lnTo>
                        <a:pt x="111" y="18"/>
                      </a:lnTo>
                      <a:lnTo>
                        <a:pt x="109" y="20"/>
                      </a:lnTo>
                      <a:lnTo>
                        <a:pt x="107" y="20"/>
                      </a:lnTo>
                      <a:lnTo>
                        <a:pt x="103" y="22"/>
                      </a:lnTo>
                      <a:lnTo>
                        <a:pt x="101" y="22"/>
                      </a:lnTo>
                      <a:lnTo>
                        <a:pt x="96" y="24"/>
                      </a:lnTo>
                      <a:lnTo>
                        <a:pt x="92" y="24"/>
                      </a:lnTo>
                      <a:lnTo>
                        <a:pt x="89" y="25"/>
                      </a:lnTo>
                      <a:lnTo>
                        <a:pt x="83" y="26"/>
                      </a:lnTo>
                      <a:lnTo>
                        <a:pt x="78" y="26"/>
                      </a:lnTo>
                      <a:lnTo>
                        <a:pt x="73" y="26"/>
                      </a:lnTo>
                      <a:lnTo>
                        <a:pt x="68" y="27"/>
                      </a:lnTo>
                      <a:lnTo>
                        <a:pt x="62" y="27"/>
                      </a:lnTo>
                      <a:lnTo>
                        <a:pt x="53" y="27"/>
                      </a:lnTo>
                      <a:lnTo>
                        <a:pt x="46" y="27"/>
                      </a:lnTo>
                      <a:lnTo>
                        <a:pt x="40" y="26"/>
                      </a:lnTo>
                      <a:lnTo>
                        <a:pt x="33" y="26"/>
                      </a:lnTo>
                      <a:lnTo>
                        <a:pt x="28" y="26"/>
                      </a:lnTo>
                      <a:lnTo>
                        <a:pt x="24" y="25"/>
                      </a:lnTo>
                      <a:lnTo>
                        <a:pt x="19" y="24"/>
                      </a:lnTo>
                      <a:lnTo>
                        <a:pt x="14" y="23"/>
                      </a:lnTo>
                      <a:lnTo>
                        <a:pt x="10" y="22"/>
                      </a:lnTo>
                      <a:lnTo>
                        <a:pt x="7" y="21"/>
                      </a:lnTo>
                      <a:lnTo>
                        <a:pt x="5" y="20"/>
                      </a:lnTo>
                      <a:lnTo>
                        <a:pt x="3" y="19"/>
                      </a:lnTo>
                      <a:lnTo>
                        <a:pt x="1" y="18"/>
                      </a:lnTo>
                      <a:lnTo>
                        <a:pt x="1" y="16"/>
                      </a:lnTo>
                      <a:lnTo>
                        <a:pt x="0" y="15"/>
                      </a:lnTo>
                    </a:path>
                  </a:pathLst>
                </a:custGeom>
                <a:gradFill rotWithShape="0">
                  <a:gsLst>
                    <a:gs pos="0">
                      <a:srgbClr val="ACACAC"/>
                    </a:gs>
                    <a:gs pos="50000">
                      <a:srgbClr val="C0C0C0"/>
                    </a:gs>
                    <a:gs pos="100000">
                      <a:srgbClr val="ACACAC"/>
                    </a:gs>
                  </a:gsLst>
                  <a:lin ang="0" scaled="1"/>
                </a:gra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" name="AutoShape 280"/>
                <p:cNvSpPr>
                  <a:spLocks noChangeArrowheads="1"/>
                </p:cNvSpPr>
                <p:nvPr/>
              </p:nvSpPr>
              <p:spPr bwMode="auto">
                <a:xfrm>
                  <a:off x="5508" y="2962"/>
                  <a:ext cx="258" cy="175"/>
                </a:xfrm>
                <a:prstGeom prst="roundRect">
                  <a:avLst>
                    <a:gd name="adj" fmla="val 6690"/>
                  </a:avLst>
                </a:prstGeom>
                <a:solidFill>
                  <a:srgbClr val="9191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" name="AutoShape 281"/>
                <p:cNvSpPr>
                  <a:spLocks noChangeArrowheads="1"/>
                </p:cNvSpPr>
                <p:nvPr/>
              </p:nvSpPr>
              <p:spPr bwMode="auto">
                <a:xfrm>
                  <a:off x="5526" y="2977"/>
                  <a:ext cx="218" cy="148"/>
                </a:xfrm>
                <a:prstGeom prst="roundRect">
                  <a:avLst>
                    <a:gd name="adj" fmla="val 5699"/>
                  </a:avLst>
                </a:prstGeom>
                <a:solidFill>
                  <a:srgbClr val="67676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" name="AutoShape 282"/>
                <p:cNvSpPr>
                  <a:spLocks noChangeArrowheads="1"/>
                </p:cNvSpPr>
                <p:nvPr/>
              </p:nvSpPr>
              <p:spPr bwMode="auto">
                <a:xfrm>
                  <a:off x="5535" y="2982"/>
                  <a:ext cx="200" cy="135"/>
                </a:xfrm>
                <a:prstGeom prst="roundRect">
                  <a:avLst>
                    <a:gd name="adj" fmla="val 2898"/>
                  </a:avLst>
                </a:prstGeom>
                <a:gradFill rotWithShape="0">
                  <a:gsLst>
                    <a:gs pos="0">
                      <a:srgbClr val="618FFD"/>
                    </a:gs>
                    <a:gs pos="100000">
                      <a:srgbClr val="90B0FE"/>
                    </a:gs>
                  </a:gsLst>
                  <a:path path="rect">
                    <a:fillToRect l="100000" t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" name="Rectangle 283"/>
                <p:cNvSpPr>
                  <a:spLocks noChangeArrowheads="1"/>
                </p:cNvSpPr>
                <p:nvPr/>
              </p:nvSpPr>
              <p:spPr bwMode="auto">
                <a:xfrm>
                  <a:off x="5725" y="3129"/>
                  <a:ext cx="16" cy="16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" name="Rectangle 284"/>
                <p:cNvSpPr>
                  <a:spLocks noChangeArrowheads="1"/>
                </p:cNvSpPr>
                <p:nvPr/>
              </p:nvSpPr>
              <p:spPr bwMode="auto">
                <a:xfrm>
                  <a:off x="5760" y="3194"/>
                  <a:ext cx="16" cy="18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0" name="Rectangle 285"/>
                <p:cNvSpPr>
                  <a:spLocks noChangeArrowheads="1"/>
                </p:cNvSpPr>
                <p:nvPr/>
              </p:nvSpPr>
              <p:spPr bwMode="auto">
                <a:xfrm>
                  <a:off x="5765" y="3204"/>
                  <a:ext cx="8" cy="8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1" name="Rectangle 286"/>
                <p:cNvSpPr>
                  <a:spLocks noChangeArrowheads="1"/>
                </p:cNvSpPr>
                <p:nvPr/>
              </p:nvSpPr>
              <p:spPr bwMode="auto">
                <a:xfrm>
                  <a:off x="5752" y="3200"/>
                  <a:ext cx="8" cy="8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2" name="Rectangle 287"/>
                <p:cNvSpPr>
                  <a:spLocks noChangeArrowheads="1"/>
                </p:cNvSpPr>
                <p:nvPr/>
              </p:nvSpPr>
              <p:spPr bwMode="auto">
                <a:xfrm>
                  <a:off x="5752" y="3211"/>
                  <a:ext cx="8" cy="8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83" name="Group 288"/>
                <p:cNvGrpSpPr>
                  <a:grpSpLocks/>
                </p:cNvGrpSpPr>
                <p:nvPr/>
              </p:nvGrpSpPr>
              <p:grpSpPr bwMode="auto">
                <a:xfrm>
                  <a:off x="5495" y="3248"/>
                  <a:ext cx="49" cy="17"/>
                  <a:chOff x="5495" y="3248"/>
                  <a:chExt cx="49" cy="17"/>
                </a:xfrm>
              </p:grpSpPr>
              <p:grpSp>
                <p:nvGrpSpPr>
                  <p:cNvPr id="390" name="Group 289"/>
                  <p:cNvGrpSpPr>
                    <a:grpSpLocks/>
                  </p:cNvGrpSpPr>
                  <p:nvPr/>
                </p:nvGrpSpPr>
                <p:grpSpPr bwMode="auto">
                  <a:xfrm>
                    <a:off x="5495" y="3248"/>
                    <a:ext cx="31" cy="17"/>
                    <a:chOff x="5495" y="3248"/>
                    <a:chExt cx="31" cy="17"/>
                  </a:xfrm>
                </p:grpSpPr>
                <p:grpSp>
                  <p:nvGrpSpPr>
                    <p:cNvPr id="398" name="Group 2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95" y="3248"/>
                      <a:ext cx="21" cy="17"/>
                      <a:chOff x="5495" y="3248"/>
                      <a:chExt cx="21" cy="17"/>
                    </a:xfrm>
                  </p:grpSpPr>
                  <p:sp>
                    <p:nvSpPr>
                      <p:cNvPr id="402" name="Freeform 2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95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03" name="Freeform 2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99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99" name="Group 29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05" y="3248"/>
                      <a:ext cx="21" cy="17"/>
                      <a:chOff x="5505" y="3248"/>
                      <a:chExt cx="21" cy="17"/>
                    </a:xfrm>
                  </p:grpSpPr>
                  <p:sp>
                    <p:nvSpPr>
                      <p:cNvPr id="400" name="Freeform 2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05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01" name="Freeform 2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09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91" name="Group 296"/>
                  <p:cNvGrpSpPr>
                    <a:grpSpLocks/>
                  </p:cNvGrpSpPr>
                  <p:nvPr/>
                </p:nvGrpSpPr>
                <p:grpSpPr bwMode="auto">
                  <a:xfrm>
                    <a:off x="5514" y="3248"/>
                    <a:ext cx="30" cy="17"/>
                    <a:chOff x="5514" y="3248"/>
                    <a:chExt cx="30" cy="17"/>
                  </a:xfrm>
                </p:grpSpPr>
                <p:grpSp>
                  <p:nvGrpSpPr>
                    <p:cNvPr id="392" name="Group 2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14" y="3248"/>
                      <a:ext cx="21" cy="17"/>
                      <a:chOff x="5514" y="3248"/>
                      <a:chExt cx="21" cy="17"/>
                    </a:xfrm>
                  </p:grpSpPr>
                  <p:sp>
                    <p:nvSpPr>
                      <p:cNvPr id="396" name="Freeform 2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14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97" name="Freeform 2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18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93" name="Group 3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23" y="3248"/>
                      <a:ext cx="21" cy="17"/>
                      <a:chOff x="5523" y="3248"/>
                      <a:chExt cx="21" cy="17"/>
                    </a:xfrm>
                  </p:grpSpPr>
                  <p:sp>
                    <p:nvSpPr>
                      <p:cNvPr id="394" name="Freeform 3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23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95" name="Freeform 3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27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84" name="Group 303"/>
                <p:cNvGrpSpPr>
                  <a:grpSpLocks/>
                </p:cNvGrpSpPr>
                <p:nvPr/>
              </p:nvGrpSpPr>
              <p:grpSpPr bwMode="auto">
                <a:xfrm>
                  <a:off x="5533" y="3248"/>
                  <a:ext cx="47" cy="17"/>
                  <a:chOff x="5533" y="3248"/>
                  <a:chExt cx="47" cy="17"/>
                </a:xfrm>
              </p:grpSpPr>
              <p:grpSp>
                <p:nvGrpSpPr>
                  <p:cNvPr id="376" name="Group 304"/>
                  <p:cNvGrpSpPr>
                    <a:grpSpLocks/>
                  </p:cNvGrpSpPr>
                  <p:nvPr/>
                </p:nvGrpSpPr>
                <p:grpSpPr bwMode="auto">
                  <a:xfrm>
                    <a:off x="5533" y="3248"/>
                    <a:ext cx="29" cy="17"/>
                    <a:chOff x="5533" y="3248"/>
                    <a:chExt cx="29" cy="17"/>
                  </a:xfrm>
                </p:grpSpPr>
                <p:grpSp>
                  <p:nvGrpSpPr>
                    <p:cNvPr id="384" name="Group 30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33" y="3248"/>
                      <a:ext cx="20" cy="17"/>
                      <a:chOff x="5533" y="3248"/>
                      <a:chExt cx="20" cy="17"/>
                    </a:xfrm>
                  </p:grpSpPr>
                  <p:sp>
                    <p:nvSpPr>
                      <p:cNvPr id="388" name="Freeform 3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33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9" name="Freeform 3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36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85" name="Group 30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42" y="3248"/>
                      <a:ext cx="20" cy="17"/>
                      <a:chOff x="5542" y="3248"/>
                      <a:chExt cx="20" cy="17"/>
                    </a:xfrm>
                  </p:grpSpPr>
                  <p:sp>
                    <p:nvSpPr>
                      <p:cNvPr id="386" name="Freeform 3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42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7" name="Freeform 3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45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77" name="Group 311"/>
                  <p:cNvGrpSpPr>
                    <a:grpSpLocks/>
                  </p:cNvGrpSpPr>
                  <p:nvPr/>
                </p:nvGrpSpPr>
                <p:grpSpPr bwMode="auto">
                  <a:xfrm>
                    <a:off x="5549" y="3248"/>
                    <a:ext cx="31" cy="17"/>
                    <a:chOff x="5549" y="3248"/>
                    <a:chExt cx="31" cy="17"/>
                  </a:xfrm>
                </p:grpSpPr>
                <p:grpSp>
                  <p:nvGrpSpPr>
                    <p:cNvPr id="378" name="Group 3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49" y="3248"/>
                      <a:ext cx="22" cy="17"/>
                      <a:chOff x="5549" y="3248"/>
                      <a:chExt cx="22" cy="17"/>
                    </a:xfrm>
                  </p:grpSpPr>
                  <p:sp>
                    <p:nvSpPr>
                      <p:cNvPr id="382" name="Freeform 3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49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3" name="Freeform 3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54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79" name="Group 3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59" y="3248"/>
                      <a:ext cx="21" cy="17"/>
                      <a:chOff x="5559" y="3248"/>
                      <a:chExt cx="21" cy="17"/>
                    </a:xfrm>
                  </p:grpSpPr>
                  <p:sp>
                    <p:nvSpPr>
                      <p:cNvPr id="380" name="Freeform 3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59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1" name="Freeform 3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63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85" name="Group 318"/>
                <p:cNvGrpSpPr>
                  <a:grpSpLocks/>
                </p:cNvGrpSpPr>
                <p:nvPr/>
              </p:nvGrpSpPr>
              <p:grpSpPr bwMode="auto">
                <a:xfrm>
                  <a:off x="5569" y="3248"/>
                  <a:ext cx="48" cy="17"/>
                  <a:chOff x="5569" y="3248"/>
                  <a:chExt cx="48" cy="17"/>
                </a:xfrm>
              </p:grpSpPr>
              <p:grpSp>
                <p:nvGrpSpPr>
                  <p:cNvPr id="362" name="Group 319"/>
                  <p:cNvGrpSpPr>
                    <a:grpSpLocks/>
                  </p:cNvGrpSpPr>
                  <p:nvPr/>
                </p:nvGrpSpPr>
                <p:grpSpPr bwMode="auto">
                  <a:xfrm>
                    <a:off x="5569" y="3248"/>
                    <a:ext cx="29" cy="17"/>
                    <a:chOff x="5569" y="3248"/>
                    <a:chExt cx="29" cy="17"/>
                  </a:xfrm>
                </p:grpSpPr>
                <p:grpSp>
                  <p:nvGrpSpPr>
                    <p:cNvPr id="370" name="Group 3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69" y="3248"/>
                      <a:ext cx="21" cy="17"/>
                      <a:chOff x="5569" y="3248"/>
                      <a:chExt cx="21" cy="17"/>
                    </a:xfrm>
                  </p:grpSpPr>
                  <p:sp>
                    <p:nvSpPr>
                      <p:cNvPr id="374" name="Freeform 3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69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75" name="Freeform 3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73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71" name="Group 3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77" y="3248"/>
                      <a:ext cx="21" cy="17"/>
                      <a:chOff x="5577" y="3248"/>
                      <a:chExt cx="21" cy="17"/>
                    </a:xfrm>
                  </p:grpSpPr>
                  <p:sp>
                    <p:nvSpPr>
                      <p:cNvPr id="372" name="Freeform 3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77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73" name="Freeform 3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81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63" name="Group 326"/>
                  <p:cNvGrpSpPr>
                    <a:grpSpLocks/>
                  </p:cNvGrpSpPr>
                  <p:nvPr/>
                </p:nvGrpSpPr>
                <p:grpSpPr bwMode="auto">
                  <a:xfrm>
                    <a:off x="5587" y="3248"/>
                    <a:ext cx="30" cy="17"/>
                    <a:chOff x="5587" y="3248"/>
                    <a:chExt cx="30" cy="17"/>
                  </a:xfrm>
                </p:grpSpPr>
                <p:grpSp>
                  <p:nvGrpSpPr>
                    <p:cNvPr id="364" name="Group 3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87" y="3248"/>
                      <a:ext cx="21" cy="17"/>
                      <a:chOff x="5587" y="3248"/>
                      <a:chExt cx="21" cy="17"/>
                    </a:xfrm>
                  </p:grpSpPr>
                  <p:sp>
                    <p:nvSpPr>
                      <p:cNvPr id="368" name="Freeform 3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87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9" name="Freeform 3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91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65" name="Group 3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95" y="3248"/>
                      <a:ext cx="22" cy="17"/>
                      <a:chOff x="5595" y="3248"/>
                      <a:chExt cx="22" cy="17"/>
                    </a:xfrm>
                  </p:grpSpPr>
                  <p:sp>
                    <p:nvSpPr>
                      <p:cNvPr id="366" name="Freeform 3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95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7" name="Freeform 3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00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86" name="Group 333"/>
                <p:cNvGrpSpPr>
                  <a:grpSpLocks/>
                </p:cNvGrpSpPr>
                <p:nvPr/>
              </p:nvGrpSpPr>
              <p:grpSpPr bwMode="auto">
                <a:xfrm>
                  <a:off x="5604" y="3248"/>
                  <a:ext cx="48" cy="17"/>
                  <a:chOff x="5604" y="3248"/>
                  <a:chExt cx="48" cy="17"/>
                </a:xfrm>
              </p:grpSpPr>
              <p:grpSp>
                <p:nvGrpSpPr>
                  <p:cNvPr id="348" name="Group 334"/>
                  <p:cNvGrpSpPr>
                    <a:grpSpLocks/>
                  </p:cNvGrpSpPr>
                  <p:nvPr/>
                </p:nvGrpSpPr>
                <p:grpSpPr bwMode="auto">
                  <a:xfrm>
                    <a:off x="5604" y="3248"/>
                    <a:ext cx="31" cy="17"/>
                    <a:chOff x="5604" y="3248"/>
                    <a:chExt cx="31" cy="17"/>
                  </a:xfrm>
                </p:grpSpPr>
                <p:grpSp>
                  <p:nvGrpSpPr>
                    <p:cNvPr id="356" name="Group 3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04" y="3248"/>
                      <a:ext cx="22" cy="17"/>
                      <a:chOff x="5604" y="3248"/>
                      <a:chExt cx="22" cy="17"/>
                    </a:xfrm>
                  </p:grpSpPr>
                  <p:sp>
                    <p:nvSpPr>
                      <p:cNvPr id="360" name="Freeform 3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04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1" name="Freeform 3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09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57" name="Group 3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13" y="3248"/>
                      <a:ext cx="22" cy="17"/>
                      <a:chOff x="5613" y="3248"/>
                      <a:chExt cx="22" cy="17"/>
                    </a:xfrm>
                  </p:grpSpPr>
                  <p:sp>
                    <p:nvSpPr>
                      <p:cNvPr id="358" name="Freeform 3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13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9" name="Freeform 3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18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49" name="Group 341"/>
                  <p:cNvGrpSpPr>
                    <a:grpSpLocks/>
                  </p:cNvGrpSpPr>
                  <p:nvPr/>
                </p:nvGrpSpPr>
                <p:grpSpPr bwMode="auto">
                  <a:xfrm>
                    <a:off x="5623" y="3248"/>
                    <a:ext cx="29" cy="17"/>
                    <a:chOff x="5623" y="3248"/>
                    <a:chExt cx="29" cy="17"/>
                  </a:xfrm>
                </p:grpSpPr>
                <p:grpSp>
                  <p:nvGrpSpPr>
                    <p:cNvPr id="350" name="Group 3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23" y="3248"/>
                      <a:ext cx="22" cy="17"/>
                      <a:chOff x="5623" y="3248"/>
                      <a:chExt cx="22" cy="17"/>
                    </a:xfrm>
                  </p:grpSpPr>
                  <p:sp>
                    <p:nvSpPr>
                      <p:cNvPr id="354" name="Freeform 3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23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5" name="Freeform 3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28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51" name="Group 3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31" y="3248"/>
                      <a:ext cx="21" cy="17"/>
                      <a:chOff x="5631" y="3248"/>
                      <a:chExt cx="21" cy="17"/>
                    </a:xfrm>
                  </p:grpSpPr>
                  <p:sp>
                    <p:nvSpPr>
                      <p:cNvPr id="352" name="Freeform 3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31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3" name="Freeform 3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35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87" name="Group 348"/>
                <p:cNvGrpSpPr>
                  <a:grpSpLocks/>
                </p:cNvGrpSpPr>
                <p:nvPr/>
              </p:nvGrpSpPr>
              <p:grpSpPr bwMode="auto">
                <a:xfrm>
                  <a:off x="5641" y="3248"/>
                  <a:ext cx="48" cy="17"/>
                  <a:chOff x="5641" y="3248"/>
                  <a:chExt cx="48" cy="17"/>
                </a:xfrm>
              </p:grpSpPr>
              <p:grpSp>
                <p:nvGrpSpPr>
                  <p:cNvPr id="334" name="Group 349"/>
                  <p:cNvGrpSpPr>
                    <a:grpSpLocks/>
                  </p:cNvGrpSpPr>
                  <p:nvPr/>
                </p:nvGrpSpPr>
                <p:grpSpPr bwMode="auto">
                  <a:xfrm>
                    <a:off x="5641" y="3248"/>
                    <a:ext cx="30" cy="17"/>
                    <a:chOff x="5641" y="3248"/>
                    <a:chExt cx="30" cy="17"/>
                  </a:xfrm>
                </p:grpSpPr>
                <p:grpSp>
                  <p:nvGrpSpPr>
                    <p:cNvPr id="342" name="Group 3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41" y="3248"/>
                      <a:ext cx="21" cy="17"/>
                      <a:chOff x="5641" y="3248"/>
                      <a:chExt cx="21" cy="17"/>
                    </a:xfrm>
                  </p:grpSpPr>
                  <p:sp>
                    <p:nvSpPr>
                      <p:cNvPr id="346" name="Freeform 3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41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7" name="Freeform 3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45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43" name="Group 3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50" y="3248"/>
                      <a:ext cx="21" cy="17"/>
                      <a:chOff x="5650" y="3248"/>
                      <a:chExt cx="21" cy="17"/>
                    </a:xfrm>
                  </p:grpSpPr>
                  <p:sp>
                    <p:nvSpPr>
                      <p:cNvPr id="344" name="Freeform 3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50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5" name="Freeform 3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54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35" name="Group 356"/>
                  <p:cNvGrpSpPr>
                    <a:grpSpLocks/>
                  </p:cNvGrpSpPr>
                  <p:nvPr/>
                </p:nvGrpSpPr>
                <p:grpSpPr bwMode="auto">
                  <a:xfrm>
                    <a:off x="5659" y="3248"/>
                    <a:ext cx="30" cy="17"/>
                    <a:chOff x="5659" y="3248"/>
                    <a:chExt cx="30" cy="17"/>
                  </a:xfrm>
                </p:grpSpPr>
                <p:grpSp>
                  <p:nvGrpSpPr>
                    <p:cNvPr id="336" name="Group 3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59" y="3248"/>
                      <a:ext cx="20" cy="17"/>
                      <a:chOff x="5659" y="3248"/>
                      <a:chExt cx="20" cy="17"/>
                    </a:xfrm>
                  </p:grpSpPr>
                  <p:sp>
                    <p:nvSpPr>
                      <p:cNvPr id="340" name="Freeform 3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59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1" name="Freeform 3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62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37" name="Group 3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67" y="3248"/>
                      <a:ext cx="22" cy="17"/>
                      <a:chOff x="5667" y="3248"/>
                      <a:chExt cx="22" cy="17"/>
                    </a:xfrm>
                  </p:grpSpPr>
                  <p:sp>
                    <p:nvSpPr>
                      <p:cNvPr id="338" name="Freeform 3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67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9" name="Freeform 3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72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88" name="Group 363"/>
                <p:cNvGrpSpPr>
                  <a:grpSpLocks/>
                </p:cNvGrpSpPr>
                <p:nvPr/>
              </p:nvGrpSpPr>
              <p:grpSpPr bwMode="auto">
                <a:xfrm>
                  <a:off x="5677" y="3248"/>
                  <a:ext cx="49" cy="17"/>
                  <a:chOff x="5677" y="3248"/>
                  <a:chExt cx="49" cy="17"/>
                </a:xfrm>
              </p:grpSpPr>
              <p:grpSp>
                <p:nvGrpSpPr>
                  <p:cNvPr id="320" name="Group 364"/>
                  <p:cNvGrpSpPr>
                    <a:grpSpLocks/>
                  </p:cNvGrpSpPr>
                  <p:nvPr/>
                </p:nvGrpSpPr>
                <p:grpSpPr bwMode="auto">
                  <a:xfrm>
                    <a:off x="5677" y="3248"/>
                    <a:ext cx="28" cy="17"/>
                    <a:chOff x="5677" y="3248"/>
                    <a:chExt cx="28" cy="17"/>
                  </a:xfrm>
                </p:grpSpPr>
                <p:grpSp>
                  <p:nvGrpSpPr>
                    <p:cNvPr id="328" name="Group 3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77" y="3248"/>
                      <a:ext cx="21" cy="17"/>
                      <a:chOff x="5677" y="3248"/>
                      <a:chExt cx="21" cy="17"/>
                    </a:xfrm>
                  </p:grpSpPr>
                  <p:sp>
                    <p:nvSpPr>
                      <p:cNvPr id="332" name="Freeform 3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77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3" name="Freeform 3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81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29" name="Group 3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85" y="3248"/>
                      <a:ext cx="20" cy="17"/>
                      <a:chOff x="5685" y="3248"/>
                      <a:chExt cx="20" cy="17"/>
                    </a:xfrm>
                  </p:grpSpPr>
                  <p:sp>
                    <p:nvSpPr>
                      <p:cNvPr id="330" name="Freeform 3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85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1" name="Freeform 3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88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21" name="Group 371"/>
                  <p:cNvGrpSpPr>
                    <a:grpSpLocks/>
                  </p:cNvGrpSpPr>
                  <p:nvPr/>
                </p:nvGrpSpPr>
                <p:grpSpPr bwMode="auto">
                  <a:xfrm>
                    <a:off x="5695" y="3248"/>
                    <a:ext cx="31" cy="17"/>
                    <a:chOff x="5695" y="3248"/>
                    <a:chExt cx="31" cy="17"/>
                  </a:xfrm>
                </p:grpSpPr>
                <p:grpSp>
                  <p:nvGrpSpPr>
                    <p:cNvPr id="322" name="Group 3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95" y="3248"/>
                      <a:ext cx="21" cy="17"/>
                      <a:chOff x="5695" y="3248"/>
                      <a:chExt cx="21" cy="17"/>
                    </a:xfrm>
                  </p:grpSpPr>
                  <p:sp>
                    <p:nvSpPr>
                      <p:cNvPr id="326" name="Freeform 3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5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7" name="Freeform 3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9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23" name="Group 3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04" y="3248"/>
                      <a:ext cx="22" cy="17"/>
                      <a:chOff x="5704" y="3248"/>
                      <a:chExt cx="22" cy="17"/>
                    </a:xfrm>
                  </p:grpSpPr>
                  <p:sp>
                    <p:nvSpPr>
                      <p:cNvPr id="324" name="Freeform 3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04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5" name="Freeform 3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09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89" name="Group 378"/>
                <p:cNvGrpSpPr>
                  <a:grpSpLocks/>
                </p:cNvGrpSpPr>
                <p:nvPr/>
              </p:nvGrpSpPr>
              <p:grpSpPr bwMode="auto">
                <a:xfrm>
                  <a:off x="5714" y="3248"/>
                  <a:ext cx="47" cy="17"/>
                  <a:chOff x="5714" y="3248"/>
                  <a:chExt cx="47" cy="17"/>
                </a:xfrm>
              </p:grpSpPr>
              <p:grpSp>
                <p:nvGrpSpPr>
                  <p:cNvPr id="306" name="Group 379"/>
                  <p:cNvGrpSpPr>
                    <a:grpSpLocks/>
                  </p:cNvGrpSpPr>
                  <p:nvPr/>
                </p:nvGrpSpPr>
                <p:grpSpPr bwMode="auto">
                  <a:xfrm>
                    <a:off x="5714" y="3248"/>
                    <a:ext cx="29" cy="17"/>
                    <a:chOff x="5714" y="3248"/>
                    <a:chExt cx="29" cy="17"/>
                  </a:xfrm>
                </p:grpSpPr>
                <p:grpSp>
                  <p:nvGrpSpPr>
                    <p:cNvPr id="314" name="Group 3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14" y="3248"/>
                      <a:ext cx="19" cy="17"/>
                      <a:chOff x="5714" y="3248"/>
                      <a:chExt cx="19" cy="17"/>
                    </a:xfrm>
                  </p:grpSpPr>
                  <p:sp>
                    <p:nvSpPr>
                      <p:cNvPr id="318" name="Freeform 3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14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9" name="Freeform 3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16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15" name="Group 3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23" y="3248"/>
                      <a:ext cx="20" cy="17"/>
                      <a:chOff x="5723" y="3248"/>
                      <a:chExt cx="20" cy="17"/>
                    </a:xfrm>
                  </p:grpSpPr>
                  <p:sp>
                    <p:nvSpPr>
                      <p:cNvPr id="316" name="Freeform 3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23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7" name="Freeform 3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26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07" name="Group 386"/>
                  <p:cNvGrpSpPr>
                    <a:grpSpLocks/>
                  </p:cNvGrpSpPr>
                  <p:nvPr/>
                </p:nvGrpSpPr>
                <p:grpSpPr bwMode="auto">
                  <a:xfrm>
                    <a:off x="5732" y="3248"/>
                    <a:ext cx="29" cy="17"/>
                    <a:chOff x="5732" y="3248"/>
                    <a:chExt cx="29" cy="17"/>
                  </a:xfrm>
                </p:grpSpPr>
                <p:grpSp>
                  <p:nvGrpSpPr>
                    <p:cNvPr id="308" name="Group 3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32" y="3248"/>
                      <a:ext cx="20" cy="17"/>
                      <a:chOff x="5732" y="3248"/>
                      <a:chExt cx="20" cy="17"/>
                    </a:xfrm>
                  </p:grpSpPr>
                  <p:sp>
                    <p:nvSpPr>
                      <p:cNvPr id="312" name="Freeform 3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32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3" name="Freeform 3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35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09" name="Group 3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40" y="3248"/>
                      <a:ext cx="21" cy="17"/>
                      <a:chOff x="5740" y="3248"/>
                      <a:chExt cx="21" cy="17"/>
                    </a:xfrm>
                  </p:grpSpPr>
                  <p:sp>
                    <p:nvSpPr>
                      <p:cNvPr id="310" name="Freeform 3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40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1" name="Freeform 3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44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90" name="Group 393"/>
                <p:cNvGrpSpPr>
                  <a:grpSpLocks/>
                </p:cNvGrpSpPr>
                <p:nvPr/>
              </p:nvGrpSpPr>
              <p:grpSpPr bwMode="auto">
                <a:xfrm>
                  <a:off x="5749" y="3248"/>
                  <a:ext cx="49" cy="17"/>
                  <a:chOff x="5749" y="3248"/>
                  <a:chExt cx="49" cy="17"/>
                </a:xfrm>
              </p:grpSpPr>
              <p:grpSp>
                <p:nvGrpSpPr>
                  <p:cNvPr id="292" name="Group 394"/>
                  <p:cNvGrpSpPr>
                    <a:grpSpLocks/>
                  </p:cNvGrpSpPr>
                  <p:nvPr/>
                </p:nvGrpSpPr>
                <p:grpSpPr bwMode="auto">
                  <a:xfrm>
                    <a:off x="5749" y="3248"/>
                    <a:ext cx="31" cy="17"/>
                    <a:chOff x="5749" y="3248"/>
                    <a:chExt cx="31" cy="17"/>
                  </a:xfrm>
                </p:grpSpPr>
                <p:grpSp>
                  <p:nvGrpSpPr>
                    <p:cNvPr id="300" name="Group 3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49" y="3248"/>
                      <a:ext cx="21" cy="17"/>
                      <a:chOff x="5749" y="3248"/>
                      <a:chExt cx="21" cy="17"/>
                    </a:xfrm>
                  </p:grpSpPr>
                  <p:sp>
                    <p:nvSpPr>
                      <p:cNvPr id="304" name="Freeform 3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49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5" name="Freeform 3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53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01" name="Group 3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58" y="3248"/>
                      <a:ext cx="22" cy="17"/>
                      <a:chOff x="5758" y="3248"/>
                      <a:chExt cx="22" cy="17"/>
                    </a:xfrm>
                  </p:grpSpPr>
                  <p:sp>
                    <p:nvSpPr>
                      <p:cNvPr id="302" name="Freeform 3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58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3" name="Freeform 4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63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93" name="Group 401"/>
                  <p:cNvGrpSpPr>
                    <a:grpSpLocks/>
                  </p:cNvGrpSpPr>
                  <p:nvPr/>
                </p:nvGrpSpPr>
                <p:grpSpPr bwMode="auto">
                  <a:xfrm>
                    <a:off x="5767" y="3248"/>
                    <a:ext cx="31" cy="17"/>
                    <a:chOff x="5767" y="3248"/>
                    <a:chExt cx="31" cy="17"/>
                  </a:xfrm>
                </p:grpSpPr>
                <p:grpSp>
                  <p:nvGrpSpPr>
                    <p:cNvPr id="294" name="Group 40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7" y="3248"/>
                      <a:ext cx="21" cy="17"/>
                      <a:chOff x="5767" y="3248"/>
                      <a:chExt cx="21" cy="17"/>
                    </a:xfrm>
                  </p:grpSpPr>
                  <p:sp>
                    <p:nvSpPr>
                      <p:cNvPr id="298" name="Freeform 4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67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9" name="Freeform 4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71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95" name="Group 40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76" y="3248"/>
                      <a:ext cx="22" cy="17"/>
                      <a:chOff x="5776" y="3248"/>
                      <a:chExt cx="22" cy="17"/>
                    </a:xfrm>
                  </p:grpSpPr>
                  <p:sp>
                    <p:nvSpPr>
                      <p:cNvPr id="296" name="Freeform 4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76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7" name="Freeform 4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81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sp>
              <p:nvSpPr>
                <p:cNvPr id="291" name="Freeform 408"/>
                <p:cNvSpPr>
                  <a:spLocks/>
                </p:cNvSpPr>
                <p:nvPr/>
              </p:nvSpPr>
              <p:spPr bwMode="auto">
                <a:xfrm>
                  <a:off x="5492" y="3214"/>
                  <a:ext cx="288" cy="17"/>
                </a:xfrm>
                <a:custGeom>
                  <a:avLst/>
                  <a:gdLst>
                    <a:gd name="T0" fmla="*/ 0 w 288"/>
                    <a:gd name="T1" fmla="*/ 11 h 17"/>
                    <a:gd name="T2" fmla="*/ 129 w 288"/>
                    <a:gd name="T3" fmla="*/ 11 h 17"/>
                    <a:gd name="T4" fmla="*/ 129 w 288"/>
                    <a:gd name="T5" fmla="*/ 0 h 17"/>
                    <a:gd name="T6" fmla="*/ 152 w 288"/>
                    <a:gd name="T7" fmla="*/ 0 h 17"/>
                    <a:gd name="T8" fmla="*/ 152 w 288"/>
                    <a:gd name="T9" fmla="*/ 11 h 17"/>
                    <a:gd name="T10" fmla="*/ 287 w 288"/>
                    <a:gd name="T11" fmla="*/ 11 h 17"/>
                    <a:gd name="T12" fmla="*/ 287 w 288"/>
                    <a:gd name="T13" fmla="*/ 16 h 17"/>
                    <a:gd name="T14" fmla="*/ 150 w 288"/>
                    <a:gd name="T15" fmla="*/ 16 h 17"/>
                    <a:gd name="T16" fmla="*/ 150 w 288"/>
                    <a:gd name="T17" fmla="*/ 6 h 17"/>
                    <a:gd name="T18" fmla="*/ 132 w 288"/>
                    <a:gd name="T19" fmla="*/ 4 h 17"/>
                    <a:gd name="T20" fmla="*/ 132 w 288"/>
                    <a:gd name="T21" fmla="*/ 16 h 17"/>
                    <a:gd name="T22" fmla="*/ 0 w 288"/>
                    <a:gd name="T23" fmla="*/ 16 h 17"/>
                    <a:gd name="T24" fmla="*/ 0 w 288"/>
                    <a:gd name="T25" fmla="*/ 11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88"/>
                    <a:gd name="T40" fmla="*/ 0 h 17"/>
                    <a:gd name="T41" fmla="*/ 288 w 288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88" h="17">
                      <a:moveTo>
                        <a:pt x="0" y="11"/>
                      </a:moveTo>
                      <a:lnTo>
                        <a:pt x="129" y="11"/>
                      </a:lnTo>
                      <a:lnTo>
                        <a:pt x="129" y="0"/>
                      </a:lnTo>
                      <a:lnTo>
                        <a:pt x="152" y="0"/>
                      </a:lnTo>
                      <a:lnTo>
                        <a:pt x="152" y="11"/>
                      </a:lnTo>
                      <a:lnTo>
                        <a:pt x="287" y="11"/>
                      </a:lnTo>
                      <a:lnTo>
                        <a:pt x="287" y="16"/>
                      </a:lnTo>
                      <a:lnTo>
                        <a:pt x="150" y="16"/>
                      </a:lnTo>
                      <a:lnTo>
                        <a:pt x="150" y="6"/>
                      </a:lnTo>
                      <a:lnTo>
                        <a:pt x="132" y="4"/>
                      </a:lnTo>
                      <a:lnTo>
                        <a:pt x="132" y="16"/>
                      </a:lnTo>
                      <a:lnTo>
                        <a:pt x="0" y="16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0" name="Rectangle 409"/>
              <p:cNvSpPr>
                <a:spLocks noChangeArrowheads="1"/>
              </p:cNvSpPr>
              <p:nvPr/>
            </p:nvSpPr>
            <p:spPr bwMode="auto">
              <a:xfrm>
                <a:off x="4881" y="3343"/>
                <a:ext cx="237" cy="2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marL="295275" indent="-295275" algn="ctr" eaLnBrk="0" hangingPunct="0">
                  <a:spcBef>
                    <a:spcPct val="0"/>
                  </a:spcBef>
                </a:pPr>
                <a:endParaRPr lang="en-GB" sz="900" b="1">
                  <a:solidFill>
                    <a:srgbClr val="CC3300"/>
                  </a:solidFill>
                  <a:latin typeface="Arial" charset="0"/>
                </a:endParaRPr>
              </a:p>
            </p:txBody>
          </p:sp>
        </p:grpSp>
        <p:grpSp>
          <p:nvGrpSpPr>
            <p:cNvPr id="11" name="Group 410"/>
            <p:cNvGrpSpPr>
              <a:grpSpLocks/>
            </p:cNvGrpSpPr>
            <p:nvPr/>
          </p:nvGrpSpPr>
          <p:grpSpPr bwMode="auto">
            <a:xfrm>
              <a:off x="1066" y="3248"/>
              <a:ext cx="329" cy="706"/>
              <a:chOff x="4793" y="2962"/>
              <a:chExt cx="429" cy="669"/>
            </a:xfrm>
          </p:grpSpPr>
          <p:grpSp>
            <p:nvGrpSpPr>
              <p:cNvPr id="18" name="Group 411"/>
              <p:cNvGrpSpPr>
                <a:grpSpLocks/>
              </p:cNvGrpSpPr>
              <p:nvPr/>
            </p:nvGrpSpPr>
            <p:grpSpPr bwMode="auto">
              <a:xfrm>
                <a:off x="4793" y="2962"/>
                <a:ext cx="429" cy="368"/>
                <a:chOff x="5392" y="2962"/>
                <a:chExt cx="483" cy="368"/>
              </a:xfrm>
            </p:grpSpPr>
            <p:sp>
              <p:nvSpPr>
                <p:cNvPr id="20" name="Rectangle 412"/>
                <p:cNvSpPr>
                  <a:spLocks noChangeArrowheads="1"/>
                </p:cNvSpPr>
                <p:nvPr/>
              </p:nvSpPr>
              <p:spPr bwMode="auto">
                <a:xfrm>
                  <a:off x="5489" y="3183"/>
                  <a:ext cx="303" cy="84"/>
                </a:xfrm>
                <a:prstGeom prst="rect">
                  <a:avLst/>
                </a:prstGeom>
                <a:solidFill>
                  <a:srgbClr val="91919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Freeform 413"/>
                <p:cNvSpPr>
                  <a:spLocks/>
                </p:cNvSpPr>
                <p:nvPr/>
              </p:nvSpPr>
              <p:spPr bwMode="auto">
                <a:xfrm>
                  <a:off x="5488" y="3156"/>
                  <a:ext cx="306" cy="28"/>
                </a:xfrm>
                <a:custGeom>
                  <a:avLst/>
                  <a:gdLst>
                    <a:gd name="T0" fmla="*/ 0 w 306"/>
                    <a:gd name="T1" fmla="*/ 27 h 28"/>
                    <a:gd name="T2" fmla="*/ 305 w 306"/>
                    <a:gd name="T3" fmla="*/ 27 h 28"/>
                    <a:gd name="T4" fmla="*/ 276 w 306"/>
                    <a:gd name="T5" fmla="*/ 0 h 28"/>
                    <a:gd name="T6" fmla="*/ 32 w 306"/>
                    <a:gd name="T7" fmla="*/ 0 h 28"/>
                    <a:gd name="T8" fmla="*/ 0 w 306"/>
                    <a:gd name="T9" fmla="*/ 27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8"/>
                    <a:gd name="T17" fmla="*/ 306 w 306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8">
                      <a:moveTo>
                        <a:pt x="0" y="27"/>
                      </a:moveTo>
                      <a:lnTo>
                        <a:pt x="305" y="27"/>
                      </a:lnTo>
                      <a:lnTo>
                        <a:pt x="276" y="0"/>
                      </a:lnTo>
                      <a:lnTo>
                        <a:pt x="32" y="0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DADADA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Freeform 414"/>
                <p:cNvSpPr>
                  <a:spLocks/>
                </p:cNvSpPr>
                <p:nvPr/>
              </p:nvSpPr>
              <p:spPr bwMode="auto">
                <a:xfrm>
                  <a:off x="5491" y="3179"/>
                  <a:ext cx="298" cy="1"/>
                </a:xfrm>
                <a:custGeom>
                  <a:avLst/>
                  <a:gdLst>
                    <a:gd name="T0" fmla="*/ 0 w 298"/>
                    <a:gd name="T1" fmla="*/ 0 h 1"/>
                    <a:gd name="T2" fmla="*/ 297 w 298"/>
                    <a:gd name="T3" fmla="*/ 0 h 1"/>
                    <a:gd name="T4" fmla="*/ 0 60000 65536"/>
                    <a:gd name="T5" fmla="*/ 0 60000 65536"/>
                    <a:gd name="T6" fmla="*/ 0 w 298"/>
                    <a:gd name="T7" fmla="*/ 0 h 1"/>
                    <a:gd name="T8" fmla="*/ 298 w 298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98" h="1">
                      <a:moveTo>
                        <a:pt x="0" y="0"/>
                      </a:moveTo>
                      <a:lnTo>
                        <a:pt x="29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9C9C9C"/>
                    </a:gs>
                    <a:gs pos="100000">
                      <a:srgbClr val="919191"/>
                    </a:gs>
                  </a:gsLst>
                  <a:lin ang="5400000" scaled="1"/>
                </a:gra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Rectangle 415"/>
                <p:cNvSpPr>
                  <a:spLocks noChangeArrowheads="1"/>
                </p:cNvSpPr>
                <p:nvPr/>
              </p:nvSpPr>
              <p:spPr bwMode="auto">
                <a:xfrm>
                  <a:off x="5493" y="3190"/>
                  <a:ext cx="59" cy="40"/>
                </a:xfrm>
                <a:prstGeom prst="rect">
                  <a:avLst/>
                </a:prstGeom>
                <a:solidFill>
                  <a:srgbClr val="67676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Rectangle 416"/>
                <p:cNvSpPr>
                  <a:spLocks noChangeArrowheads="1"/>
                </p:cNvSpPr>
                <p:nvPr/>
              </p:nvSpPr>
              <p:spPr bwMode="auto">
                <a:xfrm>
                  <a:off x="5556" y="3190"/>
                  <a:ext cx="86" cy="40"/>
                </a:xfrm>
                <a:prstGeom prst="rect">
                  <a:avLst/>
                </a:prstGeom>
                <a:solidFill>
                  <a:srgbClr val="67676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Rectangle 417"/>
                <p:cNvSpPr>
                  <a:spLocks noChangeArrowheads="1"/>
                </p:cNvSpPr>
                <p:nvPr/>
              </p:nvSpPr>
              <p:spPr bwMode="auto">
                <a:xfrm>
                  <a:off x="5646" y="3190"/>
                  <a:ext cx="94" cy="40"/>
                </a:xfrm>
                <a:prstGeom prst="rect">
                  <a:avLst/>
                </a:prstGeom>
                <a:solidFill>
                  <a:srgbClr val="67676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Rectangle 418"/>
                <p:cNvSpPr>
                  <a:spLocks noChangeArrowheads="1"/>
                </p:cNvSpPr>
                <p:nvPr/>
              </p:nvSpPr>
              <p:spPr bwMode="auto">
                <a:xfrm>
                  <a:off x="5742" y="3190"/>
                  <a:ext cx="38" cy="40"/>
                </a:xfrm>
                <a:prstGeom prst="rect">
                  <a:avLst/>
                </a:prstGeom>
                <a:solidFill>
                  <a:srgbClr val="67676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Rectangle 419"/>
                <p:cNvSpPr>
                  <a:spLocks noChangeArrowheads="1"/>
                </p:cNvSpPr>
                <p:nvPr/>
              </p:nvSpPr>
              <p:spPr bwMode="auto">
                <a:xfrm>
                  <a:off x="5587" y="3196"/>
                  <a:ext cx="26" cy="16"/>
                </a:xfrm>
                <a:prstGeom prst="rect">
                  <a:avLst/>
                </a:prstGeom>
                <a:solidFill>
                  <a:srgbClr val="DADAD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Rectangle 420"/>
                <p:cNvSpPr>
                  <a:spLocks noChangeArrowheads="1"/>
                </p:cNvSpPr>
                <p:nvPr/>
              </p:nvSpPr>
              <p:spPr bwMode="auto">
                <a:xfrm>
                  <a:off x="5591" y="3207"/>
                  <a:ext cx="18" cy="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3333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Rectangle 421"/>
                <p:cNvSpPr>
                  <a:spLocks noChangeArrowheads="1"/>
                </p:cNvSpPr>
                <p:nvPr/>
              </p:nvSpPr>
              <p:spPr bwMode="auto">
                <a:xfrm>
                  <a:off x="5567" y="3208"/>
                  <a:ext cx="65" cy="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3333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Rectangle 422"/>
                <p:cNvSpPr>
                  <a:spLocks noChangeArrowheads="1"/>
                </p:cNvSpPr>
                <p:nvPr/>
              </p:nvSpPr>
              <p:spPr bwMode="auto">
                <a:xfrm>
                  <a:off x="5563" y="3198"/>
                  <a:ext cx="8" cy="8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rgbClr val="3333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Rectangle 423"/>
                <p:cNvSpPr>
                  <a:spLocks noChangeArrowheads="1"/>
                </p:cNvSpPr>
                <p:nvPr/>
              </p:nvSpPr>
              <p:spPr bwMode="auto">
                <a:xfrm>
                  <a:off x="5630" y="3222"/>
                  <a:ext cx="8" cy="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3333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2" name="Group 424"/>
                <p:cNvGrpSpPr>
                  <a:grpSpLocks/>
                </p:cNvGrpSpPr>
                <p:nvPr/>
              </p:nvGrpSpPr>
              <p:grpSpPr bwMode="auto">
                <a:xfrm>
                  <a:off x="5495" y="3222"/>
                  <a:ext cx="20" cy="17"/>
                  <a:chOff x="5495" y="3222"/>
                  <a:chExt cx="20" cy="17"/>
                </a:xfrm>
              </p:grpSpPr>
              <p:sp>
                <p:nvSpPr>
                  <p:cNvPr id="217" name="Freeform 425"/>
                  <p:cNvSpPr>
                    <a:spLocks/>
                  </p:cNvSpPr>
                  <p:nvPr/>
                </p:nvSpPr>
                <p:spPr bwMode="auto">
                  <a:xfrm>
                    <a:off x="5495" y="3222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0 w 17"/>
                      <a:gd name="T3" fmla="*/ 0 h 17"/>
                      <a:gd name="T4" fmla="*/ 0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" name="Freeform 426"/>
                  <p:cNvSpPr>
                    <a:spLocks/>
                  </p:cNvSpPr>
                  <p:nvPr/>
                </p:nvSpPr>
                <p:spPr bwMode="auto">
                  <a:xfrm>
                    <a:off x="5498" y="3222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0 w 17"/>
                      <a:gd name="T3" fmla="*/ 0 h 17"/>
                      <a:gd name="T4" fmla="*/ 0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" name="Group 427"/>
                <p:cNvGrpSpPr>
                  <a:grpSpLocks/>
                </p:cNvGrpSpPr>
                <p:nvPr/>
              </p:nvGrpSpPr>
              <p:grpSpPr bwMode="auto">
                <a:xfrm>
                  <a:off x="5502" y="3222"/>
                  <a:ext cx="22" cy="17"/>
                  <a:chOff x="5502" y="3222"/>
                  <a:chExt cx="22" cy="17"/>
                </a:xfrm>
              </p:grpSpPr>
              <p:sp>
                <p:nvSpPr>
                  <p:cNvPr id="215" name="Freeform 428"/>
                  <p:cNvSpPr>
                    <a:spLocks/>
                  </p:cNvSpPr>
                  <p:nvPr/>
                </p:nvSpPr>
                <p:spPr bwMode="auto">
                  <a:xfrm>
                    <a:off x="5502" y="3222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0 w 17"/>
                      <a:gd name="T3" fmla="*/ 0 h 17"/>
                      <a:gd name="T4" fmla="*/ 0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" name="Freeform 429"/>
                  <p:cNvSpPr>
                    <a:spLocks/>
                  </p:cNvSpPr>
                  <p:nvPr/>
                </p:nvSpPr>
                <p:spPr bwMode="auto">
                  <a:xfrm>
                    <a:off x="5507" y="3222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0 w 17"/>
                      <a:gd name="T3" fmla="*/ 0 h 17"/>
                      <a:gd name="T4" fmla="*/ 0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" name="Group 430"/>
                <p:cNvGrpSpPr>
                  <a:grpSpLocks/>
                </p:cNvGrpSpPr>
                <p:nvPr/>
              </p:nvGrpSpPr>
              <p:grpSpPr bwMode="auto">
                <a:xfrm>
                  <a:off x="5509" y="3222"/>
                  <a:ext cx="21" cy="17"/>
                  <a:chOff x="5509" y="3222"/>
                  <a:chExt cx="21" cy="17"/>
                </a:xfrm>
              </p:grpSpPr>
              <p:sp>
                <p:nvSpPr>
                  <p:cNvPr id="213" name="Freeform 431"/>
                  <p:cNvSpPr>
                    <a:spLocks/>
                  </p:cNvSpPr>
                  <p:nvPr/>
                </p:nvSpPr>
                <p:spPr bwMode="auto">
                  <a:xfrm>
                    <a:off x="5509" y="3222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0 w 17"/>
                      <a:gd name="T3" fmla="*/ 0 h 17"/>
                      <a:gd name="T4" fmla="*/ 0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" name="Freeform 432"/>
                  <p:cNvSpPr>
                    <a:spLocks/>
                  </p:cNvSpPr>
                  <p:nvPr/>
                </p:nvSpPr>
                <p:spPr bwMode="auto">
                  <a:xfrm>
                    <a:off x="5513" y="3222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0 w 17"/>
                      <a:gd name="T3" fmla="*/ 0 h 17"/>
                      <a:gd name="T4" fmla="*/ 0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" name="Group 433"/>
                <p:cNvGrpSpPr>
                  <a:grpSpLocks/>
                </p:cNvGrpSpPr>
                <p:nvPr/>
              </p:nvGrpSpPr>
              <p:grpSpPr bwMode="auto">
                <a:xfrm>
                  <a:off x="5516" y="3222"/>
                  <a:ext cx="20" cy="17"/>
                  <a:chOff x="5516" y="3222"/>
                  <a:chExt cx="20" cy="17"/>
                </a:xfrm>
              </p:grpSpPr>
              <p:sp>
                <p:nvSpPr>
                  <p:cNvPr id="211" name="Freeform 434"/>
                  <p:cNvSpPr>
                    <a:spLocks/>
                  </p:cNvSpPr>
                  <p:nvPr/>
                </p:nvSpPr>
                <p:spPr bwMode="auto">
                  <a:xfrm>
                    <a:off x="5516" y="3222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0 w 17"/>
                      <a:gd name="T3" fmla="*/ 0 h 17"/>
                      <a:gd name="T4" fmla="*/ 0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" name="Freeform 435"/>
                  <p:cNvSpPr>
                    <a:spLocks/>
                  </p:cNvSpPr>
                  <p:nvPr/>
                </p:nvSpPr>
                <p:spPr bwMode="auto">
                  <a:xfrm>
                    <a:off x="5519" y="3222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0 w 17"/>
                      <a:gd name="T3" fmla="*/ 0 h 17"/>
                      <a:gd name="T4" fmla="*/ 0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" name="Group 436"/>
                <p:cNvGrpSpPr>
                  <a:grpSpLocks/>
                </p:cNvGrpSpPr>
                <p:nvPr/>
              </p:nvGrpSpPr>
              <p:grpSpPr bwMode="auto">
                <a:xfrm>
                  <a:off x="5523" y="3222"/>
                  <a:ext cx="20" cy="17"/>
                  <a:chOff x="5523" y="3222"/>
                  <a:chExt cx="20" cy="17"/>
                </a:xfrm>
              </p:grpSpPr>
              <p:sp>
                <p:nvSpPr>
                  <p:cNvPr id="209" name="Freeform 437"/>
                  <p:cNvSpPr>
                    <a:spLocks/>
                  </p:cNvSpPr>
                  <p:nvPr/>
                </p:nvSpPr>
                <p:spPr bwMode="auto">
                  <a:xfrm>
                    <a:off x="5523" y="3222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0 w 17"/>
                      <a:gd name="T3" fmla="*/ 0 h 17"/>
                      <a:gd name="T4" fmla="*/ 0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" name="Freeform 438"/>
                  <p:cNvSpPr>
                    <a:spLocks/>
                  </p:cNvSpPr>
                  <p:nvPr/>
                </p:nvSpPr>
                <p:spPr bwMode="auto">
                  <a:xfrm>
                    <a:off x="5526" y="3222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0 w 17"/>
                      <a:gd name="T3" fmla="*/ 0 h 17"/>
                      <a:gd name="T4" fmla="*/ 0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" name="Group 439"/>
                <p:cNvGrpSpPr>
                  <a:grpSpLocks/>
                </p:cNvGrpSpPr>
                <p:nvPr/>
              </p:nvGrpSpPr>
              <p:grpSpPr bwMode="auto">
                <a:xfrm>
                  <a:off x="5531" y="3222"/>
                  <a:ext cx="19" cy="17"/>
                  <a:chOff x="5531" y="3222"/>
                  <a:chExt cx="19" cy="17"/>
                </a:xfrm>
              </p:grpSpPr>
              <p:sp>
                <p:nvSpPr>
                  <p:cNvPr id="207" name="Freeform 440"/>
                  <p:cNvSpPr>
                    <a:spLocks/>
                  </p:cNvSpPr>
                  <p:nvPr/>
                </p:nvSpPr>
                <p:spPr bwMode="auto">
                  <a:xfrm>
                    <a:off x="5531" y="3222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0 w 17"/>
                      <a:gd name="T3" fmla="*/ 0 h 17"/>
                      <a:gd name="T4" fmla="*/ 0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" name="Freeform 441"/>
                  <p:cNvSpPr>
                    <a:spLocks/>
                  </p:cNvSpPr>
                  <p:nvPr/>
                </p:nvSpPr>
                <p:spPr bwMode="auto">
                  <a:xfrm>
                    <a:off x="5533" y="3222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0 w 17"/>
                      <a:gd name="T3" fmla="*/ 0 h 17"/>
                      <a:gd name="T4" fmla="*/ 0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" name="Group 442"/>
                <p:cNvGrpSpPr>
                  <a:grpSpLocks/>
                </p:cNvGrpSpPr>
                <p:nvPr/>
              </p:nvGrpSpPr>
              <p:grpSpPr bwMode="auto">
                <a:xfrm>
                  <a:off x="5536" y="3222"/>
                  <a:ext cx="23" cy="17"/>
                  <a:chOff x="5536" y="3222"/>
                  <a:chExt cx="23" cy="17"/>
                </a:xfrm>
              </p:grpSpPr>
              <p:sp>
                <p:nvSpPr>
                  <p:cNvPr id="205" name="Freeform 443"/>
                  <p:cNvSpPr>
                    <a:spLocks/>
                  </p:cNvSpPr>
                  <p:nvPr/>
                </p:nvSpPr>
                <p:spPr bwMode="auto">
                  <a:xfrm>
                    <a:off x="5536" y="3222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0 w 17"/>
                      <a:gd name="T3" fmla="*/ 0 h 17"/>
                      <a:gd name="T4" fmla="*/ 0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" name="Freeform 444"/>
                  <p:cNvSpPr>
                    <a:spLocks/>
                  </p:cNvSpPr>
                  <p:nvPr/>
                </p:nvSpPr>
                <p:spPr bwMode="auto">
                  <a:xfrm>
                    <a:off x="5542" y="3222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0 w 17"/>
                      <a:gd name="T3" fmla="*/ 0 h 17"/>
                      <a:gd name="T4" fmla="*/ 0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" name="Group 445"/>
                <p:cNvGrpSpPr>
                  <a:grpSpLocks/>
                </p:cNvGrpSpPr>
                <p:nvPr/>
              </p:nvGrpSpPr>
              <p:grpSpPr bwMode="auto">
                <a:xfrm>
                  <a:off x="5544" y="3222"/>
                  <a:ext cx="20" cy="17"/>
                  <a:chOff x="5544" y="3222"/>
                  <a:chExt cx="20" cy="17"/>
                </a:xfrm>
              </p:grpSpPr>
              <p:sp>
                <p:nvSpPr>
                  <p:cNvPr id="203" name="Freeform 446"/>
                  <p:cNvSpPr>
                    <a:spLocks/>
                  </p:cNvSpPr>
                  <p:nvPr/>
                </p:nvSpPr>
                <p:spPr bwMode="auto">
                  <a:xfrm>
                    <a:off x="5544" y="3222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0 w 17"/>
                      <a:gd name="T3" fmla="*/ 0 h 17"/>
                      <a:gd name="T4" fmla="*/ 0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4" name="Freeform 447"/>
                  <p:cNvSpPr>
                    <a:spLocks/>
                  </p:cNvSpPr>
                  <p:nvPr/>
                </p:nvSpPr>
                <p:spPr bwMode="auto">
                  <a:xfrm>
                    <a:off x="5547" y="3222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0 w 17"/>
                      <a:gd name="T3" fmla="*/ 0 h 17"/>
                      <a:gd name="T4" fmla="*/ 0 w 17"/>
                      <a:gd name="T5" fmla="*/ 16 h 17"/>
                      <a:gd name="T6" fmla="*/ 16 w 17"/>
                      <a:gd name="T7" fmla="*/ 16 h 17"/>
                      <a:gd name="T8" fmla="*/ 16 w 17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0" name="Rectangle 448"/>
                <p:cNvSpPr>
                  <a:spLocks noChangeArrowheads="1"/>
                </p:cNvSpPr>
                <p:nvPr/>
              </p:nvSpPr>
              <p:spPr bwMode="auto">
                <a:xfrm>
                  <a:off x="5393" y="3314"/>
                  <a:ext cx="477" cy="16"/>
                </a:xfrm>
                <a:prstGeom prst="rect">
                  <a:avLst/>
                </a:prstGeom>
                <a:solidFill>
                  <a:srgbClr val="91919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Freeform 449"/>
                <p:cNvSpPr>
                  <a:spLocks/>
                </p:cNvSpPr>
                <p:nvPr/>
              </p:nvSpPr>
              <p:spPr bwMode="auto">
                <a:xfrm>
                  <a:off x="5392" y="3263"/>
                  <a:ext cx="483" cy="52"/>
                </a:xfrm>
                <a:custGeom>
                  <a:avLst/>
                  <a:gdLst>
                    <a:gd name="T0" fmla="*/ 0 w 483"/>
                    <a:gd name="T1" fmla="*/ 51 h 52"/>
                    <a:gd name="T2" fmla="*/ 482 w 483"/>
                    <a:gd name="T3" fmla="*/ 51 h 52"/>
                    <a:gd name="T4" fmla="*/ 454 w 483"/>
                    <a:gd name="T5" fmla="*/ 1 h 52"/>
                    <a:gd name="T6" fmla="*/ 35 w 483"/>
                    <a:gd name="T7" fmla="*/ 0 h 52"/>
                    <a:gd name="T8" fmla="*/ 0 w 483"/>
                    <a:gd name="T9" fmla="*/ 51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3"/>
                    <a:gd name="T16" fmla="*/ 0 h 52"/>
                    <a:gd name="T17" fmla="*/ 483 w 483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3" h="52">
                      <a:moveTo>
                        <a:pt x="0" y="51"/>
                      </a:moveTo>
                      <a:lnTo>
                        <a:pt x="482" y="51"/>
                      </a:lnTo>
                      <a:lnTo>
                        <a:pt x="454" y="1"/>
                      </a:lnTo>
                      <a:lnTo>
                        <a:pt x="35" y="0"/>
                      </a:lnTo>
                      <a:lnTo>
                        <a:pt x="0" y="51"/>
                      </a:lnTo>
                    </a:path>
                  </a:pathLst>
                </a:custGeom>
                <a:solidFill>
                  <a:srgbClr val="DADADA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Freeform 450"/>
                <p:cNvSpPr>
                  <a:spLocks/>
                </p:cNvSpPr>
                <p:nvPr/>
              </p:nvSpPr>
              <p:spPr bwMode="auto">
                <a:xfrm>
                  <a:off x="5408" y="3269"/>
                  <a:ext cx="450" cy="40"/>
                </a:xfrm>
                <a:custGeom>
                  <a:avLst/>
                  <a:gdLst>
                    <a:gd name="T0" fmla="*/ 25 w 450"/>
                    <a:gd name="T1" fmla="*/ 0 h 40"/>
                    <a:gd name="T2" fmla="*/ 0 w 450"/>
                    <a:gd name="T3" fmla="*/ 39 h 40"/>
                    <a:gd name="T4" fmla="*/ 449 w 450"/>
                    <a:gd name="T5" fmla="*/ 39 h 40"/>
                    <a:gd name="T6" fmla="*/ 429 w 450"/>
                    <a:gd name="T7" fmla="*/ 0 h 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0"/>
                    <a:gd name="T13" fmla="*/ 0 h 40"/>
                    <a:gd name="T14" fmla="*/ 450 w 450"/>
                    <a:gd name="T15" fmla="*/ 40 h 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0" h="40">
                      <a:moveTo>
                        <a:pt x="25" y="0"/>
                      </a:moveTo>
                      <a:lnTo>
                        <a:pt x="0" y="39"/>
                      </a:lnTo>
                      <a:lnTo>
                        <a:pt x="449" y="39"/>
                      </a:lnTo>
                      <a:lnTo>
                        <a:pt x="429" y="0"/>
                      </a:lnTo>
                    </a:path>
                  </a:pathLst>
                </a:custGeom>
                <a:solidFill>
                  <a:srgbClr val="919191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Freeform 451"/>
                <p:cNvSpPr>
                  <a:spLocks/>
                </p:cNvSpPr>
                <p:nvPr/>
              </p:nvSpPr>
              <p:spPr bwMode="auto">
                <a:xfrm>
                  <a:off x="5445" y="3269"/>
                  <a:ext cx="18" cy="17"/>
                </a:xfrm>
                <a:custGeom>
                  <a:avLst/>
                  <a:gdLst>
                    <a:gd name="T0" fmla="*/ 5 w 18"/>
                    <a:gd name="T1" fmla="*/ 0 h 17"/>
                    <a:gd name="T2" fmla="*/ 17 w 18"/>
                    <a:gd name="T3" fmla="*/ 0 h 17"/>
                    <a:gd name="T4" fmla="*/ 13 w 18"/>
                    <a:gd name="T5" fmla="*/ 16 h 17"/>
                    <a:gd name="T6" fmla="*/ 0 w 18"/>
                    <a:gd name="T7" fmla="*/ 16 h 17"/>
                    <a:gd name="T8" fmla="*/ 5 w 18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7"/>
                    <a:gd name="T17" fmla="*/ 18 w 18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7">
                      <a:moveTo>
                        <a:pt x="5" y="0"/>
                      </a:moveTo>
                      <a:lnTo>
                        <a:pt x="17" y="0"/>
                      </a:lnTo>
                      <a:lnTo>
                        <a:pt x="13" y="16"/>
                      </a:lnTo>
                      <a:lnTo>
                        <a:pt x="0" y="16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474747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Freeform 452"/>
                <p:cNvSpPr>
                  <a:spLocks/>
                </p:cNvSpPr>
                <p:nvPr/>
              </p:nvSpPr>
              <p:spPr bwMode="auto">
                <a:xfrm>
                  <a:off x="5482" y="3269"/>
                  <a:ext cx="61" cy="17"/>
                </a:xfrm>
                <a:custGeom>
                  <a:avLst/>
                  <a:gdLst>
                    <a:gd name="T0" fmla="*/ 3 w 61"/>
                    <a:gd name="T1" fmla="*/ 0 h 17"/>
                    <a:gd name="T2" fmla="*/ 60 w 61"/>
                    <a:gd name="T3" fmla="*/ 0 h 17"/>
                    <a:gd name="T4" fmla="*/ 57 w 61"/>
                    <a:gd name="T5" fmla="*/ 16 h 17"/>
                    <a:gd name="T6" fmla="*/ 0 w 61"/>
                    <a:gd name="T7" fmla="*/ 16 h 17"/>
                    <a:gd name="T8" fmla="*/ 3 w 61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17"/>
                    <a:gd name="T17" fmla="*/ 61 w 61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17">
                      <a:moveTo>
                        <a:pt x="3" y="0"/>
                      </a:moveTo>
                      <a:lnTo>
                        <a:pt x="60" y="0"/>
                      </a:lnTo>
                      <a:lnTo>
                        <a:pt x="57" y="16"/>
                      </a:lnTo>
                      <a:lnTo>
                        <a:pt x="0" y="16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474747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Freeform 453"/>
                <p:cNvSpPr>
                  <a:spLocks/>
                </p:cNvSpPr>
                <p:nvPr/>
              </p:nvSpPr>
              <p:spPr bwMode="auto">
                <a:xfrm>
                  <a:off x="5559" y="3269"/>
                  <a:ext cx="58" cy="17"/>
                </a:xfrm>
                <a:custGeom>
                  <a:avLst/>
                  <a:gdLst>
                    <a:gd name="T0" fmla="*/ 2 w 58"/>
                    <a:gd name="T1" fmla="*/ 0 h 17"/>
                    <a:gd name="T2" fmla="*/ 57 w 58"/>
                    <a:gd name="T3" fmla="*/ 0 h 17"/>
                    <a:gd name="T4" fmla="*/ 56 w 58"/>
                    <a:gd name="T5" fmla="*/ 16 h 17"/>
                    <a:gd name="T6" fmla="*/ 0 w 58"/>
                    <a:gd name="T7" fmla="*/ 16 h 17"/>
                    <a:gd name="T8" fmla="*/ 2 w 58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8"/>
                    <a:gd name="T16" fmla="*/ 0 h 17"/>
                    <a:gd name="T17" fmla="*/ 58 w 58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8" h="17">
                      <a:moveTo>
                        <a:pt x="2" y="0"/>
                      </a:moveTo>
                      <a:lnTo>
                        <a:pt x="57" y="0"/>
                      </a:lnTo>
                      <a:lnTo>
                        <a:pt x="56" y="16"/>
                      </a:lnTo>
                      <a:lnTo>
                        <a:pt x="0" y="16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474747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Freeform 454"/>
                <p:cNvSpPr>
                  <a:spLocks/>
                </p:cNvSpPr>
                <p:nvPr/>
              </p:nvSpPr>
              <p:spPr bwMode="auto">
                <a:xfrm>
                  <a:off x="5628" y="3269"/>
                  <a:ext cx="58" cy="17"/>
                </a:xfrm>
                <a:custGeom>
                  <a:avLst/>
                  <a:gdLst>
                    <a:gd name="T0" fmla="*/ 1 w 58"/>
                    <a:gd name="T1" fmla="*/ 0 h 17"/>
                    <a:gd name="T2" fmla="*/ 57 w 58"/>
                    <a:gd name="T3" fmla="*/ 0 h 17"/>
                    <a:gd name="T4" fmla="*/ 57 w 58"/>
                    <a:gd name="T5" fmla="*/ 16 h 17"/>
                    <a:gd name="T6" fmla="*/ 0 w 58"/>
                    <a:gd name="T7" fmla="*/ 16 h 17"/>
                    <a:gd name="T8" fmla="*/ 1 w 58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8"/>
                    <a:gd name="T16" fmla="*/ 0 h 17"/>
                    <a:gd name="T17" fmla="*/ 58 w 58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8" h="17">
                      <a:moveTo>
                        <a:pt x="1" y="0"/>
                      </a:moveTo>
                      <a:lnTo>
                        <a:pt x="57" y="0"/>
                      </a:lnTo>
                      <a:lnTo>
                        <a:pt x="57" y="16"/>
                      </a:lnTo>
                      <a:lnTo>
                        <a:pt x="0" y="16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474747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Freeform 455"/>
                <p:cNvSpPr>
                  <a:spLocks/>
                </p:cNvSpPr>
                <p:nvPr/>
              </p:nvSpPr>
              <p:spPr bwMode="auto">
                <a:xfrm>
                  <a:off x="5698" y="3269"/>
                  <a:ext cx="52" cy="17"/>
                </a:xfrm>
                <a:custGeom>
                  <a:avLst/>
                  <a:gdLst>
                    <a:gd name="T0" fmla="*/ 0 w 52"/>
                    <a:gd name="T1" fmla="*/ 0 h 17"/>
                    <a:gd name="T2" fmla="*/ 50 w 52"/>
                    <a:gd name="T3" fmla="*/ 0 h 17"/>
                    <a:gd name="T4" fmla="*/ 51 w 52"/>
                    <a:gd name="T5" fmla="*/ 16 h 17"/>
                    <a:gd name="T6" fmla="*/ 0 w 52"/>
                    <a:gd name="T7" fmla="*/ 16 h 17"/>
                    <a:gd name="T8" fmla="*/ 0 w 52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"/>
                    <a:gd name="T16" fmla="*/ 0 h 17"/>
                    <a:gd name="T17" fmla="*/ 52 w 5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" h="17">
                      <a:moveTo>
                        <a:pt x="0" y="0"/>
                      </a:moveTo>
                      <a:lnTo>
                        <a:pt x="50" y="0"/>
                      </a:lnTo>
                      <a:lnTo>
                        <a:pt x="51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74747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Freeform 456"/>
                <p:cNvSpPr>
                  <a:spLocks/>
                </p:cNvSpPr>
                <p:nvPr/>
              </p:nvSpPr>
              <p:spPr bwMode="auto">
                <a:xfrm>
                  <a:off x="5761" y="3273"/>
                  <a:ext cx="64" cy="17"/>
                </a:xfrm>
                <a:custGeom>
                  <a:avLst/>
                  <a:gdLst>
                    <a:gd name="T0" fmla="*/ 0 w 64"/>
                    <a:gd name="T1" fmla="*/ 0 h 17"/>
                    <a:gd name="T2" fmla="*/ 58 w 64"/>
                    <a:gd name="T3" fmla="*/ 0 h 17"/>
                    <a:gd name="T4" fmla="*/ 63 w 64"/>
                    <a:gd name="T5" fmla="*/ 16 h 17"/>
                    <a:gd name="T6" fmla="*/ 3 w 64"/>
                    <a:gd name="T7" fmla="*/ 16 h 17"/>
                    <a:gd name="T8" fmla="*/ 0 w 64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4"/>
                    <a:gd name="T16" fmla="*/ 0 h 17"/>
                    <a:gd name="T17" fmla="*/ 64 w 6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4" h="17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63" y="16"/>
                      </a:lnTo>
                      <a:lnTo>
                        <a:pt x="3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74747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Freeform 457"/>
                <p:cNvSpPr>
                  <a:spLocks/>
                </p:cNvSpPr>
                <p:nvPr/>
              </p:nvSpPr>
              <p:spPr bwMode="auto">
                <a:xfrm>
                  <a:off x="5465" y="3282"/>
                  <a:ext cx="189" cy="1"/>
                </a:xfrm>
                <a:custGeom>
                  <a:avLst/>
                  <a:gdLst>
                    <a:gd name="T0" fmla="*/ 0 w 189"/>
                    <a:gd name="T1" fmla="*/ 0 h 1"/>
                    <a:gd name="T2" fmla="*/ 188 w 189"/>
                    <a:gd name="T3" fmla="*/ 0 h 1"/>
                    <a:gd name="T4" fmla="*/ 0 60000 65536"/>
                    <a:gd name="T5" fmla="*/ 0 60000 65536"/>
                    <a:gd name="T6" fmla="*/ 0 w 189"/>
                    <a:gd name="T7" fmla="*/ 0 h 1"/>
                    <a:gd name="T8" fmla="*/ 189 w 189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89" h="1">
                      <a:moveTo>
                        <a:pt x="0" y="0"/>
                      </a:moveTo>
                      <a:lnTo>
                        <a:pt x="188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Freeform 458"/>
                <p:cNvSpPr>
                  <a:spLocks/>
                </p:cNvSpPr>
                <p:nvPr/>
              </p:nvSpPr>
              <p:spPr bwMode="auto">
                <a:xfrm>
                  <a:off x="5472" y="3288"/>
                  <a:ext cx="191" cy="1"/>
                </a:xfrm>
                <a:custGeom>
                  <a:avLst/>
                  <a:gdLst>
                    <a:gd name="T0" fmla="*/ 0 w 191"/>
                    <a:gd name="T1" fmla="*/ 0 h 1"/>
                    <a:gd name="T2" fmla="*/ 190 w 191"/>
                    <a:gd name="T3" fmla="*/ 0 h 1"/>
                    <a:gd name="T4" fmla="*/ 0 60000 65536"/>
                    <a:gd name="T5" fmla="*/ 0 60000 65536"/>
                    <a:gd name="T6" fmla="*/ 0 w 191"/>
                    <a:gd name="T7" fmla="*/ 0 h 1"/>
                    <a:gd name="T8" fmla="*/ 191 w 19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91" h="1">
                      <a:moveTo>
                        <a:pt x="0" y="0"/>
                      </a:moveTo>
                      <a:lnTo>
                        <a:pt x="190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459"/>
                <p:cNvSpPr>
                  <a:spLocks/>
                </p:cNvSpPr>
                <p:nvPr/>
              </p:nvSpPr>
              <p:spPr bwMode="auto">
                <a:xfrm>
                  <a:off x="5474" y="3294"/>
                  <a:ext cx="168" cy="1"/>
                </a:xfrm>
                <a:custGeom>
                  <a:avLst/>
                  <a:gdLst>
                    <a:gd name="T0" fmla="*/ 0 w 168"/>
                    <a:gd name="T1" fmla="*/ 0 h 1"/>
                    <a:gd name="T2" fmla="*/ 167 w 168"/>
                    <a:gd name="T3" fmla="*/ 0 h 1"/>
                    <a:gd name="T4" fmla="*/ 0 60000 65536"/>
                    <a:gd name="T5" fmla="*/ 0 60000 65536"/>
                    <a:gd name="T6" fmla="*/ 0 w 168"/>
                    <a:gd name="T7" fmla="*/ 0 h 1"/>
                    <a:gd name="T8" fmla="*/ 168 w 168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8" h="1">
                      <a:moveTo>
                        <a:pt x="0" y="0"/>
                      </a:moveTo>
                      <a:lnTo>
                        <a:pt x="167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Freeform 460"/>
                <p:cNvSpPr>
                  <a:spLocks/>
                </p:cNvSpPr>
                <p:nvPr/>
              </p:nvSpPr>
              <p:spPr bwMode="auto">
                <a:xfrm>
                  <a:off x="5480" y="3300"/>
                  <a:ext cx="21" cy="1"/>
                </a:xfrm>
                <a:custGeom>
                  <a:avLst/>
                  <a:gdLst>
                    <a:gd name="T0" fmla="*/ 0 w 21"/>
                    <a:gd name="T1" fmla="*/ 0 h 1"/>
                    <a:gd name="T2" fmla="*/ 20 w 21"/>
                    <a:gd name="T3" fmla="*/ 0 h 1"/>
                    <a:gd name="T4" fmla="*/ 0 60000 65536"/>
                    <a:gd name="T5" fmla="*/ 0 60000 65536"/>
                    <a:gd name="T6" fmla="*/ 0 w 21"/>
                    <a:gd name="T7" fmla="*/ 0 h 1"/>
                    <a:gd name="T8" fmla="*/ 21 w 2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1" h="1">
                      <a:moveTo>
                        <a:pt x="0" y="0"/>
                      </a:moveTo>
                      <a:lnTo>
                        <a:pt x="20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461"/>
                <p:cNvSpPr>
                  <a:spLocks/>
                </p:cNvSpPr>
                <p:nvPr/>
              </p:nvSpPr>
              <p:spPr bwMode="auto">
                <a:xfrm>
                  <a:off x="5438" y="3285"/>
                  <a:ext cx="22" cy="1"/>
                </a:xfrm>
                <a:custGeom>
                  <a:avLst/>
                  <a:gdLst>
                    <a:gd name="T0" fmla="*/ 0 w 22"/>
                    <a:gd name="T1" fmla="*/ 0 h 1"/>
                    <a:gd name="T2" fmla="*/ 21 w 22"/>
                    <a:gd name="T3" fmla="*/ 0 h 1"/>
                    <a:gd name="T4" fmla="*/ 0 60000 65536"/>
                    <a:gd name="T5" fmla="*/ 0 60000 65536"/>
                    <a:gd name="T6" fmla="*/ 0 w 22"/>
                    <a:gd name="T7" fmla="*/ 0 h 1"/>
                    <a:gd name="T8" fmla="*/ 22 w 22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2" h="1">
                      <a:moveTo>
                        <a:pt x="0" y="0"/>
                      </a:moveTo>
                      <a:lnTo>
                        <a:pt x="21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462"/>
                <p:cNvSpPr>
                  <a:spLocks/>
                </p:cNvSpPr>
                <p:nvPr/>
              </p:nvSpPr>
              <p:spPr bwMode="auto">
                <a:xfrm>
                  <a:off x="5436" y="3291"/>
                  <a:ext cx="19" cy="1"/>
                </a:xfrm>
                <a:custGeom>
                  <a:avLst/>
                  <a:gdLst>
                    <a:gd name="T0" fmla="*/ 0 w 19"/>
                    <a:gd name="T1" fmla="*/ 0 h 1"/>
                    <a:gd name="T2" fmla="*/ 18 w 19"/>
                    <a:gd name="T3" fmla="*/ 0 h 1"/>
                    <a:gd name="T4" fmla="*/ 0 60000 65536"/>
                    <a:gd name="T5" fmla="*/ 0 60000 65536"/>
                    <a:gd name="T6" fmla="*/ 0 w 19"/>
                    <a:gd name="T7" fmla="*/ 0 h 1"/>
                    <a:gd name="T8" fmla="*/ 19 w 19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9" h="1">
                      <a:moveTo>
                        <a:pt x="0" y="0"/>
                      </a:moveTo>
                      <a:lnTo>
                        <a:pt x="18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Freeform 463"/>
                <p:cNvSpPr>
                  <a:spLocks/>
                </p:cNvSpPr>
                <p:nvPr/>
              </p:nvSpPr>
              <p:spPr bwMode="auto">
                <a:xfrm>
                  <a:off x="5432" y="3296"/>
                  <a:ext cx="33" cy="1"/>
                </a:xfrm>
                <a:custGeom>
                  <a:avLst/>
                  <a:gdLst>
                    <a:gd name="T0" fmla="*/ 0 w 33"/>
                    <a:gd name="T1" fmla="*/ 0 h 1"/>
                    <a:gd name="T2" fmla="*/ 32 w 33"/>
                    <a:gd name="T3" fmla="*/ 0 h 1"/>
                    <a:gd name="T4" fmla="*/ 0 60000 65536"/>
                    <a:gd name="T5" fmla="*/ 0 60000 65536"/>
                    <a:gd name="T6" fmla="*/ 0 w 33"/>
                    <a:gd name="T7" fmla="*/ 0 h 1"/>
                    <a:gd name="T8" fmla="*/ 33 w 33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3" h="1">
                      <a:moveTo>
                        <a:pt x="0" y="0"/>
                      </a:moveTo>
                      <a:lnTo>
                        <a:pt x="32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Freeform 464"/>
                <p:cNvSpPr>
                  <a:spLocks/>
                </p:cNvSpPr>
                <p:nvPr/>
              </p:nvSpPr>
              <p:spPr bwMode="auto">
                <a:xfrm>
                  <a:off x="5507" y="3300"/>
                  <a:ext cx="113" cy="1"/>
                </a:xfrm>
                <a:custGeom>
                  <a:avLst/>
                  <a:gdLst>
                    <a:gd name="T0" fmla="*/ 0 w 113"/>
                    <a:gd name="T1" fmla="*/ 0 h 1"/>
                    <a:gd name="T2" fmla="*/ 112 w 113"/>
                    <a:gd name="T3" fmla="*/ 0 h 1"/>
                    <a:gd name="T4" fmla="*/ 0 60000 65536"/>
                    <a:gd name="T5" fmla="*/ 0 60000 65536"/>
                    <a:gd name="T6" fmla="*/ 0 w 113"/>
                    <a:gd name="T7" fmla="*/ 0 h 1"/>
                    <a:gd name="T8" fmla="*/ 113 w 113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13" h="1">
                      <a:moveTo>
                        <a:pt x="0" y="0"/>
                      </a:moveTo>
                      <a:lnTo>
                        <a:pt x="112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Freeform 465"/>
                <p:cNvSpPr>
                  <a:spLocks/>
                </p:cNvSpPr>
                <p:nvPr/>
              </p:nvSpPr>
              <p:spPr bwMode="auto">
                <a:xfrm>
                  <a:off x="5661" y="3281"/>
                  <a:ext cx="26" cy="1"/>
                </a:xfrm>
                <a:custGeom>
                  <a:avLst/>
                  <a:gdLst>
                    <a:gd name="T0" fmla="*/ 0 w 26"/>
                    <a:gd name="T1" fmla="*/ 0 h 1"/>
                    <a:gd name="T2" fmla="*/ 25 w 26"/>
                    <a:gd name="T3" fmla="*/ 0 h 1"/>
                    <a:gd name="T4" fmla="*/ 0 60000 65536"/>
                    <a:gd name="T5" fmla="*/ 0 60000 65536"/>
                    <a:gd name="T6" fmla="*/ 0 w 26"/>
                    <a:gd name="T7" fmla="*/ 0 h 1"/>
                    <a:gd name="T8" fmla="*/ 26 w 26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6" h="1">
                      <a:moveTo>
                        <a:pt x="0" y="0"/>
                      </a:moveTo>
                      <a:lnTo>
                        <a:pt x="25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Freeform 466"/>
                <p:cNvSpPr>
                  <a:spLocks/>
                </p:cNvSpPr>
                <p:nvPr/>
              </p:nvSpPr>
              <p:spPr bwMode="auto">
                <a:xfrm>
                  <a:off x="5667" y="3288"/>
                  <a:ext cx="22" cy="1"/>
                </a:xfrm>
                <a:custGeom>
                  <a:avLst/>
                  <a:gdLst>
                    <a:gd name="T0" fmla="*/ 0 w 22"/>
                    <a:gd name="T1" fmla="*/ 0 h 1"/>
                    <a:gd name="T2" fmla="*/ 21 w 22"/>
                    <a:gd name="T3" fmla="*/ 0 h 1"/>
                    <a:gd name="T4" fmla="*/ 0 60000 65536"/>
                    <a:gd name="T5" fmla="*/ 0 60000 65536"/>
                    <a:gd name="T6" fmla="*/ 0 w 22"/>
                    <a:gd name="T7" fmla="*/ 0 h 1"/>
                    <a:gd name="T8" fmla="*/ 22 w 22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2" h="1">
                      <a:moveTo>
                        <a:pt x="0" y="0"/>
                      </a:moveTo>
                      <a:lnTo>
                        <a:pt x="21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Freeform 467"/>
                <p:cNvSpPr>
                  <a:spLocks/>
                </p:cNvSpPr>
                <p:nvPr/>
              </p:nvSpPr>
              <p:spPr bwMode="auto">
                <a:xfrm>
                  <a:off x="5653" y="3294"/>
                  <a:ext cx="36" cy="1"/>
                </a:xfrm>
                <a:custGeom>
                  <a:avLst/>
                  <a:gdLst>
                    <a:gd name="T0" fmla="*/ 0 w 36"/>
                    <a:gd name="T1" fmla="*/ 0 h 1"/>
                    <a:gd name="T2" fmla="*/ 35 w 36"/>
                    <a:gd name="T3" fmla="*/ 0 h 1"/>
                    <a:gd name="T4" fmla="*/ 0 60000 65536"/>
                    <a:gd name="T5" fmla="*/ 0 60000 65536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6" h="1">
                      <a:moveTo>
                        <a:pt x="0" y="0"/>
                      </a:moveTo>
                      <a:lnTo>
                        <a:pt x="35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Freeform 468"/>
                <p:cNvSpPr>
                  <a:spLocks/>
                </p:cNvSpPr>
                <p:nvPr/>
              </p:nvSpPr>
              <p:spPr bwMode="auto">
                <a:xfrm>
                  <a:off x="5625" y="3300"/>
                  <a:ext cx="18" cy="1"/>
                </a:xfrm>
                <a:custGeom>
                  <a:avLst/>
                  <a:gdLst>
                    <a:gd name="T0" fmla="*/ 0 w 18"/>
                    <a:gd name="T1" fmla="*/ 0 h 1"/>
                    <a:gd name="T2" fmla="*/ 17 w 18"/>
                    <a:gd name="T3" fmla="*/ 0 h 1"/>
                    <a:gd name="T4" fmla="*/ 0 60000 65536"/>
                    <a:gd name="T5" fmla="*/ 0 60000 65536"/>
                    <a:gd name="T6" fmla="*/ 0 w 18"/>
                    <a:gd name="T7" fmla="*/ 0 h 1"/>
                    <a:gd name="T8" fmla="*/ 18 w 18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8" h="1">
                      <a:moveTo>
                        <a:pt x="0" y="0"/>
                      </a:moveTo>
                      <a:lnTo>
                        <a:pt x="17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Freeform 469"/>
                <p:cNvSpPr>
                  <a:spLocks/>
                </p:cNvSpPr>
                <p:nvPr/>
              </p:nvSpPr>
              <p:spPr bwMode="auto">
                <a:xfrm>
                  <a:off x="5648" y="3301"/>
                  <a:ext cx="39" cy="1"/>
                </a:xfrm>
                <a:custGeom>
                  <a:avLst/>
                  <a:gdLst>
                    <a:gd name="T0" fmla="*/ 0 w 39"/>
                    <a:gd name="T1" fmla="*/ 0 h 1"/>
                    <a:gd name="T2" fmla="*/ 38 w 39"/>
                    <a:gd name="T3" fmla="*/ 0 h 1"/>
                    <a:gd name="T4" fmla="*/ 0 60000 65536"/>
                    <a:gd name="T5" fmla="*/ 0 60000 65536"/>
                    <a:gd name="T6" fmla="*/ 0 w 39"/>
                    <a:gd name="T7" fmla="*/ 0 h 1"/>
                    <a:gd name="T8" fmla="*/ 39 w 39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9" h="1">
                      <a:moveTo>
                        <a:pt x="0" y="0"/>
                      </a:moveTo>
                      <a:lnTo>
                        <a:pt x="38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Freeform 470"/>
                <p:cNvSpPr>
                  <a:spLocks/>
                </p:cNvSpPr>
                <p:nvPr/>
              </p:nvSpPr>
              <p:spPr bwMode="auto">
                <a:xfrm>
                  <a:off x="5698" y="3285"/>
                  <a:ext cx="53" cy="1"/>
                </a:xfrm>
                <a:custGeom>
                  <a:avLst/>
                  <a:gdLst>
                    <a:gd name="T0" fmla="*/ 0 w 53"/>
                    <a:gd name="T1" fmla="*/ 0 h 1"/>
                    <a:gd name="T2" fmla="*/ 52 w 53"/>
                    <a:gd name="T3" fmla="*/ 0 h 1"/>
                    <a:gd name="T4" fmla="*/ 0 60000 65536"/>
                    <a:gd name="T5" fmla="*/ 0 60000 65536"/>
                    <a:gd name="T6" fmla="*/ 0 w 53"/>
                    <a:gd name="T7" fmla="*/ 0 h 1"/>
                    <a:gd name="T8" fmla="*/ 53 w 53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3" h="1">
                      <a:moveTo>
                        <a:pt x="0" y="0"/>
                      </a:moveTo>
                      <a:lnTo>
                        <a:pt x="52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Freeform 471"/>
                <p:cNvSpPr>
                  <a:spLocks/>
                </p:cNvSpPr>
                <p:nvPr/>
              </p:nvSpPr>
              <p:spPr bwMode="auto">
                <a:xfrm>
                  <a:off x="5705" y="3292"/>
                  <a:ext cx="47" cy="1"/>
                </a:xfrm>
                <a:custGeom>
                  <a:avLst/>
                  <a:gdLst>
                    <a:gd name="T0" fmla="*/ 0 w 47"/>
                    <a:gd name="T1" fmla="*/ 0 h 1"/>
                    <a:gd name="T2" fmla="*/ 46 w 47"/>
                    <a:gd name="T3" fmla="*/ 0 h 1"/>
                    <a:gd name="T4" fmla="*/ 0 60000 65536"/>
                    <a:gd name="T5" fmla="*/ 0 60000 65536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7" h="1">
                      <a:moveTo>
                        <a:pt x="0" y="0"/>
                      </a:moveTo>
                      <a:lnTo>
                        <a:pt x="46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Freeform 472"/>
                <p:cNvSpPr>
                  <a:spLocks/>
                </p:cNvSpPr>
                <p:nvPr/>
              </p:nvSpPr>
              <p:spPr bwMode="auto">
                <a:xfrm>
                  <a:off x="5706" y="3302"/>
                  <a:ext cx="48" cy="1"/>
                </a:xfrm>
                <a:custGeom>
                  <a:avLst/>
                  <a:gdLst>
                    <a:gd name="T0" fmla="*/ 0 w 48"/>
                    <a:gd name="T1" fmla="*/ 0 h 1"/>
                    <a:gd name="T2" fmla="*/ 47 w 48"/>
                    <a:gd name="T3" fmla="*/ 0 h 1"/>
                    <a:gd name="T4" fmla="*/ 0 60000 65536"/>
                    <a:gd name="T5" fmla="*/ 0 60000 65536"/>
                    <a:gd name="T6" fmla="*/ 0 w 48"/>
                    <a:gd name="T7" fmla="*/ 0 h 1"/>
                    <a:gd name="T8" fmla="*/ 48 w 48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8" h="1">
                      <a:moveTo>
                        <a:pt x="0" y="0"/>
                      </a:moveTo>
                      <a:lnTo>
                        <a:pt x="47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Freeform 473"/>
                <p:cNvSpPr>
                  <a:spLocks/>
                </p:cNvSpPr>
                <p:nvPr/>
              </p:nvSpPr>
              <p:spPr bwMode="auto">
                <a:xfrm>
                  <a:off x="5767" y="3285"/>
                  <a:ext cx="53" cy="1"/>
                </a:xfrm>
                <a:custGeom>
                  <a:avLst/>
                  <a:gdLst>
                    <a:gd name="T0" fmla="*/ 0 w 53"/>
                    <a:gd name="T1" fmla="*/ 0 h 1"/>
                    <a:gd name="T2" fmla="*/ 52 w 53"/>
                    <a:gd name="T3" fmla="*/ 0 h 1"/>
                    <a:gd name="T4" fmla="*/ 0 60000 65536"/>
                    <a:gd name="T5" fmla="*/ 0 60000 65536"/>
                    <a:gd name="T6" fmla="*/ 0 w 53"/>
                    <a:gd name="T7" fmla="*/ 0 h 1"/>
                    <a:gd name="T8" fmla="*/ 53 w 53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3" h="1">
                      <a:moveTo>
                        <a:pt x="0" y="0"/>
                      </a:moveTo>
                      <a:lnTo>
                        <a:pt x="52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Freeform 474"/>
                <p:cNvSpPr>
                  <a:spLocks/>
                </p:cNvSpPr>
                <p:nvPr/>
              </p:nvSpPr>
              <p:spPr bwMode="auto">
                <a:xfrm>
                  <a:off x="5763" y="3292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  <a:gd name="T4" fmla="*/ 0 60000 65536"/>
                    <a:gd name="T5" fmla="*/ 0 60000 65536"/>
                    <a:gd name="T6" fmla="*/ 0 w 41"/>
                    <a:gd name="T7" fmla="*/ 0 h 1"/>
                    <a:gd name="T8" fmla="*/ 41 w 4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Freeform 475"/>
                <p:cNvSpPr>
                  <a:spLocks/>
                </p:cNvSpPr>
                <p:nvPr/>
              </p:nvSpPr>
              <p:spPr bwMode="auto">
                <a:xfrm>
                  <a:off x="5767" y="3296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  <a:gd name="T4" fmla="*/ 0 60000 65536"/>
                    <a:gd name="T5" fmla="*/ 0 60000 65536"/>
                    <a:gd name="T6" fmla="*/ 0 w 41"/>
                    <a:gd name="T7" fmla="*/ 0 h 1"/>
                    <a:gd name="T8" fmla="*/ 41 w 4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Freeform 476"/>
                <p:cNvSpPr>
                  <a:spLocks/>
                </p:cNvSpPr>
                <p:nvPr/>
              </p:nvSpPr>
              <p:spPr bwMode="auto">
                <a:xfrm>
                  <a:off x="5767" y="3302"/>
                  <a:ext cx="48" cy="1"/>
                </a:xfrm>
                <a:custGeom>
                  <a:avLst/>
                  <a:gdLst>
                    <a:gd name="T0" fmla="*/ 0 w 48"/>
                    <a:gd name="T1" fmla="*/ 0 h 1"/>
                    <a:gd name="T2" fmla="*/ 47 w 48"/>
                    <a:gd name="T3" fmla="*/ 0 h 1"/>
                    <a:gd name="T4" fmla="*/ 0 60000 65536"/>
                    <a:gd name="T5" fmla="*/ 0 60000 65536"/>
                    <a:gd name="T6" fmla="*/ 0 w 48"/>
                    <a:gd name="T7" fmla="*/ 0 h 1"/>
                    <a:gd name="T8" fmla="*/ 48 w 48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8" h="1">
                      <a:moveTo>
                        <a:pt x="0" y="0"/>
                      </a:moveTo>
                      <a:lnTo>
                        <a:pt x="47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Freeform 477"/>
                <p:cNvSpPr>
                  <a:spLocks/>
                </p:cNvSpPr>
                <p:nvPr/>
              </p:nvSpPr>
              <p:spPr bwMode="auto">
                <a:xfrm>
                  <a:off x="5813" y="3292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  <a:gd name="T4" fmla="*/ 0 60000 65536"/>
                    <a:gd name="T5" fmla="*/ 0 60000 65536"/>
                    <a:gd name="T6" fmla="*/ 0 w 17"/>
                    <a:gd name="T7" fmla="*/ 0 h 1"/>
                    <a:gd name="T8" fmla="*/ 17 w 1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Freeform 478"/>
                <p:cNvSpPr>
                  <a:spLocks/>
                </p:cNvSpPr>
                <p:nvPr/>
              </p:nvSpPr>
              <p:spPr bwMode="auto">
                <a:xfrm>
                  <a:off x="5819" y="3299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  <a:gd name="T4" fmla="*/ 0 60000 65536"/>
                    <a:gd name="T5" fmla="*/ 0 60000 65536"/>
                    <a:gd name="T6" fmla="*/ 0 w 17"/>
                    <a:gd name="T7" fmla="*/ 0 h 1"/>
                    <a:gd name="T8" fmla="*/ 17 w 1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47474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Freeform 479"/>
                <p:cNvSpPr>
                  <a:spLocks/>
                </p:cNvSpPr>
                <p:nvPr/>
              </p:nvSpPr>
              <p:spPr bwMode="auto">
                <a:xfrm>
                  <a:off x="5534" y="3147"/>
                  <a:ext cx="210" cy="17"/>
                </a:xfrm>
                <a:custGeom>
                  <a:avLst/>
                  <a:gdLst>
                    <a:gd name="T0" fmla="*/ 0 w 210"/>
                    <a:gd name="T1" fmla="*/ 16 h 17"/>
                    <a:gd name="T2" fmla="*/ 209 w 210"/>
                    <a:gd name="T3" fmla="*/ 16 h 17"/>
                    <a:gd name="T4" fmla="*/ 197 w 210"/>
                    <a:gd name="T5" fmla="*/ 0 h 17"/>
                    <a:gd name="T6" fmla="*/ 13 w 210"/>
                    <a:gd name="T7" fmla="*/ 0 h 17"/>
                    <a:gd name="T8" fmla="*/ 0 w 210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0"/>
                    <a:gd name="T16" fmla="*/ 0 h 17"/>
                    <a:gd name="T17" fmla="*/ 210 w 210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0" h="17">
                      <a:moveTo>
                        <a:pt x="0" y="16"/>
                      </a:moveTo>
                      <a:lnTo>
                        <a:pt x="209" y="16"/>
                      </a:lnTo>
                      <a:lnTo>
                        <a:pt x="197" y="0"/>
                      </a:lnTo>
                      <a:lnTo>
                        <a:pt x="13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DADADA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Rectangle 480"/>
                <p:cNvSpPr>
                  <a:spLocks noChangeArrowheads="1"/>
                </p:cNvSpPr>
                <p:nvPr/>
              </p:nvSpPr>
              <p:spPr bwMode="auto">
                <a:xfrm>
                  <a:off x="5535" y="3161"/>
                  <a:ext cx="205" cy="16"/>
                </a:xfrm>
                <a:prstGeom prst="rect">
                  <a:avLst/>
                </a:prstGeom>
                <a:solidFill>
                  <a:srgbClr val="91919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Freeform 481"/>
                <p:cNvSpPr>
                  <a:spLocks/>
                </p:cNvSpPr>
                <p:nvPr/>
              </p:nvSpPr>
              <p:spPr bwMode="auto">
                <a:xfrm>
                  <a:off x="5582" y="3134"/>
                  <a:ext cx="114" cy="28"/>
                </a:xfrm>
                <a:custGeom>
                  <a:avLst/>
                  <a:gdLst>
                    <a:gd name="T0" fmla="*/ 0 w 114"/>
                    <a:gd name="T1" fmla="*/ 15 h 28"/>
                    <a:gd name="T2" fmla="*/ 0 w 114"/>
                    <a:gd name="T3" fmla="*/ 0 h 28"/>
                    <a:gd name="T4" fmla="*/ 113 w 114"/>
                    <a:gd name="T5" fmla="*/ 0 h 28"/>
                    <a:gd name="T6" fmla="*/ 113 w 114"/>
                    <a:gd name="T7" fmla="*/ 16 h 28"/>
                    <a:gd name="T8" fmla="*/ 112 w 114"/>
                    <a:gd name="T9" fmla="*/ 17 h 28"/>
                    <a:gd name="T10" fmla="*/ 111 w 114"/>
                    <a:gd name="T11" fmla="*/ 18 h 28"/>
                    <a:gd name="T12" fmla="*/ 109 w 114"/>
                    <a:gd name="T13" fmla="*/ 20 h 28"/>
                    <a:gd name="T14" fmla="*/ 107 w 114"/>
                    <a:gd name="T15" fmla="*/ 20 h 28"/>
                    <a:gd name="T16" fmla="*/ 103 w 114"/>
                    <a:gd name="T17" fmla="*/ 22 h 28"/>
                    <a:gd name="T18" fmla="*/ 101 w 114"/>
                    <a:gd name="T19" fmla="*/ 22 h 28"/>
                    <a:gd name="T20" fmla="*/ 96 w 114"/>
                    <a:gd name="T21" fmla="*/ 24 h 28"/>
                    <a:gd name="T22" fmla="*/ 92 w 114"/>
                    <a:gd name="T23" fmla="*/ 24 h 28"/>
                    <a:gd name="T24" fmla="*/ 89 w 114"/>
                    <a:gd name="T25" fmla="*/ 25 h 28"/>
                    <a:gd name="T26" fmla="*/ 83 w 114"/>
                    <a:gd name="T27" fmla="*/ 26 h 28"/>
                    <a:gd name="T28" fmla="*/ 78 w 114"/>
                    <a:gd name="T29" fmla="*/ 26 h 28"/>
                    <a:gd name="T30" fmla="*/ 73 w 114"/>
                    <a:gd name="T31" fmla="*/ 26 h 28"/>
                    <a:gd name="T32" fmla="*/ 68 w 114"/>
                    <a:gd name="T33" fmla="*/ 27 h 28"/>
                    <a:gd name="T34" fmla="*/ 62 w 114"/>
                    <a:gd name="T35" fmla="*/ 27 h 28"/>
                    <a:gd name="T36" fmla="*/ 53 w 114"/>
                    <a:gd name="T37" fmla="*/ 27 h 28"/>
                    <a:gd name="T38" fmla="*/ 46 w 114"/>
                    <a:gd name="T39" fmla="*/ 27 h 28"/>
                    <a:gd name="T40" fmla="*/ 40 w 114"/>
                    <a:gd name="T41" fmla="*/ 26 h 28"/>
                    <a:gd name="T42" fmla="*/ 33 w 114"/>
                    <a:gd name="T43" fmla="*/ 26 h 28"/>
                    <a:gd name="T44" fmla="*/ 28 w 114"/>
                    <a:gd name="T45" fmla="*/ 26 h 28"/>
                    <a:gd name="T46" fmla="*/ 24 w 114"/>
                    <a:gd name="T47" fmla="*/ 25 h 28"/>
                    <a:gd name="T48" fmla="*/ 19 w 114"/>
                    <a:gd name="T49" fmla="*/ 24 h 28"/>
                    <a:gd name="T50" fmla="*/ 14 w 114"/>
                    <a:gd name="T51" fmla="*/ 23 h 28"/>
                    <a:gd name="T52" fmla="*/ 10 w 114"/>
                    <a:gd name="T53" fmla="*/ 22 h 28"/>
                    <a:gd name="T54" fmla="*/ 7 w 114"/>
                    <a:gd name="T55" fmla="*/ 21 h 28"/>
                    <a:gd name="T56" fmla="*/ 5 w 114"/>
                    <a:gd name="T57" fmla="*/ 20 h 28"/>
                    <a:gd name="T58" fmla="*/ 3 w 114"/>
                    <a:gd name="T59" fmla="*/ 19 h 28"/>
                    <a:gd name="T60" fmla="*/ 1 w 114"/>
                    <a:gd name="T61" fmla="*/ 18 h 28"/>
                    <a:gd name="T62" fmla="*/ 1 w 114"/>
                    <a:gd name="T63" fmla="*/ 16 h 28"/>
                    <a:gd name="T64" fmla="*/ 0 w 114"/>
                    <a:gd name="T65" fmla="*/ 15 h 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14"/>
                    <a:gd name="T100" fmla="*/ 0 h 28"/>
                    <a:gd name="T101" fmla="*/ 114 w 114"/>
                    <a:gd name="T102" fmla="*/ 28 h 2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14" h="28">
                      <a:moveTo>
                        <a:pt x="0" y="15"/>
                      </a:moveTo>
                      <a:lnTo>
                        <a:pt x="0" y="0"/>
                      </a:lnTo>
                      <a:lnTo>
                        <a:pt x="113" y="0"/>
                      </a:lnTo>
                      <a:lnTo>
                        <a:pt x="113" y="16"/>
                      </a:lnTo>
                      <a:lnTo>
                        <a:pt x="112" y="17"/>
                      </a:lnTo>
                      <a:lnTo>
                        <a:pt x="111" y="18"/>
                      </a:lnTo>
                      <a:lnTo>
                        <a:pt x="109" y="20"/>
                      </a:lnTo>
                      <a:lnTo>
                        <a:pt x="107" y="20"/>
                      </a:lnTo>
                      <a:lnTo>
                        <a:pt x="103" y="22"/>
                      </a:lnTo>
                      <a:lnTo>
                        <a:pt x="101" y="22"/>
                      </a:lnTo>
                      <a:lnTo>
                        <a:pt x="96" y="24"/>
                      </a:lnTo>
                      <a:lnTo>
                        <a:pt x="92" y="24"/>
                      </a:lnTo>
                      <a:lnTo>
                        <a:pt x="89" y="25"/>
                      </a:lnTo>
                      <a:lnTo>
                        <a:pt x="83" y="26"/>
                      </a:lnTo>
                      <a:lnTo>
                        <a:pt x="78" y="26"/>
                      </a:lnTo>
                      <a:lnTo>
                        <a:pt x="73" y="26"/>
                      </a:lnTo>
                      <a:lnTo>
                        <a:pt x="68" y="27"/>
                      </a:lnTo>
                      <a:lnTo>
                        <a:pt x="62" y="27"/>
                      </a:lnTo>
                      <a:lnTo>
                        <a:pt x="53" y="27"/>
                      </a:lnTo>
                      <a:lnTo>
                        <a:pt x="46" y="27"/>
                      </a:lnTo>
                      <a:lnTo>
                        <a:pt x="40" y="26"/>
                      </a:lnTo>
                      <a:lnTo>
                        <a:pt x="33" y="26"/>
                      </a:lnTo>
                      <a:lnTo>
                        <a:pt x="28" y="26"/>
                      </a:lnTo>
                      <a:lnTo>
                        <a:pt x="24" y="25"/>
                      </a:lnTo>
                      <a:lnTo>
                        <a:pt x="19" y="24"/>
                      </a:lnTo>
                      <a:lnTo>
                        <a:pt x="14" y="23"/>
                      </a:lnTo>
                      <a:lnTo>
                        <a:pt x="10" y="22"/>
                      </a:lnTo>
                      <a:lnTo>
                        <a:pt x="7" y="21"/>
                      </a:lnTo>
                      <a:lnTo>
                        <a:pt x="5" y="20"/>
                      </a:lnTo>
                      <a:lnTo>
                        <a:pt x="3" y="19"/>
                      </a:lnTo>
                      <a:lnTo>
                        <a:pt x="1" y="18"/>
                      </a:lnTo>
                      <a:lnTo>
                        <a:pt x="1" y="16"/>
                      </a:lnTo>
                      <a:lnTo>
                        <a:pt x="0" y="15"/>
                      </a:lnTo>
                    </a:path>
                  </a:pathLst>
                </a:custGeom>
                <a:gradFill rotWithShape="0">
                  <a:gsLst>
                    <a:gs pos="0">
                      <a:srgbClr val="ACACAC"/>
                    </a:gs>
                    <a:gs pos="50000">
                      <a:srgbClr val="C0C0C0"/>
                    </a:gs>
                    <a:gs pos="100000">
                      <a:srgbClr val="ACACAC"/>
                    </a:gs>
                  </a:gsLst>
                  <a:lin ang="0" scaled="1"/>
                </a:gra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AutoShape 482"/>
                <p:cNvSpPr>
                  <a:spLocks noChangeArrowheads="1"/>
                </p:cNvSpPr>
                <p:nvPr/>
              </p:nvSpPr>
              <p:spPr bwMode="auto">
                <a:xfrm>
                  <a:off x="5508" y="2962"/>
                  <a:ext cx="258" cy="175"/>
                </a:xfrm>
                <a:prstGeom prst="roundRect">
                  <a:avLst>
                    <a:gd name="adj" fmla="val 6690"/>
                  </a:avLst>
                </a:prstGeom>
                <a:solidFill>
                  <a:srgbClr val="9191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" name="AutoShape 483"/>
                <p:cNvSpPr>
                  <a:spLocks noChangeArrowheads="1"/>
                </p:cNvSpPr>
                <p:nvPr/>
              </p:nvSpPr>
              <p:spPr bwMode="auto">
                <a:xfrm>
                  <a:off x="5526" y="2977"/>
                  <a:ext cx="218" cy="148"/>
                </a:xfrm>
                <a:prstGeom prst="roundRect">
                  <a:avLst>
                    <a:gd name="adj" fmla="val 5699"/>
                  </a:avLst>
                </a:prstGeom>
                <a:solidFill>
                  <a:srgbClr val="67676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AutoShape 484"/>
                <p:cNvSpPr>
                  <a:spLocks noChangeArrowheads="1"/>
                </p:cNvSpPr>
                <p:nvPr/>
              </p:nvSpPr>
              <p:spPr bwMode="auto">
                <a:xfrm>
                  <a:off x="5535" y="2982"/>
                  <a:ext cx="200" cy="135"/>
                </a:xfrm>
                <a:prstGeom prst="roundRect">
                  <a:avLst>
                    <a:gd name="adj" fmla="val 2898"/>
                  </a:avLst>
                </a:prstGeom>
                <a:gradFill rotWithShape="0">
                  <a:gsLst>
                    <a:gs pos="0">
                      <a:srgbClr val="618FFD"/>
                    </a:gs>
                    <a:gs pos="100000">
                      <a:srgbClr val="90B0FE"/>
                    </a:gs>
                  </a:gsLst>
                  <a:path path="rect">
                    <a:fillToRect l="100000" t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Rectangle 485"/>
                <p:cNvSpPr>
                  <a:spLocks noChangeArrowheads="1"/>
                </p:cNvSpPr>
                <p:nvPr/>
              </p:nvSpPr>
              <p:spPr bwMode="auto">
                <a:xfrm>
                  <a:off x="5725" y="3129"/>
                  <a:ext cx="16" cy="16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Rectangle 486"/>
                <p:cNvSpPr>
                  <a:spLocks noChangeArrowheads="1"/>
                </p:cNvSpPr>
                <p:nvPr/>
              </p:nvSpPr>
              <p:spPr bwMode="auto">
                <a:xfrm>
                  <a:off x="5760" y="3194"/>
                  <a:ext cx="16" cy="18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Rectangle 487"/>
                <p:cNvSpPr>
                  <a:spLocks noChangeArrowheads="1"/>
                </p:cNvSpPr>
                <p:nvPr/>
              </p:nvSpPr>
              <p:spPr bwMode="auto">
                <a:xfrm>
                  <a:off x="5765" y="3204"/>
                  <a:ext cx="8" cy="8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Rectangle 488"/>
                <p:cNvSpPr>
                  <a:spLocks noChangeArrowheads="1"/>
                </p:cNvSpPr>
                <p:nvPr/>
              </p:nvSpPr>
              <p:spPr bwMode="auto">
                <a:xfrm>
                  <a:off x="5752" y="3200"/>
                  <a:ext cx="8" cy="8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" name="Rectangle 489"/>
                <p:cNvSpPr>
                  <a:spLocks noChangeArrowheads="1"/>
                </p:cNvSpPr>
                <p:nvPr/>
              </p:nvSpPr>
              <p:spPr bwMode="auto">
                <a:xfrm>
                  <a:off x="5752" y="3211"/>
                  <a:ext cx="8" cy="8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82" name="Group 490"/>
                <p:cNvGrpSpPr>
                  <a:grpSpLocks/>
                </p:cNvGrpSpPr>
                <p:nvPr/>
              </p:nvGrpSpPr>
              <p:grpSpPr bwMode="auto">
                <a:xfrm>
                  <a:off x="5495" y="3248"/>
                  <a:ext cx="49" cy="17"/>
                  <a:chOff x="5495" y="3248"/>
                  <a:chExt cx="49" cy="17"/>
                </a:xfrm>
              </p:grpSpPr>
              <p:grpSp>
                <p:nvGrpSpPr>
                  <p:cNvPr id="189" name="Group 491"/>
                  <p:cNvGrpSpPr>
                    <a:grpSpLocks/>
                  </p:cNvGrpSpPr>
                  <p:nvPr/>
                </p:nvGrpSpPr>
                <p:grpSpPr bwMode="auto">
                  <a:xfrm>
                    <a:off x="5495" y="3248"/>
                    <a:ext cx="31" cy="17"/>
                    <a:chOff x="5495" y="3248"/>
                    <a:chExt cx="31" cy="17"/>
                  </a:xfrm>
                </p:grpSpPr>
                <p:grpSp>
                  <p:nvGrpSpPr>
                    <p:cNvPr id="197" name="Group 4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95" y="3248"/>
                      <a:ext cx="21" cy="17"/>
                      <a:chOff x="5495" y="3248"/>
                      <a:chExt cx="21" cy="17"/>
                    </a:xfrm>
                  </p:grpSpPr>
                  <p:sp>
                    <p:nvSpPr>
                      <p:cNvPr id="201" name="Freeform 4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95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2" name="Freeform 4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99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98" name="Group 4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05" y="3248"/>
                      <a:ext cx="21" cy="17"/>
                      <a:chOff x="5505" y="3248"/>
                      <a:chExt cx="21" cy="17"/>
                    </a:xfrm>
                  </p:grpSpPr>
                  <p:sp>
                    <p:nvSpPr>
                      <p:cNvPr id="199" name="Freeform 4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05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0" name="Freeform 4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09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90" name="Group 498"/>
                  <p:cNvGrpSpPr>
                    <a:grpSpLocks/>
                  </p:cNvGrpSpPr>
                  <p:nvPr/>
                </p:nvGrpSpPr>
                <p:grpSpPr bwMode="auto">
                  <a:xfrm>
                    <a:off x="5514" y="3248"/>
                    <a:ext cx="30" cy="17"/>
                    <a:chOff x="5514" y="3248"/>
                    <a:chExt cx="30" cy="17"/>
                  </a:xfrm>
                </p:grpSpPr>
                <p:grpSp>
                  <p:nvGrpSpPr>
                    <p:cNvPr id="191" name="Group 49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14" y="3248"/>
                      <a:ext cx="21" cy="17"/>
                      <a:chOff x="5514" y="3248"/>
                      <a:chExt cx="21" cy="17"/>
                    </a:xfrm>
                  </p:grpSpPr>
                  <p:sp>
                    <p:nvSpPr>
                      <p:cNvPr id="195" name="Freeform 5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14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6" name="Freeform 5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18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92" name="Group 50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23" y="3248"/>
                      <a:ext cx="21" cy="17"/>
                      <a:chOff x="5523" y="3248"/>
                      <a:chExt cx="21" cy="17"/>
                    </a:xfrm>
                  </p:grpSpPr>
                  <p:sp>
                    <p:nvSpPr>
                      <p:cNvPr id="193" name="Freeform 5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23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4" name="Freeform 5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27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83" name="Group 505"/>
                <p:cNvGrpSpPr>
                  <a:grpSpLocks/>
                </p:cNvGrpSpPr>
                <p:nvPr/>
              </p:nvGrpSpPr>
              <p:grpSpPr bwMode="auto">
                <a:xfrm>
                  <a:off x="5533" y="3248"/>
                  <a:ext cx="47" cy="17"/>
                  <a:chOff x="5533" y="3248"/>
                  <a:chExt cx="47" cy="17"/>
                </a:xfrm>
              </p:grpSpPr>
              <p:grpSp>
                <p:nvGrpSpPr>
                  <p:cNvPr id="175" name="Group 506"/>
                  <p:cNvGrpSpPr>
                    <a:grpSpLocks/>
                  </p:cNvGrpSpPr>
                  <p:nvPr/>
                </p:nvGrpSpPr>
                <p:grpSpPr bwMode="auto">
                  <a:xfrm>
                    <a:off x="5533" y="3248"/>
                    <a:ext cx="29" cy="17"/>
                    <a:chOff x="5533" y="3248"/>
                    <a:chExt cx="29" cy="17"/>
                  </a:xfrm>
                </p:grpSpPr>
                <p:grpSp>
                  <p:nvGrpSpPr>
                    <p:cNvPr id="183" name="Group 50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33" y="3248"/>
                      <a:ext cx="20" cy="17"/>
                      <a:chOff x="5533" y="3248"/>
                      <a:chExt cx="20" cy="17"/>
                    </a:xfrm>
                  </p:grpSpPr>
                  <p:sp>
                    <p:nvSpPr>
                      <p:cNvPr id="187" name="Freeform 5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33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8" name="Freeform 5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36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84" name="Group 5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42" y="3248"/>
                      <a:ext cx="20" cy="17"/>
                      <a:chOff x="5542" y="3248"/>
                      <a:chExt cx="20" cy="17"/>
                    </a:xfrm>
                  </p:grpSpPr>
                  <p:sp>
                    <p:nvSpPr>
                      <p:cNvPr id="185" name="Freeform 5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42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6" name="Freeform 5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45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76" name="Group 513"/>
                  <p:cNvGrpSpPr>
                    <a:grpSpLocks/>
                  </p:cNvGrpSpPr>
                  <p:nvPr/>
                </p:nvGrpSpPr>
                <p:grpSpPr bwMode="auto">
                  <a:xfrm>
                    <a:off x="5549" y="3248"/>
                    <a:ext cx="31" cy="17"/>
                    <a:chOff x="5549" y="3248"/>
                    <a:chExt cx="31" cy="17"/>
                  </a:xfrm>
                </p:grpSpPr>
                <p:grpSp>
                  <p:nvGrpSpPr>
                    <p:cNvPr id="177" name="Group 5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49" y="3248"/>
                      <a:ext cx="22" cy="17"/>
                      <a:chOff x="5549" y="3248"/>
                      <a:chExt cx="22" cy="17"/>
                    </a:xfrm>
                  </p:grpSpPr>
                  <p:sp>
                    <p:nvSpPr>
                      <p:cNvPr id="181" name="Freeform 5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49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2" name="Freeform 5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54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78" name="Group 5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59" y="3248"/>
                      <a:ext cx="21" cy="17"/>
                      <a:chOff x="5559" y="3248"/>
                      <a:chExt cx="21" cy="17"/>
                    </a:xfrm>
                  </p:grpSpPr>
                  <p:sp>
                    <p:nvSpPr>
                      <p:cNvPr id="179" name="Freeform 5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59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0" name="Freeform 5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63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84" name="Group 520"/>
                <p:cNvGrpSpPr>
                  <a:grpSpLocks/>
                </p:cNvGrpSpPr>
                <p:nvPr/>
              </p:nvGrpSpPr>
              <p:grpSpPr bwMode="auto">
                <a:xfrm>
                  <a:off x="5569" y="3248"/>
                  <a:ext cx="48" cy="17"/>
                  <a:chOff x="5569" y="3248"/>
                  <a:chExt cx="48" cy="17"/>
                </a:xfrm>
              </p:grpSpPr>
              <p:grpSp>
                <p:nvGrpSpPr>
                  <p:cNvPr id="161" name="Group 521"/>
                  <p:cNvGrpSpPr>
                    <a:grpSpLocks/>
                  </p:cNvGrpSpPr>
                  <p:nvPr/>
                </p:nvGrpSpPr>
                <p:grpSpPr bwMode="auto">
                  <a:xfrm>
                    <a:off x="5569" y="3248"/>
                    <a:ext cx="29" cy="17"/>
                    <a:chOff x="5569" y="3248"/>
                    <a:chExt cx="29" cy="17"/>
                  </a:xfrm>
                </p:grpSpPr>
                <p:grpSp>
                  <p:nvGrpSpPr>
                    <p:cNvPr id="169" name="Group 5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69" y="3248"/>
                      <a:ext cx="21" cy="17"/>
                      <a:chOff x="5569" y="3248"/>
                      <a:chExt cx="21" cy="17"/>
                    </a:xfrm>
                  </p:grpSpPr>
                  <p:sp>
                    <p:nvSpPr>
                      <p:cNvPr id="173" name="Freeform 5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69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4" name="Freeform 5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73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70" name="Group 5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77" y="3248"/>
                      <a:ext cx="21" cy="17"/>
                      <a:chOff x="5577" y="3248"/>
                      <a:chExt cx="21" cy="17"/>
                    </a:xfrm>
                  </p:grpSpPr>
                  <p:sp>
                    <p:nvSpPr>
                      <p:cNvPr id="171" name="Freeform 5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77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2" name="Freeform 5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81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62" name="Group 528"/>
                  <p:cNvGrpSpPr>
                    <a:grpSpLocks/>
                  </p:cNvGrpSpPr>
                  <p:nvPr/>
                </p:nvGrpSpPr>
                <p:grpSpPr bwMode="auto">
                  <a:xfrm>
                    <a:off x="5587" y="3248"/>
                    <a:ext cx="30" cy="17"/>
                    <a:chOff x="5587" y="3248"/>
                    <a:chExt cx="30" cy="17"/>
                  </a:xfrm>
                </p:grpSpPr>
                <p:grpSp>
                  <p:nvGrpSpPr>
                    <p:cNvPr id="163" name="Group 5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87" y="3248"/>
                      <a:ext cx="21" cy="17"/>
                      <a:chOff x="5587" y="3248"/>
                      <a:chExt cx="21" cy="17"/>
                    </a:xfrm>
                  </p:grpSpPr>
                  <p:sp>
                    <p:nvSpPr>
                      <p:cNvPr id="167" name="Freeform 5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87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8" name="Freeform 5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91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64" name="Group 5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95" y="3248"/>
                      <a:ext cx="22" cy="17"/>
                      <a:chOff x="5595" y="3248"/>
                      <a:chExt cx="22" cy="17"/>
                    </a:xfrm>
                  </p:grpSpPr>
                  <p:sp>
                    <p:nvSpPr>
                      <p:cNvPr id="165" name="Freeform 5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95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6" name="Freeform 5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00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85" name="Group 535"/>
                <p:cNvGrpSpPr>
                  <a:grpSpLocks/>
                </p:cNvGrpSpPr>
                <p:nvPr/>
              </p:nvGrpSpPr>
              <p:grpSpPr bwMode="auto">
                <a:xfrm>
                  <a:off x="5604" y="3248"/>
                  <a:ext cx="48" cy="17"/>
                  <a:chOff x="5604" y="3248"/>
                  <a:chExt cx="48" cy="17"/>
                </a:xfrm>
              </p:grpSpPr>
              <p:grpSp>
                <p:nvGrpSpPr>
                  <p:cNvPr id="147" name="Group 536"/>
                  <p:cNvGrpSpPr>
                    <a:grpSpLocks/>
                  </p:cNvGrpSpPr>
                  <p:nvPr/>
                </p:nvGrpSpPr>
                <p:grpSpPr bwMode="auto">
                  <a:xfrm>
                    <a:off x="5604" y="3248"/>
                    <a:ext cx="31" cy="17"/>
                    <a:chOff x="5604" y="3248"/>
                    <a:chExt cx="31" cy="17"/>
                  </a:xfrm>
                </p:grpSpPr>
                <p:grpSp>
                  <p:nvGrpSpPr>
                    <p:cNvPr id="155" name="Group 5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04" y="3248"/>
                      <a:ext cx="22" cy="17"/>
                      <a:chOff x="5604" y="3248"/>
                      <a:chExt cx="22" cy="17"/>
                    </a:xfrm>
                  </p:grpSpPr>
                  <p:sp>
                    <p:nvSpPr>
                      <p:cNvPr id="159" name="Freeform 5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04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0" name="Freeform 5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09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6" name="Group 5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13" y="3248"/>
                      <a:ext cx="22" cy="17"/>
                      <a:chOff x="5613" y="3248"/>
                      <a:chExt cx="22" cy="17"/>
                    </a:xfrm>
                  </p:grpSpPr>
                  <p:sp>
                    <p:nvSpPr>
                      <p:cNvPr id="157" name="Freeform 5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13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8" name="Freeform 5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18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48" name="Group 543"/>
                  <p:cNvGrpSpPr>
                    <a:grpSpLocks/>
                  </p:cNvGrpSpPr>
                  <p:nvPr/>
                </p:nvGrpSpPr>
                <p:grpSpPr bwMode="auto">
                  <a:xfrm>
                    <a:off x="5623" y="3248"/>
                    <a:ext cx="29" cy="17"/>
                    <a:chOff x="5623" y="3248"/>
                    <a:chExt cx="29" cy="17"/>
                  </a:xfrm>
                </p:grpSpPr>
                <p:grpSp>
                  <p:nvGrpSpPr>
                    <p:cNvPr id="149" name="Group 5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23" y="3248"/>
                      <a:ext cx="22" cy="17"/>
                      <a:chOff x="5623" y="3248"/>
                      <a:chExt cx="22" cy="17"/>
                    </a:xfrm>
                  </p:grpSpPr>
                  <p:sp>
                    <p:nvSpPr>
                      <p:cNvPr id="153" name="Freeform 5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23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4" name="Freeform 5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28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0" name="Group 5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31" y="3248"/>
                      <a:ext cx="21" cy="17"/>
                      <a:chOff x="5631" y="3248"/>
                      <a:chExt cx="21" cy="17"/>
                    </a:xfrm>
                  </p:grpSpPr>
                  <p:sp>
                    <p:nvSpPr>
                      <p:cNvPr id="151" name="Freeform 5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31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2" name="Freeform 5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35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86" name="Group 550"/>
                <p:cNvGrpSpPr>
                  <a:grpSpLocks/>
                </p:cNvGrpSpPr>
                <p:nvPr/>
              </p:nvGrpSpPr>
              <p:grpSpPr bwMode="auto">
                <a:xfrm>
                  <a:off x="5641" y="3248"/>
                  <a:ext cx="48" cy="17"/>
                  <a:chOff x="5641" y="3248"/>
                  <a:chExt cx="48" cy="17"/>
                </a:xfrm>
              </p:grpSpPr>
              <p:grpSp>
                <p:nvGrpSpPr>
                  <p:cNvPr id="133" name="Group 551"/>
                  <p:cNvGrpSpPr>
                    <a:grpSpLocks/>
                  </p:cNvGrpSpPr>
                  <p:nvPr/>
                </p:nvGrpSpPr>
                <p:grpSpPr bwMode="auto">
                  <a:xfrm>
                    <a:off x="5641" y="3248"/>
                    <a:ext cx="30" cy="17"/>
                    <a:chOff x="5641" y="3248"/>
                    <a:chExt cx="30" cy="17"/>
                  </a:xfrm>
                </p:grpSpPr>
                <p:grpSp>
                  <p:nvGrpSpPr>
                    <p:cNvPr id="141" name="Group 5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41" y="3248"/>
                      <a:ext cx="21" cy="17"/>
                      <a:chOff x="5641" y="3248"/>
                      <a:chExt cx="21" cy="17"/>
                    </a:xfrm>
                  </p:grpSpPr>
                  <p:sp>
                    <p:nvSpPr>
                      <p:cNvPr id="145" name="Freeform 5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41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6" name="Freeform 5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45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2" name="Group 5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50" y="3248"/>
                      <a:ext cx="21" cy="17"/>
                      <a:chOff x="5650" y="3248"/>
                      <a:chExt cx="21" cy="17"/>
                    </a:xfrm>
                  </p:grpSpPr>
                  <p:sp>
                    <p:nvSpPr>
                      <p:cNvPr id="143" name="Freeform 5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50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" name="Freeform 5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54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34" name="Group 558"/>
                  <p:cNvGrpSpPr>
                    <a:grpSpLocks/>
                  </p:cNvGrpSpPr>
                  <p:nvPr/>
                </p:nvGrpSpPr>
                <p:grpSpPr bwMode="auto">
                  <a:xfrm>
                    <a:off x="5659" y="3248"/>
                    <a:ext cx="30" cy="17"/>
                    <a:chOff x="5659" y="3248"/>
                    <a:chExt cx="30" cy="17"/>
                  </a:xfrm>
                </p:grpSpPr>
                <p:grpSp>
                  <p:nvGrpSpPr>
                    <p:cNvPr id="135" name="Group 5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59" y="3248"/>
                      <a:ext cx="20" cy="17"/>
                      <a:chOff x="5659" y="3248"/>
                      <a:chExt cx="20" cy="17"/>
                    </a:xfrm>
                  </p:grpSpPr>
                  <p:sp>
                    <p:nvSpPr>
                      <p:cNvPr id="139" name="Freeform 5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59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0" name="Freeform 5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62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6" name="Group 5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67" y="3248"/>
                      <a:ext cx="22" cy="17"/>
                      <a:chOff x="5667" y="3248"/>
                      <a:chExt cx="22" cy="17"/>
                    </a:xfrm>
                  </p:grpSpPr>
                  <p:sp>
                    <p:nvSpPr>
                      <p:cNvPr id="137" name="Freeform 5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67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8" name="Freeform 5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72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87" name="Group 565"/>
                <p:cNvGrpSpPr>
                  <a:grpSpLocks/>
                </p:cNvGrpSpPr>
                <p:nvPr/>
              </p:nvGrpSpPr>
              <p:grpSpPr bwMode="auto">
                <a:xfrm>
                  <a:off x="5677" y="3248"/>
                  <a:ext cx="49" cy="17"/>
                  <a:chOff x="5677" y="3248"/>
                  <a:chExt cx="49" cy="17"/>
                </a:xfrm>
              </p:grpSpPr>
              <p:grpSp>
                <p:nvGrpSpPr>
                  <p:cNvPr id="119" name="Group 566"/>
                  <p:cNvGrpSpPr>
                    <a:grpSpLocks/>
                  </p:cNvGrpSpPr>
                  <p:nvPr/>
                </p:nvGrpSpPr>
                <p:grpSpPr bwMode="auto">
                  <a:xfrm>
                    <a:off x="5677" y="3248"/>
                    <a:ext cx="28" cy="17"/>
                    <a:chOff x="5677" y="3248"/>
                    <a:chExt cx="28" cy="17"/>
                  </a:xfrm>
                </p:grpSpPr>
                <p:grpSp>
                  <p:nvGrpSpPr>
                    <p:cNvPr id="127" name="Group 5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77" y="3248"/>
                      <a:ext cx="21" cy="17"/>
                      <a:chOff x="5677" y="3248"/>
                      <a:chExt cx="21" cy="17"/>
                    </a:xfrm>
                  </p:grpSpPr>
                  <p:sp>
                    <p:nvSpPr>
                      <p:cNvPr id="131" name="Freeform 5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77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2" name="Freeform 5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81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28" name="Group 5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85" y="3248"/>
                      <a:ext cx="20" cy="17"/>
                      <a:chOff x="5685" y="3248"/>
                      <a:chExt cx="20" cy="17"/>
                    </a:xfrm>
                  </p:grpSpPr>
                  <p:sp>
                    <p:nvSpPr>
                      <p:cNvPr id="129" name="Freeform 5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85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0" name="Freeform 5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88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20" name="Group 573"/>
                  <p:cNvGrpSpPr>
                    <a:grpSpLocks/>
                  </p:cNvGrpSpPr>
                  <p:nvPr/>
                </p:nvGrpSpPr>
                <p:grpSpPr bwMode="auto">
                  <a:xfrm>
                    <a:off x="5695" y="3248"/>
                    <a:ext cx="31" cy="17"/>
                    <a:chOff x="5695" y="3248"/>
                    <a:chExt cx="31" cy="17"/>
                  </a:xfrm>
                </p:grpSpPr>
                <p:grpSp>
                  <p:nvGrpSpPr>
                    <p:cNvPr id="121" name="Group 5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95" y="3248"/>
                      <a:ext cx="21" cy="17"/>
                      <a:chOff x="5695" y="3248"/>
                      <a:chExt cx="21" cy="17"/>
                    </a:xfrm>
                  </p:grpSpPr>
                  <p:sp>
                    <p:nvSpPr>
                      <p:cNvPr id="125" name="Freeform 5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5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6" name="Freeform 5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9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22" name="Group 5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04" y="3248"/>
                      <a:ext cx="22" cy="17"/>
                      <a:chOff x="5704" y="3248"/>
                      <a:chExt cx="22" cy="17"/>
                    </a:xfrm>
                  </p:grpSpPr>
                  <p:sp>
                    <p:nvSpPr>
                      <p:cNvPr id="123" name="Freeform 5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04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4" name="Freeform 5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09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88" name="Group 580"/>
                <p:cNvGrpSpPr>
                  <a:grpSpLocks/>
                </p:cNvGrpSpPr>
                <p:nvPr/>
              </p:nvGrpSpPr>
              <p:grpSpPr bwMode="auto">
                <a:xfrm>
                  <a:off x="5714" y="3248"/>
                  <a:ext cx="47" cy="17"/>
                  <a:chOff x="5714" y="3248"/>
                  <a:chExt cx="47" cy="17"/>
                </a:xfrm>
              </p:grpSpPr>
              <p:grpSp>
                <p:nvGrpSpPr>
                  <p:cNvPr id="105" name="Group 581"/>
                  <p:cNvGrpSpPr>
                    <a:grpSpLocks/>
                  </p:cNvGrpSpPr>
                  <p:nvPr/>
                </p:nvGrpSpPr>
                <p:grpSpPr bwMode="auto">
                  <a:xfrm>
                    <a:off x="5714" y="3248"/>
                    <a:ext cx="29" cy="17"/>
                    <a:chOff x="5714" y="3248"/>
                    <a:chExt cx="29" cy="17"/>
                  </a:xfrm>
                </p:grpSpPr>
                <p:grpSp>
                  <p:nvGrpSpPr>
                    <p:cNvPr id="113" name="Group 5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14" y="3248"/>
                      <a:ext cx="19" cy="17"/>
                      <a:chOff x="5714" y="3248"/>
                      <a:chExt cx="19" cy="17"/>
                    </a:xfrm>
                  </p:grpSpPr>
                  <p:sp>
                    <p:nvSpPr>
                      <p:cNvPr id="117" name="Freeform 5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14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8" name="Freeform 5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16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4" name="Group 5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23" y="3248"/>
                      <a:ext cx="20" cy="17"/>
                      <a:chOff x="5723" y="3248"/>
                      <a:chExt cx="20" cy="17"/>
                    </a:xfrm>
                  </p:grpSpPr>
                  <p:sp>
                    <p:nvSpPr>
                      <p:cNvPr id="115" name="Freeform 5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23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6" name="Freeform 5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26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6" name="Group 588"/>
                  <p:cNvGrpSpPr>
                    <a:grpSpLocks/>
                  </p:cNvGrpSpPr>
                  <p:nvPr/>
                </p:nvGrpSpPr>
                <p:grpSpPr bwMode="auto">
                  <a:xfrm>
                    <a:off x="5732" y="3248"/>
                    <a:ext cx="29" cy="17"/>
                    <a:chOff x="5732" y="3248"/>
                    <a:chExt cx="29" cy="17"/>
                  </a:xfrm>
                </p:grpSpPr>
                <p:grpSp>
                  <p:nvGrpSpPr>
                    <p:cNvPr id="107" name="Group 5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32" y="3248"/>
                      <a:ext cx="20" cy="17"/>
                      <a:chOff x="5732" y="3248"/>
                      <a:chExt cx="20" cy="17"/>
                    </a:xfrm>
                  </p:grpSpPr>
                  <p:sp>
                    <p:nvSpPr>
                      <p:cNvPr id="111" name="Freeform 5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32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2" name="Freeform 5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35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8" name="Group 5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40" y="3248"/>
                      <a:ext cx="21" cy="17"/>
                      <a:chOff x="5740" y="3248"/>
                      <a:chExt cx="21" cy="17"/>
                    </a:xfrm>
                  </p:grpSpPr>
                  <p:sp>
                    <p:nvSpPr>
                      <p:cNvPr id="109" name="Freeform 5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40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0" name="Freeform 5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44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89" name="Group 595"/>
                <p:cNvGrpSpPr>
                  <a:grpSpLocks/>
                </p:cNvGrpSpPr>
                <p:nvPr/>
              </p:nvGrpSpPr>
              <p:grpSpPr bwMode="auto">
                <a:xfrm>
                  <a:off x="5749" y="3248"/>
                  <a:ext cx="49" cy="17"/>
                  <a:chOff x="5749" y="3248"/>
                  <a:chExt cx="49" cy="17"/>
                </a:xfrm>
              </p:grpSpPr>
              <p:grpSp>
                <p:nvGrpSpPr>
                  <p:cNvPr id="91" name="Group 596"/>
                  <p:cNvGrpSpPr>
                    <a:grpSpLocks/>
                  </p:cNvGrpSpPr>
                  <p:nvPr/>
                </p:nvGrpSpPr>
                <p:grpSpPr bwMode="auto">
                  <a:xfrm>
                    <a:off x="5749" y="3248"/>
                    <a:ext cx="31" cy="17"/>
                    <a:chOff x="5749" y="3248"/>
                    <a:chExt cx="31" cy="17"/>
                  </a:xfrm>
                </p:grpSpPr>
                <p:grpSp>
                  <p:nvGrpSpPr>
                    <p:cNvPr id="99" name="Group 5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49" y="3248"/>
                      <a:ext cx="21" cy="17"/>
                      <a:chOff x="5749" y="3248"/>
                      <a:chExt cx="21" cy="17"/>
                    </a:xfrm>
                  </p:grpSpPr>
                  <p:sp>
                    <p:nvSpPr>
                      <p:cNvPr id="103" name="Freeform 5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49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4" name="Freeform 5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53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0" name="Group 6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58" y="3248"/>
                      <a:ext cx="22" cy="17"/>
                      <a:chOff x="5758" y="3248"/>
                      <a:chExt cx="22" cy="17"/>
                    </a:xfrm>
                  </p:grpSpPr>
                  <p:sp>
                    <p:nvSpPr>
                      <p:cNvPr id="101" name="Freeform 6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58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2" name="Freeform 6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63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2" name="Group 603"/>
                  <p:cNvGrpSpPr>
                    <a:grpSpLocks/>
                  </p:cNvGrpSpPr>
                  <p:nvPr/>
                </p:nvGrpSpPr>
                <p:grpSpPr bwMode="auto">
                  <a:xfrm>
                    <a:off x="5767" y="3248"/>
                    <a:ext cx="31" cy="17"/>
                    <a:chOff x="5767" y="3248"/>
                    <a:chExt cx="31" cy="17"/>
                  </a:xfrm>
                </p:grpSpPr>
                <p:grpSp>
                  <p:nvGrpSpPr>
                    <p:cNvPr id="93" name="Group 6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7" y="3248"/>
                      <a:ext cx="21" cy="17"/>
                      <a:chOff x="5767" y="3248"/>
                      <a:chExt cx="21" cy="17"/>
                    </a:xfrm>
                  </p:grpSpPr>
                  <p:sp>
                    <p:nvSpPr>
                      <p:cNvPr id="97" name="Freeform 6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67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8" name="Freeform 6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71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94" name="Group 60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76" y="3248"/>
                      <a:ext cx="22" cy="17"/>
                      <a:chOff x="5776" y="3248"/>
                      <a:chExt cx="22" cy="17"/>
                    </a:xfrm>
                  </p:grpSpPr>
                  <p:sp>
                    <p:nvSpPr>
                      <p:cNvPr id="95" name="Freeform 6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76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6" name="Freeform 6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81" y="324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0 w 17"/>
                          <a:gd name="T3" fmla="*/ 0 h 17"/>
                          <a:gd name="T4" fmla="*/ 0 w 17"/>
                          <a:gd name="T5" fmla="*/ 16 h 17"/>
                          <a:gd name="T6" fmla="*/ 16 w 17"/>
                          <a:gd name="T7" fmla="*/ 16 h 17"/>
                          <a:gd name="T8" fmla="*/ 16 w 17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7"/>
                          <a:gd name="T17" fmla="*/ 17 w 17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0" y="0"/>
                            </a:lnTo>
                            <a:lnTo>
                              <a:pt x="0" y="16"/>
                            </a:lnTo>
                            <a:lnTo>
                              <a:pt x="16" y="1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3A3C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sp>
              <p:nvSpPr>
                <p:cNvPr id="90" name="Freeform 610"/>
                <p:cNvSpPr>
                  <a:spLocks/>
                </p:cNvSpPr>
                <p:nvPr/>
              </p:nvSpPr>
              <p:spPr bwMode="auto">
                <a:xfrm>
                  <a:off x="5492" y="3214"/>
                  <a:ext cx="288" cy="17"/>
                </a:xfrm>
                <a:custGeom>
                  <a:avLst/>
                  <a:gdLst>
                    <a:gd name="T0" fmla="*/ 0 w 288"/>
                    <a:gd name="T1" fmla="*/ 11 h 17"/>
                    <a:gd name="T2" fmla="*/ 129 w 288"/>
                    <a:gd name="T3" fmla="*/ 11 h 17"/>
                    <a:gd name="T4" fmla="*/ 129 w 288"/>
                    <a:gd name="T5" fmla="*/ 0 h 17"/>
                    <a:gd name="T6" fmla="*/ 152 w 288"/>
                    <a:gd name="T7" fmla="*/ 0 h 17"/>
                    <a:gd name="T8" fmla="*/ 152 w 288"/>
                    <a:gd name="T9" fmla="*/ 11 h 17"/>
                    <a:gd name="T10" fmla="*/ 287 w 288"/>
                    <a:gd name="T11" fmla="*/ 11 h 17"/>
                    <a:gd name="T12" fmla="*/ 287 w 288"/>
                    <a:gd name="T13" fmla="*/ 16 h 17"/>
                    <a:gd name="T14" fmla="*/ 150 w 288"/>
                    <a:gd name="T15" fmla="*/ 16 h 17"/>
                    <a:gd name="T16" fmla="*/ 150 w 288"/>
                    <a:gd name="T17" fmla="*/ 6 h 17"/>
                    <a:gd name="T18" fmla="*/ 132 w 288"/>
                    <a:gd name="T19" fmla="*/ 4 h 17"/>
                    <a:gd name="T20" fmla="*/ 132 w 288"/>
                    <a:gd name="T21" fmla="*/ 16 h 17"/>
                    <a:gd name="T22" fmla="*/ 0 w 288"/>
                    <a:gd name="T23" fmla="*/ 16 h 17"/>
                    <a:gd name="T24" fmla="*/ 0 w 288"/>
                    <a:gd name="T25" fmla="*/ 11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88"/>
                    <a:gd name="T40" fmla="*/ 0 h 17"/>
                    <a:gd name="T41" fmla="*/ 288 w 288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88" h="17">
                      <a:moveTo>
                        <a:pt x="0" y="11"/>
                      </a:moveTo>
                      <a:lnTo>
                        <a:pt x="129" y="11"/>
                      </a:lnTo>
                      <a:lnTo>
                        <a:pt x="129" y="0"/>
                      </a:lnTo>
                      <a:lnTo>
                        <a:pt x="152" y="0"/>
                      </a:lnTo>
                      <a:lnTo>
                        <a:pt x="152" y="11"/>
                      </a:lnTo>
                      <a:lnTo>
                        <a:pt x="287" y="11"/>
                      </a:lnTo>
                      <a:lnTo>
                        <a:pt x="287" y="16"/>
                      </a:lnTo>
                      <a:lnTo>
                        <a:pt x="150" y="16"/>
                      </a:lnTo>
                      <a:lnTo>
                        <a:pt x="150" y="6"/>
                      </a:lnTo>
                      <a:lnTo>
                        <a:pt x="132" y="4"/>
                      </a:lnTo>
                      <a:lnTo>
                        <a:pt x="132" y="16"/>
                      </a:lnTo>
                      <a:lnTo>
                        <a:pt x="0" y="16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" name="Rectangle 611"/>
              <p:cNvSpPr>
                <a:spLocks noChangeArrowheads="1"/>
              </p:cNvSpPr>
              <p:nvPr/>
            </p:nvSpPr>
            <p:spPr bwMode="auto">
              <a:xfrm>
                <a:off x="4881" y="3346"/>
                <a:ext cx="237" cy="2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marL="295275" indent="-295275" algn="ctr" eaLnBrk="0" hangingPunct="0">
                  <a:spcBef>
                    <a:spcPct val="0"/>
                  </a:spcBef>
                </a:pPr>
                <a:endParaRPr lang="en-GB" sz="900" b="1">
                  <a:solidFill>
                    <a:srgbClr val="CC3300"/>
                  </a:solidFill>
                  <a:latin typeface="Arial" charset="0"/>
                </a:endParaRPr>
              </a:p>
            </p:txBody>
          </p:sp>
        </p:grpSp>
        <p:sp>
          <p:nvSpPr>
            <p:cNvPr id="12" name="Line 612"/>
            <p:cNvSpPr>
              <a:spLocks noChangeShapeType="1"/>
            </p:cNvSpPr>
            <p:nvPr/>
          </p:nvSpPr>
          <p:spPr bwMode="auto">
            <a:xfrm>
              <a:off x="1431" y="1775"/>
              <a:ext cx="1377" cy="417"/>
            </a:xfrm>
            <a:prstGeom prst="line">
              <a:avLst/>
            </a:prstGeom>
            <a:noFill/>
            <a:ln w="31750" cmpd="dbl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Line 613"/>
            <p:cNvSpPr>
              <a:spLocks noChangeShapeType="1"/>
            </p:cNvSpPr>
            <p:nvPr/>
          </p:nvSpPr>
          <p:spPr bwMode="auto">
            <a:xfrm>
              <a:off x="1429" y="2582"/>
              <a:ext cx="1341" cy="0"/>
            </a:xfrm>
            <a:prstGeom prst="line">
              <a:avLst/>
            </a:prstGeom>
            <a:noFill/>
            <a:ln w="31750" cmpd="dbl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Line 614"/>
            <p:cNvSpPr>
              <a:spLocks noChangeShapeType="1"/>
            </p:cNvSpPr>
            <p:nvPr/>
          </p:nvSpPr>
          <p:spPr bwMode="auto">
            <a:xfrm flipV="1">
              <a:off x="1429" y="2860"/>
              <a:ext cx="1341" cy="499"/>
            </a:xfrm>
            <a:prstGeom prst="line">
              <a:avLst/>
            </a:prstGeom>
            <a:noFill/>
            <a:ln w="31750" cmpd="dbl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615"/>
            <p:cNvSpPr>
              <a:spLocks noChangeShapeType="1"/>
            </p:cNvSpPr>
            <p:nvPr/>
          </p:nvSpPr>
          <p:spPr bwMode="auto">
            <a:xfrm flipH="1">
              <a:off x="3425" y="1719"/>
              <a:ext cx="1377" cy="417"/>
            </a:xfrm>
            <a:prstGeom prst="line">
              <a:avLst/>
            </a:prstGeom>
            <a:noFill/>
            <a:ln w="31750" cmpd="dbl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616"/>
            <p:cNvSpPr>
              <a:spLocks noChangeShapeType="1"/>
            </p:cNvSpPr>
            <p:nvPr/>
          </p:nvSpPr>
          <p:spPr bwMode="auto">
            <a:xfrm flipH="1">
              <a:off x="3423" y="2526"/>
              <a:ext cx="1378" cy="0"/>
            </a:xfrm>
            <a:prstGeom prst="line">
              <a:avLst/>
            </a:prstGeom>
            <a:noFill/>
            <a:ln w="31750" cmpd="dbl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Line 617"/>
            <p:cNvSpPr>
              <a:spLocks noChangeShapeType="1"/>
            </p:cNvSpPr>
            <p:nvPr/>
          </p:nvSpPr>
          <p:spPr bwMode="auto">
            <a:xfrm flipH="1" flipV="1">
              <a:off x="3423" y="2804"/>
              <a:ext cx="1342" cy="499"/>
            </a:xfrm>
            <a:prstGeom prst="line">
              <a:avLst/>
            </a:prstGeom>
            <a:noFill/>
            <a:ln w="31750" cmpd="dbl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Mobile IP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3657600"/>
            <a:ext cx="2743200" cy="762000"/>
          </a:xfrm>
        </p:spPr>
        <p:txBody>
          <a:bodyPr/>
          <a:lstStyle/>
          <a:p>
            <a:r>
              <a:rPr lang="en-US" altLang="zh-TW" sz="1600" dirty="0" smtClean="0"/>
              <a:t>Reference [3]</a:t>
            </a:r>
          </a:p>
          <a:p>
            <a:r>
              <a:rPr lang="en-US" altLang="zh-TW" sz="1600" dirty="0" smtClean="0">
                <a:hlinkClick r:id="rId4" tooltip="Triangular routing"/>
              </a:rPr>
              <a:t>T</a:t>
            </a:r>
            <a:r>
              <a:rPr lang="en-US" altLang="zh-TW" sz="1600" dirty="0" smtClean="0">
                <a:hlinkClick r:id="rId4" tooltip="Triangular routing"/>
              </a:rPr>
              <a:t>riangular </a:t>
            </a:r>
            <a:r>
              <a:rPr lang="en-US" altLang="zh-TW" sz="1600" dirty="0" smtClean="0">
                <a:hlinkClick r:id="rId4" tooltip="Triangular routing"/>
              </a:rPr>
              <a:t>routing</a:t>
            </a:r>
            <a:endParaRPr lang="zh-TW" altLang="en-US" sz="16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12/19/2011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981200" y="1447800"/>
          <a:ext cx="6938962" cy="4951413"/>
        </p:xfrm>
        <a:graphic>
          <a:graphicData uri="http://schemas.openxmlformats.org/presentationml/2006/ole">
            <p:oleObj spid="_x0000_s7170" name="Visio" r:id="rId5" imgW="8420047" imgH="6008218" progId="">
              <p:embed/>
            </p:oleObj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781800" y="2667000"/>
            <a:ext cx="1958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Data Flow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953000" y="3962400"/>
            <a:ext cx="1958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Binding Update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648200" y="3276600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/>
              <a:t>Mobile IP</a:t>
            </a:r>
            <a:br>
              <a:rPr lang="en-US" b="1" dirty="0"/>
            </a:br>
            <a:r>
              <a:rPr lang="en-US" b="1" dirty="0"/>
              <a:t>Tunnel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667000" y="2057400"/>
            <a:ext cx="178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i="1" dirty="0">
                <a:solidFill>
                  <a:srgbClr val="6F7072"/>
                </a:solidFill>
                <a:latin typeface="Arial" charset="0"/>
              </a:rPr>
              <a:t>Foreign</a:t>
            </a:r>
            <a:r>
              <a:rPr lang="en-US" sz="1800" b="1" i="1" dirty="0">
                <a:latin typeface="Arial" charset="0"/>
              </a:rPr>
              <a:t> </a:t>
            </a:r>
            <a:r>
              <a:rPr lang="en-US" sz="1800" b="1" i="1" dirty="0">
                <a:solidFill>
                  <a:srgbClr val="6F7072"/>
                </a:solidFill>
                <a:latin typeface="Arial" charset="0"/>
              </a:rPr>
              <a:t>Network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514600" y="5638800"/>
            <a:ext cx="178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i="1" dirty="0">
                <a:solidFill>
                  <a:srgbClr val="6F7072"/>
                </a:solidFill>
                <a:latin typeface="Arial" charset="0"/>
              </a:rPr>
              <a:t>Home Network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096000" y="5867400"/>
            <a:ext cx="2749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/>
              <a:t>Correspondent Node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4800600" y="5257800"/>
            <a:ext cx="1784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dirty="0"/>
              <a:t>Home </a:t>
            </a:r>
            <a:r>
              <a:rPr lang="en-US" b="1" i="1" dirty="0" smtClean="0"/>
              <a:t> </a:t>
            </a:r>
            <a:br>
              <a:rPr lang="en-US" b="1" i="1" dirty="0" smtClean="0"/>
            </a:br>
            <a:r>
              <a:rPr lang="en-US" b="1" i="1" dirty="0" smtClean="0"/>
              <a:t>Agent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</a:t>
            </a:r>
            <a:r>
              <a:rPr lang="en-US" dirty="0"/>
              <a:t>s</a:t>
            </a:r>
            <a:r>
              <a:rPr lang="en-US" dirty="0" smtClean="0"/>
              <a:t>witch</a:t>
            </a:r>
          </a:p>
          <a:p>
            <a:r>
              <a:rPr lang="en-US" dirty="0" smtClean="0"/>
              <a:t>IP v6 and Cloud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748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IPv6 Mobility Support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kern="1200" dirty="0" smtClean="0"/>
              <a:t>Binding: the </a:t>
            </a:r>
            <a:r>
              <a:rPr lang="en-US" altLang="zh-TW" kern="1200" dirty="0" smtClean="0"/>
              <a:t>association of a home address and a care-of </a:t>
            </a:r>
            <a:r>
              <a:rPr lang="en-US" altLang="zh-TW" kern="1200" dirty="0" smtClean="0"/>
              <a:t>address.</a:t>
            </a:r>
          </a:p>
          <a:p>
            <a:r>
              <a:rPr lang="en-US" altLang="zh-TW" kern="1200" dirty="0" smtClean="0"/>
              <a:t>Two methods</a:t>
            </a:r>
          </a:p>
          <a:p>
            <a:pPr lvl="1"/>
            <a:r>
              <a:rPr lang="en-US" altLang="zh-TW" dirty="0" smtClean="0"/>
              <a:t>Bidirectional </a:t>
            </a:r>
            <a:r>
              <a:rPr lang="en-US" altLang="zh-TW" dirty="0" smtClean="0"/>
              <a:t>Tunneling</a:t>
            </a:r>
          </a:p>
          <a:p>
            <a:pPr lvl="1"/>
            <a:r>
              <a:rPr lang="en-US" altLang="zh-TW" dirty="0" smtClean="0"/>
              <a:t>Route </a:t>
            </a:r>
            <a:r>
              <a:rPr lang="en-US" altLang="zh-TW" dirty="0" smtClean="0"/>
              <a:t>Optimization</a:t>
            </a:r>
          </a:p>
          <a:p>
            <a:pPr lvl="2"/>
            <a:r>
              <a:rPr lang="en-US" altLang="zh-TW" kern="1200" dirty="0" smtClean="0"/>
              <a:t>The communication </a:t>
            </a:r>
            <a:r>
              <a:rPr lang="en-US" altLang="zh-TW" kern="1200" dirty="0" smtClean="0"/>
              <a:t/>
            </a:r>
            <a:br>
              <a:rPr lang="en-US" altLang="zh-TW" kern="1200" dirty="0" smtClean="0"/>
            </a:br>
            <a:r>
              <a:rPr lang="en-US" altLang="zh-TW" kern="1200" dirty="0" smtClean="0"/>
              <a:t>between </a:t>
            </a:r>
            <a:r>
              <a:rPr lang="en-US" altLang="zh-TW" kern="1200" dirty="0" smtClean="0"/>
              <a:t>mobile node </a:t>
            </a:r>
            <a:r>
              <a:rPr lang="en-US" altLang="zh-TW" kern="1200" dirty="0" smtClean="0"/>
              <a:t/>
            </a:r>
            <a:br>
              <a:rPr lang="en-US" altLang="zh-TW" kern="1200" dirty="0" smtClean="0"/>
            </a:br>
            <a:r>
              <a:rPr lang="en-US" altLang="zh-TW" kern="1200" dirty="0" smtClean="0"/>
              <a:t>and </a:t>
            </a:r>
            <a:r>
              <a:rPr lang="en-US" altLang="zh-TW" kern="1200" dirty="0" smtClean="0"/>
              <a:t>correspondent node </a:t>
            </a:r>
            <a:r>
              <a:rPr lang="en-US" altLang="zh-TW" kern="1200" dirty="0" smtClean="0"/>
              <a:t/>
            </a:r>
            <a:br>
              <a:rPr lang="en-US" altLang="zh-TW" kern="1200" dirty="0" smtClean="0"/>
            </a:br>
            <a:r>
              <a:rPr lang="en-US" altLang="zh-TW" kern="1200" dirty="0" smtClean="0"/>
              <a:t>can </a:t>
            </a:r>
            <a:r>
              <a:rPr lang="en-US" altLang="zh-TW" kern="1200" dirty="0" smtClean="0"/>
              <a:t>be direct without </a:t>
            </a:r>
            <a:r>
              <a:rPr lang="en-US" altLang="zh-TW" kern="1200" dirty="0" smtClean="0"/>
              <a:t/>
            </a:r>
            <a:br>
              <a:rPr lang="en-US" altLang="zh-TW" kern="1200" dirty="0" smtClean="0"/>
            </a:br>
            <a:r>
              <a:rPr lang="en-US" altLang="zh-TW" kern="1200" dirty="0" smtClean="0"/>
              <a:t>going </a:t>
            </a:r>
            <a:r>
              <a:rPr lang="en-US" altLang="zh-TW" kern="1200" dirty="0" smtClean="0"/>
              <a:t>through the </a:t>
            </a:r>
            <a:r>
              <a:rPr lang="en-US" altLang="zh-TW" kern="1200" dirty="0" smtClean="0"/>
              <a:t>home agent</a:t>
            </a:r>
            <a:r>
              <a:rPr lang="en-US" altLang="zh-TW" kern="1200" dirty="0" smtClean="0"/>
              <a:t>. </a:t>
            </a:r>
          </a:p>
          <a:p>
            <a:pPr lvl="2"/>
            <a:endParaRPr lang="en-US" altLang="zh-TW" kern="1200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12/19/2011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438400"/>
            <a:ext cx="3567113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Bidirectional Tunneling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Just like the mobile IPv4</a:t>
            </a:r>
          </a:p>
          <a:p>
            <a:pPr lvl="1"/>
            <a:r>
              <a:rPr lang="en-US" altLang="zh-TW" dirty="0" smtClean="0"/>
              <a:t>Packets </a:t>
            </a:r>
            <a:r>
              <a:rPr lang="en-US" altLang="zh-TW" dirty="0" smtClean="0"/>
              <a:t>from the correspondent node are sent to the home agent, which encapsulates them in IPv6 and sends them to the </a:t>
            </a:r>
            <a:r>
              <a:rPr lang="en-US" altLang="zh-TW" dirty="0" smtClean="0"/>
              <a:t>foreign </a:t>
            </a:r>
            <a:r>
              <a:rPr lang="en-US" altLang="zh-TW" dirty="0" smtClean="0"/>
              <a:t>address of the mobile node.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Packets </a:t>
            </a:r>
            <a:r>
              <a:rPr lang="en-US" altLang="zh-TW" dirty="0" smtClean="0"/>
              <a:t>from the mobile </a:t>
            </a:r>
            <a:r>
              <a:rPr lang="en-US" altLang="zh-TW" dirty="0" smtClean="0"/>
              <a:t>node </a:t>
            </a:r>
            <a:r>
              <a:rPr lang="en-US" altLang="zh-TW" dirty="0" smtClean="0"/>
              <a:t>are sent through the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reverse </a:t>
            </a:r>
            <a:r>
              <a:rPr lang="en-US" altLang="zh-TW" dirty="0" smtClean="0"/>
              <a:t>tunnel to the home </a:t>
            </a:r>
            <a:r>
              <a:rPr lang="en-US" altLang="zh-TW" dirty="0" smtClean="0"/>
              <a:t>agent </a:t>
            </a:r>
            <a:r>
              <a:rPr lang="en-US" altLang="zh-TW" dirty="0" smtClean="0"/>
              <a:t>that forwards them to </a:t>
            </a:r>
            <a:r>
              <a:rPr lang="en-US" altLang="zh-TW" dirty="0" smtClean="0"/>
              <a:t>the </a:t>
            </a:r>
            <a:r>
              <a:rPr lang="en-US" altLang="zh-TW" dirty="0" smtClean="0"/>
              <a:t>correspondent node </a:t>
            </a:r>
            <a:r>
              <a:rPr lang="en-US" altLang="zh-TW" dirty="0" smtClean="0"/>
              <a:t>through </a:t>
            </a:r>
            <a:r>
              <a:rPr lang="en-US" altLang="zh-TW" dirty="0" smtClean="0"/>
              <a:t>regular routing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mechanisms</a:t>
            </a:r>
            <a:r>
              <a:rPr lang="en-US" altLang="zh-TW" dirty="0" smtClean="0"/>
              <a:t>. 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12/19/2011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Route Optimization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kern="1200" dirty="0" smtClean="0"/>
              <a:t>When </a:t>
            </a:r>
            <a:r>
              <a:rPr lang="en-US" altLang="zh-TW" kern="1200" dirty="0" smtClean="0"/>
              <a:t>moving </a:t>
            </a:r>
            <a:r>
              <a:rPr lang="en-US" altLang="zh-TW" kern="1200" dirty="0" smtClean="0"/>
              <a:t>to a </a:t>
            </a:r>
            <a:r>
              <a:rPr lang="en-US" altLang="zh-TW" kern="1200" dirty="0" smtClean="0"/>
              <a:t>new </a:t>
            </a:r>
            <a:r>
              <a:rPr lang="en-US" altLang="zh-TW" kern="1200" dirty="0" smtClean="0"/>
              <a:t>location, the mobile </a:t>
            </a:r>
            <a:r>
              <a:rPr lang="en-US" altLang="zh-TW" kern="1200" dirty="0" smtClean="0"/>
              <a:t>node </a:t>
            </a:r>
            <a:r>
              <a:rPr lang="en-US" altLang="zh-TW" kern="1200" dirty="0" smtClean="0"/>
              <a:t>will register </a:t>
            </a:r>
            <a:r>
              <a:rPr lang="en-US" altLang="zh-TW" kern="1200" dirty="0" smtClean="0"/>
              <a:t>its </a:t>
            </a:r>
            <a:r>
              <a:rPr lang="en-US" altLang="zh-TW" kern="1200" dirty="0" smtClean="0"/>
              <a:t>foreign address </a:t>
            </a:r>
            <a:r>
              <a:rPr lang="en-US" altLang="zh-TW" kern="1200" dirty="0" smtClean="0"/>
              <a:t>to </a:t>
            </a:r>
            <a:r>
              <a:rPr lang="en-US" altLang="zh-TW" kern="1200" dirty="0" smtClean="0"/>
              <a:t>home agent </a:t>
            </a:r>
            <a:r>
              <a:rPr lang="en-US" altLang="zh-TW" kern="1200" dirty="0" smtClean="0"/>
              <a:t>and </a:t>
            </a:r>
            <a:r>
              <a:rPr lang="en-US" altLang="zh-TW" kern="1200" dirty="0" smtClean="0"/>
              <a:t>correspondent </a:t>
            </a:r>
            <a:r>
              <a:rPr lang="en-US" altLang="zh-TW" kern="1200" dirty="0" smtClean="0"/>
              <a:t>node</a:t>
            </a:r>
            <a:endParaRPr lang="zh-TW" altLang="en-US" dirty="0" smtClean="0"/>
          </a:p>
          <a:p>
            <a:r>
              <a:rPr lang="en-US" altLang="zh-TW" dirty="0" smtClean="0"/>
              <a:t>The </a:t>
            </a:r>
            <a:r>
              <a:rPr lang="en-US" altLang="zh-TW" dirty="0" smtClean="0"/>
              <a:t>mobile node uses the </a:t>
            </a:r>
            <a:r>
              <a:rPr lang="en-US" altLang="zh-TW" b="1" dirty="0" smtClean="0"/>
              <a:t>Home Address option </a:t>
            </a:r>
            <a:r>
              <a:rPr lang="en-US" altLang="zh-TW" dirty="0" smtClean="0"/>
              <a:t>when </a:t>
            </a:r>
            <a:r>
              <a:rPr lang="en-US" altLang="zh-TW" dirty="0" smtClean="0"/>
              <a:t>sending packets to the correspondent </a:t>
            </a:r>
            <a:r>
              <a:rPr lang="en-US" altLang="zh-TW" dirty="0" smtClean="0"/>
              <a:t>node.</a:t>
            </a:r>
          </a:p>
          <a:p>
            <a:r>
              <a:rPr lang="en-US" altLang="zh-TW" dirty="0" smtClean="0"/>
              <a:t>The correspondent node uses </a:t>
            </a:r>
            <a:r>
              <a:rPr lang="en-US" altLang="zh-TW" b="1" dirty="0" smtClean="0"/>
              <a:t>routing header type 2</a:t>
            </a:r>
            <a:r>
              <a:rPr lang="en-US" altLang="zh-TW" dirty="0" smtClean="0"/>
              <a:t> when sending packets to the mobile node.</a:t>
            </a:r>
          </a:p>
          <a:p>
            <a:pPr lvl="1"/>
            <a:r>
              <a:rPr lang="en-US" altLang="zh-TW" dirty="0" smtClean="0"/>
              <a:t>It contains both home address and care-of address. 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12/19/2011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NTHU CS5421 Cloud Computing 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Home Address Option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When a mobile node wants to use the care-of address as the source, it can add the home address option., which is carried by the destination options header.</a:t>
            </a:r>
          </a:p>
          <a:p>
            <a:r>
              <a:rPr lang="en-US" altLang="zh-TW" dirty="0" smtClean="0"/>
              <a:t>Advantages:</a:t>
            </a:r>
          </a:p>
          <a:p>
            <a:pPr lvl="1"/>
            <a:r>
              <a:rPr lang="en-US" altLang="zh-TW" dirty="0" smtClean="0"/>
              <a:t>No packets encapsulation and triangle tunneling</a:t>
            </a:r>
          </a:p>
          <a:p>
            <a:pPr lvl="1"/>
            <a:r>
              <a:rPr lang="en-US" altLang="zh-TW" dirty="0" smtClean="0"/>
              <a:t>Movement are transparent to the transport layer</a:t>
            </a:r>
          </a:p>
          <a:p>
            <a:pPr lvl="1"/>
            <a:r>
              <a:rPr lang="en-US" altLang="zh-TW" dirty="0" smtClean="0"/>
              <a:t>Multicast by mobile node is simpler.</a:t>
            </a:r>
          </a:p>
          <a:p>
            <a:pPr lvl="1"/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12/19/2011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The Great </a:t>
            </a:r>
            <a:r>
              <a:rPr lang="en-US" altLang="zh-TW" sz="2400" dirty="0" err="1" smtClean="0"/>
              <a:t>vSwitch</a:t>
            </a:r>
            <a:r>
              <a:rPr lang="en-US" altLang="zh-TW" sz="2400" dirty="0" smtClean="0"/>
              <a:t> Debate by Ken </a:t>
            </a:r>
            <a:r>
              <a:rPr lang="en-US" altLang="zh-TW" sz="2400" dirty="0" smtClean="0"/>
              <a:t>Cline </a:t>
            </a:r>
            <a:r>
              <a:rPr lang="en-US" altLang="zh-TW" sz="2400" dirty="0" smtClean="0">
                <a:hlinkClick r:id="rId3"/>
              </a:rPr>
              <a:t>http</a:t>
            </a:r>
            <a:r>
              <a:rPr lang="en-US" altLang="zh-TW" sz="2400" dirty="0" smtClean="0">
                <a:hlinkClick r:id="rId3"/>
              </a:rPr>
              <a:t>://kensvirtualreality.wordpress.com/2009/03/29/the-great-vswitch-debate-part-1</a:t>
            </a:r>
            <a:r>
              <a:rPr lang="en-US" altLang="zh-TW" sz="2400" dirty="0" smtClean="0">
                <a:hlinkClick r:id="rId3"/>
              </a:rPr>
              <a:t>/</a:t>
            </a:r>
            <a:endParaRPr lang="en-US" altLang="zh-TW" sz="2400" dirty="0" smtClean="0"/>
          </a:p>
          <a:p>
            <a:r>
              <a:rPr lang="en-US" altLang="zh-TW" sz="2400" dirty="0" smtClean="0"/>
              <a:t>Wikipedia and the Internet</a:t>
            </a:r>
          </a:p>
          <a:p>
            <a:r>
              <a:rPr lang="en-US" altLang="zh-TW" sz="2400" dirty="0" smtClean="0"/>
              <a:t>Optimizing Cloud Computing with </a:t>
            </a:r>
            <a:r>
              <a:rPr lang="en-US" altLang="zh-TW" sz="2400" dirty="0" smtClean="0"/>
              <a:t>IPv6, </a:t>
            </a:r>
            <a:r>
              <a:rPr lang="en-US" altLang="zh-TW" sz="2400" dirty="0" smtClean="0">
                <a:hlinkClick r:id="rId4"/>
              </a:rPr>
              <a:t>http://</a:t>
            </a:r>
            <a:r>
              <a:rPr lang="en-US" altLang="zh-TW" sz="2400" dirty="0" smtClean="0">
                <a:hlinkClick r:id="rId4"/>
              </a:rPr>
              <a:t>www.slideshare.net/rhoton/optimizing-cloud-computing-with-ipv6-1606392</a:t>
            </a:r>
            <a:endParaRPr lang="en-US" altLang="zh-TW" sz="2400" dirty="0" smtClean="0"/>
          </a:p>
          <a:p>
            <a:r>
              <a:rPr lang="en-US" altLang="zh-TW" sz="2400" dirty="0" smtClean="0"/>
              <a:t>RFC 3963 </a:t>
            </a:r>
            <a:r>
              <a:rPr lang="en-US" altLang="zh-TW" sz="2400" dirty="0" smtClean="0">
                <a:hlinkClick r:id="rId5"/>
              </a:rPr>
              <a:t>http://</a:t>
            </a:r>
            <a:r>
              <a:rPr lang="en-US" altLang="zh-TW" sz="2400" dirty="0" smtClean="0">
                <a:hlinkClick r:id="rId5"/>
              </a:rPr>
              <a:t>tools.ietf.org/html/rfc3963</a:t>
            </a:r>
            <a:endParaRPr lang="en-US" altLang="zh-TW" sz="2400" dirty="0" smtClean="0"/>
          </a:p>
          <a:p>
            <a:r>
              <a:rPr lang="en-US" altLang="zh-TW" sz="2400" dirty="0" smtClean="0"/>
              <a:t>IPv6 </a:t>
            </a:r>
            <a:r>
              <a:rPr lang="en-US" altLang="zh-TW" sz="2400" dirty="0" smtClean="0"/>
              <a:t>Essentials</a:t>
            </a:r>
            <a:r>
              <a:rPr lang="en-US" altLang="zh-TW" sz="2400" dirty="0" smtClean="0"/>
              <a:t> </a:t>
            </a:r>
            <a:r>
              <a:rPr lang="en-US" altLang="zh-TW" sz="2400" dirty="0" smtClean="0">
                <a:hlinkClick r:id="rId6"/>
              </a:rPr>
              <a:t>http://flylib.com/books/en/1.88.1.96/6</a:t>
            </a:r>
            <a:r>
              <a:rPr lang="en-US" altLang="zh-TW" sz="2400" dirty="0" smtClean="0">
                <a:hlinkClick r:id="rId6"/>
              </a:rPr>
              <a:t>/</a:t>
            </a:r>
            <a:endParaRPr lang="en-US" altLang="zh-TW" sz="2400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12/19/2011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Switch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smtClean="0"/>
              <a:t>Virtual </a:t>
            </a:r>
            <a:r>
              <a:rPr lang="en-US" dirty="0"/>
              <a:t>Switch (</a:t>
            </a:r>
            <a:r>
              <a:rPr lang="en-US" dirty="0" err="1"/>
              <a:t>vSwitch</a:t>
            </a:r>
            <a:r>
              <a:rPr lang="en-US" dirty="0"/>
              <a:t>) is a </a:t>
            </a:r>
            <a:r>
              <a:rPr lang="en-US" dirty="0" smtClean="0"/>
              <a:t>layer 2 software that </a:t>
            </a:r>
            <a:r>
              <a:rPr lang="en-US" dirty="0"/>
              <a:t>runs on </a:t>
            </a:r>
            <a:r>
              <a:rPr lang="en-US" dirty="0" smtClean="0"/>
              <a:t>hypervisor and </a:t>
            </a:r>
            <a:r>
              <a:rPr lang="en-US" dirty="0"/>
              <a:t>is responsible for providing all network-based </a:t>
            </a:r>
            <a:r>
              <a:rPr lang="en-US" dirty="0" smtClean="0"/>
              <a:t>communications. </a:t>
            </a:r>
          </a:p>
          <a:p>
            <a:pPr lvl="1"/>
            <a:r>
              <a:rPr lang="en-US" dirty="0" smtClean="0"/>
              <a:t>Networking </a:t>
            </a:r>
            <a:r>
              <a:rPr lang="en-US" dirty="0"/>
              <a:t>components connect to </a:t>
            </a:r>
            <a:r>
              <a:rPr lang="en-US" dirty="0" err="1"/>
              <a:t>vSwitches</a:t>
            </a:r>
            <a:r>
              <a:rPr lang="en-US" dirty="0"/>
              <a:t> via Port </a:t>
            </a:r>
            <a:r>
              <a:rPr lang="en-US" dirty="0" smtClean="0"/>
              <a:t>Groups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3962400"/>
            <a:ext cx="5689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23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between VMs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609600"/>
          </a:xfrm>
        </p:spPr>
        <p:txBody>
          <a:bodyPr/>
          <a:lstStyle/>
          <a:p>
            <a:r>
              <a:rPr lang="en-US" dirty="0"/>
              <a:t>No Direct Connection between </a:t>
            </a:r>
            <a:r>
              <a:rPr lang="en-US" dirty="0" err="1"/>
              <a:t>vSwitches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2438400"/>
            <a:ext cx="6007213" cy="385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321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Fault tolerance by </a:t>
            </a:r>
            <a:r>
              <a:rPr lang="en-US" dirty="0" err="1" smtClean="0"/>
              <a:t>vSwitch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2514600"/>
            <a:ext cx="6096350" cy="37702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20200" y="3378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825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Traffic </a:t>
            </a:r>
            <a:r>
              <a:rPr lang="en-US" altLang="zh-TW" dirty="0" smtClean="0"/>
              <a:t>Isolation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28800"/>
            <a:ext cx="4267200" cy="4495800"/>
          </a:xfrm>
        </p:spPr>
        <p:txBody>
          <a:bodyPr/>
          <a:lstStyle/>
          <a:p>
            <a:r>
              <a:rPr lang="en-US" altLang="zh-TW" dirty="0" err="1" smtClean="0"/>
              <a:t>vNICs</a:t>
            </a:r>
            <a:r>
              <a:rPr lang="en-US" altLang="zh-TW" dirty="0" smtClean="0"/>
              <a:t> share a </a:t>
            </a:r>
            <a:r>
              <a:rPr lang="en-US" altLang="zh-TW" b="1" dirty="0" smtClean="0"/>
              <a:t>port group</a:t>
            </a:r>
            <a:r>
              <a:rPr lang="en-US" altLang="zh-TW" dirty="0" smtClean="0"/>
              <a:t> </a:t>
            </a:r>
            <a:r>
              <a:rPr lang="en-US" altLang="zh-TW" dirty="0" smtClean="0"/>
              <a:t>on a </a:t>
            </a:r>
            <a:r>
              <a:rPr lang="en-US" altLang="zh-TW" dirty="0" err="1" smtClean="0"/>
              <a:t>vSwitch</a:t>
            </a:r>
            <a:r>
              <a:rPr lang="en-US" altLang="zh-TW" dirty="0" smtClean="0"/>
              <a:t> have the same network configurations, including security, traffic shaping, etc.</a:t>
            </a:r>
          </a:p>
          <a:p>
            <a:r>
              <a:rPr lang="en-US" altLang="zh-TW" dirty="0" smtClean="0"/>
              <a:t>A </a:t>
            </a:r>
            <a:r>
              <a:rPr lang="en-US" altLang="zh-TW" dirty="0" err="1" smtClean="0"/>
              <a:t>vNIC</a:t>
            </a:r>
            <a:r>
              <a:rPr lang="en-US" altLang="zh-TW" dirty="0" smtClean="0"/>
              <a:t> can only see the traffic on </a:t>
            </a:r>
            <a:r>
              <a:rPr lang="en-US" altLang="zh-TW" dirty="0" err="1" smtClean="0"/>
              <a:t>vSwitch</a:t>
            </a:r>
            <a:r>
              <a:rPr lang="en-US" altLang="zh-TW" dirty="0" smtClean="0"/>
              <a:t> of the same port group.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12/19/2011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52600"/>
            <a:ext cx="446722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VM Communication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12/19/2011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05000"/>
            <a:ext cx="7869344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 bwMode="auto">
          <a:xfrm>
            <a:off x="3200400" y="1752600"/>
            <a:ext cx="2667000" cy="4648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5867400" y="1752600"/>
            <a:ext cx="2667000" cy="4648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VLAN </a:t>
            </a:r>
            <a:r>
              <a:rPr lang="en-US" dirty="0" err="1" smtClean="0"/>
              <a:t>Trunking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trunk is a single </a:t>
            </a:r>
            <a:r>
              <a:rPr lang="en-US" dirty="0" smtClean="0"/>
              <a:t>channel </a:t>
            </a:r>
            <a:r>
              <a:rPr lang="en-US" dirty="0"/>
              <a:t>between two </a:t>
            </a:r>
            <a:r>
              <a:rPr lang="en-US" dirty="0" smtClean="0"/>
              <a:t>points</a:t>
            </a:r>
          </a:p>
          <a:p>
            <a:r>
              <a:rPr lang="en-US" dirty="0" smtClean="0"/>
              <a:t>VLAN </a:t>
            </a:r>
            <a:r>
              <a:rPr lang="en-US" dirty="0" err="1" smtClean="0"/>
              <a:t>trunking</a:t>
            </a:r>
            <a:r>
              <a:rPr lang="en-US" dirty="0" smtClean="0"/>
              <a:t> = </a:t>
            </a:r>
            <a:r>
              <a:rPr lang="ro-RO" dirty="0"/>
              <a:t>VLAN multiplexing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2971800"/>
            <a:ext cx="6535363" cy="329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09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VLAN Tagging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reduce the amount of broadcast </a:t>
            </a:r>
            <a:r>
              <a:rPr lang="en-US" dirty="0" smtClean="0"/>
              <a:t>traffic, layer 2  switch can segment a LAN </a:t>
            </a:r>
            <a:r>
              <a:rPr lang="en-US" dirty="0"/>
              <a:t>into Virtual </a:t>
            </a:r>
            <a:r>
              <a:rPr lang="en-US" dirty="0" smtClean="0"/>
              <a:t>LANs.</a:t>
            </a:r>
          </a:p>
          <a:p>
            <a:r>
              <a:rPr lang="en-US" dirty="0"/>
              <a:t>Members of a VLAN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can </a:t>
            </a:r>
            <a:r>
              <a:rPr lang="en-US" dirty="0"/>
              <a:t>only talk to other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members </a:t>
            </a:r>
            <a:r>
              <a:rPr lang="en-US" dirty="0"/>
              <a:t>of the same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VLAN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pPr/>
              <a:t>12/19/2011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895600"/>
            <a:ext cx="3992363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4191000"/>
            <a:ext cx="2044700" cy="202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081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al machine">
  <a:themeElements>
    <a:clrScheme name="Office 佈景主題 1">
      <a:dk1>
        <a:srgbClr val="000000"/>
      </a:dk1>
      <a:lt1>
        <a:srgbClr val="FFFFFF"/>
      </a:lt1>
      <a:dk2>
        <a:srgbClr val="233DA9"/>
      </a:dk2>
      <a:lt2>
        <a:srgbClr val="DDDDDD"/>
      </a:lt2>
      <a:accent1>
        <a:srgbClr val="65AAE9"/>
      </a:accent1>
      <a:accent2>
        <a:srgbClr val="B2B2B2"/>
      </a:accent2>
      <a:accent3>
        <a:srgbClr val="FFFFFF"/>
      </a:accent3>
      <a:accent4>
        <a:srgbClr val="000000"/>
      </a:accent4>
      <a:accent5>
        <a:srgbClr val="B8D2F2"/>
      </a:accent5>
      <a:accent6>
        <a:srgbClr val="A1A1A1"/>
      </a:accent6>
      <a:hlink>
        <a:srgbClr val="7DA0D3"/>
      </a:hlink>
      <a:folHlink>
        <a:srgbClr val="B2E385"/>
      </a:folHlink>
    </a:clrScheme>
    <a:fontScheme name="Office 佈景主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233DA9"/>
        </a:dk2>
        <a:lt2>
          <a:srgbClr val="DDDDDD"/>
        </a:lt2>
        <a:accent1>
          <a:srgbClr val="65AAE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8D2F2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FF"/>
        </a:lt1>
        <a:dk2>
          <a:srgbClr val="37737F"/>
        </a:dk2>
        <a:lt2>
          <a:srgbClr val="DDDDDD"/>
        </a:lt2>
        <a:accent1>
          <a:srgbClr val="52BCB2"/>
        </a:accent1>
        <a:accent2>
          <a:srgbClr val="E0A56A"/>
        </a:accent2>
        <a:accent3>
          <a:srgbClr val="FFFFFF"/>
        </a:accent3>
        <a:accent4>
          <a:srgbClr val="000000"/>
        </a:accent4>
        <a:accent5>
          <a:srgbClr val="B3DAD5"/>
        </a:accent5>
        <a:accent6>
          <a:srgbClr val="CB955F"/>
        </a:accent6>
        <a:hlink>
          <a:srgbClr val="A0C264"/>
        </a:hlink>
        <a:folHlink>
          <a:srgbClr val="DCDC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CloudComputing</Template>
  <TotalTime>11323</TotalTime>
  <Words>880</Words>
  <Application>Microsoft Office PowerPoint</Application>
  <PresentationFormat>如螢幕大小 (4:3)</PresentationFormat>
  <Paragraphs>198</Paragraphs>
  <Slides>24</Slides>
  <Notes>24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24</vt:i4>
      </vt:variant>
    </vt:vector>
  </HeadingPairs>
  <TitlesOfParts>
    <vt:vector size="28" baseType="lpstr">
      <vt:lpstr>real machine</vt:lpstr>
      <vt:lpstr>Image</vt:lpstr>
      <vt:lpstr>VISIO</vt:lpstr>
      <vt:lpstr>Visio</vt:lpstr>
      <vt:lpstr>投影片 1</vt:lpstr>
      <vt:lpstr>Outline</vt:lpstr>
      <vt:lpstr>Virtual Switch</vt:lpstr>
      <vt:lpstr>Communication between VMs</vt:lpstr>
      <vt:lpstr>Fault Tolerance</vt:lpstr>
      <vt:lpstr>Traffic Isolation</vt:lpstr>
      <vt:lpstr>VM Communication</vt:lpstr>
      <vt:lpstr>VLAN Trunking</vt:lpstr>
      <vt:lpstr>VLAN Tagging</vt:lpstr>
      <vt:lpstr>Example of VLAN Switch</vt:lpstr>
      <vt:lpstr>VLAN Trunking Example</vt:lpstr>
      <vt:lpstr>VLAN Tagging in vSwitch</vt:lpstr>
      <vt:lpstr>vSwitch Trunking Modes</vt:lpstr>
      <vt:lpstr>Multiple VMs, Multiple Networks</vt:lpstr>
      <vt:lpstr>Traffic Shaping Configuration</vt:lpstr>
      <vt:lpstr>Outline</vt:lpstr>
      <vt:lpstr>IPv6</vt:lpstr>
      <vt:lpstr>NAT Problems</vt:lpstr>
      <vt:lpstr>Mobile IP</vt:lpstr>
      <vt:lpstr>IPv6 Mobility Support</vt:lpstr>
      <vt:lpstr>Bidirectional Tunneling</vt:lpstr>
      <vt:lpstr>Route Optimization</vt:lpstr>
      <vt:lpstr>Home Address Option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IaaS</dc:title>
  <dc:creator>cyhuang</dc:creator>
  <cp:lastModifiedBy>roger</cp:lastModifiedBy>
  <cp:revision>1167</cp:revision>
  <dcterms:created xsi:type="dcterms:W3CDTF">2006-08-16T00:00:00Z</dcterms:created>
  <dcterms:modified xsi:type="dcterms:W3CDTF">2011-12-19T07:37:50Z</dcterms:modified>
</cp:coreProperties>
</file>