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20" r:id="rId2"/>
    <p:sldId id="321" r:id="rId3"/>
    <p:sldId id="322" r:id="rId4"/>
    <p:sldId id="333" r:id="rId5"/>
    <p:sldId id="334" r:id="rId6"/>
    <p:sldId id="328" r:id="rId7"/>
    <p:sldId id="331" r:id="rId8"/>
    <p:sldId id="336" r:id="rId9"/>
    <p:sldId id="337" r:id="rId10"/>
    <p:sldId id="340" r:id="rId11"/>
    <p:sldId id="341" r:id="rId12"/>
    <p:sldId id="344" r:id="rId13"/>
    <p:sldId id="338" r:id="rId14"/>
    <p:sldId id="339" r:id="rId15"/>
    <p:sldId id="342" r:id="rId16"/>
    <p:sldId id="345" r:id="rId17"/>
    <p:sldId id="346" r:id="rId18"/>
    <p:sldId id="347" r:id="rId19"/>
    <p:sldId id="348" r:id="rId20"/>
    <p:sldId id="349" r:id="rId21"/>
    <p:sldId id="332" r:id="rId22"/>
    <p:sldId id="350" r:id="rId23"/>
    <p:sldId id="3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90" d="100"/>
          <a:sy n="90" d="100"/>
        </p:scale>
        <p:origin x="-115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pPr/>
              <a:t>2011/12/13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p:oleObj spid="_x0000_s2524" name="Image" r:id="rId15" imgW="9561905" imgH="1600000" progId="">
              <p:embed/>
            </p:oleObj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Data Center Network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563563"/>
          </a:xfrm>
        </p:spPr>
        <p:txBody>
          <a:bodyPr/>
          <a:lstStyle/>
          <a:p>
            <a:r>
              <a:rPr lang="en-US" dirty="0" smtClean="0"/>
              <a:t>Neighbors of a Node in a Hypercube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a node by its binary representation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q-1</a:t>
            </a:r>
            <a:r>
              <a:rPr lang="en-US" dirty="0" smtClean="0"/>
              <a:t>x</a:t>
            </a:r>
            <a:r>
              <a:rPr lang="en-US" baseline="-25000" dirty="0" smtClean="0"/>
              <a:t>q-2</a:t>
            </a:r>
            <a:r>
              <a:rPr lang="en-US" dirty="0" smtClean="0"/>
              <a:t>…x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Its neighbors are </a:t>
            </a:r>
            <a:br>
              <a:rPr lang="en-US" dirty="0" smtClean="0"/>
            </a:br>
            <a:r>
              <a:rPr lang="en-US" dirty="0" smtClean="0"/>
              <a:t>	x</a:t>
            </a:r>
            <a:r>
              <a:rPr lang="en-US" baseline="-25000" dirty="0" smtClean="0"/>
              <a:t>q</a:t>
            </a:r>
            <a:r>
              <a:rPr lang="en-US" baseline="-25000" dirty="0"/>
              <a:t>-1</a:t>
            </a:r>
            <a:r>
              <a:rPr lang="en-US" dirty="0"/>
              <a:t>x</a:t>
            </a:r>
            <a:r>
              <a:rPr lang="en-US" baseline="-25000" dirty="0"/>
              <a:t>q-2</a:t>
            </a:r>
            <a:r>
              <a:rPr lang="en-US" dirty="0"/>
              <a:t>…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x</a:t>
            </a:r>
            <a:r>
              <a:rPr lang="en-US" baseline="-25000" dirty="0" smtClean="0"/>
              <a:t>q</a:t>
            </a:r>
            <a:r>
              <a:rPr lang="en-US" baseline="-25000" dirty="0"/>
              <a:t>-1</a:t>
            </a:r>
            <a:r>
              <a:rPr lang="en-US" dirty="0"/>
              <a:t>x</a:t>
            </a:r>
            <a:r>
              <a:rPr lang="en-US" baseline="-25000" dirty="0"/>
              <a:t>q-2</a:t>
            </a:r>
            <a:r>
              <a:rPr lang="en-US" dirty="0"/>
              <a:t>…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/>
              <a:t>’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</a:p>
          <a:p>
            <a:pPr marL="0" indent="0">
              <a:buNone/>
            </a:pPr>
            <a:r>
              <a:rPr lang="en-US" baseline="-25000" dirty="0"/>
              <a:t>	</a:t>
            </a:r>
            <a:r>
              <a:rPr lang="en-US" dirty="0"/>
              <a:t>x</a:t>
            </a:r>
            <a:r>
              <a:rPr lang="en-US" baseline="-25000" dirty="0"/>
              <a:t>q-1</a:t>
            </a:r>
            <a:r>
              <a:rPr lang="en-US" dirty="0"/>
              <a:t>x</a:t>
            </a:r>
            <a:r>
              <a:rPr lang="en-US" baseline="-25000" dirty="0"/>
              <a:t>q-2</a:t>
            </a:r>
            <a:r>
              <a:rPr lang="en-US" dirty="0"/>
              <a:t>…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/>
              <a:t>’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</a:p>
          <a:p>
            <a:pPr marL="0" indent="0">
              <a:buNone/>
            </a:pPr>
            <a:r>
              <a:rPr lang="en-US" baseline="-25000" dirty="0"/>
              <a:t>	</a:t>
            </a:r>
            <a:r>
              <a:rPr lang="en-US" baseline="-25000" dirty="0" smtClean="0"/>
              <a:t>		:</a:t>
            </a:r>
          </a:p>
          <a:p>
            <a:pPr marL="0" indent="0"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q</a:t>
            </a:r>
            <a:r>
              <a:rPr lang="en-US" baseline="-25000" dirty="0"/>
              <a:t>-</a:t>
            </a:r>
            <a:r>
              <a:rPr lang="en-US" baseline="-25000" dirty="0" smtClean="0"/>
              <a:t>1</a:t>
            </a:r>
            <a:r>
              <a:rPr lang="en-US" dirty="0"/>
              <a:t>’</a:t>
            </a:r>
            <a:r>
              <a:rPr lang="en-US" dirty="0" smtClean="0"/>
              <a:t>x</a:t>
            </a:r>
            <a:r>
              <a:rPr lang="en-US" baseline="-25000" dirty="0" smtClean="0"/>
              <a:t>q</a:t>
            </a:r>
            <a:r>
              <a:rPr lang="en-US" baseline="-25000" dirty="0"/>
              <a:t>-2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4600"/>
            <a:ext cx="41275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6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on </a:t>
            </a:r>
            <a:r>
              <a:rPr lang="en-US" dirty="0" err="1" smtClean="0"/>
              <a:t>HyperCube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source A=a</a:t>
            </a:r>
            <a:r>
              <a:rPr lang="en-US" baseline="-25000" dirty="0"/>
              <a:t>k</a:t>
            </a:r>
            <a:r>
              <a:rPr lang="en-US" dirty="0"/>
              <a:t>a</a:t>
            </a:r>
            <a:r>
              <a:rPr lang="en-US" baseline="-25000" dirty="0"/>
              <a:t>k-1</a:t>
            </a:r>
            <a:r>
              <a:rPr lang="en-US" dirty="0"/>
              <a:t>…a</a:t>
            </a:r>
            <a:r>
              <a:rPr lang="en-US" baseline="-25000" dirty="0"/>
              <a:t>0</a:t>
            </a:r>
            <a:r>
              <a:rPr lang="en-US" dirty="0"/>
              <a:t> and a destination B=b</a:t>
            </a:r>
            <a:r>
              <a:rPr lang="en-US" baseline="-25000" dirty="0"/>
              <a:t>k</a:t>
            </a:r>
            <a:r>
              <a:rPr lang="en-US" dirty="0"/>
              <a:t>b</a:t>
            </a:r>
            <a:r>
              <a:rPr lang="en-US" baseline="-25000" dirty="0"/>
              <a:t>k-1</a:t>
            </a:r>
            <a:r>
              <a:rPr lang="en-US" dirty="0"/>
              <a:t>…b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path </a:t>
            </a:r>
            <a:r>
              <a:rPr lang="en-US" dirty="0" smtClean="0"/>
              <a:t>can be constructed by alternating the a different bit.</a:t>
            </a:r>
          </a:p>
          <a:p>
            <a:pPr lvl="1"/>
            <a:r>
              <a:rPr lang="en-US" dirty="0" smtClean="0"/>
              <a:t>The longest path is k+1. </a:t>
            </a:r>
          </a:p>
          <a:p>
            <a:r>
              <a:rPr lang="en-US" dirty="0" smtClean="0"/>
              <a:t>Multipath</a:t>
            </a:r>
          </a:p>
          <a:p>
            <a:pPr lvl="1"/>
            <a:r>
              <a:rPr lang="en-US" dirty="0" smtClean="0"/>
              <a:t>There are k+1 node-disjoint </a:t>
            </a:r>
            <a:br>
              <a:rPr lang="en-US" dirty="0" smtClean="0"/>
            </a:br>
            <a:r>
              <a:rPr lang="en-US" dirty="0" smtClean="0"/>
              <a:t>paths for given A and B.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8-cel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1623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09600"/>
          </a:xfrm>
        </p:spPr>
        <p:txBody>
          <a:bodyPr/>
          <a:lstStyle/>
          <a:p>
            <a:r>
              <a:rPr lang="en-US" dirty="0"/>
              <a:t>Switch Based </a:t>
            </a:r>
            <a:r>
              <a:rPr lang="en-US" dirty="0" err="1"/>
              <a:t>HyperCube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1447800" y="2590801"/>
            <a:ext cx="1676400" cy="1600200"/>
            <a:chOff x="1447800" y="2743200"/>
            <a:chExt cx="1676400" cy="1600200"/>
          </a:xfrm>
        </p:grpSpPr>
        <p:sp>
          <p:nvSpPr>
            <p:cNvPr id="9" name="Oval 8"/>
            <p:cNvSpPr/>
            <p:nvPr/>
          </p:nvSpPr>
          <p:spPr bwMode="auto">
            <a:xfrm>
              <a:off x="1447800" y="2743200"/>
              <a:ext cx="6858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438400" y="2743200"/>
              <a:ext cx="685800" cy="53340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01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447800" y="3810000"/>
              <a:ext cx="685800" cy="533400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438400" y="3810000"/>
              <a:ext cx="685800" cy="533400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3352800"/>
              <a:ext cx="609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000</a:t>
              </a:r>
            </a:p>
          </p:txBody>
        </p:sp>
        <p:cxnSp>
          <p:nvCxnSpPr>
            <p:cNvPr id="10" name="Straight Connector 9"/>
            <p:cNvCxnSpPr>
              <a:stCxn id="9" idx="5"/>
              <a:endCxn id="28" idx="0"/>
            </p:cNvCxnSpPr>
            <p:nvPr/>
          </p:nvCxnSpPr>
          <p:spPr bwMode="auto">
            <a:xfrm>
              <a:off x="2033167" y="31984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28" idx="0"/>
              <a:endCxn id="25" idx="3"/>
            </p:cNvCxnSpPr>
            <p:nvPr/>
          </p:nvCxnSpPr>
          <p:spPr bwMode="auto">
            <a:xfrm flipV="1">
              <a:off x="2286000" y="31984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8" idx="2"/>
              <a:endCxn id="27" idx="1"/>
            </p:cNvCxnSpPr>
            <p:nvPr/>
          </p:nvCxnSpPr>
          <p:spPr bwMode="auto">
            <a:xfrm>
              <a:off x="2286000" y="37338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28" idx="2"/>
              <a:endCxn id="26" idx="7"/>
            </p:cNvCxnSpPr>
            <p:nvPr/>
          </p:nvCxnSpPr>
          <p:spPr bwMode="auto">
            <a:xfrm flipH="1">
              <a:off x="2033167" y="37338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" name="Group 176"/>
          <p:cNvGrpSpPr/>
          <p:nvPr/>
        </p:nvGrpSpPr>
        <p:grpSpPr>
          <a:xfrm>
            <a:off x="5943600" y="2590801"/>
            <a:ext cx="1676400" cy="1600200"/>
            <a:chOff x="6019800" y="2743200"/>
            <a:chExt cx="1676400" cy="1600200"/>
          </a:xfrm>
        </p:grpSpPr>
        <p:sp>
          <p:nvSpPr>
            <p:cNvPr id="13" name="Oval 12"/>
            <p:cNvSpPr/>
            <p:nvPr/>
          </p:nvSpPr>
          <p:spPr bwMode="auto">
            <a:xfrm>
              <a:off x="6019800" y="2743200"/>
              <a:ext cx="6858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10400" y="2743200"/>
              <a:ext cx="685800" cy="53340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3810000"/>
              <a:ext cx="685800" cy="533400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010400" y="3810000"/>
              <a:ext cx="685800" cy="533400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53200" y="3352800"/>
              <a:ext cx="609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001</a:t>
              </a:r>
            </a:p>
          </p:txBody>
        </p:sp>
        <p:cxnSp>
          <p:nvCxnSpPr>
            <p:cNvPr id="37" name="Straight Connector 36"/>
            <p:cNvCxnSpPr>
              <a:stCxn id="17" idx="0"/>
              <a:endCxn id="14" idx="3"/>
            </p:cNvCxnSpPr>
            <p:nvPr/>
          </p:nvCxnSpPr>
          <p:spPr bwMode="auto">
            <a:xfrm flipV="1">
              <a:off x="6858000" y="31984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17" idx="0"/>
              <a:endCxn id="13" idx="5"/>
            </p:cNvCxnSpPr>
            <p:nvPr/>
          </p:nvCxnSpPr>
          <p:spPr bwMode="auto">
            <a:xfrm flipH="1" flipV="1">
              <a:off x="6605167" y="31984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7" idx="2"/>
              <a:endCxn id="16" idx="1"/>
            </p:cNvCxnSpPr>
            <p:nvPr/>
          </p:nvCxnSpPr>
          <p:spPr bwMode="auto">
            <a:xfrm>
              <a:off x="6858000" y="37338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7" idx="2"/>
              <a:endCxn id="15" idx="7"/>
            </p:cNvCxnSpPr>
            <p:nvPr/>
          </p:nvCxnSpPr>
          <p:spPr bwMode="auto">
            <a:xfrm flipH="1">
              <a:off x="6605167" y="37338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" name="Group 177"/>
          <p:cNvGrpSpPr/>
          <p:nvPr/>
        </p:nvGrpSpPr>
        <p:grpSpPr>
          <a:xfrm>
            <a:off x="5943600" y="4724400"/>
            <a:ext cx="1676400" cy="1600200"/>
            <a:chOff x="5943600" y="4724400"/>
            <a:chExt cx="1676400" cy="1600200"/>
          </a:xfrm>
        </p:grpSpPr>
        <p:sp>
          <p:nvSpPr>
            <p:cNvPr id="23" name="Oval 22"/>
            <p:cNvSpPr/>
            <p:nvPr/>
          </p:nvSpPr>
          <p:spPr bwMode="auto">
            <a:xfrm>
              <a:off x="5943600" y="4724400"/>
              <a:ext cx="6858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934200" y="4724400"/>
              <a:ext cx="685800" cy="53340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01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943600" y="5791200"/>
              <a:ext cx="685800" cy="533400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934200" y="5791200"/>
              <a:ext cx="685800" cy="533400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11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77000" y="5334000"/>
              <a:ext cx="609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charset="0"/>
                </a:rPr>
                <a:t>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Connector 44"/>
            <p:cNvCxnSpPr>
              <a:stCxn id="31" idx="0"/>
              <a:endCxn id="24" idx="3"/>
            </p:cNvCxnSpPr>
            <p:nvPr/>
          </p:nvCxnSpPr>
          <p:spPr bwMode="auto">
            <a:xfrm flipV="1">
              <a:off x="6781800" y="51796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31" idx="0"/>
              <a:endCxn id="23" idx="5"/>
            </p:cNvCxnSpPr>
            <p:nvPr/>
          </p:nvCxnSpPr>
          <p:spPr bwMode="auto">
            <a:xfrm flipH="1" flipV="1">
              <a:off x="6528967" y="51796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>
              <a:stCxn id="31" idx="2"/>
              <a:endCxn id="30" idx="1"/>
            </p:cNvCxnSpPr>
            <p:nvPr/>
          </p:nvCxnSpPr>
          <p:spPr bwMode="auto">
            <a:xfrm>
              <a:off x="6781800" y="57150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31" idx="2"/>
              <a:endCxn id="29" idx="7"/>
            </p:cNvCxnSpPr>
            <p:nvPr/>
          </p:nvCxnSpPr>
          <p:spPr bwMode="auto">
            <a:xfrm flipH="1">
              <a:off x="6528967" y="57150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6" name="Group 175"/>
          <p:cNvGrpSpPr/>
          <p:nvPr/>
        </p:nvGrpSpPr>
        <p:grpSpPr>
          <a:xfrm>
            <a:off x="1447800" y="4724400"/>
            <a:ext cx="1676400" cy="1600200"/>
            <a:chOff x="1447800" y="4724400"/>
            <a:chExt cx="1676400" cy="1600200"/>
          </a:xfrm>
        </p:grpSpPr>
        <p:sp>
          <p:nvSpPr>
            <p:cNvPr id="18" name="Oval 17"/>
            <p:cNvSpPr/>
            <p:nvPr/>
          </p:nvSpPr>
          <p:spPr bwMode="auto">
            <a:xfrm>
              <a:off x="1447800" y="4724400"/>
              <a:ext cx="6858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00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438400" y="4724400"/>
              <a:ext cx="685800" cy="53340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01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447800" y="5791200"/>
              <a:ext cx="685800" cy="533400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438400" y="5791200"/>
              <a:ext cx="685800" cy="533400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81200" y="5334000"/>
              <a:ext cx="609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0</a:t>
              </a:r>
              <a:r>
                <a:rPr lang="en-US" dirty="0" smtClean="0">
                  <a:latin typeface="Arial" charset="0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</a:p>
          </p:txBody>
        </p:sp>
        <p:cxnSp>
          <p:nvCxnSpPr>
            <p:cNvPr id="53" name="Straight Connector 52"/>
            <p:cNvCxnSpPr>
              <a:stCxn id="22" idx="0"/>
              <a:endCxn id="19" idx="3"/>
            </p:cNvCxnSpPr>
            <p:nvPr/>
          </p:nvCxnSpPr>
          <p:spPr bwMode="auto">
            <a:xfrm flipV="1">
              <a:off x="2286000" y="51796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>
              <a:stCxn id="22" idx="0"/>
              <a:endCxn id="18" idx="5"/>
            </p:cNvCxnSpPr>
            <p:nvPr/>
          </p:nvCxnSpPr>
          <p:spPr bwMode="auto">
            <a:xfrm flipH="1" flipV="1">
              <a:off x="2033167" y="5179685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stCxn id="22" idx="2"/>
              <a:endCxn id="21" idx="1"/>
            </p:cNvCxnSpPr>
            <p:nvPr/>
          </p:nvCxnSpPr>
          <p:spPr bwMode="auto">
            <a:xfrm>
              <a:off x="2286000" y="57150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>
              <a:stCxn id="22" idx="2"/>
              <a:endCxn id="20" idx="7"/>
            </p:cNvCxnSpPr>
            <p:nvPr/>
          </p:nvCxnSpPr>
          <p:spPr bwMode="auto">
            <a:xfrm flipH="1">
              <a:off x="2033167" y="5715000"/>
              <a:ext cx="252833" cy="15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Rectangle 59"/>
          <p:cNvSpPr/>
          <p:nvPr/>
        </p:nvSpPr>
        <p:spPr bwMode="auto">
          <a:xfrm>
            <a:off x="3657600" y="3581401"/>
            <a:ext cx="685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724400" y="3581401"/>
            <a:ext cx="685800" cy="3810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101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657600" y="5181600"/>
            <a:ext cx="6858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800600" y="5181600"/>
            <a:ext cx="685800" cy="3810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111</a:t>
            </a:r>
          </a:p>
        </p:txBody>
      </p:sp>
      <p:cxnSp>
        <p:nvCxnSpPr>
          <p:cNvPr id="65" name="Curved Connector 64"/>
          <p:cNvCxnSpPr>
            <a:stCxn id="9" idx="0"/>
            <a:endCxn id="60" idx="0"/>
          </p:cNvCxnSpPr>
          <p:nvPr/>
        </p:nvCxnSpPr>
        <p:spPr bwMode="auto">
          <a:xfrm rot="16200000" flipH="1">
            <a:off x="2400300" y="1981201"/>
            <a:ext cx="990600" cy="2209800"/>
          </a:xfrm>
          <a:prstGeom prst="curvedConnector3">
            <a:avLst>
              <a:gd name="adj1" fmla="val -2307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Curved Connector 67"/>
          <p:cNvCxnSpPr>
            <a:stCxn id="13" idx="2"/>
            <a:endCxn id="60" idx="0"/>
          </p:cNvCxnSpPr>
          <p:nvPr/>
        </p:nvCxnSpPr>
        <p:spPr bwMode="auto">
          <a:xfrm rot="10800000" flipV="1">
            <a:off x="4000500" y="2857501"/>
            <a:ext cx="1943100" cy="7239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Curved Connector 69"/>
          <p:cNvCxnSpPr>
            <a:stCxn id="23" idx="1"/>
            <a:endCxn id="60" idx="2"/>
          </p:cNvCxnSpPr>
          <p:nvPr/>
        </p:nvCxnSpPr>
        <p:spPr bwMode="auto">
          <a:xfrm rot="16200000" flipV="1">
            <a:off x="4602210" y="3360691"/>
            <a:ext cx="840114" cy="20435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Curved Connector 73"/>
          <p:cNvCxnSpPr>
            <a:stCxn id="60" idx="2"/>
            <a:endCxn id="18" idx="7"/>
          </p:cNvCxnSpPr>
          <p:nvPr/>
        </p:nvCxnSpPr>
        <p:spPr bwMode="auto">
          <a:xfrm rot="5400000">
            <a:off x="2596777" y="3398792"/>
            <a:ext cx="840114" cy="19673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Curved Connector 76"/>
          <p:cNvCxnSpPr>
            <a:stCxn id="61" idx="0"/>
            <a:endCxn id="14" idx="0"/>
          </p:cNvCxnSpPr>
          <p:nvPr/>
        </p:nvCxnSpPr>
        <p:spPr bwMode="auto">
          <a:xfrm rot="5400000" flipH="1" flipV="1">
            <a:off x="5676900" y="1981201"/>
            <a:ext cx="990600" cy="2209800"/>
          </a:xfrm>
          <a:prstGeom prst="curvedConnector3">
            <a:avLst>
              <a:gd name="adj1" fmla="val 123077"/>
            </a:avLst>
          </a:prstGeom>
          <a:solidFill>
            <a:schemeClr val="accent1"/>
          </a:solidFill>
          <a:ln w="38100" cap="flat" cmpd="sng" algn="ctr">
            <a:solidFill>
              <a:srgbClr val="FC90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Curved Connector 78"/>
          <p:cNvCxnSpPr>
            <a:stCxn id="61" idx="0"/>
            <a:endCxn id="25" idx="6"/>
          </p:cNvCxnSpPr>
          <p:nvPr/>
        </p:nvCxnSpPr>
        <p:spPr bwMode="auto">
          <a:xfrm rot="16200000" flipV="1">
            <a:off x="3733800" y="2247901"/>
            <a:ext cx="723900" cy="19431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C90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Curved Connector 80"/>
          <p:cNvCxnSpPr>
            <a:stCxn id="61" idx="2"/>
            <a:endCxn id="24" idx="1"/>
          </p:cNvCxnSpPr>
          <p:nvPr/>
        </p:nvCxnSpPr>
        <p:spPr bwMode="auto">
          <a:xfrm rot="16200000" flipH="1">
            <a:off x="5630909" y="3398791"/>
            <a:ext cx="840114" cy="19673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C90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urved Connector 82"/>
          <p:cNvCxnSpPr>
            <a:stCxn id="19" idx="7"/>
            <a:endCxn id="61" idx="2"/>
          </p:cNvCxnSpPr>
          <p:nvPr/>
        </p:nvCxnSpPr>
        <p:spPr bwMode="auto">
          <a:xfrm rot="5400000" flipH="1" flipV="1">
            <a:off x="3625476" y="3360692"/>
            <a:ext cx="840114" cy="20435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C90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Curved Connector 88"/>
          <p:cNvCxnSpPr>
            <a:stCxn id="26" idx="5"/>
            <a:endCxn id="62" idx="0"/>
          </p:cNvCxnSpPr>
          <p:nvPr/>
        </p:nvCxnSpPr>
        <p:spPr bwMode="auto">
          <a:xfrm rot="16200000" flipH="1">
            <a:off x="2482476" y="3663576"/>
            <a:ext cx="1068714" cy="19673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Curved Connector 90"/>
          <p:cNvCxnSpPr>
            <a:stCxn id="20" idx="4"/>
            <a:endCxn id="62" idx="2"/>
          </p:cNvCxnSpPr>
          <p:nvPr/>
        </p:nvCxnSpPr>
        <p:spPr bwMode="auto">
          <a:xfrm rot="5400000" flipH="1" flipV="1">
            <a:off x="2514600" y="4838700"/>
            <a:ext cx="762000" cy="2209800"/>
          </a:xfrm>
          <a:prstGeom prst="curvedConnector3">
            <a:avLst>
              <a:gd name="adj1" fmla="val -30000"/>
            </a:avLst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urved Connector 92"/>
          <p:cNvCxnSpPr>
            <a:stCxn id="62" idx="2"/>
            <a:endCxn id="29" idx="2"/>
          </p:cNvCxnSpPr>
          <p:nvPr/>
        </p:nvCxnSpPr>
        <p:spPr bwMode="auto">
          <a:xfrm rot="16200000" flipH="1">
            <a:off x="4724400" y="4838700"/>
            <a:ext cx="495300" cy="19431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urved Connector 94"/>
          <p:cNvCxnSpPr>
            <a:stCxn id="27" idx="4"/>
            <a:endCxn id="63" idx="0"/>
          </p:cNvCxnSpPr>
          <p:nvPr/>
        </p:nvCxnSpPr>
        <p:spPr bwMode="auto">
          <a:xfrm rot="16200000" flipH="1">
            <a:off x="3467101" y="3505200"/>
            <a:ext cx="990599" cy="2362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urved Connector 96"/>
          <p:cNvCxnSpPr>
            <a:stCxn id="21" idx="6"/>
            <a:endCxn id="63" idx="2"/>
          </p:cNvCxnSpPr>
          <p:nvPr/>
        </p:nvCxnSpPr>
        <p:spPr bwMode="auto">
          <a:xfrm flipV="1">
            <a:off x="3124200" y="5562600"/>
            <a:ext cx="2019300" cy="4953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urved Connector 98"/>
          <p:cNvCxnSpPr>
            <a:stCxn id="63" idx="2"/>
            <a:endCxn id="30" idx="4"/>
          </p:cNvCxnSpPr>
          <p:nvPr/>
        </p:nvCxnSpPr>
        <p:spPr bwMode="auto">
          <a:xfrm rot="16200000" flipH="1">
            <a:off x="5829300" y="4876800"/>
            <a:ext cx="762000" cy="2133600"/>
          </a:xfrm>
          <a:prstGeom prst="curvedConnector3">
            <a:avLst>
              <a:gd name="adj1" fmla="val 130000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Curved Connector 100"/>
          <p:cNvCxnSpPr>
            <a:stCxn id="63" idx="0"/>
            <a:endCxn id="16" idx="3"/>
          </p:cNvCxnSpPr>
          <p:nvPr/>
        </p:nvCxnSpPr>
        <p:spPr bwMode="auto">
          <a:xfrm rot="5400000" flipH="1" flipV="1">
            <a:off x="5554709" y="3701677"/>
            <a:ext cx="1068714" cy="18911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Curved Connector 170"/>
          <p:cNvCxnSpPr>
            <a:stCxn id="15" idx="4"/>
            <a:endCxn id="62" idx="0"/>
          </p:cNvCxnSpPr>
          <p:nvPr/>
        </p:nvCxnSpPr>
        <p:spPr bwMode="auto">
          <a:xfrm rot="5400000">
            <a:off x="4648201" y="3543300"/>
            <a:ext cx="990599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0751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Mobius </a:t>
            </a:r>
            <a:r>
              <a:rPr lang="en-US" dirty="0"/>
              <a:t>C</a:t>
            </a:r>
            <a:r>
              <a:rPr lang="en-US" dirty="0" smtClean="0"/>
              <a:t>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Mobius ring:</a:t>
            </a:r>
          </a:p>
          <a:p>
            <a:r>
              <a:rPr lang="en-US" dirty="0" smtClean="0"/>
              <a:t>Mobius cube: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-9656" b="14505"/>
          <a:stretch/>
        </p:blipFill>
        <p:spPr>
          <a:xfrm>
            <a:off x="3538095" y="3035815"/>
            <a:ext cx="2655542" cy="252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037" y="3292230"/>
            <a:ext cx="2493163" cy="227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669" y="3292230"/>
            <a:ext cx="3031061" cy="22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Mobius Cube as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/>
          <a:lstStyle/>
          <a:p>
            <a:r>
              <a:rPr lang="en-US" dirty="0" smtClean="0"/>
              <a:t>The longest path can be half as that of hypercube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11837" y="3262513"/>
            <a:ext cx="743394" cy="2258583"/>
            <a:chOff x="1011837" y="3262513"/>
            <a:chExt cx="743394" cy="2258583"/>
          </a:xfrm>
        </p:grpSpPr>
        <p:sp>
          <p:nvSpPr>
            <p:cNvPr id="4" name="Oval 3"/>
            <p:cNvSpPr/>
            <p:nvPr/>
          </p:nvSpPr>
          <p:spPr>
            <a:xfrm>
              <a:off x="1011837" y="3262513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011837" y="4829359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4" idx="4"/>
              <a:endCxn id="5" idx="0"/>
            </p:cNvCxnSpPr>
            <p:nvPr/>
          </p:nvCxnSpPr>
          <p:spPr>
            <a:xfrm>
              <a:off x="1383534" y="3954250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05127" y="3263727"/>
            <a:ext cx="743394" cy="2258583"/>
            <a:chOff x="2743948" y="3262513"/>
            <a:chExt cx="743394" cy="2258583"/>
          </a:xfrm>
        </p:grpSpPr>
        <p:sp>
          <p:nvSpPr>
            <p:cNvPr id="6" name="Oval 5"/>
            <p:cNvSpPr/>
            <p:nvPr/>
          </p:nvSpPr>
          <p:spPr>
            <a:xfrm>
              <a:off x="2743948" y="3262513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43948" y="4829359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6" idx="4"/>
              <a:endCxn id="7" idx="0"/>
            </p:cNvCxnSpPr>
            <p:nvPr/>
          </p:nvCxnSpPr>
          <p:spPr>
            <a:xfrm>
              <a:off x="3115645" y="3954250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495965" y="3860030"/>
            <a:ext cx="2475505" cy="2265019"/>
            <a:chOff x="4716009" y="4216224"/>
            <a:chExt cx="2475505" cy="2265019"/>
          </a:xfrm>
        </p:grpSpPr>
        <p:sp>
          <p:nvSpPr>
            <p:cNvPr id="16" name="Oval 15"/>
            <p:cNvSpPr/>
            <p:nvPr/>
          </p:nvSpPr>
          <p:spPr>
            <a:xfrm>
              <a:off x="4716009" y="4222660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716009" y="5789506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001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36643" y="4216224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010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448120" y="5789506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011</a:t>
              </a:r>
              <a:endParaRPr lang="en-US" dirty="0"/>
            </a:p>
          </p:txBody>
        </p:sp>
        <p:cxnSp>
          <p:nvCxnSpPr>
            <p:cNvPr id="20" name="Straight Connector 19"/>
            <p:cNvCxnSpPr>
              <a:stCxn id="16" idx="4"/>
              <a:endCxn id="17" idx="0"/>
            </p:cNvCxnSpPr>
            <p:nvPr/>
          </p:nvCxnSpPr>
          <p:spPr>
            <a:xfrm>
              <a:off x="5087706" y="4914397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4"/>
            </p:cNvCxnSpPr>
            <p:nvPr/>
          </p:nvCxnSpPr>
          <p:spPr>
            <a:xfrm>
              <a:off x="6808340" y="4907961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6"/>
              <a:endCxn id="18" idx="2"/>
            </p:cNvCxnSpPr>
            <p:nvPr/>
          </p:nvCxnSpPr>
          <p:spPr>
            <a:xfrm flipV="1">
              <a:off x="5459403" y="4562093"/>
              <a:ext cx="977240" cy="64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2"/>
              <a:endCxn id="17" idx="6"/>
            </p:cNvCxnSpPr>
            <p:nvPr/>
          </p:nvCxnSpPr>
          <p:spPr>
            <a:xfrm flipH="1">
              <a:off x="5459403" y="6135375"/>
              <a:ext cx="9887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>
            <a:stCxn id="4" idx="5"/>
            <a:endCxn id="7" idx="1"/>
          </p:cNvCxnSpPr>
          <p:nvPr/>
        </p:nvCxnSpPr>
        <p:spPr>
          <a:xfrm>
            <a:off x="1646363" y="3852947"/>
            <a:ext cx="1167632" cy="1078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7"/>
            <a:endCxn id="6" idx="3"/>
          </p:cNvCxnSpPr>
          <p:nvPr/>
        </p:nvCxnSpPr>
        <p:spPr>
          <a:xfrm flipV="1">
            <a:off x="1646363" y="3854161"/>
            <a:ext cx="1167632" cy="1076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5350543" y="2925224"/>
            <a:ext cx="2475505" cy="2265019"/>
            <a:chOff x="4716009" y="4216224"/>
            <a:chExt cx="2475505" cy="2265019"/>
          </a:xfrm>
        </p:grpSpPr>
        <p:sp>
          <p:nvSpPr>
            <p:cNvPr id="133" name="Oval 132"/>
            <p:cNvSpPr/>
            <p:nvPr/>
          </p:nvSpPr>
          <p:spPr>
            <a:xfrm>
              <a:off x="4716009" y="4222660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4716009" y="5789506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436643" y="4216224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448120" y="5789506"/>
              <a:ext cx="743394" cy="6917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01</a:t>
              </a:r>
              <a:endParaRPr lang="en-US" dirty="0"/>
            </a:p>
          </p:txBody>
        </p:sp>
        <p:cxnSp>
          <p:nvCxnSpPr>
            <p:cNvPr id="137" name="Straight Connector 136"/>
            <p:cNvCxnSpPr>
              <a:stCxn id="133" idx="4"/>
              <a:endCxn id="134" idx="0"/>
            </p:cNvCxnSpPr>
            <p:nvPr/>
          </p:nvCxnSpPr>
          <p:spPr>
            <a:xfrm>
              <a:off x="5087706" y="4914397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5" idx="4"/>
            </p:cNvCxnSpPr>
            <p:nvPr/>
          </p:nvCxnSpPr>
          <p:spPr>
            <a:xfrm>
              <a:off x="6808340" y="4907961"/>
              <a:ext cx="0" cy="875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3" idx="6"/>
              <a:endCxn id="135" idx="2"/>
            </p:cNvCxnSpPr>
            <p:nvPr/>
          </p:nvCxnSpPr>
          <p:spPr>
            <a:xfrm flipV="1">
              <a:off x="5459403" y="4562093"/>
              <a:ext cx="977240" cy="64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6" idx="2"/>
              <a:endCxn id="134" idx="6"/>
            </p:cNvCxnSpPr>
            <p:nvPr/>
          </p:nvCxnSpPr>
          <p:spPr>
            <a:xfrm flipH="1">
              <a:off x="5459403" y="6135375"/>
              <a:ext cx="9887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Connector 141"/>
          <p:cNvCxnSpPr>
            <a:stCxn id="133" idx="3"/>
            <a:endCxn id="16" idx="7"/>
          </p:cNvCxnSpPr>
          <p:nvPr/>
        </p:nvCxnSpPr>
        <p:spPr>
          <a:xfrm flipH="1">
            <a:off x="5130491" y="3522094"/>
            <a:ext cx="328920" cy="445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4" idx="3"/>
            <a:endCxn id="17" idx="7"/>
          </p:cNvCxnSpPr>
          <p:nvPr/>
        </p:nvCxnSpPr>
        <p:spPr>
          <a:xfrm flipH="1">
            <a:off x="5130491" y="5088940"/>
            <a:ext cx="328920" cy="445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8" idx="5"/>
            <a:endCxn id="136" idx="1"/>
          </p:cNvCxnSpPr>
          <p:nvPr/>
        </p:nvCxnSpPr>
        <p:spPr>
          <a:xfrm>
            <a:off x="6851125" y="4450464"/>
            <a:ext cx="340397" cy="149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5" idx="3"/>
            <a:endCxn id="19" idx="7"/>
          </p:cNvCxnSpPr>
          <p:nvPr/>
        </p:nvCxnSpPr>
        <p:spPr>
          <a:xfrm flipH="1">
            <a:off x="6862602" y="3515658"/>
            <a:ext cx="317443" cy="2018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83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3800" cy="563563"/>
          </a:xfrm>
        </p:spPr>
        <p:txBody>
          <a:bodyPr/>
          <a:lstStyle/>
          <a:p>
            <a:r>
              <a:rPr lang="en-US" dirty="0" smtClean="0"/>
              <a:t>Definition of Mobius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two types: type 0 and type 1.</a:t>
            </a:r>
          </a:p>
          <a:p>
            <a:r>
              <a:rPr lang="en-US" dirty="0" smtClean="0"/>
              <a:t>For n=1, 0-M</a:t>
            </a:r>
            <a:r>
              <a:rPr lang="en-US" baseline="-25000" dirty="0" smtClean="0"/>
              <a:t>1</a:t>
            </a:r>
            <a:r>
              <a:rPr lang="en-US" dirty="0" smtClean="0"/>
              <a:t> and 1-M</a:t>
            </a:r>
            <a:r>
              <a:rPr lang="en-US" baseline="-25000" dirty="0" smtClean="0"/>
              <a:t>1</a:t>
            </a:r>
            <a:r>
              <a:rPr lang="en-US" dirty="0" smtClean="0"/>
              <a:t> are a complete 2 graph.</a:t>
            </a:r>
          </a:p>
          <a:p>
            <a:r>
              <a:rPr lang="en-US" dirty="0" smtClean="0"/>
              <a:t>For n&gt;=2, both types are constructed from one 0-M</a:t>
            </a:r>
            <a:r>
              <a:rPr lang="en-US" baseline="-25000" dirty="0" smtClean="0"/>
              <a:t>n-1</a:t>
            </a:r>
            <a:r>
              <a:rPr lang="en-US" dirty="0" smtClean="0"/>
              <a:t> and one 1-M</a:t>
            </a:r>
            <a:r>
              <a:rPr lang="en-US" baseline="-25000" dirty="0" smtClean="0"/>
              <a:t>n-1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Let x = x</a:t>
            </a:r>
            <a:r>
              <a:rPr lang="en-US" baseline="-25000" dirty="0" smtClean="0"/>
              <a:t>n-1</a:t>
            </a:r>
            <a:r>
              <a:rPr lang="en-US" dirty="0" smtClean="0"/>
              <a:t>x</a:t>
            </a:r>
            <a:r>
              <a:rPr lang="en-US" baseline="-25000" dirty="0" smtClean="0"/>
              <a:t>n-2</a:t>
            </a:r>
            <a:r>
              <a:rPr lang="en-US" dirty="0" smtClean="0"/>
              <a:t>…x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be a vertex of </a:t>
            </a:r>
            <a:r>
              <a:rPr lang="en-US" dirty="0"/>
              <a:t>0-M</a:t>
            </a:r>
            <a:r>
              <a:rPr lang="en-US" baseline="-25000" dirty="0"/>
              <a:t>n-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Let </a:t>
            </a: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baseline="-25000" dirty="0"/>
              <a:t>-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baseline="-25000" dirty="0"/>
              <a:t>-2</a:t>
            </a:r>
            <a:r>
              <a:rPr lang="en-US" dirty="0" smtClean="0"/>
              <a:t>…y</a:t>
            </a:r>
            <a:r>
              <a:rPr lang="en-US" baseline="-25000" dirty="0" smtClean="0"/>
              <a:t>1</a:t>
            </a:r>
            <a:r>
              <a:rPr lang="en-US" dirty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be a vertex of </a:t>
            </a:r>
            <a:r>
              <a:rPr lang="en-US" dirty="0" smtClean="0"/>
              <a:t>1-</a:t>
            </a:r>
            <a:r>
              <a:rPr lang="en-US" dirty="0"/>
              <a:t>M</a:t>
            </a:r>
            <a:r>
              <a:rPr lang="en-US" baseline="-25000" dirty="0"/>
              <a:t>n-1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is an edge of 0-M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=0,1,…,n-2.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is an edge of </a:t>
            </a:r>
            <a:r>
              <a:rPr lang="en-US" dirty="0" smtClean="0"/>
              <a:t>1-</a:t>
            </a:r>
            <a:r>
              <a:rPr lang="en-US" dirty="0"/>
              <a:t>M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’ </a:t>
            </a: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</a:t>
            </a:r>
            <a:r>
              <a:rPr lang="en-US" dirty="0" smtClean="0"/>
              <a:t>0,1,…</a:t>
            </a:r>
            <a:r>
              <a:rPr lang="en-US" dirty="0"/>
              <a:t>,n-2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8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and 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4x4 mesh and a 4x4 torus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1295400" y="2895600"/>
            <a:ext cx="2133600" cy="2133600"/>
            <a:chOff x="1295400" y="2895600"/>
            <a:chExt cx="2133600" cy="2133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2954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050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1242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954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050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46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242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2954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146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242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95400" y="4724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05000" y="4724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14600" y="4724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24200" y="4724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>
              <a:stCxn id="8" idx="3"/>
              <a:endCxn id="9" idx="1"/>
            </p:cNvCxnSpPr>
            <p:nvPr/>
          </p:nvCxnSpPr>
          <p:spPr bwMode="auto">
            <a:xfrm>
              <a:off x="1600200" y="3048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9" idx="3"/>
              <a:endCxn id="10" idx="1"/>
            </p:cNvCxnSpPr>
            <p:nvPr/>
          </p:nvCxnSpPr>
          <p:spPr bwMode="auto">
            <a:xfrm>
              <a:off x="2209800" y="3048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10" idx="3"/>
              <a:endCxn id="11" idx="1"/>
            </p:cNvCxnSpPr>
            <p:nvPr/>
          </p:nvCxnSpPr>
          <p:spPr bwMode="auto">
            <a:xfrm>
              <a:off x="2819400" y="3048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8" idx="2"/>
              <a:endCxn id="12" idx="0"/>
            </p:cNvCxnSpPr>
            <p:nvPr/>
          </p:nvCxnSpPr>
          <p:spPr bwMode="auto">
            <a:xfrm>
              <a:off x="1447800" y="3200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12" idx="2"/>
              <a:endCxn id="16" idx="0"/>
            </p:cNvCxnSpPr>
            <p:nvPr/>
          </p:nvCxnSpPr>
          <p:spPr bwMode="auto">
            <a:xfrm>
              <a:off x="1447800" y="3810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16" idx="2"/>
              <a:endCxn id="20" idx="0"/>
            </p:cNvCxnSpPr>
            <p:nvPr/>
          </p:nvCxnSpPr>
          <p:spPr bwMode="auto">
            <a:xfrm>
              <a:off x="1447800" y="4419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9" idx="2"/>
              <a:endCxn id="13" idx="0"/>
            </p:cNvCxnSpPr>
            <p:nvPr/>
          </p:nvCxnSpPr>
          <p:spPr bwMode="auto">
            <a:xfrm>
              <a:off x="2057400" y="3200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3" idx="2"/>
              <a:endCxn id="17" idx="0"/>
            </p:cNvCxnSpPr>
            <p:nvPr/>
          </p:nvCxnSpPr>
          <p:spPr bwMode="auto">
            <a:xfrm>
              <a:off x="2057400" y="3810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17" idx="2"/>
              <a:endCxn id="21" idx="0"/>
            </p:cNvCxnSpPr>
            <p:nvPr/>
          </p:nvCxnSpPr>
          <p:spPr bwMode="auto">
            <a:xfrm>
              <a:off x="2057400" y="4419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0" idx="2"/>
              <a:endCxn id="14" idx="0"/>
            </p:cNvCxnSpPr>
            <p:nvPr/>
          </p:nvCxnSpPr>
          <p:spPr bwMode="auto">
            <a:xfrm>
              <a:off x="2667000" y="3200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>
              <a:stCxn id="14" idx="2"/>
              <a:endCxn id="18" idx="0"/>
            </p:cNvCxnSpPr>
            <p:nvPr/>
          </p:nvCxnSpPr>
          <p:spPr bwMode="auto">
            <a:xfrm>
              <a:off x="2667000" y="3810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18" idx="2"/>
              <a:endCxn id="22" idx="0"/>
            </p:cNvCxnSpPr>
            <p:nvPr/>
          </p:nvCxnSpPr>
          <p:spPr bwMode="auto">
            <a:xfrm>
              <a:off x="2667000" y="4419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11" idx="2"/>
              <a:endCxn id="15" idx="0"/>
            </p:cNvCxnSpPr>
            <p:nvPr/>
          </p:nvCxnSpPr>
          <p:spPr bwMode="auto">
            <a:xfrm>
              <a:off x="3276600" y="3200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15" idx="2"/>
              <a:endCxn id="19" idx="0"/>
            </p:cNvCxnSpPr>
            <p:nvPr/>
          </p:nvCxnSpPr>
          <p:spPr bwMode="auto">
            <a:xfrm>
              <a:off x="3276600" y="3810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19" idx="2"/>
              <a:endCxn id="23" idx="0"/>
            </p:cNvCxnSpPr>
            <p:nvPr/>
          </p:nvCxnSpPr>
          <p:spPr bwMode="auto">
            <a:xfrm>
              <a:off x="3276600" y="4419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>
              <a:stCxn id="12" idx="3"/>
              <a:endCxn id="13" idx="1"/>
            </p:cNvCxnSpPr>
            <p:nvPr/>
          </p:nvCxnSpPr>
          <p:spPr bwMode="auto">
            <a:xfrm>
              <a:off x="1600200" y="3657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209800" y="3657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14" idx="3"/>
              <a:endCxn id="15" idx="1"/>
            </p:cNvCxnSpPr>
            <p:nvPr/>
          </p:nvCxnSpPr>
          <p:spPr bwMode="auto">
            <a:xfrm>
              <a:off x="2819400" y="3657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>
              <a:stCxn id="16" idx="3"/>
              <a:endCxn id="17" idx="1"/>
            </p:cNvCxnSpPr>
            <p:nvPr/>
          </p:nvCxnSpPr>
          <p:spPr bwMode="auto">
            <a:xfrm>
              <a:off x="1600200" y="4267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>
              <a:stCxn id="17" idx="3"/>
              <a:endCxn id="18" idx="1"/>
            </p:cNvCxnSpPr>
            <p:nvPr/>
          </p:nvCxnSpPr>
          <p:spPr bwMode="auto">
            <a:xfrm>
              <a:off x="2209800" y="4267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>
              <a:stCxn id="18" idx="3"/>
              <a:endCxn id="19" idx="1"/>
            </p:cNvCxnSpPr>
            <p:nvPr/>
          </p:nvCxnSpPr>
          <p:spPr bwMode="auto">
            <a:xfrm>
              <a:off x="2819400" y="4267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>
              <a:stCxn id="20" idx="3"/>
              <a:endCxn id="21" idx="1"/>
            </p:cNvCxnSpPr>
            <p:nvPr/>
          </p:nvCxnSpPr>
          <p:spPr bwMode="auto">
            <a:xfrm>
              <a:off x="1600200" y="4876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stCxn id="21" idx="3"/>
              <a:endCxn id="22" idx="1"/>
            </p:cNvCxnSpPr>
            <p:nvPr/>
          </p:nvCxnSpPr>
          <p:spPr bwMode="auto">
            <a:xfrm>
              <a:off x="2209800" y="4876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stCxn id="22" idx="3"/>
              <a:endCxn id="23" idx="1"/>
            </p:cNvCxnSpPr>
            <p:nvPr/>
          </p:nvCxnSpPr>
          <p:spPr bwMode="auto">
            <a:xfrm>
              <a:off x="2819400" y="4876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oup 154"/>
          <p:cNvGrpSpPr/>
          <p:nvPr/>
        </p:nvGrpSpPr>
        <p:grpSpPr>
          <a:xfrm>
            <a:off x="5181600" y="2971800"/>
            <a:ext cx="2133600" cy="2139950"/>
            <a:chOff x="5181600" y="2971800"/>
            <a:chExt cx="2133600" cy="213995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5181600" y="2971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791200" y="2971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400800" y="2971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7010400" y="2971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181600" y="3581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791200" y="3581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400800" y="3581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010400" y="3581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181600" y="419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791200" y="419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400800" y="419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010400" y="419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1816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7912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4008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70104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Straight Connector 108"/>
            <p:cNvCxnSpPr>
              <a:stCxn id="93" idx="3"/>
              <a:endCxn id="94" idx="1"/>
            </p:cNvCxnSpPr>
            <p:nvPr/>
          </p:nvCxnSpPr>
          <p:spPr bwMode="auto">
            <a:xfrm>
              <a:off x="5486400" y="3124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>
              <a:stCxn id="94" idx="3"/>
              <a:endCxn id="95" idx="1"/>
            </p:cNvCxnSpPr>
            <p:nvPr/>
          </p:nvCxnSpPr>
          <p:spPr bwMode="auto">
            <a:xfrm>
              <a:off x="6096000" y="3124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>
              <a:stCxn id="95" idx="3"/>
              <a:endCxn id="96" idx="1"/>
            </p:cNvCxnSpPr>
            <p:nvPr/>
          </p:nvCxnSpPr>
          <p:spPr bwMode="auto">
            <a:xfrm>
              <a:off x="6705600" y="31242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>
              <a:stCxn id="93" idx="2"/>
              <a:endCxn id="97" idx="0"/>
            </p:cNvCxnSpPr>
            <p:nvPr/>
          </p:nvCxnSpPr>
          <p:spPr bwMode="auto">
            <a:xfrm>
              <a:off x="5334000" y="3276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>
              <a:stCxn id="97" idx="2"/>
              <a:endCxn id="101" idx="0"/>
            </p:cNvCxnSpPr>
            <p:nvPr/>
          </p:nvCxnSpPr>
          <p:spPr bwMode="auto">
            <a:xfrm>
              <a:off x="5334000" y="3886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>
              <a:stCxn id="101" idx="2"/>
              <a:endCxn id="105" idx="0"/>
            </p:cNvCxnSpPr>
            <p:nvPr/>
          </p:nvCxnSpPr>
          <p:spPr bwMode="auto">
            <a:xfrm>
              <a:off x="5334000" y="4495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>
              <a:stCxn id="94" idx="2"/>
              <a:endCxn id="98" idx="0"/>
            </p:cNvCxnSpPr>
            <p:nvPr/>
          </p:nvCxnSpPr>
          <p:spPr bwMode="auto">
            <a:xfrm>
              <a:off x="5943600" y="3276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>
              <a:stCxn id="98" idx="2"/>
              <a:endCxn id="102" idx="0"/>
            </p:cNvCxnSpPr>
            <p:nvPr/>
          </p:nvCxnSpPr>
          <p:spPr bwMode="auto">
            <a:xfrm>
              <a:off x="5943600" y="3886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>
              <a:stCxn id="102" idx="2"/>
              <a:endCxn id="106" idx="0"/>
            </p:cNvCxnSpPr>
            <p:nvPr/>
          </p:nvCxnSpPr>
          <p:spPr bwMode="auto">
            <a:xfrm>
              <a:off x="5943600" y="4495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>
              <a:stCxn id="95" idx="2"/>
              <a:endCxn id="99" idx="0"/>
            </p:cNvCxnSpPr>
            <p:nvPr/>
          </p:nvCxnSpPr>
          <p:spPr bwMode="auto">
            <a:xfrm>
              <a:off x="6553200" y="3276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>
              <a:stCxn id="99" idx="2"/>
              <a:endCxn id="103" idx="0"/>
            </p:cNvCxnSpPr>
            <p:nvPr/>
          </p:nvCxnSpPr>
          <p:spPr bwMode="auto">
            <a:xfrm>
              <a:off x="6553200" y="3886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>
              <a:stCxn id="103" idx="2"/>
              <a:endCxn id="107" idx="0"/>
            </p:cNvCxnSpPr>
            <p:nvPr/>
          </p:nvCxnSpPr>
          <p:spPr bwMode="auto">
            <a:xfrm>
              <a:off x="6553200" y="4495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>
              <a:stCxn id="96" idx="2"/>
              <a:endCxn id="100" idx="0"/>
            </p:cNvCxnSpPr>
            <p:nvPr/>
          </p:nvCxnSpPr>
          <p:spPr bwMode="auto">
            <a:xfrm>
              <a:off x="7162800" y="3276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>
              <a:stCxn id="100" idx="2"/>
              <a:endCxn id="104" idx="0"/>
            </p:cNvCxnSpPr>
            <p:nvPr/>
          </p:nvCxnSpPr>
          <p:spPr bwMode="auto">
            <a:xfrm>
              <a:off x="7162800" y="3886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>
              <a:stCxn id="104" idx="2"/>
              <a:endCxn id="108" idx="0"/>
            </p:cNvCxnSpPr>
            <p:nvPr/>
          </p:nvCxnSpPr>
          <p:spPr bwMode="auto">
            <a:xfrm>
              <a:off x="7162800" y="4495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>
              <a:stCxn id="97" idx="3"/>
              <a:endCxn id="98" idx="1"/>
            </p:cNvCxnSpPr>
            <p:nvPr/>
          </p:nvCxnSpPr>
          <p:spPr bwMode="auto">
            <a:xfrm>
              <a:off x="5486400" y="3733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6096000" y="3733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>
              <a:stCxn id="99" idx="3"/>
              <a:endCxn id="100" idx="1"/>
            </p:cNvCxnSpPr>
            <p:nvPr/>
          </p:nvCxnSpPr>
          <p:spPr bwMode="auto">
            <a:xfrm>
              <a:off x="6705600" y="37338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>
              <a:stCxn id="101" idx="3"/>
              <a:endCxn id="102" idx="1"/>
            </p:cNvCxnSpPr>
            <p:nvPr/>
          </p:nvCxnSpPr>
          <p:spPr bwMode="auto">
            <a:xfrm>
              <a:off x="5486400" y="4343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>
              <a:stCxn id="102" idx="3"/>
              <a:endCxn id="103" idx="1"/>
            </p:cNvCxnSpPr>
            <p:nvPr/>
          </p:nvCxnSpPr>
          <p:spPr bwMode="auto">
            <a:xfrm>
              <a:off x="6096000" y="4343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>
              <a:stCxn id="103" idx="3"/>
              <a:endCxn id="104" idx="1"/>
            </p:cNvCxnSpPr>
            <p:nvPr/>
          </p:nvCxnSpPr>
          <p:spPr bwMode="auto">
            <a:xfrm>
              <a:off x="6705600" y="4343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>
              <a:stCxn id="105" idx="3"/>
              <a:endCxn id="106" idx="1"/>
            </p:cNvCxnSpPr>
            <p:nvPr/>
          </p:nvCxnSpPr>
          <p:spPr bwMode="auto">
            <a:xfrm>
              <a:off x="5486400" y="4953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>
              <a:stCxn id="106" idx="3"/>
              <a:endCxn id="107" idx="1"/>
            </p:cNvCxnSpPr>
            <p:nvPr/>
          </p:nvCxnSpPr>
          <p:spPr bwMode="auto">
            <a:xfrm>
              <a:off x="6096000" y="4953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>
              <a:stCxn id="107" idx="3"/>
              <a:endCxn id="108" idx="1"/>
            </p:cNvCxnSpPr>
            <p:nvPr/>
          </p:nvCxnSpPr>
          <p:spPr bwMode="auto">
            <a:xfrm>
              <a:off x="6705600" y="49530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Curved Connector 133"/>
            <p:cNvCxnSpPr>
              <a:stCxn id="93" idx="1"/>
              <a:endCxn id="96" idx="3"/>
            </p:cNvCxnSpPr>
            <p:nvPr/>
          </p:nvCxnSpPr>
          <p:spPr bwMode="auto">
            <a:xfrm rot="10800000" flipH="1">
              <a:off x="5181600" y="31242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Curved Connector 134"/>
            <p:cNvCxnSpPr>
              <a:stCxn id="97" idx="1"/>
              <a:endCxn id="100" idx="3"/>
            </p:cNvCxnSpPr>
            <p:nvPr/>
          </p:nvCxnSpPr>
          <p:spPr bwMode="auto">
            <a:xfrm rot="10800000" flipH="1">
              <a:off x="5181600" y="37338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Curved Connector 137"/>
            <p:cNvCxnSpPr>
              <a:stCxn id="101" idx="1"/>
              <a:endCxn id="104" idx="3"/>
            </p:cNvCxnSpPr>
            <p:nvPr/>
          </p:nvCxnSpPr>
          <p:spPr bwMode="auto">
            <a:xfrm rot="10800000" flipH="1">
              <a:off x="5181600" y="43434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Curved Connector 140"/>
            <p:cNvCxnSpPr>
              <a:stCxn id="105" idx="1"/>
              <a:endCxn id="108" idx="3"/>
            </p:cNvCxnSpPr>
            <p:nvPr/>
          </p:nvCxnSpPr>
          <p:spPr bwMode="auto">
            <a:xfrm rot="10800000" flipH="1">
              <a:off x="5181600" y="49530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Curved Connector 144"/>
            <p:cNvCxnSpPr>
              <a:stCxn id="96" idx="0"/>
              <a:endCxn id="108" idx="2"/>
            </p:cNvCxnSpPr>
            <p:nvPr/>
          </p:nvCxnSpPr>
          <p:spPr bwMode="auto">
            <a:xfrm rot="16200000" flipH="1">
              <a:off x="6096000" y="40386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Curved Connector 146"/>
            <p:cNvCxnSpPr>
              <a:stCxn id="95" idx="0"/>
              <a:endCxn id="107" idx="2"/>
            </p:cNvCxnSpPr>
            <p:nvPr/>
          </p:nvCxnSpPr>
          <p:spPr bwMode="auto">
            <a:xfrm rot="16200000" flipH="1">
              <a:off x="5486400" y="40386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Curved Connector 147"/>
            <p:cNvCxnSpPr>
              <a:stCxn id="94" idx="0"/>
              <a:endCxn id="106" idx="2"/>
            </p:cNvCxnSpPr>
            <p:nvPr/>
          </p:nvCxnSpPr>
          <p:spPr bwMode="auto">
            <a:xfrm rot="16200000" flipH="1">
              <a:off x="4876800" y="40386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Curved Connector 150"/>
            <p:cNvCxnSpPr>
              <a:stCxn id="93" idx="0"/>
              <a:endCxn id="105" idx="2"/>
            </p:cNvCxnSpPr>
            <p:nvPr/>
          </p:nvCxnSpPr>
          <p:spPr bwMode="auto">
            <a:xfrm rot="16200000" flipH="1">
              <a:off x="4267200" y="4038600"/>
              <a:ext cx="2133600" cy="12700"/>
            </a:xfrm>
            <a:prstGeom prst="curvedConnector5">
              <a:avLst>
                <a:gd name="adj1" fmla="val -10714"/>
                <a:gd name="adj2" fmla="val 3000000"/>
                <a:gd name="adj3" fmla="val 110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752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3581400" y="3276600"/>
            <a:ext cx="1676400" cy="1676400"/>
            <a:chOff x="6019800" y="3276600"/>
            <a:chExt cx="1676400" cy="1676400"/>
          </a:xfrm>
        </p:grpSpPr>
        <p:sp>
          <p:nvSpPr>
            <p:cNvPr id="69" name="Cube 68"/>
            <p:cNvSpPr/>
            <p:nvPr/>
          </p:nvSpPr>
          <p:spPr bwMode="auto">
            <a:xfrm>
              <a:off x="6019800" y="46482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Cube 69"/>
            <p:cNvSpPr/>
            <p:nvPr/>
          </p:nvSpPr>
          <p:spPr bwMode="auto">
            <a:xfrm>
              <a:off x="6477000" y="46482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Cube 70"/>
            <p:cNvSpPr/>
            <p:nvPr/>
          </p:nvSpPr>
          <p:spPr bwMode="auto">
            <a:xfrm>
              <a:off x="6934200" y="46482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Cube 71"/>
            <p:cNvSpPr/>
            <p:nvPr/>
          </p:nvSpPr>
          <p:spPr bwMode="auto">
            <a:xfrm>
              <a:off x="7391400" y="46482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Cube 84"/>
            <p:cNvSpPr/>
            <p:nvPr/>
          </p:nvSpPr>
          <p:spPr bwMode="auto">
            <a:xfrm>
              <a:off x="6019800" y="41910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Cube 85"/>
            <p:cNvSpPr/>
            <p:nvPr/>
          </p:nvSpPr>
          <p:spPr bwMode="auto">
            <a:xfrm>
              <a:off x="6477000" y="41910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Cube 86"/>
            <p:cNvSpPr/>
            <p:nvPr/>
          </p:nvSpPr>
          <p:spPr bwMode="auto">
            <a:xfrm>
              <a:off x="6934200" y="41910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Cube 87"/>
            <p:cNvSpPr/>
            <p:nvPr/>
          </p:nvSpPr>
          <p:spPr bwMode="auto">
            <a:xfrm>
              <a:off x="7391400" y="41910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Cube 100"/>
            <p:cNvSpPr/>
            <p:nvPr/>
          </p:nvSpPr>
          <p:spPr bwMode="auto">
            <a:xfrm>
              <a:off x="6019800" y="37338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Cube 101"/>
            <p:cNvSpPr/>
            <p:nvPr/>
          </p:nvSpPr>
          <p:spPr bwMode="auto">
            <a:xfrm>
              <a:off x="6477000" y="37338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Cube 102"/>
            <p:cNvSpPr/>
            <p:nvPr/>
          </p:nvSpPr>
          <p:spPr bwMode="auto">
            <a:xfrm>
              <a:off x="6934200" y="37338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Cube 103"/>
            <p:cNvSpPr/>
            <p:nvPr/>
          </p:nvSpPr>
          <p:spPr bwMode="auto">
            <a:xfrm>
              <a:off x="7391400" y="37338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6019800" y="32766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6477000" y="32766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6934200" y="32766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Cube 119"/>
            <p:cNvSpPr/>
            <p:nvPr/>
          </p:nvSpPr>
          <p:spPr bwMode="auto">
            <a:xfrm>
              <a:off x="7391400" y="3276600"/>
              <a:ext cx="304800" cy="304800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505200" y="2514600"/>
            <a:ext cx="2590800" cy="2590800"/>
            <a:chOff x="5638800" y="2667000"/>
            <a:chExt cx="2590800" cy="2590800"/>
          </a:xfrm>
        </p:grpSpPr>
        <p:sp>
          <p:nvSpPr>
            <p:cNvPr id="138" name="Cube 137"/>
            <p:cNvSpPr/>
            <p:nvPr/>
          </p:nvSpPr>
          <p:spPr bwMode="auto">
            <a:xfrm>
              <a:off x="7620000" y="35814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ube 139"/>
            <p:cNvSpPr/>
            <p:nvPr/>
          </p:nvSpPr>
          <p:spPr bwMode="auto">
            <a:xfrm>
              <a:off x="7620000" y="40386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ube 140"/>
            <p:cNvSpPr/>
            <p:nvPr/>
          </p:nvSpPr>
          <p:spPr bwMode="auto">
            <a:xfrm>
              <a:off x="7620000" y="44958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ube 141"/>
            <p:cNvSpPr/>
            <p:nvPr/>
          </p:nvSpPr>
          <p:spPr bwMode="auto">
            <a:xfrm>
              <a:off x="7620000" y="49530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ube 142"/>
            <p:cNvSpPr/>
            <p:nvPr/>
          </p:nvSpPr>
          <p:spPr bwMode="auto">
            <a:xfrm>
              <a:off x="58674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Cube 143"/>
            <p:cNvSpPr/>
            <p:nvPr/>
          </p:nvSpPr>
          <p:spPr bwMode="auto">
            <a:xfrm>
              <a:off x="63246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ube 144"/>
            <p:cNvSpPr/>
            <p:nvPr/>
          </p:nvSpPr>
          <p:spPr bwMode="auto">
            <a:xfrm>
              <a:off x="67818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ube 145"/>
            <p:cNvSpPr/>
            <p:nvPr/>
          </p:nvSpPr>
          <p:spPr bwMode="auto">
            <a:xfrm>
              <a:off x="72390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hevron 146"/>
            <p:cNvSpPr/>
            <p:nvPr/>
          </p:nvSpPr>
          <p:spPr bwMode="auto">
            <a:xfrm>
              <a:off x="5638800" y="37338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Chevron 147"/>
            <p:cNvSpPr/>
            <p:nvPr/>
          </p:nvSpPr>
          <p:spPr bwMode="auto">
            <a:xfrm>
              <a:off x="5638800" y="41910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Chevron 148"/>
            <p:cNvSpPr/>
            <p:nvPr/>
          </p:nvSpPr>
          <p:spPr bwMode="auto">
            <a:xfrm>
              <a:off x="5638800" y="46482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Chevron 149"/>
            <p:cNvSpPr/>
            <p:nvPr/>
          </p:nvSpPr>
          <p:spPr bwMode="auto">
            <a:xfrm>
              <a:off x="5638800" y="51054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Up Arrow 152"/>
            <p:cNvSpPr/>
            <p:nvPr/>
          </p:nvSpPr>
          <p:spPr bwMode="auto">
            <a:xfrm>
              <a:off x="59436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Up Arrow 153"/>
            <p:cNvSpPr/>
            <p:nvPr/>
          </p:nvSpPr>
          <p:spPr bwMode="auto">
            <a:xfrm>
              <a:off x="64008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Up Arrow 154"/>
            <p:cNvSpPr/>
            <p:nvPr/>
          </p:nvSpPr>
          <p:spPr bwMode="auto">
            <a:xfrm>
              <a:off x="68580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Up Arrow 155"/>
            <p:cNvSpPr/>
            <p:nvPr/>
          </p:nvSpPr>
          <p:spPr bwMode="auto">
            <a:xfrm>
              <a:off x="73152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B-Cube </a:t>
            </a:r>
            <a:r>
              <a:rPr lang="en-US" dirty="0" smtClean="0"/>
              <a:t>as A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r>
              <a:rPr lang="en-US" dirty="0" smtClean="0"/>
              <a:t>We can view B-cube as a mesh (or torus) too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3352800" y="3505200"/>
            <a:ext cx="1676400" cy="1828800"/>
            <a:chOff x="5791200" y="3352800"/>
            <a:chExt cx="1676400" cy="1828800"/>
          </a:xfrm>
        </p:grpSpPr>
        <p:sp>
          <p:nvSpPr>
            <p:cNvPr id="73" name="Cube 72"/>
            <p:cNvSpPr/>
            <p:nvPr/>
          </p:nvSpPr>
          <p:spPr bwMode="auto">
            <a:xfrm>
              <a:off x="5791200" y="4876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Cube 73"/>
            <p:cNvSpPr/>
            <p:nvPr/>
          </p:nvSpPr>
          <p:spPr bwMode="auto">
            <a:xfrm>
              <a:off x="6248400" y="4876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Cube 74"/>
            <p:cNvSpPr/>
            <p:nvPr/>
          </p:nvSpPr>
          <p:spPr bwMode="auto">
            <a:xfrm>
              <a:off x="6705600" y="4876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Cube 75"/>
            <p:cNvSpPr/>
            <p:nvPr/>
          </p:nvSpPr>
          <p:spPr bwMode="auto">
            <a:xfrm>
              <a:off x="7162800" y="4876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Cube 88"/>
            <p:cNvSpPr/>
            <p:nvPr/>
          </p:nvSpPr>
          <p:spPr bwMode="auto">
            <a:xfrm>
              <a:off x="5791200" y="43434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Cube 89"/>
            <p:cNvSpPr/>
            <p:nvPr/>
          </p:nvSpPr>
          <p:spPr bwMode="auto">
            <a:xfrm>
              <a:off x="6248400" y="43434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6705600" y="43434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7162800" y="43434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Cube 104"/>
            <p:cNvSpPr/>
            <p:nvPr/>
          </p:nvSpPr>
          <p:spPr bwMode="auto">
            <a:xfrm>
              <a:off x="5791200" y="38862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Cube 105"/>
            <p:cNvSpPr/>
            <p:nvPr/>
          </p:nvSpPr>
          <p:spPr bwMode="auto">
            <a:xfrm>
              <a:off x="6248400" y="38862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Cube 106"/>
            <p:cNvSpPr/>
            <p:nvPr/>
          </p:nvSpPr>
          <p:spPr bwMode="auto">
            <a:xfrm>
              <a:off x="6705600" y="38862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Cube 107"/>
            <p:cNvSpPr/>
            <p:nvPr/>
          </p:nvSpPr>
          <p:spPr bwMode="auto">
            <a:xfrm>
              <a:off x="7162800" y="38862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Cube 120"/>
            <p:cNvSpPr/>
            <p:nvPr/>
          </p:nvSpPr>
          <p:spPr bwMode="auto">
            <a:xfrm>
              <a:off x="5791200" y="3352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Cube 121"/>
            <p:cNvSpPr/>
            <p:nvPr/>
          </p:nvSpPr>
          <p:spPr bwMode="auto">
            <a:xfrm>
              <a:off x="6248400" y="3352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Cube 122"/>
            <p:cNvSpPr/>
            <p:nvPr/>
          </p:nvSpPr>
          <p:spPr bwMode="auto">
            <a:xfrm>
              <a:off x="6705600" y="3352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Cube 123"/>
            <p:cNvSpPr/>
            <p:nvPr/>
          </p:nvSpPr>
          <p:spPr bwMode="auto">
            <a:xfrm>
              <a:off x="7162800" y="3352800"/>
              <a:ext cx="304800" cy="304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276600" y="2743200"/>
            <a:ext cx="2590800" cy="2590800"/>
            <a:chOff x="5638800" y="2667000"/>
            <a:chExt cx="2590800" cy="2590800"/>
          </a:xfrm>
        </p:grpSpPr>
        <p:sp>
          <p:nvSpPr>
            <p:cNvPr id="159" name="Cube 158"/>
            <p:cNvSpPr/>
            <p:nvPr/>
          </p:nvSpPr>
          <p:spPr bwMode="auto">
            <a:xfrm>
              <a:off x="7620000" y="35814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Cube 159"/>
            <p:cNvSpPr/>
            <p:nvPr/>
          </p:nvSpPr>
          <p:spPr bwMode="auto">
            <a:xfrm>
              <a:off x="7620000" y="40386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Cube 160"/>
            <p:cNvSpPr/>
            <p:nvPr/>
          </p:nvSpPr>
          <p:spPr bwMode="auto">
            <a:xfrm>
              <a:off x="7620000" y="44958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Cube 161"/>
            <p:cNvSpPr/>
            <p:nvPr/>
          </p:nvSpPr>
          <p:spPr bwMode="auto">
            <a:xfrm>
              <a:off x="7620000" y="49530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Cube 162"/>
            <p:cNvSpPr/>
            <p:nvPr/>
          </p:nvSpPr>
          <p:spPr bwMode="auto">
            <a:xfrm>
              <a:off x="58674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Cube 163"/>
            <p:cNvSpPr/>
            <p:nvPr/>
          </p:nvSpPr>
          <p:spPr bwMode="auto">
            <a:xfrm>
              <a:off x="63246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Cube 164"/>
            <p:cNvSpPr/>
            <p:nvPr/>
          </p:nvSpPr>
          <p:spPr bwMode="auto">
            <a:xfrm>
              <a:off x="67818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Cube 165"/>
            <p:cNvSpPr/>
            <p:nvPr/>
          </p:nvSpPr>
          <p:spPr bwMode="auto">
            <a:xfrm>
              <a:off x="72390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Chevron 166"/>
            <p:cNvSpPr/>
            <p:nvPr/>
          </p:nvSpPr>
          <p:spPr bwMode="auto">
            <a:xfrm>
              <a:off x="5638800" y="37338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Chevron 167"/>
            <p:cNvSpPr/>
            <p:nvPr/>
          </p:nvSpPr>
          <p:spPr bwMode="auto">
            <a:xfrm>
              <a:off x="5638800" y="41910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Chevron 168"/>
            <p:cNvSpPr/>
            <p:nvPr/>
          </p:nvSpPr>
          <p:spPr bwMode="auto">
            <a:xfrm>
              <a:off x="5638800" y="46482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Chevron 169"/>
            <p:cNvSpPr/>
            <p:nvPr/>
          </p:nvSpPr>
          <p:spPr bwMode="auto">
            <a:xfrm>
              <a:off x="5638800" y="51054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Up Arrow 170"/>
            <p:cNvSpPr/>
            <p:nvPr/>
          </p:nvSpPr>
          <p:spPr bwMode="auto">
            <a:xfrm>
              <a:off x="59436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Up Arrow 171"/>
            <p:cNvSpPr/>
            <p:nvPr/>
          </p:nvSpPr>
          <p:spPr bwMode="auto">
            <a:xfrm>
              <a:off x="64008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Up Arrow 172"/>
            <p:cNvSpPr/>
            <p:nvPr/>
          </p:nvSpPr>
          <p:spPr bwMode="auto">
            <a:xfrm>
              <a:off x="68580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Up Arrow 173"/>
            <p:cNvSpPr/>
            <p:nvPr/>
          </p:nvSpPr>
          <p:spPr bwMode="auto">
            <a:xfrm>
              <a:off x="73152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124200" y="3733800"/>
            <a:ext cx="1676400" cy="1828800"/>
            <a:chOff x="5562600" y="3581400"/>
            <a:chExt cx="1676400" cy="1828800"/>
          </a:xfrm>
        </p:grpSpPr>
        <p:sp>
          <p:nvSpPr>
            <p:cNvPr id="77" name="Cube 76"/>
            <p:cNvSpPr/>
            <p:nvPr/>
          </p:nvSpPr>
          <p:spPr bwMode="auto">
            <a:xfrm>
              <a:off x="5562600" y="5105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Cube 77"/>
            <p:cNvSpPr/>
            <p:nvPr/>
          </p:nvSpPr>
          <p:spPr bwMode="auto">
            <a:xfrm>
              <a:off x="6019800" y="5105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Cube 78"/>
            <p:cNvSpPr/>
            <p:nvPr/>
          </p:nvSpPr>
          <p:spPr bwMode="auto">
            <a:xfrm>
              <a:off x="6477000" y="5105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Cube 79"/>
            <p:cNvSpPr/>
            <p:nvPr/>
          </p:nvSpPr>
          <p:spPr bwMode="auto">
            <a:xfrm>
              <a:off x="6934200" y="5105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Cube 92"/>
            <p:cNvSpPr/>
            <p:nvPr/>
          </p:nvSpPr>
          <p:spPr bwMode="auto">
            <a:xfrm>
              <a:off x="5562600" y="45720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Cube 93"/>
            <p:cNvSpPr/>
            <p:nvPr/>
          </p:nvSpPr>
          <p:spPr bwMode="auto">
            <a:xfrm>
              <a:off x="6019800" y="45720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Cube 94"/>
            <p:cNvSpPr/>
            <p:nvPr/>
          </p:nvSpPr>
          <p:spPr bwMode="auto">
            <a:xfrm>
              <a:off x="6477000" y="45720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Cube 95"/>
            <p:cNvSpPr/>
            <p:nvPr/>
          </p:nvSpPr>
          <p:spPr bwMode="auto">
            <a:xfrm>
              <a:off x="6934200" y="45720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Cube 108"/>
            <p:cNvSpPr/>
            <p:nvPr/>
          </p:nvSpPr>
          <p:spPr bwMode="auto">
            <a:xfrm>
              <a:off x="5562600" y="41148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Cube 109"/>
            <p:cNvSpPr/>
            <p:nvPr/>
          </p:nvSpPr>
          <p:spPr bwMode="auto">
            <a:xfrm>
              <a:off x="6019800" y="41148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Cube 110"/>
            <p:cNvSpPr/>
            <p:nvPr/>
          </p:nvSpPr>
          <p:spPr bwMode="auto">
            <a:xfrm>
              <a:off x="6477000" y="41148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Cube 111"/>
            <p:cNvSpPr/>
            <p:nvPr/>
          </p:nvSpPr>
          <p:spPr bwMode="auto">
            <a:xfrm>
              <a:off x="6934200" y="41148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Cube 124"/>
            <p:cNvSpPr/>
            <p:nvPr/>
          </p:nvSpPr>
          <p:spPr bwMode="auto">
            <a:xfrm>
              <a:off x="5562600" y="3581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Cube 125"/>
            <p:cNvSpPr/>
            <p:nvPr/>
          </p:nvSpPr>
          <p:spPr bwMode="auto">
            <a:xfrm>
              <a:off x="6019800" y="3581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Cube 126"/>
            <p:cNvSpPr/>
            <p:nvPr/>
          </p:nvSpPr>
          <p:spPr bwMode="auto">
            <a:xfrm>
              <a:off x="6477000" y="3581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Cube 127"/>
            <p:cNvSpPr/>
            <p:nvPr/>
          </p:nvSpPr>
          <p:spPr bwMode="auto">
            <a:xfrm>
              <a:off x="6934200" y="3581400"/>
              <a:ext cx="304800" cy="304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048000" y="2971800"/>
            <a:ext cx="2590800" cy="2590800"/>
            <a:chOff x="5638800" y="2667000"/>
            <a:chExt cx="2590800" cy="2590800"/>
          </a:xfrm>
        </p:grpSpPr>
        <p:sp>
          <p:nvSpPr>
            <p:cNvPr id="176" name="Cube 175"/>
            <p:cNvSpPr/>
            <p:nvPr/>
          </p:nvSpPr>
          <p:spPr bwMode="auto">
            <a:xfrm>
              <a:off x="7620000" y="35814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Cube 176"/>
            <p:cNvSpPr/>
            <p:nvPr/>
          </p:nvSpPr>
          <p:spPr bwMode="auto">
            <a:xfrm>
              <a:off x="7620000" y="40386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Cube 177"/>
            <p:cNvSpPr/>
            <p:nvPr/>
          </p:nvSpPr>
          <p:spPr bwMode="auto">
            <a:xfrm>
              <a:off x="7620000" y="44958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Cube 178"/>
            <p:cNvSpPr/>
            <p:nvPr/>
          </p:nvSpPr>
          <p:spPr bwMode="auto">
            <a:xfrm>
              <a:off x="7620000" y="49530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Cube 179"/>
            <p:cNvSpPr/>
            <p:nvPr/>
          </p:nvSpPr>
          <p:spPr bwMode="auto">
            <a:xfrm>
              <a:off x="58674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Cube 180"/>
            <p:cNvSpPr/>
            <p:nvPr/>
          </p:nvSpPr>
          <p:spPr bwMode="auto">
            <a:xfrm>
              <a:off x="63246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Cube 181"/>
            <p:cNvSpPr/>
            <p:nvPr/>
          </p:nvSpPr>
          <p:spPr bwMode="auto">
            <a:xfrm>
              <a:off x="67818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Cube 182"/>
            <p:cNvSpPr/>
            <p:nvPr/>
          </p:nvSpPr>
          <p:spPr bwMode="auto">
            <a:xfrm>
              <a:off x="72390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Chevron 183"/>
            <p:cNvSpPr/>
            <p:nvPr/>
          </p:nvSpPr>
          <p:spPr bwMode="auto">
            <a:xfrm>
              <a:off x="5638800" y="37338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Chevron 184"/>
            <p:cNvSpPr/>
            <p:nvPr/>
          </p:nvSpPr>
          <p:spPr bwMode="auto">
            <a:xfrm>
              <a:off x="5638800" y="41910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Chevron 185"/>
            <p:cNvSpPr/>
            <p:nvPr/>
          </p:nvSpPr>
          <p:spPr bwMode="auto">
            <a:xfrm>
              <a:off x="5638800" y="46482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Chevron 186"/>
            <p:cNvSpPr/>
            <p:nvPr/>
          </p:nvSpPr>
          <p:spPr bwMode="auto">
            <a:xfrm>
              <a:off x="5638800" y="51054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Up Arrow 187"/>
            <p:cNvSpPr/>
            <p:nvPr/>
          </p:nvSpPr>
          <p:spPr bwMode="auto">
            <a:xfrm>
              <a:off x="59436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Up Arrow 188"/>
            <p:cNvSpPr/>
            <p:nvPr/>
          </p:nvSpPr>
          <p:spPr bwMode="auto">
            <a:xfrm>
              <a:off x="64008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Up Arrow 189"/>
            <p:cNvSpPr/>
            <p:nvPr/>
          </p:nvSpPr>
          <p:spPr bwMode="auto">
            <a:xfrm>
              <a:off x="68580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Up Arrow 190"/>
            <p:cNvSpPr/>
            <p:nvPr/>
          </p:nvSpPr>
          <p:spPr bwMode="auto">
            <a:xfrm>
              <a:off x="73152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895600" y="3962400"/>
            <a:ext cx="1676400" cy="1828800"/>
            <a:chOff x="5334000" y="3810000"/>
            <a:chExt cx="1676400" cy="1828800"/>
          </a:xfrm>
        </p:grpSpPr>
        <p:sp>
          <p:nvSpPr>
            <p:cNvPr id="81" name="Cube 80"/>
            <p:cNvSpPr/>
            <p:nvPr/>
          </p:nvSpPr>
          <p:spPr bwMode="auto">
            <a:xfrm>
              <a:off x="5334000" y="5334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Cube 81"/>
            <p:cNvSpPr/>
            <p:nvPr/>
          </p:nvSpPr>
          <p:spPr bwMode="auto">
            <a:xfrm>
              <a:off x="5791200" y="5334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Cube 82"/>
            <p:cNvSpPr/>
            <p:nvPr/>
          </p:nvSpPr>
          <p:spPr bwMode="auto">
            <a:xfrm>
              <a:off x="6248400" y="5334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Cube 83"/>
            <p:cNvSpPr/>
            <p:nvPr/>
          </p:nvSpPr>
          <p:spPr bwMode="auto">
            <a:xfrm>
              <a:off x="6705600" y="5334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Cube 96"/>
            <p:cNvSpPr/>
            <p:nvPr/>
          </p:nvSpPr>
          <p:spPr bwMode="auto">
            <a:xfrm>
              <a:off x="5334000" y="48006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Cube 97"/>
            <p:cNvSpPr/>
            <p:nvPr/>
          </p:nvSpPr>
          <p:spPr bwMode="auto">
            <a:xfrm>
              <a:off x="5791200" y="48006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Cube 98"/>
            <p:cNvSpPr/>
            <p:nvPr/>
          </p:nvSpPr>
          <p:spPr bwMode="auto">
            <a:xfrm>
              <a:off x="6248400" y="48006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Cube 99"/>
            <p:cNvSpPr/>
            <p:nvPr/>
          </p:nvSpPr>
          <p:spPr bwMode="auto">
            <a:xfrm>
              <a:off x="6705600" y="48006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5334000" y="43434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5791200" y="43434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6248400" y="43434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Cube 115"/>
            <p:cNvSpPr/>
            <p:nvPr/>
          </p:nvSpPr>
          <p:spPr bwMode="auto">
            <a:xfrm>
              <a:off x="6705600" y="43434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Cube 128"/>
            <p:cNvSpPr/>
            <p:nvPr/>
          </p:nvSpPr>
          <p:spPr bwMode="auto">
            <a:xfrm>
              <a:off x="5334000" y="3810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Cube 129"/>
            <p:cNvSpPr/>
            <p:nvPr/>
          </p:nvSpPr>
          <p:spPr bwMode="auto">
            <a:xfrm>
              <a:off x="5791200" y="3810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Cube 130"/>
            <p:cNvSpPr/>
            <p:nvPr/>
          </p:nvSpPr>
          <p:spPr bwMode="auto">
            <a:xfrm>
              <a:off x="6248400" y="3810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Cube 131"/>
            <p:cNvSpPr/>
            <p:nvPr/>
          </p:nvSpPr>
          <p:spPr bwMode="auto">
            <a:xfrm>
              <a:off x="6705600" y="3810000"/>
              <a:ext cx="304800" cy="304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819400" y="3200400"/>
            <a:ext cx="2590800" cy="2590800"/>
            <a:chOff x="5638800" y="2667000"/>
            <a:chExt cx="2590800" cy="2590800"/>
          </a:xfrm>
        </p:grpSpPr>
        <p:sp>
          <p:nvSpPr>
            <p:cNvPr id="193" name="Cube 192"/>
            <p:cNvSpPr/>
            <p:nvPr/>
          </p:nvSpPr>
          <p:spPr bwMode="auto">
            <a:xfrm>
              <a:off x="7620000" y="35814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Cube 193"/>
            <p:cNvSpPr/>
            <p:nvPr/>
          </p:nvSpPr>
          <p:spPr bwMode="auto">
            <a:xfrm>
              <a:off x="7620000" y="40386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Cube 194"/>
            <p:cNvSpPr/>
            <p:nvPr/>
          </p:nvSpPr>
          <p:spPr bwMode="auto">
            <a:xfrm>
              <a:off x="7620000" y="44958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Cube 195"/>
            <p:cNvSpPr/>
            <p:nvPr/>
          </p:nvSpPr>
          <p:spPr bwMode="auto">
            <a:xfrm>
              <a:off x="7620000" y="4953000"/>
              <a:ext cx="609600" cy="304800"/>
            </a:xfrm>
            <a:prstGeom prst="cube">
              <a:avLst/>
            </a:prstGeom>
            <a:solidFill>
              <a:srgbClr val="FAD4C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Cube 196"/>
            <p:cNvSpPr/>
            <p:nvPr/>
          </p:nvSpPr>
          <p:spPr bwMode="auto">
            <a:xfrm>
              <a:off x="58674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Cube 197"/>
            <p:cNvSpPr/>
            <p:nvPr/>
          </p:nvSpPr>
          <p:spPr bwMode="auto">
            <a:xfrm>
              <a:off x="63246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Cube 198"/>
            <p:cNvSpPr/>
            <p:nvPr/>
          </p:nvSpPr>
          <p:spPr bwMode="auto">
            <a:xfrm>
              <a:off x="67818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Cube 199"/>
            <p:cNvSpPr/>
            <p:nvPr/>
          </p:nvSpPr>
          <p:spPr bwMode="auto">
            <a:xfrm>
              <a:off x="7239000" y="2667000"/>
              <a:ext cx="304800" cy="533400"/>
            </a:xfrm>
            <a:prstGeom prst="cub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Chevron 200"/>
            <p:cNvSpPr/>
            <p:nvPr/>
          </p:nvSpPr>
          <p:spPr bwMode="auto">
            <a:xfrm>
              <a:off x="5638800" y="37338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Chevron 201"/>
            <p:cNvSpPr/>
            <p:nvPr/>
          </p:nvSpPr>
          <p:spPr bwMode="auto">
            <a:xfrm>
              <a:off x="5638800" y="41910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Chevron 202"/>
            <p:cNvSpPr/>
            <p:nvPr/>
          </p:nvSpPr>
          <p:spPr bwMode="auto">
            <a:xfrm>
              <a:off x="5638800" y="46482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Chevron 203"/>
            <p:cNvSpPr/>
            <p:nvPr/>
          </p:nvSpPr>
          <p:spPr bwMode="auto">
            <a:xfrm>
              <a:off x="5638800" y="5105400"/>
              <a:ext cx="1981200" cy="45719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Up Arrow 204"/>
            <p:cNvSpPr/>
            <p:nvPr/>
          </p:nvSpPr>
          <p:spPr bwMode="auto">
            <a:xfrm>
              <a:off x="59436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Up Arrow 205"/>
            <p:cNvSpPr/>
            <p:nvPr/>
          </p:nvSpPr>
          <p:spPr bwMode="auto">
            <a:xfrm>
              <a:off x="64008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Up Arrow 206"/>
            <p:cNvSpPr/>
            <p:nvPr/>
          </p:nvSpPr>
          <p:spPr bwMode="auto">
            <a:xfrm>
              <a:off x="68580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Up Arrow 207"/>
            <p:cNvSpPr/>
            <p:nvPr/>
          </p:nvSpPr>
          <p:spPr bwMode="auto">
            <a:xfrm>
              <a:off x="7315200" y="3200400"/>
              <a:ext cx="76200" cy="1828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2438400" y="3657600"/>
            <a:ext cx="2362200" cy="2438400"/>
            <a:chOff x="457200" y="2667000"/>
            <a:chExt cx="2362200" cy="2438400"/>
          </a:xfrm>
        </p:grpSpPr>
        <p:grpSp>
          <p:nvGrpSpPr>
            <p:cNvPr id="241" name="Group 240"/>
            <p:cNvGrpSpPr/>
            <p:nvPr/>
          </p:nvGrpSpPr>
          <p:grpSpPr>
            <a:xfrm>
              <a:off x="457200" y="3200400"/>
              <a:ext cx="1905000" cy="1905000"/>
              <a:chOff x="6629400" y="1219200"/>
              <a:chExt cx="1905000" cy="1905000"/>
            </a:xfrm>
          </p:grpSpPr>
          <p:sp>
            <p:nvSpPr>
              <p:cNvPr id="222" name="Cube 221"/>
              <p:cNvSpPr/>
              <p:nvPr/>
            </p:nvSpPr>
            <p:spPr bwMode="auto">
              <a:xfrm>
                <a:off x="6629400" y="25908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Cube 225"/>
              <p:cNvSpPr/>
              <p:nvPr/>
            </p:nvSpPr>
            <p:spPr bwMode="auto">
              <a:xfrm>
                <a:off x="7086600" y="25908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Cube 226"/>
              <p:cNvSpPr/>
              <p:nvPr/>
            </p:nvSpPr>
            <p:spPr bwMode="auto">
              <a:xfrm>
                <a:off x="7543800" y="25908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8" name="Cube 227"/>
              <p:cNvSpPr/>
              <p:nvPr/>
            </p:nvSpPr>
            <p:spPr bwMode="auto">
              <a:xfrm>
                <a:off x="8001000" y="25908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Cube 228"/>
              <p:cNvSpPr/>
              <p:nvPr/>
            </p:nvSpPr>
            <p:spPr bwMode="auto">
              <a:xfrm>
                <a:off x="6629400" y="21336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Cube 229"/>
              <p:cNvSpPr/>
              <p:nvPr/>
            </p:nvSpPr>
            <p:spPr bwMode="auto">
              <a:xfrm>
                <a:off x="7086600" y="21336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Cube 230"/>
              <p:cNvSpPr/>
              <p:nvPr/>
            </p:nvSpPr>
            <p:spPr bwMode="auto">
              <a:xfrm>
                <a:off x="7543800" y="21336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2" name="Cube 231"/>
              <p:cNvSpPr/>
              <p:nvPr/>
            </p:nvSpPr>
            <p:spPr bwMode="auto">
              <a:xfrm>
                <a:off x="8001000" y="21336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Cube 232"/>
              <p:cNvSpPr/>
              <p:nvPr/>
            </p:nvSpPr>
            <p:spPr bwMode="auto">
              <a:xfrm>
                <a:off x="6629400" y="16764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4" name="Cube 233"/>
              <p:cNvSpPr/>
              <p:nvPr/>
            </p:nvSpPr>
            <p:spPr bwMode="auto">
              <a:xfrm>
                <a:off x="7086600" y="16764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" name="Cube 234"/>
              <p:cNvSpPr/>
              <p:nvPr/>
            </p:nvSpPr>
            <p:spPr bwMode="auto">
              <a:xfrm>
                <a:off x="7543800" y="16764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Cube 235"/>
              <p:cNvSpPr/>
              <p:nvPr/>
            </p:nvSpPr>
            <p:spPr bwMode="auto">
              <a:xfrm>
                <a:off x="8001000" y="16764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Cube 236"/>
              <p:cNvSpPr/>
              <p:nvPr/>
            </p:nvSpPr>
            <p:spPr bwMode="auto">
              <a:xfrm>
                <a:off x="6629400" y="12192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Cube 237"/>
              <p:cNvSpPr/>
              <p:nvPr/>
            </p:nvSpPr>
            <p:spPr bwMode="auto">
              <a:xfrm>
                <a:off x="7086600" y="12192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Cube 238"/>
              <p:cNvSpPr/>
              <p:nvPr/>
            </p:nvSpPr>
            <p:spPr bwMode="auto">
              <a:xfrm>
                <a:off x="7543800" y="12192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Cube 239"/>
              <p:cNvSpPr/>
              <p:nvPr/>
            </p:nvSpPr>
            <p:spPr bwMode="auto">
              <a:xfrm>
                <a:off x="8001000" y="1219200"/>
                <a:ext cx="533400" cy="533400"/>
              </a:xfrm>
              <a:prstGeom prst="cube">
                <a:avLst>
                  <a:gd name="adj" fmla="val 53095"/>
                </a:avLst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43" name="Straight Connector 242"/>
            <p:cNvCxnSpPr>
              <a:stCxn id="240" idx="0"/>
            </p:cNvCxnSpPr>
            <p:nvPr/>
          </p:nvCxnSpPr>
          <p:spPr bwMode="auto">
            <a:xfrm flipV="1">
              <a:off x="2237104" y="26670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Connector 243"/>
            <p:cNvCxnSpPr/>
            <p:nvPr/>
          </p:nvCxnSpPr>
          <p:spPr bwMode="auto">
            <a:xfrm flipV="1">
              <a:off x="1779904" y="26670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/>
            <p:nvPr/>
          </p:nvCxnSpPr>
          <p:spPr bwMode="auto">
            <a:xfrm flipV="1">
              <a:off x="1322704" y="26670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Connector 245"/>
            <p:cNvCxnSpPr/>
            <p:nvPr/>
          </p:nvCxnSpPr>
          <p:spPr bwMode="auto">
            <a:xfrm flipV="1">
              <a:off x="838200" y="26670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/>
            <p:nvPr/>
          </p:nvCxnSpPr>
          <p:spPr bwMode="auto">
            <a:xfrm flipV="1">
              <a:off x="2237104" y="31242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/>
            <p:nvPr/>
          </p:nvCxnSpPr>
          <p:spPr bwMode="auto">
            <a:xfrm flipV="1">
              <a:off x="2237104" y="35814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/>
            <p:nvPr/>
          </p:nvCxnSpPr>
          <p:spPr bwMode="auto">
            <a:xfrm flipV="1">
              <a:off x="2237104" y="4038600"/>
              <a:ext cx="582296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3037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topologies </a:t>
            </a:r>
          </a:p>
          <a:p>
            <a:pPr lvl="1"/>
            <a:r>
              <a:rPr lang="en-US" dirty="0" smtClean="0"/>
              <a:t>Fat tree and clos network</a:t>
            </a:r>
          </a:p>
          <a:p>
            <a:pPr lvl="1"/>
            <a:r>
              <a:rPr lang="en-US" dirty="0" smtClean="0"/>
              <a:t>Hypercube and Mobius cube</a:t>
            </a:r>
          </a:p>
          <a:p>
            <a:pPr lvl="1"/>
            <a:r>
              <a:rPr lang="en-US" dirty="0" smtClean="0"/>
              <a:t>Mesh and torus</a:t>
            </a:r>
          </a:p>
          <a:p>
            <a:r>
              <a:rPr lang="en-US" dirty="0" smtClean="0"/>
              <a:t>Addressing and routing</a:t>
            </a:r>
          </a:p>
          <a:p>
            <a:pPr lvl="1"/>
            <a:r>
              <a:rPr lang="en-US" altLang="zh-TW" dirty="0" smtClean="0"/>
              <a:t>Pseudo MAC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DC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2 protocol</a:t>
            </a:r>
          </a:p>
          <a:p>
            <a:pPr lvl="1"/>
            <a:r>
              <a:rPr lang="en-US" dirty="0" smtClean="0"/>
              <a:t>R1: VM can be migrated to any physical machine without losing its TCP/IP connects</a:t>
            </a:r>
          </a:p>
          <a:p>
            <a:pPr lvl="1"/>
            <a:r>
              <a:rPr lang="en-US" dirty="0" smtClean="0"/>
              <a:t>R2: Switches need not be configured </a:t>
            </a:r>
          </a:p>
          <a:p>
            <a:pPr lvl="1"/>
            <a:r>
              <a:rPr lang="en-US" dirty="0" smtClean="0"/>
              <a:t>R3: All physical paths can be utilized</a:t>
            </a:r>
          </a:p>
          <a:p>
            <a:pPr lvl="1"/>
            <a:r>
              <a:rPr lang="en-US" dirty="0" smtClean="0"/>
              <a:t>R4: No forwarding loop, but scalable </a:t>
            </a:r>
          </a:p>
          <a:p>
            <a:pPr lvl="1"/>
            <a:r>
              <a:rPr lang="en-US" dirty="0" smtClean="0"/>
              <a:t>R5: Fault 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58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topologies </a:t>
            </a:r>
          </a:p>
          <a:p>
            <a:pPr lvl="1"/>
            <a:r>
              <a:rPr lang="en-US" dirty="0" smtClean="0"/>
              <a:t>Fat tree and clos network</a:t>
            </a:r>
          </a:p>
          <a:p>
            <a:pPr lvl="1"/>
            <a:r>
              <a:rPr lang="en-US" dirty="0" smtClean="0"/>
              <a:t>Hypercube and Mobius cube</a:t>
            </a:r>
          </a:p>
          <a:p>
            <a:pPr lvl="1"/>
            <a:r>
              <a:rPr lang="en-US" dirty="0" smtClean="0"/>
              <a:t>Mesh and torus</a:t>
            </a:r>
          </a:p>
          <a:p>
            <a:r>
              <a:rPr lang="en-US" dirty="0" smtClean="0"/>
              <a:t>Addressing and routing</a:t>
            </a:r>
          </a:p>
          <a:p>
            <a:pPr lvl="1"/>
            <a:r>
              <a:rPr lang="en-US" altLang="zh-TW" smtClean="0"/>
              <a:t>Pseudo MAC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PortLand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</a:t>
            </a:r>
            <a:r>
              <a:rPr lang="en-US" dirty="0" err="1"/>
              <a:t>PortLand</a:t>
            </a:r>
            <a:r>
              <a:rPr lang="en-US" dirty="0"/>
              <a:t> is to deliver scalable layer 2 </a:t>
            </a:r>
            <a:r>
              <a:rPr lang="en-US" dirty="0" smtClean="0"/>
              <a:t>routing</a:t>
            </a:r>
            <a:r>
              <a:rPr lang="en-US" dirty="0"/>
              <a:t>, forwarding, and addressing for data center network </a:t>
            </a:r>
            <a:r>
              <a:rPr lang="en-US" dirty="0" smtClean="0"/>
              <a:t>environments.</a:t>
            </a:r>
          </a:p>
          <a:p>
            <a:pPr lvl="1"/>
            <a:r>
              <a:rPr lang="en-US" dirty="0"/>
              <a:t>Based on the fat tree-clos network topology</a:t>
            </a:r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Fabric manager: A centralized user program is used to maintain network configuration.</a:t>
            </a:r>
          </a:p>
          <a:p>
            <a:pPr lvl="1"/>
            <a:r>
              <a:rPr lang="en-US" dirty="0" smtClean="0"/>
              <a:t>Pseudo MAC address: </a:t>
            </a:r>
            <a:r>
              <a:rPr lang="fr-FR" dirty="0"/>
              <a:t>a unique PMAC </a:t>
            </a:r>
            <a:r>
              <a:rPr lang="fr-FR" dirty="0" smtClean="0"/>
              <a:t>ad</a:t>
            </a:r>
            <a:r>
              <a:rPr lang="en-US" dirty="0" smtClean="0"/>
              <a:t>dress </a:t>
            </a:r>
            <a:r>
              <a:rPr lang="en-US" dirty="0"/>
              <a:t>to each end host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is assigned a Pseudo </a:t>
            </a:r>
            <a:r>
              <a:rPr lang="en-US" dirty="0"/>
              <a:t>MAC (PMAC) </a:t>
            </a:r>
            <a:r>
              <a:rPr lang="en-US" dirty="0" smtClean="0"/>
              <a:t>addresses, which encode it topological position.</a:t>
            </a:r>
          </a:p>
          <a:p>
            <a:pPr lvl="1"/>
            <a:r>
              <a:rPr lang="en-US" dirty="0" smtClean="0"/>
              <a:t>To send message, the sender requests ARP to get the </a:t>
            </a:r>
            <a:r>
              <a:rPr lang="en-US" dirty="0"/>
              <a:t>PMAC of the </a:t>
            </a:r>
            <a:r>
              <a:rPr lang="en-US" dirty="0" smtClean="0"/>
              <a:t>destination from the Fabric manager.</a:t>
            </a:r>
            <a:endParaRPr lang="en-US" dirty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dirty="0" smtClean="0"/>
              <a:t>PMAC </a:t>
            </a:r>
            <a:r>
              <a:rPr lang="en-US" sz="2800" dirty="0"/>
              <a:t>addresses </a:t>
            </a:r>
            <a:r>
              <a:rPr lang="en-US" sz="2800" dirty="0" smtClean="0"/>
              <a:t>is hierarchical (48bits)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400" dirty="0" smtClean="0"/>
              <a:t>Pod (16 bit) Position (8 bit) Port (8 bit) </a:t>
            </a:r>
            <a:r>
              <a:rPr lang="en-US" sz="2400" dirty="0" err="1" smtClean="0"/>
              <a:t>Vmid</a:t>
            </a:r>
            <a:r>
              <a:rPr lang="en-US" sz="2400" dirty="0" smtClean="0"/>
              <a:t> (16 bit)</a:t>
            </a:r>
          </a:p>
          <a:p>
            <a:r>
              <a:rPr lang="en-US" dirty="0" smtClean="0"/>
              <a:t>Switch </a:t>
            </a:r>
            <a:r>
              <a:rPr lang="en-US" dirty="0"/>
              <a:t>forwarding entries based on longest prefix match (like that in an IP </a:t>
            </a:r>
            <a:r>
              <a:rPr lang="en-US" dirty="0" smtClean="0"/>
              <a:t>router)</a:t>
            </a:r>
          </a:p>
          <a:p>
            <a:pPr lvl="1"/>
            <a:r>
              <a:rPr lang="en-US" dirty="0"/>
              <a:t>Switches need to perform deterministic PMAC</a:t>
            </a:r>
            <a:r>
              <a:rPr lang="en-US" dirty="0">
                <a:sym typeface="Wingdings"/>
              </a:rPr>
              <a:t></a:t>
            </a:r>
            <a:r>
              <a:rPr lang="en-US" dirty="0"/>
              <a:t>AMAC rewriting. </a:t>
            </a:r>
            <a:r>
              <a:rPr lang="en-US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and Forwarding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6870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2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Al-Fares, </a:t>
            </a:r>
            <a:r>
              <a:rPr lang="en-US" sz="2400" dirty="0" err="1"/>
              <a:t>Loukissas</a:t>
            </a:r>
            <a:r>
              <a:rPr lang="en-US" sz="2400" dirty="0"/>
              <a:t>, </a:t>
            </a:r>
            <a:r>
              <a:rPr lang="en-US" sz="2400" dirty="0" err="1"/>
              <a:t>Vahdat</a:t>
            </a:r>
            <a:r>
              <a:rPr lang="en-US" sz="2400" dirty="0"/>
              <a:t>, </a:t>
            </a:r>
            <a:r>
              <a:rPr lang="en-US" sz="2400" i="1" dirty="0"/>
              <a:t>A Scalable, Commodity Data Center Network Architecture</a:t>
            </a:r>
            <a:r>
              <a:rPr lang="en-US" sz="2400" dirty="0"/>
              <a:t>, </a:t>
            </a:r>
            <a:r>
              <a:rPr lang="en-US" sz="2400" dirty="0" smtClean="0"/>
              <a:t>SIGCOMM</a:t>
            </a:r>
            <a:r>
              <a:rPr lang="en-US" sz="2400" dirty="0"/>
              <a:t>, 2008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Greenberg, Jain et al</a:t>
            </a:r>
            <a:r>
              <a:rPr lang="en-US" sz="2400" dirty="0" smtClean="0"/>
              <a:t>. </a:t>
            </a:r>
            <a:r>
              <a:rPr lang="en-US" sz="2400" i="1" dirty="0" smtClean="0"/>
              <a:t>VL2</a:t>
            </a:r>
            <a:r>
              <a:rPr lang="en-US" sz="2400" i="1" dirty="0"/>
              <a:t>: A Scalable and Flexible Data Center </a:t>
            </a:r>
            <a:r>
              <a:rPr lang="en-US" sz="2400" i="1" dirty="0" smtClean="0"/>
              <a:t>Network,</a:t>
            </a:r>
            <a:r>
              <a:rPr lang="en-US" sz="2400" dirty="0" smtClean="0"/>
              <a:t> SIGCOMM 2009.</a:t>
            </a:r>
          </a:p>
          <a:p>
            <a:r>
              <a:rPr lang="en-US" sz="2400" dirty="0"/>
              <a:t>R.N. Mysore, A. </a:t>
            </a:r>
            <a:r>
              <a:rPr lang="en-US" sz="2400" dirty="0" err="1"/>
              <a:t>Pamboris</a:t>
            </a:r>
            <a:r>
              <a:rPr lang="en-US" sz="2400" dirty="0"/>
              <a:t>, et </a:t>
            </a:r>
            <a:r>
              <a:rPr lang="en-US" sz="2400" dirty="0" smtClean="0"/>
              <a:t>al, </a:t>
            </a:r>
            <a:r>
              <a:rPr lang="en-US" sz="2400" i="1" dirty="0" err="1" smtClean="0"/>
              <a:t>PortLand</a:t>
            </a:r>
            <a:r>
              <a:rPr lang="en-US" sz="2400" i="1" dirty="0"/>
              <a:t>: A Scalable Fault-Tolerant Layer 2 Data Center Network </a:t>
            </a:r>
            <a:r>
              <a:rPr lang="en-US" sz="2400" i="1" dirty="0" smtClean="0"/>
              <a:t>Fabric</a:t>
            </a:r>
            <a:r>
              <a:rPr lang="en-US" sz="2400" dirty="0" smtClean="0"/>
              <a:t>, SIGCOMM 2009</a:t>
            </a:r>
            <a:endParaRPr lang="en-US" sz="2400" dirty="0"/>
          </a:p>
          <a:p>
            <a:r>
              <a:rPr lang="en-US" sz="2400" dirty="0" err="1" smtClean="0"/>
              <a:t>Guo</a:t>
            </a:r>
            <a:r>
              <a:rPr lang="en-US" sz="2400" dirty="0"/>
              <a:t>, Lu, et </a:t>
            </a:r>
            <a:r>
              <a:rPr lang="en-US" sz="2400" dirty="0" smtClean="0"/>
              <a:t>al, </a:t>
            </a:r>
            <a:r>
              <a:rPr lang="en-US" sz="2400" dirty="0" err="1" smtClean="0"/>
              <a:t>BCube</a:t>
            </a:r>
            <a:r>
              <a:rPr lang="en-US" sz="2400" dirty="0"/>
              <a:t>: A High Performance, Server-centric Network Architecture for Modular Data Centers </a:t>
            </a:r>
            <a:r>
              <a:rPr lang="en-US" sz="2400" dirty="0" smtClean="0"/>
              <a:t>SIGCOMM 2009</a:t>
            </a:r>
          </a:p>
          <a:p>
            <a:r>
              <a:rPr lang="en-US" sz="2400" dirty="0" smtClean="0"/>
              <a:t>Wikipedia, the Internet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8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of data center network</a:t>
            </a:r>
          </a:p>
          <a:p>
            <a:pPr lvl="1"/>
            <a:r>
              <a:rPr lang="en-US" dirty="0" smtClean="0"/>
              <a:t>Flow control (load balance)</a:t>
            </a:r>
          </a:p>
          <a:p>
            <a:pPr lvl="1"/>
            <a:r>
              <a:rPr lang="en-US" dirty="0" smtClean="0"/>
              <a:t>Fast failover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/>
              <a:t>Backward compatibility</a:t>
            </a:r>
            <a:endParaRPr lang="en-US" dirty="0" smtClean="0"/>
          </a:p>
          <a:p>
            <a:pPr lvl="1"/>
            <a:r>
              <a:rPr lang="en-US" dirty="0" smtClean="0"/>
              <a:t>Easy for virtualization</a:t>
            </a:r>
          </a:p>
          <a:p>
            <a:r>
              <a:rPr lang="en-US" dirty="0" smtClean="0"/>
              <a:t>Solution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dirty="0"/>
              <a:t>Level 2 </a:t>
            </a:r>
            <a:r>
              <a:rPr lang="en-US" dirty="0" smtClean="0"/>
              <a:t>network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dirty="0"/>
              <a:t>Redundant </a:t>
            </a:r>
            <a:r>
              <a:rPr lang="en-US" dirty="0" smtClean="0"/>
              <a:t>links (multipath)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dirty="0" smtClean="0"/>
              <a:t>Use commodity switches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0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routing in a tree structure</a:t>
            </a:r>
            <a:br>
              <a:rPr lang="en-US" dirty="0" smtClean="0"/>
            </a:br>
            <a:r>
              <a:rPr lang="en-US" dirty="0" smtClean="0"/>
              <a:t>is single path static routing.</a:t>
            </a:r>
          </a:p>
          <a:p>
            <a:r>
              <a:rPr lang="en-US" dirty="0" smtClean="0"/>
              <a:t>The traffic in the top links </a:t>
            </a:r>
            <a:br>
              <a:rPr lang="en-US" dirty="0" smtClean="0"/>
            </a:br>
            <a:r>
              <a:rPr lang="en-US" dirty="0" smtClean="0"/>
              <a:t>of a tree is heavier than </a:t>
            </a:r>
            <a:br>
              <a:rPr lang="en-US" dirty="0" smtClean="0"/>
            </a:br>
            <a:r>
              <a:rPr lang="en-US" dirty="0" smtClean="0"/>
              <a:t>that of the bottom links.</a:t>
            </a:r>
          </a:p>
          <a:p>
            <a:r>
              <a:rPr lang="en-US" dirty="0" smtClean="0"/>
              <a:t>A fat tree is a tree structure network which has larger bandwidth for the top links and smaller bandwidth for the bottom links.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057400"/>
            <a:ext cx="279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1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heterogeneous networks</a:t>
            </a:r>
          </a:p>
          <a:p>
            <a:pPr lvl="1"/>
            <a:r>
              <a:rPr lang="en-US" dirty="0" smtClean="0"/>
              <a:t>Using network of different bandwidth to construct a fat tree</a:t>
            </a:r>
            <a:endParaRPr lang="en-US" dirty="0"/>
          </a:p>
          <a:p>
            <a:r>
              <a:rPr lang="en-US" dirty="0" smtClean="0"/>
              <a:t>Using homogeneous networks</a:t>
            </a:r>
          </a:p>
          <a:p>
            <a:pPr lvl="1"/>
            <a:r>
              <a:rPr lang="en-US" dirty="0" smtClean="0"/>
              <a:t>Using same networks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arger bandwidth can be </a:t>
            </a:r>
            <a:br>
              <a:rPr lang="en-US" dirty="0" smtClean="0"/>
            </a:br>
            <a:r>
              <a:rPr lang="en-US" dirty="0" smtClean="0"/>
              <a:t>interpreted as “more links”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example is </a:t>
            </a:r>
            <a:r>
              <a:rPr lang="en-US" dirty="0" err="1"/>
              <a:t>hypertree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9524"/>
            <a:ext cx="3937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4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 is </a:t>
            </a:r>
            <a:r>
              <a:rPr lang="en-US" dirty="0"/>
              <a:t>a </a:t>
            </a:r>
            <a:r>
              <a:rPr lang="en-US" dirty="0" smtClean="0"/>
              <a:t>multistage </a:t>
            </a:r>
            <a:r>
              <a:rPr lang="en-US" dirty="0"/>
              <a:t>circuit switching network, </a:t>
            </a:r>
            <a:endParaRPr lang="en-US" dirty="0" smtClean="0"/>
          </a:p>
          <a:p>
            <a:pPr lvl="1"/>
            <a:r>
              <a:rPr lang="en-US" dirty="0" smtClean="0"/>
              <a:t>Formalized </a:t>
            </a:r>
            <a:r>
              <a:rPr lang="en-US" dirty="0"/>
              <a:t>by Charles Clos in </a:t>
            </a:r>
            <a:r>
              <a:rPr lang="en-US" dirty="0" smtClean="0"/>
              <a:t>1953</a:t>
            </a:r>
          </a:p>
          <a:p>
            <a:r>
              <a:rPr lang="en-US" dirty="0" smtClean="0"/>
              <a:t>Example: 3 stage, 16 port Clos network</a:t>
            </a:r>
          </a:p>
          <a:p>
            <a:pPr lvl="1"/>
            <a:r>
              <a:rPr lang="en-US" dirty="0" smtClean="0"/>
              <a:t>Each (input, output) has 4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17524"/>
          <a:stretch/>
        </p:blipFill>
        <p:spPr>
          <a:xfrm>
            <a:off x="1371600" y="3911600"/>
            <a:ext cx="6477000" cy="26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 + 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4-ary fat tree network</a:t>
            </a:r>
          </a:p>
          <a:p>
            <a:pPr lvl="1"/>
            <a:r>
              <a:rPr lang="en-US" dirty="0" smtClean="0"/>
              <a:t>4 port switches: 2 for upper layer, 2 for lower layer </a:t>
            </a:r>
          </a:p>
          <a:p>
            <a:pPr lvl="1"/>
            <a:r>
              <a:rPr lang="en-US" dirty="0" smtClean="0"/>
              <a:t>(4/2)</a:t>
            </a:r>
            <a:r>
              <a:rPr lang="en-US" baseline="30000" dirty="0" smtClean="0"/>
              <a:t>2</a:t>
            </a:r>
            <a:r>
              <a:rPr lang="en-US" dirty="0" smtClean="0"/>
              <a:t> switches for core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99"/>
          <a:stretch/>
        </p:blipFill>
        <p:spPr>
          <a:xfrm>
            <a:off x="228600" y="3263900"/>
            <a:ext cx="88265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physical node is assigned a fixed IP.</a:t>
            </a:r>
          </a:p>
          <a:p>
            <a:r>
              <a:rPr lang="en-US" dirty="0" smtClean="0"/>
              <a:t>Since the routing table of commodity switches is small (64k), IPs are grouped in a hierarchical manor.</a:t>
            </a:r>
          </a:p>
          <a:p>
            <a:r>
              <a:rPr lang="en-US" dirty="0" smtClean="0"/>
              <a:t>For load balance, the </a:t>
            </a:r>
            <a:br>
              <a:rPr lang="en-US" dirty="0" smtClean="0"/>
            </a:br>
            <a:r>
              <a:rPr lang="en-US" dirty="0" smtClean="0"/>
              <a:t>routing is also fixed</a:t>
            </a:r>
          </a:p>
          <a:p>
            <a:pPr lvl="1"/>
            <a:r>
              <a:rPr lang="en-US" dirty="0" smtClean="0"/>
              <a:t>Two level routing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368" y="3810000"/>
            <a:ext cx="42526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8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7983" y="3640199"/>
            <a:ext cx="657699" cy="63505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000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67983" y="3651539"/>
            <a:ext cx="657699" cy="63505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000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96832" y="4263912"/>
            <a:ext cx="0" cy="1134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167982" y="3640199"/>
            <a:ext cx="657699" cy="2290726"/>
            <a:chOff x="2579083" y="3039179"/>
            <a:chExt cx="657699" cy="2290726"/>
          </a:xfrm>
        </p:grpSpPr>
        <p:sp>
          <p:nvSpPr>
            <p:cNvPr id="14" name="Oval 13"/>
            <p:cNvSpPr/>
            <p:nvPr/>
          </p:nvSpPr>
          <p:spPr>
            <a:xfrm>
              <a:off x="2579083" y="3039179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79083" y="4694852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907932" y="3662892"/>
              <a:ext cx="0" cy="10319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>
            <a:stCxn id="14" idx="6"/>
          </p:cNvCxnSpPr>
          <p:nvPr/>
        </p:nvCxnSpPr>
        <p:spPr>
          <a:xfrm>
            <a:off x="1825681" y="3957726"/>
            <a:ext cx="11339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5682" y="5618375"/>
            <a:ext cx="1133963" cy="22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167983" y="3640174"/>
            <a:ext cx="2408987" cy="2290726"/>
            <a:chOff x="4642896" y="3640187"/>
            <a:chExt cx="2408987" cy="2290726"/>
          </a:xfrm>
        </p:grpSpPr>
        <p:sp>
          <p:nvSpPr>
            <p:cNvPr id="25" name="Oval 24"/>
            <p:cNvSpPr/>
            <p:nvPr/>
          </p:nvSpPr>
          <p:spPr>
            <a:xfrm>
              <a:off x="4642896" y="3640187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42896" y="5295860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000000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4971746" y="4275240"/>
              <a:ext cx="0" cy="1020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94184" y="3640187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94184" y="5295860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6723034" y="4275240"/>
              <a:ext cx="0" cy="1020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5" idx="6"/>
              <a:endCxn id="29" idx="2"/>
            </p:cNvCxnSpPr>
            <p:nvPr/>
          </p:nvCxnSpPr>
          <p:spPr>
            <a:xfrm>
              <a:off x="5300595" y="3957714"/>
              <a:ext cx="10935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6"/>
              <a:endCxn id="30" idx="2"/>
            </p:cNvCxnSpPr>
            <p:nvPr/>
          </p:nvCxnSpPr>
          <p:spPr>
            <a:xfrm>
              <a:off x="5300595" y="5613387"/>
              <a:ext cx="10935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>
            <a:stCxn id="47" idx="7"/>
            <a:endCxn id="57" idx="3"/>
          </p:cNvCxnSpPr>
          <p:nvPr/>
        </p:nvCxnSpPr>
        <p:spPr>
          <a:xfrm flipV="1">
            <a:off x="1708714" y="3102901"/>
            <a:ext cx="515803" cy="603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0" idx="3"/>
          </p:cNvCxnSpPr>
          <p:nvPr/>
        </p:nvCxnSpPr>
        <p:spPr>
          <a:xfrm flipV="1">
            <a:off x="3471801" y="3102901"/>
            <a:ext cx="504004" cy="661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8" idx="7"/>
            <a:endCxn id="58" idx="3"/>
          </p:cNvCxnSpPr>
          <p:nvPr/>
        </p:nvCxnSpPr>
        <p:spPr>
          <a:xfrm flipV="1">
            <a:off x="1690695" y="4758574"/>
            <a:ext cx="533822" cy="653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61" idx="3"/>
          </p:cNvCxnSpPr>
          <p:nvPr/>
        </p:nvCxnSpPr>
        <p:spPr>
          <a:xfrm flipV="1">
            <a:off x="3500302" y="4758574"/>
            <a:ext cx="475503" cy="686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129314" y="2560849"/>
            <a:ext cx="3407872" cy="3408157"/>
            <a:chOff x="4895434" y="2658576"/>
            <a:chExt cx="3407872" cy="3408157"/>
          </a:xfrm>
        </p:grpSpPr>
        <p:sp>
          <p:nvSpPr>
            <p:cNvPr id="47" name="Oval 46"/>
            <p:cNvSpPr/>
            <p:nvPr/>
          </p:nvSpPr>
          <p:spPr>
            <a:xfrm>
              <a:off x="4913453" y="3710938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895434" y="5417254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/>
            <p:cNvCxnSpPr>
              <a:stCxn id="47" idx="4"/>
              <a:endCxn id="48" idx="0"/>
            </p:cNvCxnSpPr>
            <p:nvPr/>
          </p:nvCxnSpPr>
          <p:spPr>
            <a:xfrm flipH="1">
              <a:off x="5224284" y="4345991"/>
              <a:ext cx="18019" cy="1071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6687096" y="3724387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687096" y="5431680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011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>
              <a:stCxn id="51" idx="4"/>
              <a:endCxn id="52" idx="0"/>
            </p:cNvCxnSpPr>
            <p:nvPr/>
          </p:nvCxnSpPr>
          <p:spPr>
            <a:xfrm>
              <a:off x="7015946" y="4359440"/>
              <a:ext cx="0" cy="1072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6"/>
              <a:endCxn id="51" idx="2"/>
            </p:cNvCxnSpPr>
            <p:nvPr/>
          </p:nvCxnSpPr>
          <p:spPr>
            <a:xfrm>
              <a:off x="5571152" y="4028465"/>
              <a:ext cx="1115944" cy="134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6"/>
              <a:endCxn id="52" idx="2"/>
            </p:cNvCxnSpPr>
            <p:nvPr/>
          </p:nvCxnSpPr>
          <p:spPr>
            <a:xfrm>
              <a:off x="5553133" y="5734781"/>
              <a:ext cx="1133963" cy="144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5894319" y="2658576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894319" y="4314249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Connector 58"/>
            <p:cNvCxnSpPr>
              <a:stCxn id="57" idx="4"/>
              <a:endCxn id="58" idx="0"/>
            </p:cNvCxnSpPr>
            <p:nvPr/>
          </p:nvCxnSpPr>
          <p:spPr>
            <a:xfrm>
              <a:off x="6223169" y="3293629"/>
              <a:ext cx="0" cy="1020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7645607" y="2658576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645607" y="4314249"/>
              <a:ext cx="657699" cy="63505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111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Connector 61"/>
            <p:cNvCxnSpPr>
              <a:stCxn id="60" idx="4"/>
              <a:endCxn id="61" idx="0"/>
            </p:cNvCxnSpPr>
            <p:nvPr/>
          </p:nvCxnSpPr>
          <p:spPr>
            <a:xfrm>
              <a:off x="7974457" y="3293629"/>
              <a:ext cx="0" cy="1020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7" idx="6"/>
              <a:endCxn id="60" idx="2"/>
            </p:cNvCxnSpPr>
            <p:nvPr/>
          </p:nvCxnSpPr>
          <p:spPr>
            <a:xfrm>
              <a:off x="6552018" y="2976103"/>
              <a:ext cx="10935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8" idx="6"/>
              <a:endCxn id="61" idx="2"/>
            </p:cNvCxnSpPr>
            <p:nvPr/>
          </p:nvCxnSpPr>
          <p:spPr>
            <a:xfrm>
              <a:off x="6552018" y="4631776"/>
              <a:ext cx="10935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7"/>
              <a:endCxn id="57" idx="3"/>
            </p:cNvCxnSpPr>
            <p:nvPr/>
          </p:nvCxnSpPr>
          <p:spPr>
            <a:xfrm flipV="1">
              <a:off x="5474834" y="3200628"/>
              <a:ext cx="515803" cy="6033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1" idx="7"/>
              <a:endCxn id="60" idx="3"/>
            </p:cNvCxnSpPr>
            <p:nvPr/>
          </p:nvCxnSpPr>
          <p:spPr>
            <a:xfrm flipV="1">
              <a:off x="7248477" y="3200628"/>
              <a:ext cx="493448" cy="6167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8" idx="7"/>
              <a:endCxn id="58" idx="3"/>
            </p:cNvCxnSpPr>
            <p:nvPr/>
          </p:nvCxnSpPr>
          <p:spPr>
            <a:xfrm flipV="1">
              <a:off x="5456815" y="4856301"/>
              <a:ext cx="533822" cy="653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2" idx="7"/>
              <a:endCxn id="61" idx="3"/>
            </p:cNvCxnSpPr>
            <p:nvPr/>
          </p:nvCxnSpPr>
          <p:spPr>
            <a:xfrm flipV="1">
              <a:off x="7248477" y="4856301"/>
              <a:ext cx="493448" cy="668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436401" y="2075210"/>
            <a:ext cx="3596396" cy="464991"/>
            <a:chOff x="2457050" y="2095858"/>
            <a:chExt cx="4357673" cy="464991"/>
          </a:xfrm>
        </p:grpSpPr>
        <p:cxnSp>
          <p:nvCxnSpPr>
            <p:cNvPr id="104" name="Curved Connector 103"/>
            <p:cNvCxnSpPr>
              <a:stCxn id="57" idx="0"/>
            </p:cNvCxnSpPr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208337" y="2095858"/>
            <a:ext cx="3628271" cy="464991"/>
            <a:chOff x="2457050" y="2095858"/>
            <a:chExt cx="4357673" cy="464991"/>
          </a:xfrm>
        </p:grpSpPr>
        <p:cxnSp>
          <p:nvCxnSpPr>
            <p:cNvPr id="111" name="Curved Connector 110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76183" y="3156157"/>
            <a:ext cx="3682182" cy="464991"/>
            <a:chOff x="2457050" y="2095858"/>
            <a:chExt cx="4357673" cy="464991"/>
          </a:xfrm>
        </p:grpSpPr>
        <p:cxnSp>
          <p:nvCxnSpPr>
            <p:cNvPr id="114" name="Curved Connector 113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248119" y="3176805"/>
            <a:ext cx="3607622" cy="464991"/>
            <a:chOff x="2457050" y="2095858"/>
            <a:chExt cx="4357673" cy="464991"/>
          </a:xfrm>
        </p:grpSpPr>
        <p:cxnSp>
          <p:nvCxnSpPr>
            <p:cNvPr id="117" name="Curved Connector 116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457049" y="3751531"/>
            <a:ext cx="3779196" cy="464991"/>
            <a:chOff x="2457050" y="2095858"/>
            <a:chExt cx="4357673" cy="464991"/>
          </a:xfrm>
        </p:grpSpPr>
        <p:cxnSp>
          <p:nvCxnSpPr>
            <p:cNvPr id="120" name="Curved Connector 119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228985" y="3772179"/>
            <a:ext cx="3607623" cy="464991"/>
            <a:chOff x="2457050" y="2095858"/>
            <a:chExt cx="4357673" cy="464991"/>
          </a:xfrm>
        </p:grpSpPr>
        <p:cxnSp>
          <p:nvCxnSpPr>
            <p:cNvPr id="123" name="Curved Connector 122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496831" y="4868962"/>
            <a:ext cx="3661534" cy="464991"/>
            <a:chOff x="2457050" y="2095858"/>
            <a:chExt cx="4357673" cy="464991"/>
          </a:xfrm>
        </p:grpSpPr>
        <p:cxnSp>
          <p:nvCxnSpPr>
            <p:cNvPr id="126" name="Curved Connector 125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268767" y="4889610"/>
            <a:ext cx="3659249" cy="464991"/>
            <a:chOff x="2457050" y="2095858"/>
            <a:chExt cx="4357673" cy="464991"/>
          </a:xfrm>
        </p:grpSpPr>
        <p:cxnSp>
          <p:nvCxnSpPr>
            <p:cNvPr id="129" name="Curved Connector 128"/>
            <p:cNvCxnSpPr/>
            <p:nvPr/>
          </p:nvCxnSpPr>
          <p:spPr>
            <a:xfrm rot="5400000" flipH="1" flipV="1">
              <a:off x="3313972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rot="16200000" flipV="1">
              <a:off x="5492809" y="1238936"/>
              <a:ext cx="464991" cy="2178836"/>
            </a:xfrm>
            <a:prstGeom prst="curvedConnector2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43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0585E-7 3.83619E-6 L 0.00122 0.246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0585E-7 -1.82786E-6 L 0.1935 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05E-6 1.66281E-6 L 0.09789 -0.16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4" y="-8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711E-6 2.75591E-6 L 0.40386 -0.00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11650</TotalTime>
  <Words>901</Words>
  <Application>Microsoft Office PowerPoint</Application>
  <PresentationFormat>如螢幕大小 (4:3)</PresentationFormat>
  <Paragraphs>248</Paragraphs>
  <Slides>23</Slides>
  <Notes>23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real machine</vt:lpstr>
      <vt:lpstr>Image</vt:lpstr>
      <vt:lpstr>投影片 1</vt:lpstr>
      <vt:lpstr>Outline</vt:lpstr>
      <vt:lpstr>Network Topology</vt:lpstr>
      <vt:lpstr>Fat Tree</vt:lpstr>
      <vt:lpstr>Fat Tree Implementation</vt:lpstr>
      <vt:lpstr>Clos Network</vt:lpstr>
      <vt:lpstr>Fat Tree + Clos Network</vt:lpstr>
      <vt:lpstr>Addressing and Routing</vt:lpstr>
      <vt:lpstr>Hypercube</vt:lpstr>
      <vt:lpstr>Neighbors of a Node in a Hypercube</vt:lpstr>
      <vt:lpstr>Routing on HyperCube</vt:lpstr>
      <vt:lpstr>B-Cube</vt:lpstr>
      <vt:lpstr>Mobius Cube</vt:lpstr>
      <vt:lpstr>Mobius Cube as Network</vt:lpstr>
      <vt:lpstr>Definition of Mobius Cube</vt:lpstr>
      <vt:lpstr>Mesh and Torus</vt:lpstr>
      <vt:lpstr>B-Cube as A Mesh</vt:lpstr>
      <vt:lpstr>Outline</vt:lpstr>
      <vt:lpstr>Requirements of DC Network</vt:lpstr>
      <vt:lpstr>PortLand </vt:lpstr>
      <vt:lpstr>Pseudo MAC</vt:lpstr>
      <vt:lpstr>Routing and Forwarding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1203</cp:revision>
  <dcterms:created xsi:type="dcterms:W3CDTF">2006-08-16T00:00:00Z</dcterms:created>
  <dcterms:modified xsi:type="dcterms:W3CDTF">2011-12-13T03:20:18Z</dcterms:modified>
</cp:coreProperties>
</file>