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325" r:id="rId2"/>
    <p:sldId id="257" r:id="rId3"/>
    <p:sldId id="347" r:id="rId4"/>
    <p:sldId id="354" r:id="rId5"/>
    <p:sldId id="349" r:id="rId6"/>
    <p:sldId id="353" r:id="rId7"/>
    <p:sldId id="351" r:id="rId8"/>
    <p:sldId id="350" r:id="rId9"/>
    <p:sldId id="346" r:id="rId10"/>
    <p:sldId id="343" r:id="rId11"/>
    <p:sldId id="355" r:id="rId12"/>
    <p:sldId id="356" r:id="rId13"/>
    <p:sldId id="360" r:id="rId14"/>
    <p:sldId id="371" r:id="rId15"/>
    <p:sldId id="358" r:id="rId16"/>
    <p:sldId id="359" r:id="rId17"/>
    <p:sldId id="386" r:id="rId18"/>
    <p:sldId id="387" r:id="rId19"/>
    <p:sldId id="333" r:id="rId20"/>
    <p:sldId id="345" r:id="rId21"/>
    <p:sldId id="370" r:id="rId22"/>
    <p:sldId id="372" r:id="rId23"/>
    <p:sldId id="361" r:id="rId24"/>
    <p:sldId id="339" r:id="rId25"/>
    <p:sldId id="334" r:id="rId26"/>
    <p:sldId id="335" r:id="rId27"/>
    <p:sldId id="336" r:id="rId28"/>
    <p:sldId id="338" r:id="rId29"/>
    <p:sldId id="342" r:id="rId30"/>
    <p:sldId id="362" r:id="rId31"/>
    <p:sldId id="363" r:id="rId32"/>
    <p:sldId id="364" r:id="rId33"/>
    <p:sldId id="366" r:id="rId34"/>
    <p:sldId id="373" r:id="rId35"/>
    <p:sldId id="374" r:id="rId36"/>
    <p:sldId id="375" r:id="rId37"/>
    <p:sldId id="376" r:id="rId38"/>
    <p:sldId id="384" r:id="rId39"/>
    <p:sldId id="381" r:id="rId40"/>
    <p:sldId id="382" r:id="rId41"/>
    <p:sldId id="367" r:id="rId42"/>
    <p:sldId id="368" r:id="rId43"/>
    <p:sldId id="389" r:id="rId44"/>
    <p:sldId id="388" r:id="rId45"/>
    <p:sldId id="385" r:id="rId46"/>
    <p:sldId id="369" r:id="rId47"/>
    <p:sldId id="390" r:id="rId48"/>
    <p:sldId id="36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5" autoAdjust="0"/>
    <p:restoredTop sz="94660"/>
  </p:normalViewPr>
  <p:slideViewPr>
    <p:cSldViewPr>
      <p:cViewPr>
        <p:scale>
          <a:sx n="97" d="100"/>
          <a:sy n="97" d="100"/>
        </p:scale>
        <p:origin x="-2200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0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E4C6C-B51E-B94D-95DA-5DE974258988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F43EC8C0-4525-134D-BEF3-D4481BBF2160}">
      <dgm:prSet phldrT="[Text]"/>
      <dgm:spPr/>
      <dgm:t>
        <a:bodyPr/>
        <a:lstStyle/>
        <a:p>
          <a:r>
            <a:rPr lang="en-US" dirty="0" smtClean="0"/>
            <a:t>Row data</a:t>
          </a:r>
          <a:endParaRPr lang="en-US" dirty="0"/>
        </a:p>
      </dgm:t>
    </dgm:pt>
    <dgm:pt modelId="{D0D46B22-9D4C-ED40-902D-16D512815AD3}" type="parTrans" cxnId="{3DD23A79-B813-954F-84C4-EE7100DC1557}">
      <dgm:prSet/>
      <dgm:spPr/>
      <dgm:t>
        <a:bodyPr/>
        <a:lstStyle/>
        <a:p>
          <a:endParaRPr lang="en-US"/>
        </a:p>
      </dgm:t>
    </dgm:pt>
    <dgm:pt modelId="{C6E7E2D7-8F14-5744-845A-31A257F834D9}" type="sibTrans" cxnId="{3DD23A79-B813-954F-84C4-EE7100DC1557}">
      <dgm:prSet/>
      <dgm:spPr/>
      <dgm:t>
        <a:bodyPr/>
        <a:lstStyle/>
        <a:p>
          <a:endParaRPr lang="en-US"/>
        </a:p>
      </dgm:t>
    </dgm:pt>
    <dgm:pt modelId="{4754073D-9EEC-104E-9D08-DCD4D64C7AE8}">
      <dgm:prSet phldrT="[Text]"/>
      <dgm:spPr/>
      <dgm:t>
        <a:bodyPr/>
        <a:lstStyle/>
        <a:p>
          <a:r>
            <a:rPr lang="en-US" dirty="0" smtClean="0"/>
            <a:t>Structured data</a:t>
          </a:r>
          <a:endParaRPr lang="en-US" dirty="0"/>
        </a:p>
      </dgm:t>
    </dgm:pt>
    <dgm:pt modelId="{58F7E9BE-A9DD-104A-BAA2-D278E92CC279}" type="parTrans" cxnId="{C8B17EDA-207D-554D-9119-477E4A06BAF5}">
      <dgm:prSet/>
      <dgm:spPr/>
      <dgm:t>
        <a:bodyPr/>
        <a:lstStyle/>
        <a:p>
          <a:endParaRPr lang="en-US"/>
        </a:p>
      </dgm:t>
    </dgm:pt>
    <dgm:pt modelId="{C919CBEB-F7CD-2544-9EF7-6535684ED95A}" type="sibTrans" cxnId="{C8B17EDA-207D-554D-9119-477E4A06BAF5}">
      <dgm:prSet/>
      <dgm:spPr/>
      <dgm:t>
        <a:bodyPr/>
        <a:lstStyle/>
        <a:p>
          <a:endParaRPr lang="en-US"/>
        </a:p>
      </dgm:t>
    </dgm:pt>
    <dgm:pt modelId="{44DB4DF4-FAFA-0D4E-A577-9E992E9DD083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797311DF-C1AB-F64D-AA08-E4AD1CD71545}" type="parTrans" cxnId="{72855A54-B3FF-1549-AF03-33CC2D6014AB}">
      <dgm:prSet/>
      <dgm:spPr/>
      <dgm:t>
        <a:bodyPr/>
        <a:lstStyle/>
        <a:p>
          <a:endParaRPr lang="en-US"/>
        </a:p>
      </dgm:t>
    </dgm:pt>
    <dgm:pt modelId="{4614F15E-FE20-934C-B5B7-9928990BB70C}" type="sibTrans" cxnId="{72855A54-B3FF-1549-AF03-33CC2D6014AB}">
      <dgm:prSet/>
      <dgm:spPr/>
      <dgm:t>
        <a:bodyPr/>
        <a:lstStyle/>
        <a:p>
          <a:endParaRPr lang="en-US"/>
        </a:p>
      </dgm:t>
    </dgm:pt>
    <dgm:pt modelId="{448549A2-A260-ED47-8C1D-6FDC18120D0E}" type="pres">
      <dgm:prSet presAssocID="{621E4C6C-B51E-B94D-95DA-5DE974258988}" presName="CompostProcess" presStyleCnt="0">
        <dgm:presLayoutVars>
          <dgm:dir/>
          <dgm:resizeHandles val="exact"/>
        </dgm:presLayoutVars>
      </dgm:prSet>
      <dgm:spPr/>
    </dgm:pt>
    <dgm:pt modelId="{49C1DF0C-5640-F14C-A19E-8F33E3987661}" type="pres">
      <dgm:prSet presAssocID="{621E4C6C-B51E-B94D-95DA-5DE974258988}" presName="arrow" presStyleLbl="bgShp" presStyleIdx="0" presStyleCnt="1"/>
      <dgm:spPr/>
    </dgm:pt>
    <dgm:pt modelId="{B0809D24-B667-AF45-96AE-E5D4C45094A3}" type="pres">
      <dgm:prSet presAssocID="{621E4C6C-B51E-B94D-95DA-5DE974258988}" presName="linearProcess" presStyleCnt="0"/>
      <dgm:spPr/>
    </dgm:pt>
    <dgm:pt modelId="{78C4A394-0C74-8F45-B869-B5864C7CFAB3}" type="pres">
      <dgm:prSet presAssocID="{F43EC8C0-4525-134D-BEF3-D4481BBF216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9EB18-2E1F-9541-8507-FD86ABAA89B7}" type="pres">
      <dgm:prSet presAssocID="{C6E7E2D7-8F14-5744-845A-31A257F834D9}" presName="sibTrans" presStyleCnt="0"/>
      <dgm:spPr/>
    </dgm:pt>
    <dgm:pt modelId="{68C36377-3061-CB47-85C9-941658AC8C65}" type="pres">
      <dgm:prSet presAssocID="{4754073D-9EEC-104E-9D08-DCD4D64C7AE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3B2DC-38B0-364D-B523-104AB8323A5B}" type="pres">
      <dgm:prSet presAssocID="{C919CBEB-F7CD-2544-9EF7-6535684ED95A}" presName="sibTrans" presStyleCnt="0"/>
      <dgm:spPr/>
    </dgm:pt>
    <dgm:pt modelId="{D5B9C912-E92C-0847-9C35-9F087F9B3080}" type="pres">
      <dgm:prSet presAssocID="{44DB4DF4-FAFA-0D4E-A577-9E992E9DD0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0601A2A-C643-054A-86C0-36008B849B7B}" type="presOf" srcId="{4754073D-9EEC-104E-9D08-DCD4D64C7AE8}" destId="{68C36377-3061-CB47-85C9-941658AC8C65}" srcOrd="0" destOrd="0" presId="urn:microsoft.com/office/officeart/2005/8/layout/hProcess9"/>
    <dgm:cxn modelId="{0D1C089F-B620-7B48-AE3B-E9B08C7CCEDD}" type="presOf" srcId="{621E4C6C-B51E-B94D-95DA-5DE974258988}" destId="{448549A2-A260-ED47-8C1D-6FDC18120D0E}" srcOrd="0" destOrd="0" presId="urn:microsoft.com/office/officeart/2005/8/layout/hProcess9"/>
    <dgm:cxn modelId="{3DD23A79-B813-954F-84C4-EE7100DC1557}" srcId="{621E4C6C-B51E-B94D-95DA-5DE974258988}" destId="{F43EC8C0-4525-134D-BEF3-D4481BBF2160}" srcOrd="0" destOrd="0" parTransId="{D0D46B22-9D4C-ED40-902D-16D512815AD3}" sibTransId="{C6E7E2D7-8F14-5744-845A-31A257F834D9}"/>
    <dgm:cxn modelId="{C8B17EDA-207D-554D-9119-477E4A06BAF5}" srcId="{621E4C6C-B51E-B94D-95DA-5DE974258988}" destId="{4754073D-9EEC-104E-9D08-DCD4D64C7AE8}" srcOrd="1" destOrd="0" parTransId="{58F7E9BE-A9DD-104A-BAA2-D278E92CC279}" sibTransId="{C919CBEB-F7CD-2544-9EF7-6535684ED95A}"/>
    <dgm:cxn modelId="{52100D48-F437-414A-BB9F-FD37890DBA95}" type="presOf" srcId="{F43EC8C0-4525-134D-BEF3-D4481BBF2160}" destId="{78C4A394-0C74-8F45-B869-B5864C7CFAB3}" srcOrd="0" destOrd="0" presId="urn:microsoft.com/office/officeart/2005/8/layout/hProcess9"/>
    <dgm:cxn modelId="{72855A54-B3FF-1549-AF03-33CC2D6014AB}" srcId="{621E4C6C-B51E-B94D-95DA-5DE974258988}" destId="{44DB4DF4-FAFA-0D4E-A577-9E992E9DD083}" srcOrd="2" destOrd="0" parTransId="{797311DF-C1AB-F64D-AA08-E4AD1CD71545}" sibTransId="{4614F15E-FE20-934C-B5B7-9928990BB70C}"/>
    <dgm:cxn modelId="{07C55489-4D82-9E47-992C-16713DBF46D2}" type="presOf" srcId="{44DB4DF4-FAFA-0D4E-A577-9E992E9DD083}" destId="{D5B9C912-E92C-0847-9C35-9F087F9B3080}" srcOrd="0" destOrd="0" presId="urn:microsoft.com/office/officeart/2005/8/layout/hProcess9"/>
    <dgm:cxn modelId="{299181D1-760F-B642-ACB6-1D821FF47C62}" type="presParOf" srcId="{448549A2-A260-ED47-8C1D-6FDC18120D0E}" destId="{49C1DF0C-5640-F14C-A19E-8F33E3987661}" srcOrd="0" destOrd="0" presId="urn:microsoft.com/office/officeart/2005/8/layout/hProcess9"/>
    <dgm:cxn modelId="{9CFCF421-7C0A-654B-B59A-A93AE655FF0F}" type="presParOf" srcId="{448549A2-A260-ED47-8C1D-6FDC18120D0E}" destId="{B0809D24-B667-AF45-96AE-E5D4C45094A3}" srcOrd="1" destOrd="0" presId="urn:microsoft.com/office/officeart/2005/8/layout/hProcess9"/>
    <dgm:cxn modelId="{FA565363-D32E-374E-B4F2-04E91CEAFA4D}" type="presParOf" srcId="{B0809D24-B667-AF45-96AE-E5D4C45094A3}" destId="{78C4A394-0C74-8F45-B869-B5864C7CFAB3}" srcOrd="0" destOrd="0" presId="urn:microsoft.com/office/officeart/2005/8/layout/hProcess9"/>
    <dgm:cxn modelId="{FC5C7A31-9741-B146-B1C4-A1B0AB4615B1}" type="presParOf" srcId="{B0809D24-B667-AF45-96AE-E5D4C45094A3}" destId="{8ED9EB18-2E1F-9541-8507-FD86ABAA89B7}" srcOrd="1" destOrd="0" presId="urn:microsoft.com/office/officeart/2005/8/layout/hProcess9"/>
    <dgm:cxn modelId="{1637F589-9A0C-7640-AEBC-893F10DA4233}" type="presParOf" srcId="{B0809D24-B667-AF45-96AE-E5D4C45094A3}" destId="{68C36377-3061-CB47-85C9-941658AC8C65}" srcOrd="2" destOrd="0" presId="urn:microsoft.com/office/officeart/2005/8/layout/hProcess9"/>
    <dgm:cxn modelId="{BEDBF70F-3663-2E4C-8EDB-8BE5C9E9B415}" type="presParOf" srcId="{B0809D24-B667-AF45-96AE-E5D4C45094A3}" destId="{6183B2DC-38B0-364D-B523-104AB8323A5B}" srcOrd="3" destOrd="0" presId="urn:microsoft.com/office/officeart/2005/8/layout/hProcess9"/>
    <dgm:cxn modelId="{BC7B44F9-6D9D-AC4F-BA46-BA65EF45AEF1}" type="presParOf" srcId="{B0809D24-B667-AF45-96AE-E5D4C45094A3}" destId="{D5B9C912-E92C-0847-9C35-9F087F9B30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DF0C-5640-F14C-A19E-8F33E3987661}">
      <dsp:nvSpPr>
        <dsp:cNvPr id="0" name=""/>
        <dsp:cNvSpPr/>
      </dsp:nvSpPr>
      <dsp:spPr>
        <a:xfrm>
          <a:off x="600074" y="0"/>
          <a:ext cx="6800850" cy="2438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C4A394-0C74-8F45-B869-B5864C7CFAB3}">
      <dsp:nvSpPr>
        <dsp:cNvPr id="0" name=""/>
        <dsp:cNvSpPr/>
      </dsp:nvSpPr>
      <dsp:spPr>
        <a:xfrm>
          <a:off x="1709" y="731520"/>
          <a:ext cx="2504902" cy="975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Row data</a:t>
          </a:r>
          <a:endParaRPr lang="en-US" sz="2500" kern="1200" dirty="0"/>
        </a:p>
      </dsp:txBody>
      <dsp:txXfrm>
        <a:off x="49322" y="779133"/>
        <a:ext cx="2409676" cy="880134"/>
      </dsp:txXfrm>
    </dsp:sp>
    <dsp:sp modelId="{68C36377-3061-CB47-85C9-941658AC8C65}">
      <dsp:nvSpPr>
        <dsp:cNvPr id="0" name=""/>
        <dsp:cNvSpPr/>
      </dsp:nvSpPr>
      <dsp:spPr>
        <a:xfrm>
          <a:off x="2748048" y="731520"/>
          <a:ext cx="2504902" cy="975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Structured data</a:t>
          </a:r>
          <a:endParaRPr lang="en-US" sz="2500" kern="1200" dirty="0"/>
        </a:p>
      </dsp:txBody>
      <dsp:txXfrm>
        <a:off x="2795661" y="779133"/>
        <a:ext cx="2409676" cy="880134"/>
      </dsp:txXfrm>
    </dsp:sp>
    <dsp:sp modelId="{D5B9C912-E92C-0847-9C35-9F087F9B3080}">
      <dsp:nvSpPr>
        <dsp:cNvPr id="0" name=""/>
        <dsp:cNvSpPr/>
      </dsp:nvSpPr>
      <dsp:spPr>
        <a:xfrm>
          <a:off x="5494387" y="731520"/>
          <a:ext cx="2504902" cy="975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Information</a:t>
          </a:r>
          <a:endParaRPr lang="en-US" sz="2500" kern="1200" dirty="0"/>
        </a:p>
      </dsp:txBody>
      <dsp:txXfrm>
        <a:off x="5542000" y="779133"/>
        <a:ext cx="2409676" cy="880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E753-CA80-4E53-8708-8592B06B203E}" type="datetimeFigureOut">
              <a:rPr lang="en-US" smtClean="0"/>
              <a:pPr/>
              <a:t>11/10/7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FF87C-2B6D-4AB4-8D2A-EA90E93D8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63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57C8A-36A7-4799-8BAC-1139B166E63E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62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E7C44-0856-4A7E-BF14-5A171467EF76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7A517BD4-AEB7-4C39-9D42-02F3021C0D2E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17C80-3833-4FB2-AA85-A2F889A5477B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FE8CC-58AD-4727-A0AB-15F5594B15D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303DD-99B9-44D9-B03C-8F2A3D9548B1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B0716-BC39-4493-98B3-28D742603FD4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A58B5-6672-4C91-AB9F-6AAAB1DFC888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483E1-1180-4F0D-995D-7713842B7508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3CC1-FB76-430F-80FB-CFE322721237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DEE9D-DD3A-46EC-968D-9D77485CA1C3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4DFD0-2BCF-40B1-A10E-6CCF39610066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2496-E3A7-4117-AC1D-6BD9B9C59A35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0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9AE99-7135-42F5-94D5-90F47C5C1B21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6EA3B2BB-8EC8-46B7-A246-7A7FA6987BA9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ricky.blogspot.com/2009/11/nosql-pattern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905000"/>
          </a:xfrm>
        </p:spPr>
        <p:txBody>
          <a:bodyPr>
            <a:normAutofit/>
          </a:bodyPr>
          <a:lstStyle/>
          <a:p>
            <a:r>
              <a:rPr lang="zh-TW" altLang="en-US" sz="40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雲端計算</a:t>
            </a: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Computing</a:t>
            </a:r>
            <a:endParaRPr lang="en-US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08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2CEC-02F4-4B50-82D6-9FF7E6D35605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371600" y="3581400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Storage System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Fibre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gigabit-speed network technology primarily used for storage networking</a:t>
            </a:r>
            <a:r>
              <a:rPr lang="en-US" dirty="0" smtClean="0"/>
              <a:t>.</a:t>
            </a:r>
          </a:p>
          <a:p>
            <a:r>
              <a:rPr lang="en-US" dirty="0" err="1"/>
              <a:t>Fibre</a:t>
            </a:r>
            <a:r>
              <a:rPr lang="en-US" dirty="0"/>
              <a:t> Channel Protocol (FCP) </a:t>
            </a:r>
            <a:endParaRPr lang="en-US" dirty="0" smtClean="0"/>
          </a:p>
          <a:p>
            <a:pPr lvl="1"/>
            <a:r>
              <a:rPr lang="en-US" dirty="0" smtClean="0"/>
              <a:t>A transport </a:t>
            </a:r>
            <a:br>
              <a:rPr lang="en-US" dirty="0" smtClean="0"/>
            </a:br>
            <a:r>
              <a:rPr lang="en-US" dirty="0" smtClean="0"/>
              <a:t>protocol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similar to </a:t>
            </a:r>
            <a:r>
              <a:rPr lang="en-US" dirty="0" smtClean="0"/>
              <a:t>TCP)</a:t>
            </a:r>
          </a:p>
          <a:p>
            <a:pPr lvl="1"/>
            <a:r>
              <a:rPr lang="en-US" dirty="0" smtClean="0"/>
              <a:t>Predominantly </a:t>
            </a:r>
            <a:br>
              <a:rPr lang="en-US" dirty="0" smtClean="0"/>
            </a:br>
            <a:r>
              <a:rPr lang="en-US" dirty="0" smtClean="0"/>
              <a:t>transports </a:t>
            </a:r>
            <a:r>
              <a:rPr lang="en-US" dirty="0"/>
              <a:t>SCSI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526" y="3429000"/>
            <a:ext cx="5672474" cy="3112770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6C17-280F-4745-A133-3FBD089C7D5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r>
              <a:rPr lang="en-US" dirty="0"/>
              <a:t>Redundant array of independent </a:t>
            </a:r>
            <a:r>
              <a:rPr lang="en-US" dirty="0" smtClean="0"/>
              <a:t>disks (RAID)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disk </a:t>
            </a:r>
            <a:r>
              <a:rPr lang="en-US" dirty="0" smtClean="0"/>
              <a:t>drives are combined </a:t>
            </a:r>
            <a:r>
              <a:rPr lang="en-US" dirty="0"/>
              <a:t>into a </a:t>
            </a:r>
            <a:r>
              <a:rPr lang="en-US" b="1" dirty="0"/>
              <a:t>logical unit</a:t>
            </a:r>
            <a:r>
              <a:rPr lang="en-US" dirty="0"/>
              <a:t>, where data are distributed across the </a:t>
            </a:r>
            <a:r>
              <a:rPr lang="en-US" dirty="0" smtClean="0"/>
              <a:t>drives.</a:t>
            </a:r>
          </a:p>
          <a:p>
            <a:r>
              <a:rPr lang="en-US" dirty="0" smtClean="0"/>
              <a:t>Two </a:t>
            </a:r>
            <a:r>
              <a:rPr lang="en-US" dirty="0"/>
              <a:t>key goals: </a:t>
            </a:r>
            <a:r>
              <a:rPr lang="en-US" dirty="0" smtClean="0"/>
              <a:t>data reliability &amp; I/O performance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striping: </a:t>
            </a:r>
            <a:r>
              <a:rPr lang="en-US" dirty="0" smtClean="0"/>
              <a:t>segment logically </a:t>
            </a:r>
            <a:r>
              <a:rPr lang="en-US" dirty="0"/>
              <a:t>sequential data, such as a file, </a:t>
            </a:r>
            <a:r>
              <a:rPr lang="en-US" dirty="0" smtClean="0"/>
              <a:t>and place them to </a:t>
            </a:r>
            <a:r>
              <a:rPr lang="en-US" dirty="0"/>
              <a:t>different physical </a:t>
            </a:r>
            <a:r>
              <a:rPr lang="en-US" dirty="0" smtClean="0"/>
              <a:t>devices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Disk mirroring: </a:t>
            </a:r>
            <a:r>
              <a:rPr lang="en-US" dirty="0" smtClean="0"/>
              <a:t>the </a:t>
            </a:r>
            <a:r>
              <a:rPr lang="en-US" dirty="0"/>
              <a:t>replication of logical disk volumes </a:t>
            </a:r>
            <a:r>
              <a:rPr lang="en-US" dirty="0" smtClean="0"/>
              <a:t>on </a:t>
            </a:r>
            <a:r>
              <a:rPr lang="en-US" dirty="0"/>
              <a:t>separate physical hard disks in real </a:t>
            </a:r>
            <a:r>
              <a:rPr lang="en-US" dirty="0" smtClean="0"/>
              <a:t>time.</a:t>
            </a:r>
          </a:p>
          <a:p>
            <a:pPr lvl="1"/>
            <a:r>
              <a:rPr lang="en-US" dirty="0" smtClean="0"/>
              <a:t>Parity check: error detection/correction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F315-99DA-40BC-9EBF-2B557DD2601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RAID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043028"/>
            <a:ext cx="4064000" cy="2814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019608"/>
            <a:ext cx="3987800" cy="2762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700" y="1524000"/>
            <a:ext cx="4127500" cy="2856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300" y="1524000"/>
            <a:ext cx="4013200" cy="2779785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E2-77E7-473D-9D61-10F0969669A0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Distributed </a:t>
            </a:r>
            <a:r>
              <a:rPr lang="en-US" dirty="0"/>
              <a:t>s</a:t>
            </a:r>
            <a:r>
              <a:rPr lang="en-US" dirty="0" smtClean="0"/>
              <a:t>torage systems</a:t>
            </a:r>
          </a:p>
          <a:p>
            <a:r>
              <a:rPr lang="en-US" dirty="0" smtClean="0"/>
              <a:t>Storage virtualization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storage for structured data</a:t>
            </a:r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1079-77BF-48B2-BB1D-55162DE0D1F0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Storage?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Multipath</a:t>
            </a:r>
          </a:p>
          <a:p>
            <a:r>
              <a:rPr lang="en-US" dirty="0" smtClean="0"/>
              <a:t>Data sharing</a:t>
            </a:r>
          </a:p>
          <a:p>
            <a:r>
              <a:rPr lang="en-US" dirty="0" smtClean="0"/>
              <a:t>Dependable</a:t>
            </a:r>
          </a:p>
          <a:p>
            <a:pPr lvl="1"/>
            <a:r>
              <a:rPr lang="en-US" dirty="0"/>
              <a:t>Availability: readiness for correct service</a:t>
            </a:r>
          </a:p>
          <a:p>
            <a:pPr lvl="1"/>
            <a:r>
              <a:rPr lang="en-US" dirty="0"/>
              <a:t>Reliability: continuity of correct service</a:t>
            </a:r>
          </a:p>
          <a:p>
            <a:pPr lvl="1"/>
            <a:r>
              <a:rPr lang="en-US" dirty="0"/>
              <a:t>Safety - absence of catastrophic consequences on the user(s) and the environment</a:t>
            </a:r>
          </a:p>
          <a:p>
            <a:pPr lvl="1"/>
            <a:r>
              <a:rPr lang="en-US" dirty="0"/>
              <a:t>Integrity - absence of improper system alteration</a:t>
            </a:r>
          </a:p>
          <a:p>
            <a:pPr lvl="1"/>
            <a:r>
              <a:rPr lang="en-US" dirty="0" smtClean="0"/>
              <a:t>Maintainability</a:t>
            </a:r>
            <a:r>
              <a:rPr lang="en-US" dirty="0"/>
              <a:t>: ability for a </a:t>
            </a:r>
            <a:r>
              <a:rPr lang="en-US" dirty="0" smtClean="0"/>
              <a:t>process to </a:t>
            </a:r>
            <a:r>
              <a:rPr lang="en-US" dirty="0"/>
              <a:t>undergo modifications and repairs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13C4-AE32-4E94-AE27-65A8E8AD2A22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2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Multi-path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5334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More </a:t>
            </a:r>
            <a:r>
              <a:rPr lang="en-US" dirty="0"/>
              <a:t>than one physical path between the host and storage devices </a:t>
            </a:r>
            <a:r>
              <a:rPr lang="en-US" dirty="0" smtClean="0"/>
              <a:t>through </a:t>
            </a:r>
            <a:r>
              <a:rPr lang="en-US" dirty="0"/>
              <a:t>the buses, controllers, switches, and bridge </a:t>
            </a:r>
            <a:r>
              <a:rPr lang="en-US" dirty="0" smtClean="0"/>
              <a:t>devices.</a:t>
            </a:r>
            <a:endParaRPr lang="en-US" dirty="0"/>
          </a:p>
          <a:p>
            <a:pPr>
              <a:lnSpc>
                <a:spcPts val="2700"/>
              </a:lnSpc>
            </a:pPr>
            <a:endParaRPr lang="en-US" dirty="0"/>
          </a:p>
        </p:txBody>
      </p:sp>
      <p:pic>
        <p:nvPicPr>
          <p:cNvPr id="37890" name="Picture 2" descr="Active/Active Multipath Configuration with One RAID Device"/>
          <p:cNvPicPr>
            <a:picLocks noChangeAspect="1" noChangeArrowheads="1"/>
          </p:cNvPicPr>
          <p:nvPr/>
        </p:nvPicPr>
        <p:blipFill>
          <a:blip r:embed="rId2" cstate="print"/>
          <a:srcRect l="18301" t="9907" r="18954" b="15789"/>
          <a:stretch>
            <a:fillRect/>
          </a:stretch>
        </p:blipFill>
        <p:spPr bwMode="auto">
          <a:xfrm>
            <a:off x="5730240" y="2209800"/>
            <a:ext cx="3108960" cy="3886200"/>
          </a:xfrm>
          <a:prstGeom prst="roundRect">
            <a:avLst>
              <a:gd name="adj" fmla="val 6111"/>
            </a:avLst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EB67-A2B9-4F05-B29E-7B56A495E3FA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Sharing</a:t>
            </a:r>
            <a:endParaRPr lang="en-US" dirty="0"/>
          </a:p>
        </p:txBody>
      </p:sp>
      <p:pic>
        <p:nvPicPr>
          <p:cNvPr id="54274" name="Picture 2" descr="http://blogs.netapp.com/.a/6a00d8341ca27e53ef0128758ea65b970c-pi"/>
          <p:cNvPicPr>
            <a:picLocks noChangeAspect="1" noChangeArrowheads="1"/>
          </p:cNvPicPr>
          <p:nvPr/>
        </p:nvPicPr>
        <p:blipFill>
          <a:blip r:embed="rId2" cstate="print"/>
          <a:srcRect b="32026"/>
          <a:stretch>
            <a:fillRect/>
          </a:stretch>
        </p:blipFill>
        <p:spPr bwMode="auto">
          <a:xfrm>
            <a:off x="838200" y="3581400"/>
            <a:ext cx="7253654" cy="25146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8077200" cy="1752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data de-duplication technique to eliminate duplicated data.</a:t>
            </a:r>
          </a:p>
          <a:p>
            <a:r>
              <a:rPr lang="en-US" dirty="0" smtClean="0"/>
              <a:t>Saving and improving the usage of storage space.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5D0D-FA9D-4E52-8434-BE63CBA1259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 Point </a:t>
            </a:r>
            <a:r>
              <a:rPr lang="en-US" dirty="0"/>
              <a:t>of </a:t>
            </a: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point of failure (SPOF) is a part of a system that, if it fails, will stop the entire system from 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200400"/>
            <a:ext cx="3987800" cy="3349752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5036-3480-4AC6-848C-566D84AB15A4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ability of a </a:t>
            </a:r>
            <a:r>
              <a:rPr lang="en-US" dirty="0" smtClean="0"/>
              <a:t>system </a:t>
            </a:r>
            <a:r>
              <a:rPr lang="en-US" dirty="0"/>
              <a:t>to perform and maintain its functions in routine circumstances, as well as hostile or unexpected circumstances.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1131"/>
          <a:stretch/>
        </p:blipFill>
        <p:spPr>
          <a:xfrm>
            <a:off x="3886200" y="3167449"/>
            <a:ext cx="3886200" cy="323335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 bwMode="auto">
          <a:xfrm>
            <a:off x="7772400" y="3472249"/>
            <a:ext cx="1066800" cy="914400"/>
          </a:xfrm>
          <a:prstGeom prst="wedgeRoundRectCallout">
            <a:avLst>
              <a:gd name="adj1" fmla="val -117681"/>
              <a:gd name="adj2" fmla="val 6822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center 1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848600" y="5072449"/>
            <a:ext cx="1066800" cy="914400"/>
          </a:xfrm>
          <a:prstGeom prst="wedgeRoundRectCallout">
            <a:avLst>
              <a:gd name="adj1" fmla="val -315283"/>
              <a:gd name="adj2" fmla="val -4776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center 2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1CCA-897A-4F50-AC44-4012568247B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620000" cy="563563"/>
          </a:xfrm>
        </p:spPr>
        <p:txBody>
          <a:bodyPr/>
          <a:lstStyle/>
          <a:p>
            <a:r>
              <a:rPr lang="en-US" dirty="0" smtClean="0"/>
              <a:t>Distributed Storage Architectures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324600" cy="4912982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7D8E-FF99-4AA8-B2DD-FBE97ADB4791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Distributed </a:t>
            </a:r>
            <a:r>
              <a:rPr lang="en-US" dirty="0"/>
              <a:t>s</a:t>
            </a:r>
            <a:r>
              <a:rPr lang="en-US" dirty="0" smtClean="0"/>
              <a:t>torage systems</a:t>
            </a:r>
          </a:p>
          <a:p>
            <a:r>
              <a:rPr lang="en-US" dirty="0" smtClean="0"/>
              <a:t>Storage virtualization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storage for structured data</a:t>
            </a:r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C802-C652-4052-A626-3984BC8E6CBE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Area Network (SAN)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495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dedicated storage network that </a:t>
            </a:r>
            <a:r>
              <a:rPr lang="en-US" dirty="0" smtClean="0"/>
              <a:t>makes consolidated</a:t>
            </a:r>
            <a:r>
              <a:rPr lang="en-US" dirty="0"/>
              <a:t>, </a:t>
            </a:r>
            <a:r>
              <a:rPr lang="en-US" b="1" dirty="0"/>
              <a:t>block level </a:t>
            </a:r>
            <a:r>
              <a:rPr lang="en-US" b="1" dirty="0" smtClean="0"/>
              <a:t>storage</a:t>
            </a:r>
            <a:r>
              <a:rPr lang="en-US" dirty="0" smtClean="0"/>
              <a:t> accessible </a:t>
            </a:r>
            <a:r>
              <a:rPr lang="en-US" dirty="0"/>
              <a:t>to servers so that the devices appear as locally attached to </a:t>
            </a:r>
            <a:r>
              <a:rPr lang="en-US" dirty="0" smtClean="0"/>
              <a:t>the OSs. </a:t>
            </a:r>
            <a:endParaRPr lang="en-US" dirty="0"/>
          </a:p>
          <a:p>
            <a:r>
              <a:rPr lang="en-US" dirty="0" smtClean="0"/>
              <a:t>Usually connected via </a:t>
            </a:r>
            <a:r>
              <a:rPr lang="en-US" dirty="0" err="1" smtClean="0"/>
              <a:t>Fibre</a:t>
            </a:r>
            <a:r>
              <a:rPr lang="en-US" dirty="0" smtClean="0"/>
              <a:t>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1524000"/>
            <a:ext cx="5140646" cy="499110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1C8F7-702B-4763-AB63-172BC8772629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Attached Storage (NAS)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495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file</a:t>
            </a:r>
            <a:r>
              <a:rPr lang="en-US" b="1" dirty="0"/>
              <a:t>-level</a:t>
            </a:r>
            <a:r>
              <a:rPr lang="en-US" dirty="0"/>
              <a:t> computer data storage </a:t>
            </a:r>
            <a:r>
              <a:rPr lang="en-US" dirty="0" smtClean="0"/>
              <a:t>system connected </a:t>
            </a:r>
            <a:r>
              <a:rPr lang="en-US" dirty="0"/>
              <a:t>to a </a:t>
            </a:r>
            <a:r>
              <a:rPr lang="en-US" dirty="0" smtClean="0"/>
              <a:t>network, </a:t>
            </a:r>
            <a:r>
              <a:rPr lang="en-US" dirty="0"/>
              <a:t>providing data access to heterogeneous clients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network file sharing protocols such as NFS, SMB/CIFS, or AFP (Apple Filing </a:t>
            </a:r>
            <a:r>
              <a:rPr lang="en-US" dirty="0" smtClean="0"/>
              <a:t>Protocol)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http://benjr.tw/files/images/other/storage_syste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524000"/>
            <a:ext cx="3962400" cy="5187142"/>
          </a:xfrm>
          <a:prstGeom prst="rect">
            <a:avLst/>
          </a:prstGeom>
          <a:noFill/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2F4E-1BCA-4173-B0A6-47690362E8E0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iSCSI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Small Computer System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Internet Protocol (IP)-based storage networking standard for linking data storage facilities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SCSI over IP</a:t>
            </a:r>
          </a:p>
          <a:p>
            <a:r>
              <a:rPr lang="en-US" dirty="0" smtClean="0"/>
              <a:t>Unlike </a:t>
            </a:r>
            <a:r>
              <a:rPr lang="en-US" dirty="0"/>
              <a:t>traditional </a:t>
            </a:r>
            <a:r>
              <a:rPr lang="en-US" dirty="0" err="1"/>
              <a:t>Fibre</a:t>
            </a:r>
            <a:r>
              <a:rPr lang="en-US" dirty="0"/>
              <a:t> Channel</a:t>
            </a:r>
            <a:r>
              <a:rPr lang="en-US" dirty="0" smtClean="0"/>
              <a:t>, </a:t>
            </a:r>
            <a:r>
              <a:rPr lang="en-US" dirty="0" err="1"/>
              <a:t>iSCSI</a:t>
            </a:r>
            <a:r>
              <a:rPr lang="en-US" dirty="0"/>
              <a:t> can be run over long distances using existing network infrastructure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Slower </a:t>
            </a:r>
            <a:r>
              <a:rPr lang="en-US" smtClean="0"/>
              <a:t>of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AC71-8C9E-4D9A-9488-3F589EC805E1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9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Distributed </a:t>
            </a:r>
            <a:r>
              <a:rPr lang="en-US" dirty="0"/>
              <a:t>s</a:t>
            </a:r>
            <a:r>
              <a:rPr lang="en-US" dirty="0" smtClean="0"/>
              <a:t>torage systems</a:t>
            </a:r>
          </a:p>
          <a:p>
            <a:r>
              <a:rPr lang="en-US" dirty="0" smtClean="0"/>
              <a:t>Storage virtualization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storage system for structured data</a:t>
            </a:r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3E9C-19A8-4284-B2C3-55507C0742A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traditional </a:t>
            </a:r>
            <a:r>
              <a:rPr lang="en-US" dirty="0" smtClean="0"/>
              <a:t>storage system, a </a:t>
            </a:r>
            <a:r>
              <a:rPr lang="en-US" dirty="0"/>
              <a:t>drive letter </a:t>
            </a:r>
            <a:r>
              <a:rPr lang="en-US" dirty="0" smtClean="0"/>
              <a:t>(volume ID) </a:t>
            </a:r>
            <a:r>
              <a:rPr lang="en-US" dirty="0"/>
              <a:t>or a logical unit number (</a:t>
            </a:r>
            <a:r>
              <a:rPr lang="en-US" dirty="0" smtClean="0"/>
              <a:t>LUN, for SCSI deriver) is </a:t>
            </a:r>
            <a:r>
              <a:rPr lang="en-US" dirty="0"/>
              <a:t>given </a:t>
            </a:r>
            <a:r>
              <a:rPr lang="en-US" dirty="0" smtClean="0"/>
              <a:t>on a partition of a disk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Virtualized </a:t>
            </a:r>
            <a:r>
              <a:rPr lang="en-US" dirty="0"/>
              <a:t>storage is abstracting data from a disk.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usually a storage area network (SAN</a:t>
            </a:r>
            <a:r>
              <a:rPr lang="en-US" dirty="0" smtClean="0"/>
              <a:t>) connected </a:t>
            </a:r>
            <a:r>
              <a:rPr lang="en-US" dirty="0"/>
              <a:t>via a </a:t>
            </a:r>
            <a:r>
              <a:rPr lang="en-US" dirty="0" err="1"/>
              <a:t>fibre</a:t>
            </a:r>
            <a:r>
              <a:rPr lang="en-US" dirty="0"/>
              <a:t> channel or </a:t>
            </a:r>
            <a:r>
              <a:rPr lang="en-US" dirty="0" err="1"/>
              <a:t>iSCSI</a:t>
            </a:r>
            <a:r>
              <a:rPr lang="en-US" dirty="0"/>
              <a:t>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1872-F789-44F5-BBB5-CE46E636CAE0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Storage Virtualization?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utilization of </a:t>
            </a:r>
            <a:r>
              <a:rPr lang="en-US" dirty="0" smtClean="0"/>
              <a:t>resources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Thin provisioning, pay what used, not allocated</a:t>
            </a:r>
            <a:endParaRPr lang="en-US" dirty="0"/>
          </a:p>
          <a:p>
            <a:r>
              <a:rPr lang="en-US" dirty="0" smtClean="0"/>
              <a:t>Simpler data management and performance</a:t>
            </a:r>
          </a:p>
          <a:p>
            <a:pPr lvl="1"/>
            <a:r>
              <a:rPr lang="en-US" dirty="0"/>
              <a:t>Tired Storage</a:t>
            </a:r>
            <a:endParaRPr lang="fr-FR" dirty="0"/>
          </a:p>
          <a:p>
            <a:pPr lvl="1"/>
            <a:r>
              <a:rPr lang="fr-FR" dirty="0" err="1"/>
              <a:t>Sub</a:t>
            </a:r>
            <a:r>
              <a:rPr lang="fr-FR" dirty="0"/>
              <a:t>-LUN </a:t>
            </a:r>
            <a:r>
              <a:rPr lang="fr-FR" dirty="0" err="1"/>
              <a:t>Tiering</a:t>
            </a:r>
            <a:r>
              <a:rPr lang="fr-FR" dirty="0"/>
              <a:t> </a:t>
            </a:r>
            <a:endParaRPr lang="en-US" dirty="0" smtClean="0"/>
          </a:p>
          <a:p>
            <a:r>
              <a:rPr lang="en-US" dirty="0" smtClean="0"/>
              <a:t>Higher availability and reliability</a:t>
            </a:r>
          </a:p>
          <a:p>
            <a:pPr lvl="1"/>
            <a:r>
              <a:rPr lang="en-US" dirty="0" smtClean="0"/>
              <a:t>RAID</a:t>
            </a:r>
          </a:p>
          <a:p>
            <a:r>
              <a:rPr lang="en-US" dirty="0" smtClean="0"/>
              <a:t>Flexibility </a:t>
            </a:r>
            <a:r>
              <a:rPr lang="en-US" dirty="0"/>
              <a:t>in introducing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With NAS or SAN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F07A-AED6-4CE7-AB5C-4C0B35CE7173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</a:t>
            </a:r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 provisioning software allows higher </a:t>
            </a:r>
            <a:r>
              <a:rPr lang="en-US" b="1" dirty="0"/>
              <a:t>storage utilization</a:t>
            </a:r>
            <a:r>
              <a:rPr lang="en-US" dirty="0"/>
              <a:t> by eliminating the need to install physical disk capacity that goes unused.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2" t="9182" r="2790" b="5601"/>
          <a:stretch/>
        </p:blipFill>
        <p:spPr>
          <a:xfrm>
            <a:off x="1447800" y="3276600"/>
            <a:ext cx="6324600" cy="3250524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D1B8-C223-4481-9356-BE6E3471825A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495800"/>
          </a:xfrm>
        </p:spPr>
        <p:txBody>
          <a:bodyPr/>
          <a:lstStyle/>
          <a:p>
            <a:r>
              <a:rPr lang="en-US" dirty="0" smtClean="0"/>
              <a:t>A single system to manage multiple storage resources, </a:t>
            </a:r>
            <a:r>
              <a:rPr lang="en-US" dirty="0"/>
              <a:t>so that data </a:t>
            </a:r>
            <a:r>
              <a:rPr lang="en-US" dirty="0" smtClean="0"/>
              <a:t>of </a:t>
            </a:r>
            <a:r>
              <a:rPr lang="en-US" dirty="0"/>
              <a:t>different purposes and storage requirements can be located on the most appropriate </a:t>
            </a:r>
            <a:r>
              <a:rPr lang="en-US" dirty="0" smtClean="0"/>
              <a:t>storage resources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1600200" y="3648024"/>
            <a:ext cx="6248400" cy="2828976"/>
            <a:chOff x="1905000" y="3648024"/>
            <a:chExt cx="5715000" cy="3057576"/>
          </a:xfrm>
        </p:grpSpPr>
        <p:pic>
          <p:nvPicPr>
            <p:cNvPr id="6" name="Picture 2" descr="http://storagenerve.com/wp-content/uploads/2009/12/Screen-shot-2009-12-08-at-5.13.31-PM.png"/>
            <p:cNvPicPr>
              <a:picLocks noChangeAspect="1" noChangeArrowheads="1"/>
            </p:cNvPicPr>
            <p:nvPr/>
          </p:nvPicPr>
          <p:blipFill>
            <a:blip r:embed="rId2" cstate="print"/>
            <a:srcRect b="72273"/>
            <a:stretch>
              <a:fillRect/>
            </a:stretch>
          </p:blipFill>
          <p:spPr bwMode="auto">
            <a:xfrm>
              <a:off x="1905000" y="3648024"/>
              <a:ext cx="5715000" cy="847776"/>
            </a:xfrm>
            <a:prstGeom prst="rect">
              <a:avLst/>
            </a:prstGeom>
            <a:noFill/>
          </p:spPr>
        </p:pic>
        <p:pic>
          <p:nvPicPr>
            <p:cNvPr id="7" name="Picture 2" descr="http://storagenerve.com/wp-content/uploads/2009/12/Screen-shot-2009-12-08-at-5.13.31-PM.png"/>
            <p:cNvPicPr>
              <a:picLocks noChangeAspect="1" noChangeArrowheads="1"/>
            </p:cNvPicPr>
            <p:nvPr/>
          </p:nvPicPr>
          <p:blipFill>
            <a:blip r:embed="rId2" cstate="print"/>
            <a:srcRect t="37696"/>
            <a:stretch>
              <a:fillRect/>
            </a:stretch>
          </p:blipFill>
          <p:spPr bwMode="auto">
            <a:xfrm>
              <a:off x="1905000" y="4800600"/>
              <a:ext cx="5715000" cy="1905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98965" y="4505960"/>
              <a:ext cx="830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F497D">
                      <a:lumMod val="75000"/>
                    </a:srgbClr>
                  </a:solidFill>
                </a:rPr>
                <a:t>Storage</a:t>
              </a:r>
              <a:endParaRPr lang="en-US" sz="16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8960" y="4505960"/>
              <a:ext cx="8209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F497D">
                      <a:lumMod val="75000"/>
                    </a:srgbClr>
                  </a:solidFill>
                </a:rPr>
                <a:t>Policies</a:t>
              </a:r>
              <a:endParaRPr lang="en-US" sz="16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22260" y="4505960"/>
              <a:ext cx="1329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F497D">
                      <a:lumMod val="75000"/>
                    </a:srgbClr>
                  </a:solidFill>
                </a:rPr>
                <a:t>Access Group</a:t>
              </a:r>
              <a:endParaRPr lang="en-US" sz="16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A07D-BAB9-418F-A894-C8ECFB48A0AA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62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Sub-LUN </a:t>
            </a:r>
            <a:r>
              <a:rPr lang="en-US" dirty="0" err="1" smtClean="0"/>
              <a:t>Tiering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685800"/>
          </a:xfrm>
        </p:spPr>
        <p:txBody>
          <a:bodyPr/>
          <a:lstStyle/>
          <a:p>
            <a:r>
              <a:rPr lang="en-US" dirty="0" smtClean="0"/>
              <a:t>Storage paging system (similar to virtual memory)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6800" y="2514600"/>
            <a:ext cx="7162800" cy="3962400"/>
            <a:chOff x="1068978" y="2514600"/>
            <a:chExt cx="7367516" cy="416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78" y="2514600"/>
              <a:ext cx="7367516" cy="4165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63493" y="6356640"/>
              <a:ext cx="4994623" cy="32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http://</a:t>
              </a:r>
              <a:r>
                <a:rPr lang="en-US" sz="1400" dirty="0" err="1"/>
                <a:t>www.ithome.com.tw</a:t>
              </a:r>
              <a:r>
                <a:rPr lang="en-US" sz="1400" dirty="0"/>
                <a:t>/</a:t>
              </a:r>
              <a:r>
                <a:rPr lang="en-US" sz="1400" dirty="0" err="1"/>
                <a:t>itadm</a:t>
              </a:r>
              <a:r>
                <a:rPr lang="en-US" sz="1400" dirty="0"/>
                <a:t>/</a:t>
              </a:r>
              <a:r>
                <a:rPr lang="en-US" sz="1400" dirty="0" err="1"/>
                <a:t>article.php?c</a:t>
              </a:r>
              <a:r>
                <a:rPr lang="en-US" sz="1400" dirty="0"/>
                <a:t>=68700&amp;s=4</a:t>
              </a:r>
            </a:p>
          </p:txBody>
        </p: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39F7-F5F5-4DD1-99DA-C758B6E48713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/>
          <a:lstStyle/>
          <a:p>
            <a:r>
              <a:rPr lang="en-US" dirty="0"/>
              <a:t>Maintain replicas to provide high availability.</a:t>
            </a:r>
          </a:p>
          <a:p>
            <a:r>
              <a:rPr lang="en-US" dirty="0" smtClean="0"/>
              <a:t>RAID is a kind of storage virtualization.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4" descr="http://docs.hp.com/en/B7660-90018/img/gfx8.gif"/>
          <p:cNvPicPr>
            <a:picLocks noChangeAspect="1" noChangeArrowheads="1"/>
          </p:cNvPicPr>
          <p:nvPr/>
        </p:nvPicPr>
        <p:blipFill>
          <a:blip r:embed="rId2" cstate="print"/>
          <a:srcRect l="22170"/>
          <a:stretch>
            <a:fillRect/>
          </a:stretch>
        </p:blipFill>
        <p:spPr bwMode="auto">
          <a:xfrm>
            <a:off x="1752600" y="2931732"/>
            <a:ext cx="5825664" cy="3723579"/>
          </a:xfrm>
          <a:prstGeom prst="rect">
            <a:avLst/>
          </a:prstGeom>
          <a:noFill/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F626-5CFA-4897-B6D9-A047C7DF28CC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447800"/>
            <a:ext cx="8291618" cy="48674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60960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2"/>
                </a:solidFill>
              </a:rPr>
              <a:t>http://</a:t>
            </a:r>
            <a:r>
              <a:rPr lang="da-DK" sz="1600" dirty="0" err="1">
                <a:solidFill>
                  <a:schemeClr val="bg2"/>
                </a:solidFill>
              </a:rPr>
              <a:t>www.ts.avnet.com</a:t>
            </a:r>
            <a:r>
              <a:rPr lang="da-DK" sz="1600" dirty="0">
                <a:solidFill>
                  <a:schemeClr val="bg2"/>
                </a:solidFill>
              </a:rPr>
              <a:t>/</a:t>
            </a:r>
            <a:r>
              <a:rPr lang="da-DK" sz="1600" dirty="0" err="1">
                <a:solidFill>
                  <a:schemeClr val="bg2"/>
                </a:solidFill>
              </a:rPr>
              <a:t>uk</a:t>
            </a:r>
            <a:r>
              <a:rPr lang="da-DK" sz="1600" dirty="0">
                <a:solidFill>
                  <a:schemeClr val="bg2"/>
                </a:solidFill>
              </a:rPr>
              <a:t>/images/</a:t>
            </a:r>
            <a:r>
              <a:rPr lang="da-DK" sz="1600" dirty="0" err="1">
                <a:solidFill>
                  <a:schemeClr val="bg2"/>
                </a:solidFill>
              </a:rPr>
              <a:t>StorageHierarchy.jpg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1E06-193F-45F3-83F4-B14E90FE22EC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79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Be Virtualized?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virtualization can be done in either file level or block level</a:t>
            </a:r>
          </a:p>
          <a:p>
            <a:r>
              <a:rPr lang="en-US" dirty="0"/>
              <a:t>File system</a:t>
            </a:r>
          </a:p>
          <a:p>
            <a:pPr lvl="1"/>
            <a:r>
              <a:rPr lang="en-US" dirty="0"/>
              <a:t>Provide compatible system </a:t>
            </a:r>
            <a:br>
              <a:rPr lang="en-US" dirty="0"/>
            </a:br>
            <a:r>
              <a:rPr lang="en-US" dirty="0" smtClean="0"/>
              <a:t>call </a:t>
            </a:r>
            <a:r>
              <a:rPr lang="en-US" dirty="0"/>
              <a:t>interface to user space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applications</a:t>
            </a:r>
            <a:r>
              <a:rPr lang="en-US" dirty="0"/>
              <a:t>.</a:t>
            </a:r>
          </a:p>
          <a:p>
            <a:r>
              <a:rPr lang="en-US" dirty="0"/>
              <a:t>Block device</a:t>
            </a:r>
          </a:p>
          <a:p>
            <a:pPr lvl="1"/>
            <a:r>
              <a:rPr lang="en-US" dirty="0"/>
              <a:t>Provide compatible block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device </a:t>
            </a:r>
            <a:r>
              <a:rPr lang="en-US" dirty="0"/>
              <a:t>interface to file system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B70C-5BC1-4DFF-B33B-5873CE5E68C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3962400"/>
            <a:ext cx="3352800" cy="1752600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Kernel Space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2680230"/>
            <a:ext cx="3352800" cy="1295400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User Space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91200" y="28956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3505200"/>
            <a:ext cx="2667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System call interface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0386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File System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648200"/>
            <a:ext cx="2667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Block interface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1200" y="51816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Device driver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62600" y="5715000"/>
            <a:ext cx="3352800" cy="457200"/>
          </a:xfrm>
          <a:prstGeom prst="round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Storage Device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88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Level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81600" cy="4495800"/>
          </a:xfrm>
        </p:spPr>
        <p:txBody>
          <a:bodyPr>
            <a:noAutofit/>
          </a:bodyPr>
          <a:lstStyle/>
          <a:p>
            <a:pPr>
              <a:spcBef>
                <a:spcPts val="72"/>
              </a:spcBef>
            </a:pPr>
            <a:r>
              <a:rPr lang="en-US" dirty="0"/>
              <a:t>File system maintains </a:t>
            </a:r>
            <a:r>
              <a:rPr lang="en-US" dirty="0" smtClean="0"/>
              <a:t>the information about where and how files are stored</a:t>
            </a:r>
            <a:endParaRPr lang="en-US" dirty="0"/>
          </a:p>
          <a:p>
            <a:pPr>
              <a:spcBef>
                <a:spcPts val="72"/>
              </a:spcBef>
            </a:pPr>
            <a:r>
              <a:rPr lang="en-US" dirty="0" smtClean="0"/>
              <a:t>File </a:t>
            </a:r>
            <a:r>
              <a:rPr lang="en-US" dirty="0"/>
              <a:t>access requests </a:t>
            </a:r>
            <a:r>
              <a:rPr lang="en-US" dirty="0" smtClean="0"/>
              <a:t>are translated to the file </a:t>
            </a:r>
            <a:r>
              <a:rPr lang="en-US" dirty="0"/>
              <a:t>system.</a:t>
            </a:r>
          </a:p>
          <a:p>
            <a:pPr>
              <a:spcBef>
                <a:spcPts val="72"/>
              </a:spcBef>
            </a:pPr>
            <a:r>
              <a:rPr lang="en-US" dirty="0"/>
              <a:t>Sometime </a:t>
            </a:r>
            <a:r>
              <a:rPr lang="en-US" dirty="0" smtClean="0"/>
              <a:t>divides </a:t>
            </a:r>
            <a:r>
              <a:rPr lang="en-US" dirty="0"/>
              <a:t>large file into small sub-files (chunks) for parallel </a:t>
            </a:r>
            <a:r>
              <a:rPr lang="en-US" dirty="0" smtClean="0"/>
              <a:t>access to improve </a:t>
            </a:r>
            <a:r>
              <a:rPr lang="en-US" dirty="0"/>
              <a:t>the </a:t>
            </a:r>
            <a:r>
              <a:rPr lang="en-US" dirty="0" smtClean="0"/>
              <a:t>performance.</a:t>
            </a:r>
          </a:p>
          <a:p>
            <a:pPr>
              <a:spcBef>
                <a:spcPts val="72"/>
              </a:spcBef>
            </a:pPr>
            <a:r>
              <a:rPr lang="en-US" dirty="0" smtClean="0"/>
              <a:t>Will talk it 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E526-8260-4496-B05E-02D1B1748D47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57934"/>
            <a:ext cx="3505199" cy="501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0733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Level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334000" cy="4495800"/>
          </a:xfrm>
        </p:spPr>
        <p:txBody>
          <a:bodyPr/>
          <a:lstStyle/>
          <a:p>
            <a:r>
              <a:rPr lang="en-US" dirty="0"/>
              <a:t>LUN &amp; LBA</a:t>
            </a:r>
          </a:p>
          <a:p>
            <a:pPr lvl="1"/>
            <a:r>
              <a:rPr lang="en-US" dirty="0"/>
              <a:t>A single block of information is addressed using a logical unit identifier (LUN) and an offset within that LUN, which known as a Logical Block Address (LBA).</a:t>
            </a:r>
          </a:p>
          <a:p>
            <a:r>
              <a:rPr lang="en-US" dirty="0" smtClean="0"/>
              <a:t>Address </a:t>
            </a:r>
            <a:r>
              <a:rPr lang="en-US" dirty="0"/>
              <a:t>space remapping</a:t>
            </a:r>
          </a:p>
          <a:p>
            <a:pPr lvl="1"/>
            <a:r>
              <a:rPr lang="en-US" dirty="0"/>
              <a:t>The address space mapping is between a logical disk and a logical unit presented by one or more storage controllers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16DB-B05B-42DE-AD72-64B981364E2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105" y="1219200"/>
            <a:ext cx="3340695" cy="531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4579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Distributed </a:t>
            </a:r>
            <a:r>
              <a:rPr lang="en-US" dirty="0"/>
              <a:t>s</a:t>
            </a:r>
            <a:r>
              <a:rPr lang="en-US" dirty="0" smtClean="0"/>
              <a:t>torage systems</a:t>
            </a:r>
          </a:p>
          <a:p>
            <a:r>
              <a:rPr lang="en-US" dirty="0" smtClean="0"/>
              <a:t>Storage virtualization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storage system for structured data</a:t>
            </a:r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C8AA-5DE4-4521-A1F7-C86AAC92545B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File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9654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File: the logical unit of stored data on disks and other media</a:t>
            </a:r>
          </a:p>
          <a:p>
            <a:r>
              <a:rPr lang="en-US" altLang="zh-TW" dirty="0" smtClean="0">
                <a:latin typeface="+mj-lt"/>
              </a:rPr>
              <a:t>File system: the system that manages files</a:t>
            </a:r>
          </a:p>
          <a:p>
            <a:pPr lvl="1"/>
            <a:r>
              <a:rPr lang="en-US" altLang="zh-TW" dirty="0"/>
              <a:t>A file is a collection of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disk </a:t>
            </a:r>
            <a:r>
              <a:rPr lang="en-US" altLang="zh-TW" dirty="0"/>
              <a:t>blocks</a:t>
            </a:r>
          </a:p>
          <a:p>
            <a:pPr lvl="1"/>
            <a:r>
              <a:rPr lang="en-US" altLang="zh-TW" dirty="0" smtClean="0">
                <a:latin typeface="+mj-lt"/>
              </a:rPr>
              <a:t>File System maps file </a:t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names and offsets to </a:t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disk blocks</a:t>
            </a:r>
          </a:p>
          <a:p>
            <a:pPr lvl="1"/>
            <a:r>
              <a:rPr lang="en-US" altLang="zh-TW" dirty="0" smtClean="0">
                <a:latin typeface="+mj-lt"/>
              </a:rPr>
              <a:t>The set of valid paths </a:t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form the “namespace” </a:t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of the file system.</a:t>
            </a:r>
            <a:endParaRPr lang="zh-TW" alt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3378200"/>
            <a:ext cx="3886200" cy="3076575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8ABF-A902-46D7-A306-B8FF004EE945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Gets Stored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User data itself is the bulk of the file system's contents</a:t>
            </a:r>
          </a:p>
          <a:p>
            <a:pPr lvl="1"/>
            <a:r>
              <a:rPr lang="en-US" altLang="zh-TW" dirty="0" smtClean="0">
                <a:latin typeface="+mj-lt"/>
              </a:rPr>
              <a:t>Also includes meta-data on a volume-wide and per-file basis:</a:t>
            </a:r>
            <a:endParaRPr lang="zh-TW" altLang="en-US" dirty="0">
              <a:latin typeface="+mj-lt"/>
            </a:endParaRPr>
          </a:p>
        </p:txBody>
      </p:sp>
      <p:grpSp>
        <p:nvGrpSpPr>
          <p:cNvPr id="4" name="群組 9"/>
          <p:cNvGrpSpPr/>
          <p:nvPr/>
        </p:nvGrpSpPr>
        <p:grpSpPr>
          <a:xfrm>
            <a:off x="1403648" y="3789040"/>
            <a:ext cx="3024336" cy="2490630"/>
            <a:chOff x="1907704" y="4005064"/>
            <a:chExt cx="2448272" cy="2016224"/>
          </a:xfrm>
        </p:grpSpPr>
        <p:sp>
          <p:nvSpPr>
            <p:cNvPr id="7" name="矩形 6"/>
            <p:cNvSpPr/>
            <p:nvPr/>
          </p:nvSpPr>
          <p:spPr>
            <a:xfrm>
              <a:off x="2051720" y="4365104"/>
              <a:ext cx="2304256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88000" rtlCol="0" anchor="ctr" anchorCtr="0"/>
            <a:lstStyle/>
            <a:p>
              <a:pPr indent="-180000" defTabSz="900000">
                <a:buFont typeface="Arial" pitchFamily="34" charset="0"/>
                <a:buChar char="•"/>
              </a:pPr>
              <a:r>
                <a:rPr lang="en-US" altLang="zh-TW" sz="2200" dirty="0" smtClean="0"/>
                <a:t>Available space</a:t>
              </a:r>
            </a:p>
            <a:p>
              <a:pPr indent="-180000" defTabSz="900000">
                <a:buFont typeface="Arial" pitchFamily="34" charset="0"/>
                <a:buChar char="•"/>
              </a:pPr>
              <a:r>
                <a:rPr lang="en-US" altLang="zh-TW" sz="2200" dirty="0" smtClean="0"/>
                <a:t>Formatting info.</a:t>
              </a:r>
            </a:p>
            <a:p>
              <a:pPr indent="-180000" defTabSz="900000">
                <a:buFont typeface="Arial" pitchFamily="34" charset="0"/>
                <a:buChar char="•"/>
              </a:pPr>
              <a:r>
                <a:rPr lang="en-US" altLang="zh-TW" sz="2200" dirty="0" smtClean="0"/>
                <a:t>Character set</a:t>
              </a:r>
            </a:p>
            <a:p>
              <a:pPr indent="-180000" defTabSz="900000">
                <a:buFont typeface="Arial" pitchFamily="34" charset="0"/>
                <a:buChar char="•"/>
              </a:pPr>
              <a:r>
                <a:rPr lang="en-US" altLang="zh-TW" sz="2200" dirty="0" smtClean="0"/>
                <a:t>…</a:t>
              </a:r>
              <a:endParaRPr lang="zh-TW" altLang="en-US" sz="2200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907704" y="4005064"/>
              <a:ext cx="2016224" cy="4320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dirty="0" smtClean="0"/>
                <a:t>Volume-wide</a:t>
              </a:r>
              <a:endParaRPr lang="zh-TW" altLang="en-US" sz="2200" dirty="0"/>
            </a:p>
          </p:txBody>
        </p:sp>
      </p:grpSp>
      <p:grpSp>
        <p:nvGrpSpPr>
          <p:cNvPr id="9" name="群組 10"/>
          <p:cNvGrpSpPr/>
          <p:nvPr/>
        </p:nvGrpSpPr>
        <p:grpSpPr>
          <a:xfrm>
            <a:off x="4716016" y="3789040"/>
            <a:ext cx="3024336" cy="2490630"/>
            <a:chOff x="4716016" y="4005064"/>
            <a:chExt cx="2448272" cy="2016224"/>
          </a:xfrm>
        </p:grpSpPr>
        <p:sp>
          <p:nvSpPr>
            <p:cNvPr id="8" name="矩形 7"/>
            <p:cNvSpPr/>
            <p:nvPr/>
          </p:nvSpPr>
          <p:spPr>
            <a:xfrm>
              <a:off x="4860032" y="4365104"/>
              <a:ext cx="2304256" cy="16561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288000" rtlCol="0" anchor="ctr"/>
            <a:lstStyle/>
            <a:p>
              <a:pPr indent="-180000">
                <a:buFont typeface="Arial" pitchFamily="34" charset="0"/>
                <a:buChar char="•"/>
              </a:pPr>
              <a:r>
                <a:rPr lang="en-US" altLang="zh-TW" sz="2200" dirty="0" smtClean="0"/>
                <a:t>Name</a:t>
              </a:r>
            </a:p>
            <a:p>
              <a:pPr indent="-180000">
                <a:buFont typeface="Arial" pitchFamily="34" charset="0"/>
                <a:buChar char="•"/>
              </a:pPr>
              <a:r>
                <a:rPr lang="en-US" altLang="zh-TW" sz="2200" dirty="0" smtClean="0"/>
                <a:t>Owner</a:t>
              </a:r>
            </a:p>
            <a:p>
              <a:pPr indent="-180000">
                <a:buFont typeface="Arial" pitchFamily="34" charset="0"/>
                <a:buChar char="•"/>
              </a:pPr>
              <a:r>
                <a:rPr lang="en-US" altLang="zh-TW" sz="2200" dirty="0" smtClean="0"/>
                <a:t>Modification data</a:t>
              </a:r>
            </a:p>
            <a:p>
              <a:pPr indent="-180000">
                <a:buFont typeface="Arial" pitchFamily="34" charset="0"/>
                <a:buChar char="•"/>
              </a:pPr>
              <a:r>
                <a:rPr lang="en-US" altLang="zh-TW" sz="2200" dirty="0" smtClean="0"/>
                <a:t>…</a:t>
              </a:r>
              <a:endParaRPr lang="zh-TW" altLang="en-US" sz="2200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716016" y="4005064"/>
              <a:ext cx="2016224" cy="4320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dirty="0" smtClean="0"/>
                <a:t>Per-file</a:t>
              </a:r>
              <a:endParaRPr lang="zh-TW" altLang="en-US" sz="2200" dirty="0"/>
            </a:p>
          </p:txBody>
        </p:sp>
      </p:grp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3C17-8A9B-4835-9202-9C1840E0FC21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Considerations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Namespace</a:t>
            </a:r>
          </a:p>
          <a:p>
            <a:pPr lvl="1"/>
            <a:r>
              <a:rPr lang="en-US" altLang="zh-TW" dirty="0" smtClean="0">
                <a:latin typeface="+mj-lt"/>
              </a:rPr>
              <a:t>Physical mapping</a:t>
            </a:r>
          </a:p>
          <a:p>
            <a:pPr lvl="1"/>
            <a:r>
              <a:rPr lang="en-US" altLang="zh-TW" dirty="0" smtClean="0">
                <a:latin typeface="+mj-lt"/>
              </a:rPr>
              <a:t>Logical volume</a:t>
            </a:r>
          </a:p>
          <a:p>
            <a:r>
              <a:rPr lang="en-US" altLang="zh-TW" dirty="0" smtClean="0">
                <a:latin typeface="+mj-lt"/>
              </a:rPr>
              <a:t>Consistency</a:t>
            </a:r>
          </a:p>
          <a:p>
            <a:pPr lvl="1"/>
            <a:r>
              <a:rPr lang="en-US" altLang="zh-TW" dirty="0" smtClean="0">
                <a:latin typeface="+mj-lt"/>
              </a:rPr>
              <a:t>Concurrent reads/writes on the same file.</a:t>
            </a:r>
          </a:p>
          <a:p>
            <a:r>
              <a:rPr lang="en-US" altLang="zh-TW" dirty="0" smtClean="0">
                <a:latin typeface="+mj-lt"/>
              </a:rPr>
              <a:t>Security</a:t>
            </a:r>
          </a:p>
          <a:p>
            <a:pPr lvl="1"/>
            <a:r>
              <a:rPr lang="en-US" altLang="zh-TW" dirty="0" smtClean="0">
                <a:latin typeface="+mj-lt"/>
              </a:rPr>
              <a:t>Who can do what to a file? </a:t>
            </a:r>
          </a:p>
          <a:p>
            <a:pPr lvl="1"/>
            <a:r>
              <a:rPr lang="en-US" altLang="zh-TW" dirty="0" smtClean="0">
                <a:latin typeface="+mj-lt"/>
              </a:rPr>
              <a:t>Authentication/Access Control List (ACL)</a:t>
            </a:r>
          </a:p>
          <a:p>
            <a:r>
              <a:rPr lang="en-US" altLang="zh-TW" dirty="0" smtClean="0">
                <a:latin typeface="+mj-lt"/>
              </a:rPr>
              <a:t>Reliability</a:t>
            </a:r>
          </a:p>
          <a:p>
            <a:pPr lvl="1"/>
            <a:r>
              <a:rPr lang="en-US" altLang="zh-TW" dirty="0" smtClean="0">
                <a:latin typeface="+mj-lt"/>
              </a:rPr>
              <a:t>Power outage or other hardware failures</a:t>
            </a:r>
            <a:endParaRPr lang="zh-TW" altLang="en-US" dirty="0"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C639-8A63-4F73-AA26-3E99B76581AE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77200" cy="563563"/>
          </a:xfrm>
        </p:spPr>
        <p:txBody>
          <a:bodyPr/>
          <a:lstStyle/>
          <a:p>
            <a:r>
              <a:rPr lang="en-US" altLang="zh-TW" dirty="0" smtClean="0"/>
              <a:t>Local FS on Unix-like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Namespace</a:t>
            </a:r>
          </a:p>
          <a:p>
            <a:pPr lvl="1"/>
            <a:r>
              <a:rPr lang="en-US" altLang="zh-TW" dirty="0" smtClean="0">
                <a:latin typeface="+mj-lt"/>
              </a:rPr>
              <a:t>root directory “/”, followed by directories and files.</a:t>
            </a:r>
          </a:p>
          <a:p>
            <a:r>
              <a:rPr lang="en-US" altLang="zh-TW" dirty="0" smtClean="0">
                <a:latin typeface="+mj-lt"/>
              </a:rPr>
              <a:t>Consistency</a:t>
            </a:r>
          </a:p>
          <a:p>
            <a:pPr lvl="1"/>
            <a:r>
              <a:rPr lang="en-US" altLang="zh-TW" dirty="0" smtClean="0">
                <a:latin typeface="+mj-lt"/>
              </a:rPr>
              <a:t>“sequential consistency”, newly written data are immediately visible to open reads</a:t>
            </a:r>
            <a:endParaRPr lang="en-US" altLang="zh-TW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Security</a:t>
            </a:r>
          </a:p>
          <a:p>
            <a:pPr lvl="1"/>
            <a:r>
              <a:rPr lang="en-US" altLang="zh-TW" dirty="0" err="1" smtClean="0">
                <a:latin typeface="+mj-lt"/>
              </a:rPr>
              <a:t>uid</a:t>
            </a:r>
            <a:r>
              <a:rPr lang="en-US" altLang="zh-TW" dirty="0" smtClean="0">
                <a:latin typeface="+mj-lt"/>
              </a:rPr>
              <a:t>/</a:t>
            </a:r>
            <a:r>
              <a:rPr lang="en-US" altLang="zh-TW" dirty="0" err="1" smtClean="0">
                <a:latin typeface="+mj-lt"/>
              </a:rPr>
              <a:t>gid</a:t>
            </a:r>
            <a:r>
              <a:rPr lang="en-US" altLang="zh-TW" dirty="0" smtClean="0">
                <a:latin typeface="+mj-lt"/>
              </a:rPr>
              <a:t>, mode of files</a:t>
            </a:r>
          </a:p>
          <a:p>
            <a:pPr lvl="1"/>
            <a:r>
              <a:rPr lang="en-US" altLang="zh-TW" dirty="0" err="1" smtClean="0">
                <a:latin typeface="+mj-lt"/>
              </a:rPr>
              <a:t>kerberos</a:t>
            </a:r>
            <a:r>
              <a:rPr lang="en-US" altLang="zh-TW" dirty="0" smtClean="0">
                <a:latin typeface="+mj-lt"/>
              </a:rPr>
              <a:t>: tickets</a:t>
            </a:r>
          </a:p>
          <a:p>
            <a:r>
              <a:rPr lang="en-US" altLang="zh-TW" dirty="0" smtClean="0">
                <a:latin typeface="+mj-lt"/>
              </a:rPr>
              <a:t>Reliability</a:t>
            </a:r>
          </a:p>
          <a:p>
            <a:pPr lvl="1"/>
            <a:r>
              <a:rPr lang="en-US" altLang="zh-TW" dirty="0" smtClean="0">
                <a:latin typeface="+mj-lt"/>
              </a:rPr>
              <a:t>journaling, snapshot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0408-8AB6-409F-B7EE-879FBB85386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File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j-lt"/>
              </a:rPr>
              <a:t>Allows access to files from multiple hosts sharing via a computer </a:t>
            </a:r>
            <a:r>
              <a:rPr lang="en-US" altLang="zh-TW" b="1" dirty="0" smtClean="0">
                <a:latin typeface="+mj-lt"/>
              </a:rPr>
              <a:t>network</a:t>
            </a:r>
          </a:p>
          <a:p>
            <a:r>
              <a:rPr lang="en-US" altLang="zh-TW" dirty="0" smtClean="0">
                <a:latin typeface="+mj-lt"/>
              </a:rPr>
              <a:t>Must support concurrency</a:t>
            </a:r>
          </a:p>
          <a:p>
            <a:pPr lvl="1"/>
            <a:r>
              <a:rPr lang="en-US" altLang="zh-TW" dirty="0" smtClean="0">
                <a:latin typeface="+mj-lt"/>
              </a:rPr>
              <a:t>Make varying guarantees about locking, who “wins” with concurrent writes, etc...</a:t>
            </a:r>
          </a:p>
          <a:p>
            <a:pPr lvl="1"/>
            <a:r>
              <a:rPr lang="en-US" altLang="zh-TW" dirty="0" smtClean="0">
                <a:latin typeface="+mj-lt"/>
              </a:rPr>
              <a:t>Must gracefully handle dropped connections</a:t>
            </a:r>
          </a:p>
          <a:p>
            <a:r>
              <a:rPr lang="en-US" altLang="zh-TW" dirty="0" smtClean="0">
                <a:latin typeface="+mj-lt"/>
              </a:rPr>
              <a:t>May include facilities for transparent replication and fault tolerance </a:t>
            </a:r>
          </a:p>
          <a:p>
            <a:r>
              <a:rPr lang="en-US" altLang="zh-TW" dirty="0" smtClean="0">
                <a:latin typeface="+mj-lt"/>
              </a:rPr>
              <a:t>Different implementations sit in different places on complexity/feature scale</a:t>
            </a:r>
            <a:endParaRPr lang="zh-TW" altLang="en-US" dirty="0"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440F-D8E7-41E4-81AA-DFCAD663CE3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 is DFS Useful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Multiple users want to share files</a:t>
            </a:r>
          </a:p>
          <a:p>
            <a:r>
              <a:rPr lang="en-US" altLang="zh-TW" dirty="0" smtClean="0">
                <a:latin typeface="+mj-lt"/>
              </a:rPr>
              <a:t>The data may be much larger than the storage space of a computer</a:t>
            </a:r>
          </a:p>
          <a:p>
            <a:r>
              <a:rPr lang="en-US" altLang="zh-TW" dirty="0" smtClean="0">
                <a:latin typeface="+mj-lt"/>
              </a:rPr>
              <a:t>A user want to access his/her data from different machines at different geographic locations</a:t>
            </a:r>
          </a:p>
          <a:p>
            <a:r>
              <a:rPr lang="en-US" altLang="zh-TW" dirty="0" smtClean="0">
                <a:latin typeface="+mj-lt"/>
              </a:rPr>
              <a:t>Users want a storage system</a:t>
            </a:r>
          </a:p>
          <a:p>
            <a:pPr lvl="1"/>
            <a:r>
              <a:rPr lang="en-US" altLang="zh-TW" dirty="0" smtClean="0">
                <a:latin typeface="+mj-lt"/>
              </a:rPr>
              <a:t>Backup</a:t>
            </a:r>
          </a:p>
          <a:p>
            <a:pPr lvl="1"/>
            <a:r>
              <a:rPr lang="en-US" altLang="zh-TW" dirty="0" smtClean="0">
                <a:latin typeface="+mj-lt"/>
              </a:rPr>
              <a:t>Management</a:t>
            </a:r>
            <a:endParaRPr lang="zh-TW" altLang="en-US" dirty="0"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15DA-6A69-43B1-AF52-5BA6A9902871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Hard Disk Driver (HDD)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 hard platter holds the magnetic medium</a:t>
            </a:r>
          </a:p>
          <a:p>
            <a:pPr lvl="1" eaLnBrk="1" hangingPunct="1"/>
            <a:r>
              <a:rPr lang="en-US" altLang="zh-TW" dirty="0"/>
              <a:t>Use magnetic field to represent 0/1</a:t>
            </a:r>
          </a:p>
        </p:txBody>
      </p:sp>
      <p:pic>
        <p:nvPicPr>
          <p:cNvPr id="75780" name="Picture 4" descr="gnome-dev-harddis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5" y="2822575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hard-disk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760912"/>
            <a:ext cx="271462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File:MagneticMed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988" y="3413125"/>
            <a:ext cx="58340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CF4C-7FC3-40A7-A1D3-E08EE39C0344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5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Design Considerations of DFS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4056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Interface</a:t>
            </a:r>
          </a:p>
          <a:p>
            <a:r>
              <a:rPr lang="en-US" altLang="zh-TW" dirty="0" smtClean="0">
                <a:latin typeface="+mj-lt"/>
              </a:rPr>
              <a:t>Security</a:t>
            </a:r>
          </a:p>
          <a:p>
            <a:r>
              <a:rPr lang="en-US" altLang="zh-TW" dirty="0" smtClean="0">
                <a:latin typeface="+mj-lt"/>
              </a:rPr>
              <a:t>Reliability (fault-tolerance)</a:t>
            </a:r>
          </a:p>
          <a:p>
            <a:r>
              <a:rPr lang="en-US" altLang="zh-TW" dirty="0" smtClean="0"/>
              <a:t>Namespace </a:t>
            </a:r>
            <a:r>
              <a:rPr lang="en-US" altLang="zh-TW" dirty="0"/>
              <a:t>(virtualization)</a:t>
            </a:r>
          </a:p>
          <a:p>
            <a:r>
              <a:rPr lang="en-US" altLang="zh-TW" dirty="0" smtClean="0"/>
              <a:t>Consistency</a:t>
            </a:r>
            <a:endParaRPr lang="en-US" altLang="zh-TW" dirty="0"/>
          </a:p>
          <a:p>
            <a:r>
              <a:rPr lang="en-US" altLang="zh-TW" dirty="0" smtClean="0"/>
              <a:t>Parallel</a:t>
            </a:r>
            <a:endParaRPr lang="en-US" altLang="zh-TW" dirty="0"/>
          </a:p>
          <a:p>
            <a:r>
              <a:rPr lang="en-US" altLang="zh-TW" dirty="0" smtClean="0"/>
              <a:t>Scope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43F8-9ED9-4EF2-8156-E88DE44BF615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NFS: network file system</a:t>
            </a:r>
          </a:p>
          <a:p>
            <a:r>
              <a:rPr lang="en-US" dirty="0" err="1" smtClean="0"/>
              <a:t>Lustre</a:t>
            </a:r>
            <a:r>
              <a:rPr lang="en-US" dirty="0"/>
              <a:t>: a POSIX-compliant high-performance </a:t>
            </a:r>
            <a:r>
              <a:rPr lang="en-US" dirty="0" err="1"/>
              <a:t>filesystem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GFS: </a:t>
            </a: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F</a:t>
            </a:r>
            <a:r>
              <a:rPr lang="en-US" dirty="0" smtClean="0"/>
              <a:t>ile Syste</a:t>
            </a:r>
            <a:r>
              <a:rPr lang="en-US" dirty="0"/>
              <a:t>m</a:t>
            </a:r>
            <a:endParaRPr lang="en-US" dirty="0" smtClean="0"/>
          </a:p>
          <a:p>
            <a:pPr lvl="1"/>
            <a:r>
              <a:rPr lang="en-US" dirty="0"/>
              <a:t>HDFS: free </a:t>
            </a:r>
            <a:r>
              <a:rPr lang="en-US" dirty="0" smtClean="0"/>
              <a:t>GFS </a:t>
            </a:r>
            <a:r>
              <a:rPr lang="en-US" dirty="0"/>
              <a:t>clone produced by Apache.</a:t>
            </a:r>
            <a:endParaRPr lang="en-US" dirty="0" smtClean="0"/>
          </a:p>
          <a:p>
            <a:r>
              <a:rPr lang="en-US" dirty="0" err="1" smtClean="0"/>
              <a:t>Gluster</a:t>
            </a:r>
            <a:r>
              <a:rPr lang="en-US" dirty="0" smtClean="0"/>
              <a:t>: </a:t>
            </a:r>
            <a:r>
              <a:rPr lang="en-US" dirty="0"/>
              <a:t>a scale-out NAS file </a:t>
            </a:r>
            <a:r>
              <a:rPr lang="en-US" dirty="0" smtClean="0"/>
              <a:t>system.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FB8-88D9-49EA-8DBB-DD8460727132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00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Distributed </a:t>
            </a:r>
            <a:r>
              <a:rPr lang="en-US" dirty="0"/>
              <a:t>s</a:t>
            </a:r>
            <a:r>
              <a:rPr lang="en-US" dirty="0" smtClean="0"/>
              <a:t>torage systems</a:t>
            </a:r>
          </a:p>
          <a:p>
            <a:r>
              <a:rPr lang="en-US" dirty="0" smtClean="0"/>
              <a:t>Storage virtualization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Distributed storage for structured data</a:t>
            </a:r>
          </a:p>
          <a:p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A51-1E6B-432B-948F-3F6A52E74299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229600" cy="2057400"/>
          </a:xfrm>
        </p:spPr>
        <p:txBody>
          <a:bodyPr/>
          <a:lstStyle/>
          <a:p>
            <a:r>
              <a:rPr lang="en-US" dirty="0" smtClean="0"/>
              <a:t>Ex: Row data (webpages)</a:t>
            </a:r>
            <a:r>
              <a:rPr lang="en-US" dirty="0" smtClean="0">
                <a:sym typeface="Wingdings"/>
              </a:rPr>
              <a:t> Structured data (web crawling and indexing and ranking) </a:t>
            </a:r>
            <a:endParaRPr lang="en-US" dirty="0" smtClean="0"/>
          </a:p>
          <a:p>
            <a:r>
              <a:rPr lang="en-US" dirty="0"/>
              <a:t>Structured data are usually stored in database</a:t>
            </a:r>
          </a:p>
          <a:p>
            <a:pPr lvl="1"/>
            <a:r>
              <a:rPr lang="en-US" dirty="0"/>
              <a:t>Relational database management system (RDBMS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9572884"/>
              </p:ext>
            </p:extLst>
          </p:nvPr>
        </p:nvGraphicFramePr>
        <p:xfrm>
          <a:off x="609600" y="1738778"/>
          <a:ext cx="8001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5C87-9478-4800-89C3-C0304DD82E6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3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Read/query</a:t>
            </a:r>
          </a:p>
          <a:p>
            <a:pPr lvl="1"/>
            <a:r>
              <a:rPr lang="en-US" dirty="0" smtClean="0"/>
              <a:t>SQL command: SELECT </a:t>
            </a:r>
            <a:r>
              <a:rPr lang="en-US" dirty="0" err="1" smtClean="0"/>
              <a:t>student.name</a:t>
            </a:r>
            <a:r>
              <a:rPr lang="en-US" dirty="0" smtClean="0"/>
              <a:t> FROM student, class WHERE </a:t>
            </a:r>
            <a:r>
              <a:rPr lang="en-US" dirty="0" err="1" smtClean="0"/>
              <a:t>class.name</a:t>
            </a:r>
            <a:r>
              <a:rPr lang="en-US" dirty="0" smtClean="0"/>
              <a:t>=‘cloud computing’ </a:t>
            </a:r>
          </a:p>
          <a:p>
            <a:pPr lvl="1"/>
            <a:r>
              <a:rPr lang="en-US" dirty="0" smtClean="0"/>
              <a:t>Google query:  returns all the documents that contains the queried key words, and ranks them according relevance</a:t>
            </a:r>
          </a:p>
          <a:p>
            <a:r>
              <a:rPr lang="en-US" dirty="0"/>
              <a:t>Write/append</a:t>
            </a:r>
          </a:p>
          <a:p>
            <a:r>
              <a:rPr lang="en-US" dirty="0" smtClean="0"/>
              <a:t>Write</a:t>
            </a:r>
            <a:r>
              <a:rPr lang="en-US" dirty="0"/>
              <a:t>/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024143"/>
            <a:ext cx="4343400" cy="2452857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B193-D510-4215-A133-38F15B44613B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04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 </a:t>
            </a:r>
            <a:r>
              <a:rPr lang="en-US" smtClean="0"/>
              <a:t>Properties </a:t>
            </a:r>
            <a:r>
              <a:rPr lang="en-US"/>
              <a:t>of </a:t>
            </a:r>
            <a:r>
              <a:rPr lang="en-US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tomicity: either </a:t>
            </a:r>
            <a:r>
              <a:rPr lang="en-US" dirty="0"/>
              <a:t>all the operations of a transaction are executed or none of them </a:t>
            </a:r>
            <a:r>
              <a:rPr lang="en-US" dirty="0" smtClean="0"/>
              <a:t>are.</a:t>
            </a:r>
            <a:endParaRPr lang="en-US" dirty="0"/>
          </a:p>
          <a:p>
            <a:r>
              <a:rPr lang="en-US" b="1" dirty="0" smtClean="0"/>
              <a:t>C</a:t>
            </a:r>
            <a:r>
              <a:rPr lang="en-US" dirty="0" smtClean="0"/>
              <a:t>onsistency: the </a:t>
            </a:r>
            <a:r>
              <a:rPr lang="en-US" dirty="0"/>
              <a:t>database is in a legal state before and after a transaction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solation: the </a:t>
            </a:r>
            <a:r>
              <a:rPr lang="en-US" dirty="0"/>
              <a:t>effects of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transaction are </a:t>
            </a:r>
            <a:r>
              <a:rPr lang="en-US" dirty="0"/>
              <a:t>isolated from </a:t>
            </a:r>
            <a:br>
              <a:rPr lang="en-US" dirty="0"/>
            </a:br>
            <a:r>
              <a:rPr lang="en-US" dirty="0" smtClean="0"/>
              <a:t>other transactions.</a:t>
            </a:r>
            <a:endParaRPr lang="en-US" dirty="0"/>
          </a:p>
          <a:p>
            <a:r>
              <a:rPr lang="en-US" b="1" dirty="0" smtClean="0"/>
              <a:t>D</a:t>
            </a:r>
            <a:r>
              <a:rPr lang="en-US" dirty="0" smtClean="0"/>
              <a:t>urability the </a:t>
            </a:r>
            <a:r>
              <a:rPr lang="en-US" dirty="0"/>
              <a:t>effects of successfully completed </a:t>
            </a:r>
            <a:r>
              <a:rPr lang="en-US" dirty="0" smtClean="0"/>
              <a:t>transactions </a:t>
            </a:r>
            <a:r>
              <a:rPr lang="en-US" dirty="0"/>
              <a:t>endure subsequent failures.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352800"/>
            <a:ext cx="2298700" cy="1721806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3AF3-EE30-46F4-89F8-96A94CB1E3EF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9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RDBMS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odern RDBMS have </a:t>
            </a:r>
            <a:r>
              <a:rPr lang="en-US" dirty="0"/>
              <a:t>shown poor performance on certain data-intensive applications,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ndexing </a:t>
            </a:r>
            <a:r>
              <a:rPr lang="en-US" dirty="0"/>
              <a:t>a large number of documents,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erving </a:t>
            </a:r>
            <a:r>
              <a:rPr lang="en-US" dirty="0"/>
              <a:t>pages on high-traffic websites, </a:t>
            </a:r>
            <a:endParaRPr lang="en-US" dirty="0" smtClean="0"/>
          </a:p>
          <a:p>
            <a:pPr lvl="1"/>
            <a:r>
              <a:rPr lang="en-US" dirty="0" smtClean="0"/>
              <a:t>Delivering </a:t>
            </a:r>
            <a:r>
              <a:rPr lang="en-US" dirty="0"/>
              <a:t>streaming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60" y="4267200"/>
            <a:ext cx="2951083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6400" y="3352800"/>
            <a:ext cx="4546600" cy="318262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50E6-7E16-4F9B-B5D3-31EA6D4C8CFC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7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service heavy read/write workloads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fixed </a:t>
            </a:r>
            <a:r>
              <a:rPr lang="en-US" dirty="0"/>
              <a:t>table schemas, </a:t>
            </a:r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/>
              <a:t>avoid join operations, and </a:t>
            </a:r>
            <a:endParaRPr lang="en-US" dirty="0" smtClean="0"/>
          </a:p>
          <a:p>
            <a:pPr lvl="1"/>
            <a:r>
              <a:rPr lang="en-US" dirty="0" smtClean="0"/>
              <a:t>Typically </a:t>
            </a:r>
            <a:r>
              <a:rPr lang="en-US" dirty="0"/>
              <a:t>scale horizontally</a:t>
            </a:r>
            <a:r>
              <a:rPr lang="en-US" dirty="0" smtClean="0"/>
              <a:t>. (columns)</a:t>
            </a:r>
          </a:p>
          <a:p>
            <a:r>
              <a:rPr lang="nl-NL" dirty="0" err="1" smtClean="0"/>
              <a:t>Examples</a:t>
            </a:r>
            <a:endParaRPr lang="nl-NL" dirty="0" smtClean="0"/>
          </a:p>
          <a:p>
            <a:pPr lvl="1"/>
            <a:r>
              <a:rPr lang="nl-NL" dirty="0" err="1" smtClean="0"/>
              <a:t>GoogleBigTable</a:t>
            </a:r>
            <a:r>
              <a:rPr lang="nl-NL" dirty="0"/>
              <a:t>, </a:t>
            </a:r>
            <a:r>
              <a:rPr lang="nl-NL" dirty="0" err="1"/>
              <a:t>HBase</a:t>
            </a:r>
            <a:r>
              <a:rPr lang="nl-NL" dirty="0"/>
              <a:t>, </a:t>
            </a:r>
            <a:r>
              <a:rPr lang="nl-NL" dirty="0" err="1"/>
              <a:t>Hypertable</a:t>
            </a:r>
            <a:endParaRPr lang="nl-NL" dirty="0"/>
          </a:p>
          <a:p>
            <a:pPr lvl="1"/>
            <a:r>
              <a:rPr lang="nl-NL" dirty="0" err="1"/>
              <a:t>AmazonDynamo</a:t>
            </a:r>
            <a:r>
              <a:rPr lang="nl-NL" dirty="0"/>
              <a:t>, </a:t>
            </a:r>
            <a:r>
              <a:rPr lang="nl-NL" dirty="0" err="1"/>
              <a:t>Voldemort</a:t>
            </a:r>
            <a:r>
              <a:rPr lang="nl-NL" dirty="0"/>
              <a:t>, </a:t>
            </a:r>
            <a:r>
              <a:rPr lang="nl-NL" dirty="0" err="1"/>
              <a:t>Cassendra</a:t>
            </a:r>
            <a:r>
              <a:rPr lang="nl-NL" dirty="0"/>
              <a:t>, </a:t>
            </a:r>
            <a:r>
              <a:rPr lang="nl-NL" dirty="0" err="1"/>
              <a:t>Riak</a:t>
            </a:r>
            <a:endParaRPr lang="nl-NL" dirty="0"/>
          </a:p>
          <a:p>
            <a:pPr lvl="1"/>
            <a:r>
              <a:rPr lang="nl-NL" dirty="0" err="1" smtClean="0"/>
              <a:t>Redis</a:t>
            </a:r>
            <a:r>
              <a:rPr lang="nl-NL" dirty="0" smtClean="0"/>
              <a:t>, </a:t>
            </a:r>
            <a:r>
              <a:rPr lang="nl-NL" dirty="0" err="1" smtClean="0"/>
              <a:t>CouchDB</a:t>
            </a:r>
            <a:r>
              <a:rPr lang="nl-NL" dirty="0"/>
              <a:t>, </a:t>
            </a:r>
            <a:r>
              <a:rPr lang="nl-NL" dirty="0" err="1"/>
              <a:t>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5AA-A74F-4832-8912-8DAD94F8A8A9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44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44963"/>
          </a:xfrm>
        </p:spPr>
        <p:txBody>
          <a:bodyPr/>
          <a:lstStyle/>
          <a:p>
            <a:r>
              <a:rPr lang="en-US" altLang="zh-TW" sz="2400" dirty="0" smtClean="0"/>
              <a:t>Prof. Chung’s lecture notes</a:t>
            </a:r>
          </a:p>
          <a:p>
            <a:r>
              <a:rPr lang="en-US" altLang="zh-TW" sz="2400" dirty="0" smtClean="0"/>
              <a:t>From Wikipedia, the free encyclopedia</a:t>
            </a:r>
          </a:p>
          <a:p>
            <a:r>
              <a:rPr lang="cs-CZ" altLang="zh-TW" sz="2400" dirty="0">
                <a:hlinkClick r:id="rId2"/>
              </a:rPr>
              <a:t>http://horicky.blogspot.com/2009/11/nosql-</a:t>
            </a:r>
            <a:r>
              <a:rPr lang="cs-CZ" altLang="zh-TW" sz="2400" dirty="0" smtClean="0">
                <a:hlinkClick r:id="rId2"/>
              </a:rPr>
              <a:t>patterns.html</a:t>
            </a:r>
            <a:endParaRPr lang="cs-CZ" altLang="zh-TW" sz="2400" dirty="0" smtClean="0"/>
          </a:p>
          <a:p>
            <a:endParaRPr lang="en-US" altLang="zh-TW" sz="2400" dirty="0" smtClean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26CD-0054-4FB0-B4EE-5D70267E8672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Solid-State Driver (Flash)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SSDs </a:t>
            </a:r>
            <a:r>
              <a:rPr lang="en-US" dirty="0"/>
              <a:t>retain data in </a:t>
            </a:r>
            <a:r>
              <a:rPr lang="en-US" b="1" dirty="0"/>
              <a:t>non-volatile</a:t>
            </a:r>
            <a:r>
              <a:rPr lang="en-US" dirty="0"/>
              <a:t> memory </a:t>
            </a:r>
            <a:r>
              <a:rPr lang="en-US" dirty="0" smtClean="0"/>
              <a:t>chips </a:t>
            </a:r>
            <a:r>
              <a:rPr lang="en-US" dirty="0"/>
              <a:t>and contain no moving parts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SSDs use NAND-based flash memory</a:t>
            </a:r>
            <a:endParaRPr lang="en-US" dirty="0" smtClean="0"/>
          </a:p>
          <a:p>
            <a:r>
              <a:rPr lang="en-US" dirty="0" smtClean="0"/>
              <a:t>Advantages comparing to traditional HDD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susceptible to physical shock, </a:t>
            </a:r>
            <a:endParaRPr lang="en-US" dirty="0" smtClean="0"/>
          </a:p>
          <a:p>
            <a:pPr lvl="1"/>
            <a:r>
              <a:rPr lang="en-US" dirty="0" smtClean="0"/>
              <a:t>Silent</a:t>
            </a:r>
            <a:r>
              <a:rPr lang="en-US" dirty="0"/>
              <a:t>, </a:t>
            </a:r>
            <a:r>
              <a:rPr lang="en-US" dirty="0" smtClean="0"/>
              <a:t>lower </a:t>
            </a:r>
            <a:r>
              <a:rPr lang="en-US" dirty="0"/>
              <a:t>access </a:t>
            </a:r>
            <a:r>
              <a:rPr lang="en-US" dirty="0" smtClean="0"/>
              <a:t>time, latency, and power</a:t>
            </a:r>
          </a:p>
          <a:p>
            <a:r>
              <a:rPr lang="en-US" dirty="0" smtClean="0"/>
              <a:t>Disadvantages 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Limited access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File:Flash cell structure.svg"/>
          <p:cNvPicPr>
            <a:picLocks noChangeAspect="1" noChangeArrowheads="1"/>
          </p:cNvPicPr>
          <p:nvPr/>
        </p:nvPicPr>
        <p:blipFill>
          <a:blip r:embed="rId2" cstate="print"/>
          <a:srcRect l="19096" t="38177" r="17345" b="21590"/>
          <a:stretch>
            <a:fillRect/>
          </a:stretch>
        </p:blipFill>
        <p:spPr bwMode="auto">
          <a:xfrm>
            <a:off x="4710113" y="4729162"/>
            <a:ext cx="36718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C0BF-8D49-41D3-A028-341F8C5FB3D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CD/DVD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CD: Compact Disk</a:t>
            </a:r>
          </a:p>
          <a:p>
            <a:pPr eaLnBrk="1" hangingPunct="1"/>
            <a:r>
              <a:rPr lang="en-US" altLang="zh-TW" dirty="0"/>
              <a:t>DVD: Digital Video Disk</a:t>
            </a:r>
          </a:p>
          <a:p>
            <a:pPr lvl="1" eaLnBrk="1" hangingPunct="1"/>
            <a:r>
              <a:rPr lang="en-US" altLang="zh-TW" dirty="0"/>
              <a:t>Use bumps to represent 0/1</a:t>
            </a:r>
          </a:p>
        </p:txBody>
      </p:sp>
      <p:pic>
        <p:nvPicPr>
          <p:cNvPr id="74756" name="Picture 4" descr="cd-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46263"/>
            <a:ext cx="17287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cd-crosss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76638"/>
            <a:ext cx="3733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cd-bum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33788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9" name="Picture 7" descr="CD: Logical ZE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7913" y="5049838"/>
            <a:ext cx="16922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0" name="Picture 8" descr="CD: logical 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5049838"/>
            <a:ext cx="17653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07F5-DC36-48EB-B680-51FFF9284064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3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smtClean="0"/>
              <a:t>Interconnection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382000" cy="2544763"/>
          </a:xfrm>
        </p:spPr>
        <p:txBody>
          <a:bodyPr/>
          <a:lstStyle/>
          <a:p>
            <a:r>
              <a:rPr lang="en-US" dirty="0" smtClean="0"/>
              <a:t>The data path between servers and storage.</a:t>
            </a:r>
          </a:p>
          <a:p>
            <a:r>
              <a:rPr lang="en-US" dirty="0" smtClean="0"/>
              <a:t>Composed of hardware and software component.</a:t>
            </a:r>
          </a:p>
          <a:p>
            <a:pPr lvl="1"/>
            <a:r>
              <a:rPr lang="en-US" dirty="0" smtClean="0"/>
              <a:t>OSs provide drivers for I/O to storage assets.</a:t>
            </a:r>
          </a:p>
          <a:p>
            <a:pPr lvl="1"/>
            <a:r>
              <a:rPr lang="en-US" dirty="0" smtClean="0"/>
              <a:t>Storage connectivity for hosts is provided by host bus adapters (HBAs) or network interface cards (NICs).</a:t>
            </a:r>
            <a:endParaRPr lang="en-US" dirty="0"/>
          </a:p>
        </p:txBody>
      </p:sp>
      <p:pic>
        <p:nvPicPr>
          <p:cNvPr id="6" name="Picture 5" descr="Stor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778" y="4724400"/>
            <a:ext cx="7696444" cy="19202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DF42-0098-4625-84B1-649CE48D2885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 Interfaces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922114"/>
              </p:ext>
            </p:extLst>
          </p:nvPr>
        </p:nvGraphicFramePr>
        <p:xfrm>
          <a:off x="457200" y="1828800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295400"/>
                <a:gridCol w="1295400"/>
                <a:gridCol w="1600200"/>
                <a:gridCol w="990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Raw BW (Mbit/s)	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Speed (MB/s)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Max. cable length (m)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Devices/ channel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SATA</a:t>
                      </a:r>
                      <a:r>
                        <a:rPr lang="en-US" sz="2000" baseline="0" dirty="0" smtClean="0"/>
                        <a:t> 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IEEE 1394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3,144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USB3.0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5,120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640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Fibri</a:t>
                      </a:r>
                      <a:r>
                        <a:rPr lang="en-US" sz="2000" baseline="0" dirty="0" smtClean="0"/>
                        <a:t> channel</a:t>
                      </a:r>
                    </a:p>
                    <a:p>
                      <a:r>
                        <a:rPr lang="en-US" sz="2000" baseline="0" dirty="0" smtClean="0"/>
                        <a:t>(optic cable)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10,520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InfiniBand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(optic cable)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10,090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Thunderbolt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1,250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5943600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en.wikipedia.org</a:t>
            </a:r>
            <a:r>
              <a:rPr lang="pl-PL" dirty="0"/>
              <a:t>/</a:t>
            </a:r>
            <a:r>
              <a:rPr lang="pl-PL" dirty="0" err="1"/>
              <a:t>wiki</a:t>
            </a:r>
            <a:r>
              <a:rPr lang="pl-PL" dirty="0"/>
              <a:t>/</a:t>
            </a:r>
            <a:r>
              <a:rPr lang="pl-PL" dirty="0" err="1"/>
              <a:t>Serial_ATA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AA42-D576-4F1B-8BAE-36BFD1235FE7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SCSI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 </a:t>
            </a:r>
            <a:r>
              <a:rPr lang="nl-NL" dirty="0"/>
              <a:t>intelligent, </a:t>
            </a:r>
            <a:r>
              <a:rPr lang="nl-NL" dirty="0" err="1"/>
              <a:t>peripheral</a:t>
            </a:r>
            <a:r>
              <a:rPr lang="nl-NL" dirty="0"/>
              <a:t>, </a:t>
            </a:r>
            <a:r>
              <a:rPr lang="nl-NL" dirty="0" err="1"/>
              <a:t>buffered</a:t>
            </a:r>
            <a:r>
              <a:rPr lang="nl-NL" dirty="0"/>
              <a:t>, peer </a:t>
            </a:r>
            <a:r>
              <a:rPr lang="nl-NL" dirty="0" err="1"/>
              <a:t>to</a:t>
            </a:r>
            <a:r>
              <a:rPr lang="nl-NL" dirty="0"/>
              <a:t> peer interface</a:t>
            </a:r>
            <a:r>
              <a:rPr lang="nl-NL" dirty="0" smtClean="0"/>
              <a:t>.</a:t>
            </a:r>
          </a:p>
          <a:p>
            <a:r>
              <a:rPr lang="en-US" dirty="0"/>
              <a:t>The SCSI protocol 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ost </a:t>
            </a:r>
            <a:r>
              <a:rPr lang="en-US" dirty="0"/>
              <a:t>to host, 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ost </a:t>
            </a:r>
            <a:r>
              <a:rPr lang="en-US" dirty="0"/>
              <a:t>to a peripheral device, </a:t>
            </a:r>
            <a:endParaRPr lang="en-US" dirty="0" smtClean="0"/>
          </a:p>
          <a:p>
            <a:pPr lvl="1"/>
            <a:r>
              <a:rPr lang="en-US" dirty="0" smtClean="0"/>
              <a:t>Peripheral to peripheral </a:t>
            </a:r>
            <a:r>
              <a:rPr lang="en-US" dirty="0"/>
              <a:t>device</a:t>
            </a:r>
            <a:r>
              <a:rPr lang="en-US" dirty="0" smtClean="0"/>
              <a:t>.</a:t>
            </a:r>
          </a:p>
          <a:p>
            <a:r>
              <a:rPr lang="en-US" dirty="0"/>
              <a:t>Logical Unit Number </a:t>
            </a:r>
            <a:r>
              <a:rPr lang="en-US" dirty="0" smtClean="0"/>
              <a:t>(LUN)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number used to identify a </a:t>
            </a:r>
            <a:r>
              <a:rPr lang="en-US" b="1" dirty="0"/>
              <a:t>logical unit</a:t>
            </a:r>
            <a:r>
              <a:rPr lang="en-US" dirty="0"/>
              <a:t>, which is a device addressed by the SCSI protocol</a:t>
            </a:r>
          </a:p>
          <a:p>
            <a:pPr lvl="1"/>
            <a:r>
              <a:rPr lang="en-US" dirty="0" smtClean="0"/>
              <a:t>Ex: RAID can share a LUN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14600"/>
            <a:ext cx="2794000" cy="209550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CA7E-9F2D-4FAF-A6D4-A2B8D531EADD}" type="datetime1">
              <a:rPr lang="en-US" altLang="zh-TW" smtClean="0"/>
              <a:t>11/10/7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0961"/>
      </p:ext>
    </p:extLst>
  </p:cSld>
  <p:clrMapOvr>
    <a:masterClrMapping/>
  </p:clrMapOvr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</Template>
  <TotalTime>7892</TotalTime>
  <Words>2030</Words>
  <Application>Microsoft Macintosh PowerPoint</Application>
  <PresentationFormat>On-screen Show (4:3)</PresentationFormat>
  <Paragraphs>470</Paragraphs>
  <Slides>48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real machine</vt:lpstr>
      <vt:lpstr>Image</vt:lpstr>
      <vt:lpstr>雲端計算 Cloud Computing</vt:lpstr>
      <vt:lpstr>Outline</vt:lpstr>
      <vt:lpstr>Storage Hierarchy</vt:lpstr>
      <vt:lpstr>Hard Disk Driver (HDD)</vt:lpstr>
      <vt:lpstr>Solid-State Driver (Flash)</vt:lpstr>
      <vt:lpstr>CD/DVD</vt:lpstr>
      <vt:lpstr>Storage Interconnection</vt:lpstr>
      <vt:lpstr>Interconnection Interfaces</vt:lpstr>
      <vt:lpstr>SCSI Interface</vt:lpstr>
      <vt:lpstr>Fibre Channel</vt:lpstr>
      <vt:lpstr>RAID</vt:lpstr>
      <vt:lpstr>Different RAID Levels</vt:lpstr>
      <vt:lpstr>Outline</vt:lpstr>
      <vt:lpstr>Why Distributed Storage?</vt:lpstr>
      <vt:lpstr>Multi-path</vt:lpstr>
      <vt:lpstr>Data Sharing</vt:lpstr>
      <vt:lpstr>Single Point of Failure</vt:lpstr>
      <vt:lpstr>Reliability and Safety</vt:lpstr>
      <vt:lpstr>Distributed Storage Architectures </vt:lpstr>
      <vt:lpstr>Storage Area Network (SAN)</vt:lpstr>
      <vt:lpstr>Network Attached Storage (NAS)</vt:lpstr>
      <vt:lpstr>iSCSI</vt:lpstr>
      <vt:lpstr>Outline</vt:lpstr>
      <vt:lpstr>Storage Virtualization</vt:lpstr>
      <vt:lpstr>Why Storage Virtualization?</vt:lpstr>
      <vt:lpstr>Thin Provisioning</vt:lpstr>
      <vt:lpstr>Tiered Storage System</vt:lpstr>
      <vt:lpstr>Sub-LUN Tiering System</vt:lpstr>
      <vt:lpstr>Data Replication</vt:lpstr>
      <vt:lpstr>What to Be Virtualized?</vt:lpstr>
      <vt:lpstr>File Level Virtualization</vt:lpstr>
      <vt:lpstr>Block Level Virtualization</vt:lpstr>
      <vt:lpstr>Outline</vt:lpstr>
      <vt:lpstr>File System</vt:lpstr>
      <vt:lpstr>What Gets Stored</vt:lpstr>
      <vt:lpstr>Design Considerations</vt:lpstr>
      <vt:lpstr>Local FS on Unix-like Systems</vt:lpstr>
      <vt:lpstr>Distributed File Systems</vt:lpstr>
      <vt:lpstr>When is DFS Useful</vt:lpstr>
      <vt:lpstr>Design Considerations of DFS</vt:lpstr>
      <vt:lpstr>Distributed File Systems</vt:lpstr>
      <vt:lpstr>Outline</vt:lpstr>
      <vt:lpstr>Structured Data</vt:lpstr>
      <vt:lpstr>Common Operations</vt:lpstr>
      <vt:lpstr>ACID Properties of Transactions</vt:lpstr>
      <vt:lpstr>Problems of RDBMS</vt:lpstr>
      <vt:lpstr>NOSQL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IaaS - Storage and Network Virtualization</dc:title>
  <dc:creator>cyhuang</dc:creator>
  <cp:lastModifiedBy>Roger</cp:lastModifiedBy>
  <cp:revision>1001</cp:revision>
  <dcterms:created xsi:type="dcterms:W3CDTF">2006-08-16T00:00:00Z</dcterms:created>
  <dcterms:modified xsi:type="dcterms:W3CDTF">2011-10-07T02:06:47Z</dcterms:modified>
</cp:coreProperties>
</file>