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320" r:id="rId2"/>
    <p:sldId id="383" r:id="rId3"/>
    <p:sldId id="384" r:id="rId4"/>
    <p:sldId id="385" r:id="rId5"/>
    <p:sldId id="386" r:id="rId6"/>
    <p:sldId id="395" r:id="rId7"/>
    <p:sldId id="388" r:id="rId8"/>
    <p:sldId id="394" r:id="rId9"/>
    <p:sldId id="396" r:id="rId10"/>
    <p:sldId id="398" r:id="rId11"/>
    <p:sldId id="399" r:id="rId12"/>
    <p:sldId id="392" r:id="rId13"/>
    <p:sldId id="403" r:id="rId14"/>
    <p:sldId id="406" r:id="rId15"/>
    <p:sldId id="404" r:id="rId16"/>
    <p:sldId id="400" r:id="rId17"/>
    <p:sldId id="393" r:id="rId18"/>
    <p:sldId id="402" r:id="rId19"/>
    <p:sldId id="401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422" r:id="rId28"/>
    <p:sldId id="423" r:id="rId29"/>
    <p:sldId id="424" r:id="rId30"/>
    <p:sldId id="425" r:id="rId31"/>
    <p:sldId id="426" r:id="rId32"/>
    <p:sldId id="427" r:id="rId33"/>
    <p:sldId id="429" r:id="rId34"/>
    <p:sldId id="428" r:id="rId35"/>
    <p:sldId id="434" r:id="rId36"/>
    <p:sldId id="435" r:id="rId37"/>
    <p:sldId id="414" r:id="rId38"/>
    <p:sldId id="420" r:id="rId39"/>
    <p:sldId id="421" r:id="rId40"/>
    <p:sldId id="417" r:id="rId41"/>
    <p:sldId id="432" r:id="rId42"/>
    <p:sldId id="430" r:id="rId43"/>
    <p:sldId id="431" r:id="rId44"/>
    <p:sldId id="433" r:id="rId45"/>
    <p:sldId id="40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66FFFF"/>
    <a:srgbClr val="FF0066"/>
    <a:srgbClr val="DAEBFA"/>
    <a:srgbClr val="FFCCFF"/>
    <a:srgbClr val="FAD4CA"/>
    <a:srgbClr val="FC9088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8" autoAdjust="0"/>
    <p:restoredTop sz="94660"/>
  </p:normalViewPr>
  <p:slideViewPr>
    <p:cSldViewPr>
      <p:cViewPr>
        <p:scale>
          <a:sx n="100" d="100"/>
          <a:sy n="100" d="100"/>
        </p:scale>
        <p:origin x="-1872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AFA14-E390-4159-A9EC-51F90BFCC18E}" type="datetimeFigureOut">
              <a:rPr lang="zh-TW" altLang="en-US" smtClean="0"/>
              <a:t>11/10/8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171A6-937B-4164-84EE-8244D1ADA3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989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EEE8F-0B5A-4657-B2BD-0473DCB0B51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669CE-4790-409B-AD58-92CB8BC5C286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669CE-4790-409B-AD58-92CB8BC5C286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669CE-4790-409B-AD58-92CB8BC5C286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669CE-4790-409B-AD58-92CB8BC5C286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24480-CD9E-45B5-BBD9-E17E35BC822B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24480-CD9E-45B5-BBD9-E17E35BC822B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24480-CD9E-45B5-BBD9-E17E35BC822B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24480-CD9E-45B5-BBD9-E17E35BC822B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EEE8F-0B5A-4657-B2BD-0473DCB0B51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EEE8F-0B5A-4657-B2BD-0473DCB0B51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EEE8F-0B5A-4657-B2BD-0473DCB0B51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EEE8F-0B5A-4657-B2BD-0473DCB0B51E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EEE8F-0B5A-4657-B2BD-0473DCB0B51E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669CE-4790-409B-AD58-92CB8BC5C286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669CE-4790-409B-AD58-92CB8BC5C286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669CE-4790-409B-AD58-92CB8BC5C286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gray">
          <a:xfrm>
            <a:off x="-9525" y="1447800"/>
            <a:ext cx="9164638" cy="3832225"/>
          </a:xfrm>
          <a:custGeom>
            <a:avLst/>
            <a:gdLst>
              <a:gd name="T0" fmla="*/ 19050 w 5773"/>
              <a:gd name="T1" fmla="*/ 196850 h 2414"/>
              <a:gd name="T2" fmla="*/ 2192338 w 5773"/>
              <a:gd name="T3" fmla="*/ 19050 h 2414"/>
              <a:gd name="T4" fmla="*/ 6451600 w 5773"/>
              <a:gd name="T5" fmla="*/ 922338 h 2414"/>
              <a:gd name="T6" fmla="*/ 9164638 w 5773"/>
              <a:gd name="T7" fmla="*/ 187325 h 2414"/>
              <a:gd name="T8" fmla="*/ 9153525 w 5773"/>
              <a:gd name="T9" fmla="*/ 3414713 h 2414"/>
              <a:gd name="T10" fmla="*/ 6296025 w 5773"/>
              <a:gd name="T11" fmla="*/ 3592513 h 2414"/>
              <a:gd name="T12" fmla="*/ 3116263 w 5773"/>
              <a:gd name="T13" fmla="*/ 3011488 h 2414"/>
              <a:gd name="T14" fmla="*/ 9525 w 5773"/>
              <a:gd name="T15" fmla="*/ 3821113 h 2414"/>
              <a:gd name="T16" fmla="*/ 19050 w 5773"/>
              <a:gd name="T17" fmla="*/ 196850 h 24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Freeform 18"/>
          <p:cNvSpPr>
            <a:spLocks/>
          </p:cNvSpPr>
          <p:nvPr/>
        </p:nvSpPr>
        <p:spPr bwMode="gray">
          <a:xfrm>
            <a:off x="-9525" y="1730375"/>
            <a:ext cx="9150350" cy="3265488"/>
          </a:xfrm>
          <a:custGeom>
            <a:avLst/>
            <a:gdLst>
              <a:gd name="T0" fmla="*/ 9525 w 5764"/>
              <a:gd name="T1" fmla="*/ 431800 h 2057"/>
              <a:gd name="T2" fmla="*/ 2306638 w 5764"/>
              <a:gd name="T3" fmla="*/ 15875 h 2057"/>
              <a:gd name="T4" fmla="*/ 6638925 w 5764"/>
              <a:gd name="T5" fmla="*/ 765175 h 2057"/>
              <a:gd name="T6" fmla="*/ 9150350 w 5764"/>
              <a:gd name="T7" fmla="*/ 244475 h 2057"/>
              <a:gd name="T8" fmla="*/ 9150350 w 5764"/>
              <a:gd name="T9" fmla="*/ 2867025 h 2057"/>
              <a:gd name="T10" fmla="*/ 6357938 w 5764"/>
              <a:gd name="T11" fmla="*/ 3165475 h 2057"/>
              <a:gd name="T12" fmla="*/ 3001963 w 5764"/>
              <a:gd name="T13" fmla="*/ 2416175 h 2057"/>
              <a:gd name="T14" fmla="*/ 9525 w 5764"/>
              <a:gd name="T15" fmla="*/ 3122613 h 2057"/>
              <a:gd name="T16" fmla="*/ 9525 w 5764"/>
              <a:gd name="T17" fmla="*/ 431800 h 20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7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8" name="Oval 21"/>
            <p:cNvSpPr>
              <a:spLocks noChangeArrowheads="1"/>
            </p:cNvSpPr>
            <p:nvPr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10" name="Oval 23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1" name="Oval 24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13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4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1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zh-TW" sz="2400" b="1">
                  <a:solidFill>
                    <a:schemeClr val="tx2"/>
                  </a:solidFill>
                  <a:ea typeface="新細明體" charset="-120"/>
                </a:rPr>
                <a:t>LOGO</a:t>
              </a: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35814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 smtClean="0"/>
            </a:lvl1pPr>
          </a:lstStyle>
          <a:p>
            <a:fld id="{E685946E-6013-443A-B62E-4163E7E0B2B5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 smtClean="0"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5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08784-3E0C-4C4F-A7C0-053107C35BE0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2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AC99FF-E82A-4981-A58E-E156ED953164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6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563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A081E-9418-4D86-AFE8-964D87AEC5B4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9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0D095A-DF82-4A0B-AEBF-F9A68FFCB9B1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FBD732-D992-4A3F-9BC5-F79217343A1B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13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0D0BA-7448-43E3-8A3A-A284BC814229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8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E0AF3-8696-4051-9678-6FF7E3CD5F81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1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FB6A8-0E80-4ED9-A896-0BD6AF37D3AA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8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5146C-D73C-4A85-9A2F-1E7088C3DCDD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1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61F7D-BF71-4CC1-BD81-36455DD92450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0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FEE02-B600-4D9B-A808-7188A7AA3C9D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8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vmlDrawing" Target="../drawings/vmlDrawing1.vml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7"/>
          <p:cNvGraphicFramePr>
            <a:graphicFrameLocks noChangeAspect="1"/>
          </p:cNvGraphicFramePr>
          <p:nvPr/>
        </p:nvGraphicFramePr>
        <p:xfrm>
          <a:off x="0" y="0"/>
          <a:ext cx="91440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0" name="Image" r:id="rId15" imgW="9561905" imgH="1600000" progId="Photoshop.Image.6">
                  <p:embed/>
                </p:oleObj>
              </mc:Choice>
              <mc:Fallback>
                <p:oleObj name="Image" r:id="rId15" imgW="9561905" imgH="1600000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0" y="0"/>
                        <a:ext cx="91440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Freeform 16"/>
          <p:cNvSpPr>
            <a:spLocks/>
          </p:cNvSpPr>
          <p:nvPr/>
        </p:nvSpPr>
        <p:spPr bwMode="gray">
          <a:xfrm>
            <a:off x="-11113" y="280988"/>
            <a:ext cx="9155113" cy="1620837"/>
          </a:xfrm>
          <a:custGeom>
            <a:avLst/>
            <a:gdLst>
              <a:gd name="T0" fmla="*/ 9525 w 5767"/>
              <a:gd name="T1" fmla="*/ 173037 h 1021"/>
              <a:gd name="T2" fmla="*/ 2265363 w 5767"/>
              <a:gd name="T3" fmla="*/ 73025 h 1021"/>
              <a:gd name="T4" fmla="*/ 6400800 w 5767"/>
              <a:gd name="T5" fmla="*/ 404812 h 1021"/>
              <a:gd name="T6" fmla="*/ 9155113 w 5767"/>
              <a:gd name="T7" fmla="*/ 0 h 1021"/>
              <a:gd name="T8" fmla="*/ 9155113 w 5767"/>
              <a:gd name="T9" fmla="*/ 1231900 h 1021"/>
              <a:gd name="T10" fmla="*/ 6453188 w 5767"/>
              <a:gd name="T11" fmla="*/ 1319212 h 1021"/>
              <a:gd name="T12" fmla="*/ 3149600 w 5767"/>
              <a:gd name="T13" fmla="*/ 1069975 h 1021"/>
              <a:gd name="T14" fmla="*/ 22225 w 5767"/>
              <a:gd name="T15" fmla="*/ 1579562 h 1021"/>
              <a:gd name="T16" fmla="*/ 9525 w 5767"/>
              <a:gd name="T17" fmla="*/ 173037 h 10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8" name="Freeform 17"/>
          <p:cNvSpPr>
            <a:spLocks/>
          </p:cNvSpPr>
          <p:nvPr/>
        </p:nvSpPr>
        <p:spPr bwMode="gray">
          <a:xfrm>
            <a:off x="-20638" y="533400"/>
            <a:ext cx="9161463" cy="1006475"/>
          </a:xfrm>
          <a:custGeom>
            <a:avLst/>
            <a:gdLst>
              <a:gd name="T0" fmla="*/ 31750 w 5771"/>
              <a:gd name="T1" fmla="*/ 173038 h 634"/>
              <a:gd name="T2" fmla="*/ 2289175 w 5771"/>
              <a:gd name="T3" fmla="*/ 4763 h 634"/>
              <a:gd name="T4" fmla="*/ 6588125 w 5771"/>
              <a:gd name="T5" fmla="*/ 234950 h 634"/>
              <a:gd name="T6" fmla="*/ 9161463 w 5771"/>
              <a:gd name="T7" fmla="*/ 58738 h 634"/>
              <a:gd name="T8" fmla="*/ 9161463 w 5771"/>
              <a:gd name="T9" fmla="*/ 884238 h 634"/>
              <a:gd name="T10" fmla="*/ 6257925 w 5771"/>
              <a:gd name="T11" fmla="*/ 939800 h 634"/>
              <a:gd name="T12" fmla="*/ 2919413 w 5771"/>
              <a:gd name="T13" fmla="*/ 723900 h 634"/>
              <a:gd name="T14" fmla="*/ 9525 w 5771"/>
              <a:gd name="T15" fmla="*/ 984250 h 634"/>
              <a:gd name="T16" fmla="*/ 31750 w 5771"/>
              <a:gd name="T17" fmla="*/ 173038 h 6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029" name="Group 18"/>
          <p:cNvGrpSpPr>
            <a:grpSpLocks/>
          </p:cNvGrpSpPr>
          <p:nvPr/>
        </p:nvGrpSpPr>
        <p:grpSpPr bwMode="auto"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Oval 19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030" name="Group 21"/>
          <p:cNvGrpSpPr>
            <a:grpSpLocks/>
          </p:cNvGrpSpPr>
          <p:nvPr/>
        </p:nvGrpSpPr>
        <p:grpSpPr bwMode="auto"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39" name="Oval 22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gray">
            <a:xfrm>
              <a:off x="4992" y="912"/>
              <a:ext cx="480" cy="38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031" name="Group 24"/>
          <p:cNvGrpSpPr>
            <a:grpSpLocks/>
          </p:cNvGrpSpPr>
          <p:nvPr/>
        </p:nvGrpSpPr>
        <p:grpSpPr bwMode="auto"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1037" name="Oval 25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新細明體" charset="-120"/>
              </a:defRPr>
            </a:lvl1pPr>
          </a:lstStyle>
          <a:p>
            <a:fld id="{E6C207FF-E9D4-4B94-B6C1-5CCD8DC8A827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新細明體" charset="-120"/>
              </a:defRPr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新細明體" charset="-12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ulianbrowne.com/article/viewer/brewers-cap-theorem" TargetMode="External"/><Relationship Id="rId3" Type="http://schemas.openxmlformats.org/officeDocument/2006/relationships/hyperlink" Target="http://horicky.blogspot.com/search?q=nosq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200400"/>
            <a:ext cx="6629400" cy="2362200"/>
          </a:xfrm>
        </p:spPr>
        <p:txBody>
          <a:bodyPr>
            <a:normAutofit/>
          </a:bodyPr>
          <a:lstStyle/>
          <a:p>
            <a:pPr algn="ctr"/>
            <a:endParaRPr lang="en-US" altLang="zh-TW" sz="32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sz="32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sz="2800" i="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C:\Users\Yafang\Pictures\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38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6E8A-6F92-4041-9B2F-CF973694510E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8" name="標題 4"/>
          <p:cNvSpPr txBox="1">
            <a:spLocks/>
          </p:cNvSpPr>
          <p:nvPr/>
        </p:nvSpPr>
        <p:spPr bwMode="white">
          <a:xfrm>
            <a:off x="1143000" y="2590800"/>
            <a:ext cx="7086600" cy="10128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zh-TW" dirty="0" smtClean="0"/>
              <a:t>Cloud Computing</a:t>
            </a:r>
            <a:endParaRPr lang="zh-TW" altLang="en-US" dirty="0"/>
          </a:p>
        </p:txBody>
      </p:sp>
      <p:sp>
        <p:nvSpPr>
          <p:cNvPr id="9" name="副標題 5"/>
          <p:cNvSpPr txBox="1">
            <a:spLocks/>
          </p:cNvSpPr>
          <p:nvPr/>
        </p:nvSpPr>
        <p:spPr bwMode="white">
          <a:xfrm>
            <a:off x="1259632" y="3573016"/>
            <a:ext cx="6705600" cy="63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3200" b="1" dirty="0" smtClean="0">
                <a:solidFill>
                  <a:srgbClr val="2163B4"/>
                </a:solidFill>
              </a:rPr>
              <a:t>Storage for Structured Data</a:t>
            </a:r>
            <a:endParaRPr lang="zh-TW" altLang="en-US" sz="3200" b="1" dirty="0">
              <a:solidFill>
                <a:srgbClr val="2163B4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79912" y="5589240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-Rung Lee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Update</a:t>
            </a:r>
            <a:r>
              <a:rPr lang="en-US" altLang="zh-TW" dirty="0" smtClean="0"/>
              <a:t>, </a:t>
            </a:r>
            <a:r>
              <a:rPr lang="en-US" altLang="zh-TW" dirty="0" smtClean="0"/>
              <a:t>Insertion</a:t>
            </a:r>
            <a:r>
              <a:rPr lang="en-US" altLang="zh-TW" dirty="0" smtClean="0"/>
              <a:t>, </a:t>
            </a:r>
            <a:r>
              <a:rPr lang="en-US" altLang="zh-TW" dirty="0" smtClean="0"/>
              <a:t>Deletion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81000" y="1848272"/>
            <a:ext cx="8534400" cy="4552528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/>
              <a:t>Suppose you want to add a course for next semester.</a:t>
            </a:r>
          </a:p>
          <a:p>
            <a:pPr lvl="1"/>
            <a:endParaRPr lang="en-US" altLang="zh-TW" dirty="0" smtClean="0"/>
          </a:p>
          <a:p>
            <a:r>
              <a:rPr lang="en-US" altLang="zh-TW" dirty="0" smtClean="0"/>
              <a:t>A </a:t>
            </a:r>
            <a:r>
              <a:rPr lang="en-US" altLang="zh-TW" dirty="0" smtClean="0">
                <a:solidFill>
                  <a:srgbClr val="FF0000"/>
                </a:solidFill>
              </a:rPr>
              <a:t>transaction</a:t>
            </a:r>
            <a:r>
              <a:rPr lang="en-US" altLang="zh-TW" dirty="0" smtClean="0"/>
              <a:t> is more than just an insertion like that.</a:t>
            </a:r>
          </a:p>
          <a:p>
            <a:pPr>
              <a:buNone/>
            </a:pPr>
            <a:r>
              <a:rPr lang="en-US" altLang="zh-TW" dirty="0" smtClean="0">
                <a:solidFill>
                  <a:srgbClr val="0000FF"/>
                </a:solidFill>
              </a:rPr>
              <a:t>	A sequence of operations </a:t>
            </a:r>
            <a:r>
              <a:rPr lang="en-US" altLang="zh-TW" dirty="0" smtClean="0">
                <a:solidFill>
                  <a:srgbClr val="0000FF"/>
                </a:solidFill>
              </a:rPr>
              <a:t>must happen all together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lvl="1"/>
            <a:r>
              <a:rPr lang="en-US" altLang="zh-TW" dirty="0" smtClean="0"/>
              <a:t>Before insertion</a:t>
            </a:r>
          </a:p>
          <a:p>
            <a:pPr lvl="2"/>
            <a:r>
              <a:rPr lang="en-US" altLang="zh-TW" dirty="0" smtClean="0"/>
              <a:t>The system needs to check if there is a schedule confliction</a:t>
            </a:r>
          </a:p>
          <a:p>
            <a:pPr lvl="2"/>
            <a:r>
              <a:rPr lang="en-US" altLang="zh-TW" dirty="0" smtClean="0"/>
              <a:t>Also, the capacity of the class, the pre-requirement, …</a:t>
            </a:r>
          </a:p>
          <a:p>
            <a:pPr lvl="1"/>
            <a:r>
              <a:rPr lang="en-US" altLang="zh-TW" dirty="0" smtClean="0"/>
              <a:t>After insertion</a:t>
            </a:r>
          </a:p>
          <a:p>
            <a:pPr lvl="2"/>
            <a:r>
              <a:rPr lang="en-US" altLang="zh-TW" dirty="0" smtClean="0"/>
              <a:t>Suppose there is an attribute in Course,  called “</a:t>
            </a:r>
            <a:r>
              <a:rPr lang="en-US" altLang="zh-TW" dirty="0" err="1" smtClean="0"/>
              <a:t>NoStudent</a:t>
            </a:r>
            <a:r>
              <a:rPr lang="en-US" altLang="zh-TW" dirty="0" smtClean="0"/>
              <a:t>”, that records the total number of students taking this course.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295400" y="23622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INSERT INTO </a:t>
            </a:r>
            <a:r>
              <a:rPr lang="en-US" altLang="zh-TW" dirty="0" err="1" smtClean="0"/>
              <a:t>CourseTaking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VALUES</a:t>
            </a:r>
            <a:r>
              <a:rPr lang="en-US" altLang="zh-TW" dirty="0" smtClean="0"/>
              <a:t> (‘123456’,’990110’);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914400" y="5867400"/>
            <a:ext cx="730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UPDATE </a:t>
            </a:r>
            <a:r>
              <a:rPr lang="en-US" altLang="zh-TW" dirty="0" smtClean="0"/>
              <a:t>Course </a:t>
            </a:r>
            <a:r>
              <a:rPr lang="en-US" altLang="zh-TW" dirty="0" smtClean="0">
                <a:solidFill>
                  <a:srgbClr val="FF0000"/>
                </a:solidFill>
              </a:rPr>
              <a:t>SET </a:t>
            </a:r>
            <a:r>
              <a:rPr lang="en-US" altLang="zh-TW" dirty="0" err="1" smtClean="0"/>
              <a:t>NoStudent</a:t>
            </a:r>
            <a:r>
              <a:rPr lang="en-US" altLang="zh-TW" dirty="0" smtClean="0"/>
              <a:t>=ns+1 </a:t>
            </a:r>
            <a:r>
              <a:rPr lang="en-US" altLang="zh-TW" dirty="0" smtClean="0">
                <a:solidFill>
                  <a:srgbClr val="FF0000"/>
                </a:solidFill>
              </a:rPr>
              <a:t>WHERE </a:t>
            </a:r>
            <a:r>
              <a:rPr lang="en-US" altLang="zh-TW" dirty="0" err="1" smtClean="0"/>
              <a:t>CourseID</a:t>
            </a:r>
            <a:r>
              <a:rPr lang="en-US" altLang="zh-TW" dirty="0" smtClean="0"/>
              <a:t>=‘990110’;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0044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ACID </a:t>
            </a:r>
            <a:r>
              <a:rPr lang="en-US" smtClean="0"/>
              <a:t>Properties </a:t>
            </a:r>
            <a:r>
              <a:rPr lang="en-US"/>
              <a:t>of </a:t>
            </a:r>
            <a:r>
              <a:rPr lang="en-US" smtClean="0"/>
              <a:t>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</a:t>
            </a:r>
            <a:r>
              <a:rPr lang="en-US" dirty="0" smtClean="0"/>
              <a:t>tomicity: either </a:t>
            </a:r>
            <a:r>
              <a:rPr lang="en-US" dirty="0"/>
              <a:t>all the operations of a transaction are executed or none of them </a:t>
            </a:r>
            <a:r>
              <a:rPr lang="en-US" dirty="0" smtClean="0"/>
              <a:t>are.</a:t>
            </a:r>
            <a:endParaRPr lang="en-US" dirty="0"/>
          </a:p>
          <a:p>
            <a:r>
              <a:rPr lang="en-US" b="1" dirty="0" smtClean="0"/>
              <a:t>C</a:t>
            </a:r>
            <a:r>
              <a:rPr lang="en-US" dirty="0" smtClean="0"/>
              <a:t>onsistency: the </a:t>
            </a:r>
            <a:r>
              <a:rPr lang="en-US" dirty="0"/>
              <a:t>database is in a legal state before and after a transaction</a:t>
            </a:r>
          </a:p>
          <a:p>
            <a:r>
              <a:rPr lang="en-US" b="1" dirty="0" smtClean="0"/>
              <a:t>I</a:t>
            </a:r>
            <a:r>
              <a:rPr lang="en-US" dirty="0" smtClean="0"/>
              <a:t>solation: the </a:t>
            </a:r>
            <a:r>
              <a:rPr lang="en-US" dirty="0"/>
              <a:t>effects of one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transaction are </a:t>
            </a:r>
            <a:r>
              <a:rPr lang="en-US" dirty="0"/>
              <a:t>isolated from </a:t>
            </a:r>
            <a:br>
              <a:rPr lang="en-US" dirty="0"/>
            </a:br>
            <a:r>
              <a:rPr lang="en-US" dirty="0" smtClean="0"/>
              <a:t>other transactions.</a:t>
            </a:r>
            <a:endParaRPr lang="en-US" dirty="0"/>
          </a:p>
          <a:p>
            <a:r>
              <a:rPr lang="en-US" b="1" dirty="0" smtClean="0"/>
              <a:t>D</a:t>
            </a:r>
            <a:r>
              <a:rPr lang="en-US" dirty="0" smtClean="0"/>
              <a:t>urability the </a:t>
            </a:r>
            <a:r>
              <a:rPr lang="en-US" dirty="0"/>
              <a:t>effects of successfully completed </a:t>
            </a:r>
            <a:r>
              <a:rPr lang="en-US" dirty="0" smtClean="0"/>
              <a:t>transactions </a:t>
            </a:r>
            <a:r>
              <a:rPr lang="en-US" dirty="0"/>
              <a:t>endure subsequent failures.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3352800"/>
            <a:ext cx="2298700" cy="1721806"/>
          </a:xfrm>
          <a:prstGeom prst="rect">
            <a:avLst/>
          </a:prstGeom>
        </p:spPr>
      </p:pic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3AF3-EE30-46F4-89F8-96A94CB1E3EF}" type="datetime1">
              <a:rPr lang="en-US" altLang="zh-TW" smtClean="0"/>
              <a:t>11/10/9</a:t>
            </a:fld>
            <a:endParaRPr 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70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</a:t>
            </a:r>
            <a:r>
              <a:rPr lang="en-US" altLang="zh-TW" dirty="0" smtClean="0"/>
              <a:t>atabase Integrity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363272" cy="4419600"/>
          </a:xfrm>
        </p:spPr>
        <p:txBody>
          <a:bodyPr>
            <a:noAutofit/>
          </a:bodyPr>
          <a:lstStyle/>
          <a:p>
            <a:r>
              <a:rPr lang="en-US" altLang="zh-TW" dirty="0" smtClean="0"/>
              <a:t>DBMS </a:t>
            </a:r>
            <a:r>
              <a:rPr lang="en-US" altLang="zh-TW" dirty="0" smtClean="0"/>
              <a:t>need to maintain database integrity</a:t>
            </a:r>
          </a:p>
          <a:p>
            <a:pPr lvl="1"/>
            <a:r>
              <a:rPr lang="en-US" altLang="zh-TW" b="1" dirty="0" smtClean="0"/>
              <a:t>Transaction log: </a:t>
            </a:r>
            <a:r>
              <a:rPr lang="en-US" altLang="zh-TW" dirty="0" smtClean="0"/>
              <a:t>non-volatile record of each transaction’s activities, built before the transaction is allowed to happen.</a:t>
            </a:r>
          </a:p>
          <a:p>
            <a:pPr lvl="1"/>
            <a:r>
              <a:rPr lang="en-US" altLang="zh-TW" b="1" dirty="0" smtClean="0"/>
              <a:t>Locking:</a:t>
            </a:r>
            <a:r>
              <a:rPr lang="en-US" altLang="zh-TW" dirty="0" smtClean="0"/>
              <a:t> preventing others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from </a:t>
            </a:r>
            <a:r>
              <a:rPr lang="en-US" altLang="zh-TW" dirty="0" smtClean="0"/>
              <a:t>accessing data being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used </a:t>
            </a:r>
            <a:r>
              <a:rPr lang="en-US" altLang="zh-TW" dirty="0" smtClean="0"/>
              <a:t>by a transaction.</a:t>
            </a:r>
          </a:p>
          <a:p>
            <a:pPr lvl="1"/>
            <a:r>
              <a:rPr lang="en-US" altLang="zh-TW" b="1" dirty="0" smtClean="0"/>
              <a:t>Roll-back:</a:t>
            </a:r>
            <a:r>
              <a:rPr lang="en-US" altLang="zh-TW" dirty="0" smtClean="0"/>
              <a:t> procedure to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undo </a:t>
            </a:r>
            <a:r>
              <a:rPr lang="en-US" altLang="zh-TW" dirty="0" smtClean="0"/>
              <a:t>a failed, partially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completed transaction.</a:t>
            </a:r>
            <a:endParaRPr lang="en-US" altLang="zh-TW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429000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5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RDBMS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database management systems is a software for managing databases stored on multiple computers in a network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natural way to scale up the DBMS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267200"/>
            <a:ext cx="2628900" cy="1511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0" y="3733800"/>
            <a:ext cx="5080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67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Ex: A writes v1 to DB and B reads the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590800"/>
            <a:ext cx="7810500" cy="308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590800"/>
            <a:ext cx="78105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84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Brewer's CAP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/>
              <a:t>is impossible for a distributed computer system to </a:t>
            </a:r>
            <a:r>
              <a:rPr lang="en-US" dirty="0" smtClean="0"/>
              <a:t>provide </a:t>
            </a:r>
            <a:r>
              <a:rPr lang="en-US" dirty="0"/>
              <a:t>all three </a:t>
            </a:r>
            <a:r>
              <a:rPr lang="en-US" dirty="0" smtClean="0"/>
              <a:t>of </a:t>
            </a:r>
            <a:endParaRPr lang="en-US" dirty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onsistency</a:t>
            </a:r>
            <a:r>
              <a:rPr lang="en-US" dirty="0" smtClean="0"/>
              <a:t>: all </a:t>
            </a:r>
            <a:r>
              <a:rPr lang="en-US" dirty="0"/>
              <a:t>nodes </a:t>
            </a:r>
            <a:r>
              <a:rPr lang="en-US" dirty="0" smtClean="0"/>
              <a:t>see </a:t>
            </a:r>
            <a:r>
              <a:rPr lang="en-US" dirty="0"/>
              <a:t>the </a:t>
            </a:r>
            <a:r>
              <a:rPr lang="en-US" dirty="0" smtClean="0"/>
              <a:t>same </a:t>
            </a:r>
            <a:r>
              <a:rPr lang="en-US" dirty="0"/>
              <a:t>data at </a:t>
            </a:r>
            <a:r>
              <a:rPr lang="en-US" dirty="0" smtClean="0"/>
              <a:t>the </a:t>
            </a:r>
            <a:r>
              <a:rPr lang="en-US" dirty="0"/>
              <a:t>same </a:t>
            </a:r>
            <a:r>
              <a:rPr lang="en-US" dirty="0" smtClean="0"/>
              <a:t>time</a:t>
            </a:r>
            <a:endParaRPr lang="en-US" dirty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vailability</a:t>
            </a:r>
            <a:r>
              <a:rPr lang="en-US" dirty="0" smtClean="0"/>
              <a:t>: a </a:t>
            </a:r>
            <a:r>
              <a:rPr lang="en-US" dirty="0"/>
              <a:t>guarantee </a:t>
            </a:r>
            <a:r>
              <a:rPr lang="en-US" dirty="0" smtClean="0"/>
              <a:t>that </a:t>
            </a:r>
            <a:br>
              <a:rPr lang="en-US" dirty="0" smtClean="0"/>
            </a:br>
            <a:r>
              <a:rPr lang="en-US" dirty="0" smtClean="0"/>
              <a:t>every </a:t>
            </a:r>
            <a:r>
              <a:rPr lang="en-US" dirty="0"/>
              <a:t>request </a:t>
            </a:r>
            <a:r>
              <a:rPr lang="en-US" dirty="0" smtClean="0"/>
              <a:t>receives </a:t>
            </a:r>
            <a:r>
              <a:rPr lang="en-US" dirty="0"/>
              <a:t>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response about </a:t>
            </a:r>
            <a:r>
              <a:rPr lang="en-US" dirty="0"/>
              <a:t>whether 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was </a:t>
            </a:r>
            <a:r>
              <a:rPr lang="en-US" dirty="0"/>
              <a:t>successful or </a:t>
            </a:r>
            <a:r>
              <a:rPr lang="en-US" dirty="0" smtClean="0"/>
              <a:t>failed</a:t>
            </a:r>
            <a:endParaRPr lang="en-US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artition tolerance</a:t>
            </a:r>
            <a:r>
              <a:rPr lang="en-US" dirty="0"/>
              <a:t>: the system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continues </a:t>
            </a:r>
            <a:r>
              <a:rPr lang="en-US" dirty="0"/>
              <a:t>to operate despite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arbitrary </a:t>
            </a:r>
            <a:r>
              <a:rPr lang="en-US" dirty="0"/>
              <a:t>message loss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0470" y="3429000"/>
            <a:ext cx="3568130" cy="252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1514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Database system</a:t>
            </a:r>
          </a:p>
          <a:p>
            <a:pPr lvl="1"/>
            <a:r>
              <a:rPr lang="en-US" dirty="0" smtClean="0"/>
              <a:t>CAP theorem</a:t>
            </a:r>
            <a:endParaRPr lang="en-US" dirty="0" smtClean="0"/>
          </a:p>
          <a:p>
            <a:r>
              <a:rPr lang="en-US" dirty="0" smtClean="0"/>
              <a:t>NOSQL data storage</a:t>
            </a:r>
          </a:p>
          <a:p>
            <a:pPr lvl="1"/>
            <a:r>
              <a:rPr lang="nl-NL" dirty="0"/>
              <a:t>Google </a:t>
            </a:r>
            <a:r>
              <a:rPr lang="nl-NL" dirty="0" err="1"/>
              <a:t>BigTable</a:t>
            </a:r>
            <a:r>
              <a:rPr lang="nl-NL" dirty="0"/>
              <a:t> </a:t>
            </a:r>
          </a:p>
          <a:p>
            <a:pPr lvl="1"/>
            <a:r>
              <a:rPr lang="nl-NL" dirty="0" err="1"/>
              <a:t>Hadoop</a:t>
            </a:r>
            <a:r>
              <a:rPr lang="nl-NL" dirty="0"/>
              <a:t> </a:t>
            </a:r>
            <a:r>
              <a:rPr lang="nl-NL" dirty="0" err="1"/>
              <a:t>HBase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Apache </a:t>
            </a:r>
            <a:r>
              <a:rPr lang="nl-NL" dirty="0" err="1"/>
              <a:t>Cassendra</a:t>
            </a:r>
            <a:endParaRPr lang="nl-NL" dirty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39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of RDBMS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4495800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odern RDBMS have </a:t>
            </a:r>
            <a:r>
              <a:rPr lang="en-US" dirty="0"/>
              <a:t>shown poor performance on certain data-intensive applications, </a:t>
            </a: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ndexing </a:t>
            </a:r>
            <a:r>
              <a:rPr lang="en-US" dirty="0"/>
              <a:t>a large number of documents, 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erving </a:t>
            </a:r>
            <a:r>
              <a:rPr lang="en-US" dirty="0"/>
              <a:t>pages on high-traffic websites, </a:t>
            </a:r>
            <a:endParaRPr lang="en-US" dirty="0" smtClean="0"/>
          </a:p>
          <a:p>
            <a:pPr lvl="1"/>
            <a:r>
              <a:rPr lang="en-US" dirty="0" smtClean="0"/>
              <a:t>Delivering </a:t>
            </a:r>
            <a:r>
              <a:rPr lang="en-US" dirty="0"/>
              <a:t>streaming media.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960" y="4267200"/>
            <a:ext cx="2951083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6400" y="3352800"/>
            <a:ext cx="4546600" cy="3182620"/>
          </a:xfrm>
          <a:prstGeom prst="rect">
            <a:avLst/>
          </a:prstGeom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50E6-7E16-4F9B-B5D3-31EA6D4C8CFC}" type="datetime1">
              <a:rPr lang="en-US" altLang="zh-TW" smtClean="0"/>
              <a:t>11/10/9</a:t>
            </a:fld>
            <a:endParaRPr 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66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Webpage 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build tables for </a:t>
            </a:r>
            <a:br>
              <a:rPr lang="en-US" dirty="0" smtClean="0"/>
            </a:br>
            <a:r>
              <a:rPr lang="en-US" dirty="0" smtClean="0"/>
              <a:t>webpages for queries like</a:t>
            </a:r>
          </a:p>
          <a:p>
            <a:r>
              <a:rPr lang="en-US" dirty="0" smtClean="0"/>
              <a:t>Schema 1:</a:t>
            </a:r>
          </a:p>
          <a:p>
            <a:pPr lvl="1"/>
            <a:r>
              <a:rPr lang="en-US" dirty="0" smtClean="0"/>
              <a:t>Table 1: webpage</a:t>
            </a:r>
          </a:p>
          <a:p>
            <a:pPr lvl="1"/>
            <a:r>
              <a:rPr lang="en-US" dirty="0" smtClean="0"/>
              <a:t>Table 2: terms</a:t>
            </a:r>
          </a:p>
          <a:p>
            <a:pPr lvl="1"/>
            <a:r>
              <a:rPr lang="en-US" dirty="0" smtClean="0"/>
              <a:t>Table 3: contains</a:t>
            </a:r>
          </a:p>
          <a:p>
            <a:pPr lvl="1"/>
            <a:r>
              <a:rPr lang="en-US" dirty="0" smtClean="0"/>
              <a:t>Join is slow</a:t>
            </a:r>
            <a:endParaRPr lang="en-US" dirty="0" smtClean="0"/>
          </a:p>
          <a:p>
            <a:r>
              <a:rPr lang="en-US" dirty="0" smtClean="0"/>
              <a:t>Schema 2:</a:t>
            </a:r>
          </a:p>
          <a:p>
            <a:pPr lvl="1"/>
            <a:r>
              <a:rPr lang="en-US" dirty="0" smtClean="0"/>
              <a:t>Sparse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2600" y="1524000"/>
            <a:ext cx="3324869" cy="15875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994448" y="3048000"/>
            <a:ext cx="4968552" cy="1656184"/>
            <a:chOff x="3994448" y="3048000"/>
            <a:chExt cx="4968552" cy="1656184"/>
          </a:xfrm>
        </p:grpSpPr>
        <p:grpSp>
          <p:nvGrpSpPr>
            <p:cNvPr id="8" name="群組 15"/>
            <p:cNvGrpSpPr/>
            <p:nvPr/>
          </p:nvGrpSpPr>
          <p:grpSpPr>
            <a:xfrm>
              <a:off x="3994448" y="3048000"/>
              <a:ext cx="1800200" cy="1656184"/>
              <a:chOff x="1619672" y="1988840"/>
              <a:chExt cx="1800200" cy="1656184"/>
            </a:xfrm>
          </p:grpSpPr>
          <p:sp>
            <p:nvSpPr>
              <p:cNvPr id="9" name="流程圖: 內部儲存裝置 7"/>
              <p:cNvSpPr/>
              <p:nvPr/>
            </p:nvSpPr>
            <p:spPr>
              <a:xfrm>
                <a:off x="1619672" y="2420888"/>
                <a:ext cx="1800200" cy="1224136"/>
              </a:xfrm>
              <a:prstGeom prst="flowChartInternalStorag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URL,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文字方塊 10"/>
              <p:cNvSpPr txBox="1"/>
              <p:nvPr/>
            </p:nvSpPr>
            <p:spPr>
              <a:xfrm>
                <a:off x="1907704" y="1988840"/>
                <a:ext cx="14966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>
                    <a:solidFill>
                      <a:srgbClr val="0000FF"/>
                    </a:solidFill>
                  </a:rPr>
                  <a:t>Webpage</a:t>
                </a:r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1" name="群組 14"/>
            <p:cNvGrpSpPr/>
            <p:nvPr/>
          </p:nvGrpSpPr>
          <p:grpSpPr>
            <a:xfrm>
              <a:off x="7162800" y="3048000"/>
              <a:ext cx="1800200" cy="1656184"/>
              <a:chOff x="4211960" y="1700808"/>
              <a:chExt cx="1800200" cy="1656184"/>
            </a:xfrm>
          </p:grpSpPr>
          <p:sp>
            <p:nvSpPr>
              <p:cNvPr id="12" name="流程圖: 內部儲存裝置 8"/>
              <p:cNvSpPr/>
              <p:nvPr/>
            </p:nvSpPr>
            <p:spPr>
              <a:xfrm>
                <a:off x="4211960" y="2132856"/>
                <a:ext cx="1800200" cy="1224136"/>
              </a:xfrm>
              <a:prstGeom prst="flowChartInternalStorag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W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ords from dictionary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文字方塊 11"/>
              <p:cNvSpPr txBox="1"/>
              <p:nvPr/>
            </p:nvSpPr>
            <p:spPr>
              <a:xfrm>
                <a:off x="4572000" y="1700808"/>
                <a:ext cx="10224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>
                    <a:solidFill>
                      <a:srgbClr val="0000FF"/>
                    </a:solidFill>
                  </a:rPr>
                  <a:t>Terms</a:t>
                </a:r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4" name="群組 49"/>
            <p:cNvGrpSpPr/>
            <p:nvPr/>
          </p:nvGrpSpPr>
          <p:grpSpPr>
            <a:xfrm>
              <a:off x="5794648" y="3696072"/>
              <a:ext cx="1430670" cy="792088"/>
              <a:chOff x="2267744" y="2636912"/>
              <a:chExt cx="1430670" cy="792088"/>
            </a:xfrm>
          </p:grpSpPr>
          <p:sp>
            <p:nvSpPr>
              <p:cNvPr id="15" name="菱形 16"/>
              <p:cNvSpPr/>
              <p:nvPr/>
            </p:nvSpPr>
            <p:spPr>
              <a:xfrm>
                <a:off x="2555776" y="2636912"/>
                <a:ext cx="864096" cy="792088"/>
              </a:xfrm>
              <a:prstGeom prst="diamond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dirty="0" smtClean="0"/>
                  <a:t>contains</a:t>
                </a:r>
                <a:endParaRPr lang="zh-TW" altLang="en-US" dirty="0"/>
              </a:p>
            </p:txBody>
          </p:sp>
          <p:cxnSp>
            <p:nvCxnSpPr>
              <p:cNvPr id="16" name="直線接點 33"/>
              <p:cNvCxnSpPr>
                <a:stCxn id="15" idx="3"/>
              </p:cNvCxnSpPr>
              <p:nvPr/>
            </p:nvCxnSpPr>
            <p:spPr>
              <a:xfrm>
                <a:off x="3419872" y="3032956"/>
                <a:ext cx="216024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36"/>
              <p:cNvCxnSpPr>
                <a:endCxn id="15" idx="1"/>
              </p:cNvCxnSpPr>
              <p:nvPr/>
            </p:nvCxnSpPr>
            <p:spPr>
              <a:xfrm>
                <a:off x="2267744" y="3032956"/>
                <a:ext cx="288032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文字方塊 40"/>
              <p:cNvSpPr txBox="1"/>
              <p:nvPr/>
            </p:nvSpPr>
            <p:spPr>
              <a:xfrm>
                <a:off x="2339752" y="270892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n</a:t>
                </a:r>
                <a:endParaRPr lang="zh-TW" altLang="en-US" dirty="0"/>
              </a:p>
            </p:txBody>
          </p:sp>
          <p:sp>
            <p:nvSpPr>
              <p:cNvPr id="19" name="文字方塊 41"/>
              <p:cNvSpPr txBox="1"/>
              <p:nvPr/>
            </p:nvSpPr>
            <p:spPr>
              <a:xfrm>
                <a:off x="3335814" y="2708920"/>
                <a:ext cx="362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m</a:t>
                </a:r>
                <a:endParaRPr lang="zh-TW" altLang="en-US" dirty="0"/>
              </a:p>
            </p:txBody>
          </p:sp>
        </p:grpSp>
      </p:grp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549672"/>
              </p:ext>
            </p:extLst>
          </p:nvPr>
        </p:nvGraphicFramePr>
        <p:xfrm>
          <a:off x="2819400" y="513588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762000"/>
                <a:gridCol w="584200"/>
                <a:gridCol w="673100"/>
                <a:gridCol w="673100"/>
                <a:gridCol w="673100"/>
                <a:gridCol w="673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URL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cloud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華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www.nthu.edu.tw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www.google.com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20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Only SQL</a:t>
            </a:r>
          </a:p>
          <a:p>
            <a:pPr lvl="1"/>
            <a:r>
              <a:rPr lang="en-US" dirty="0"/>
              <a:t>Carlo </a:t>
            </a:r>
            <a:r>
              <a:rPr lang="en-US" dirty="0" err="1"/>
              <a:t>Strozzi</a:t>
            </a:r>
            <a:r>
              <a:rPr lang="en-US" dirty="0"/>
              <a:t> used the term </a:t>
            </a:r>
            <a:r>
              <a:rPr lang="en-US" dirty="0" err="1"/>
              <a:t>NoSQL</a:t>
            </a:r>
            <a:r>
              <a:rPr lang="en-US" dirty="0"/>
              <a:t> in </a:t>
            </a:r>
            <a:r>
              <a:rPr lang="en-US" dirty="0" smtClean="0"/>
              <a:t>1998</a:t>
            </a:r>
          </a:p>
          <a:p>
            <a:pPr lvl="1"/>
            <a:r>
              <a:rPr lang="en-US" dirty="0"/>
              <a:t>Eric Evans, a Rackspace employee, reintroduced the term </a:t>
            </a:r>
            <a:r>
              <a:rPr lang="en-US" dirty="0" err="1"/>
              <a:t>NoSQL</a:t>
            </a:r>
            <a:r>
              <a:rPr lang="en-US" dirty="0"/>
              <a:t> in early 2009</a:t>
            </a:r>
            <a:endParaRPr lang="en-US" dirty="0" smtClean="0"/>
          </a:p>
          <a:p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M</a:t>
            </a:r>
            <a:r>
              <a:rPr lang="en-US" dirty="0" smtClean="0"/>
              <a:t>ay not </a:t>
            </a:r>
            <a:r>
              <a:rPr lang="en-US" dirty="0"/>
              <a:t>require fixed table schemas, </a:t>
            </a:r>
            <a:endParaRPr lang="en-US" dirty="0" smtClean="0"/>
          </a:p>
          <a:p>
            <a:pPr lvl="1"/>
            <a:r>
              <a:rPr lang="en-US" dirty="0" smtClean="0"/>
              <a:t>Usually </a:t>
            </a:r>
            <a:r>
              <a:rPr lang="en-US" dirty="0"/>
              <a:t>avoid join operations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Typically </a:t>
            </a:r>
            <a:r>
              <a:rPr lang="en-US" dirty="0"/>
              <a:t>scale </a:t>
            </a:r>
            <a:r>
              <a:rPr lang="en-US" dirty="0" smtClean="0"/>
              <a:t>horizontally,</a:t>
            </a:r>
          </a:p>
          <a:p>
            <a:pPr lvl="1"/>
            <a:r>
              <a:rPr lang="en-US" dirty="0"/>
              <a:t>Relax the data consistency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requirement</a:t>
            </a:r>
            <a:r>
              <a:rPr lang="en-US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3810000"/>
            <a:ext cx="2819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82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Database system</a:t>
            </a:r>
          </a:p>
          <a:p>
            <a:pPr lvl="1"/>
            <a:r>
              <a:rPr lang="en-US" dirty="0" smtClean="0"/>
              <a:t>CAP theorem</a:t>
            </a:r>
            <a:endParaRPr lang="en-US" dirty="0" smtClean="0"/>
          </a:p>
          <a:p>
            <a:r>
              <a:rPr lang="en-US" dirty="0" smtClean="0"/>
              <a:t>NOSQL data storage</a:t>
            </a:r>
          </a:p>
          <a:p>
            <a:pPr lvl="1"/>
            <a:r>
              <a:rPr lang="nl-NL" dirty="0" smtClean="0"/>
              <a:t>Google </a:t>
            </a:r>
            <a:r>
              <a:rPr lang="nl-NL" dirty="0" err="1" smtClean="0"/>
              <a:t>BigTable</a:t>
            </a:r>
            <a:r>
              <a:rPr lang="nl-NL" dirty="0" smtClean="0"/>
              <a:t> </a:t>
            </a:r>
          </a:p>
          <a:p>
            <a:pPr lvl="1"/>
            <a:r>
              <a:rPr lang="nl-NL" dirty="0" err="1" smtClean="0"/>
              <a:t>Hadoop</a:t>
            </a:r>
            <a:r>
              <a:rPr lang="nl-NL" dirty="0" smtClean="0"/>
              <a:t> </a:t>
            </a:r>
            <a:r>
              <a:rPr lang="nl-NL" dirty="0" err="1" smtClean="0"/>
              <a:t>HBase</a:t>
            </a:r>
            <a:r>
              <a:rPr lang="nl-NL" dirty="0" smtClean="0"/>
              <a:t> </a:t>
            </a:r>
            <a:endParaRPr lang="nl-NL" dirty="0"/>
          </a:p>
          <a:p>
            <a:pPr lvl="1"/>
            <a:r>
              <a:rPr lang="nl-NL" dirty="0" smtClean="0"/>
              <a:t>Apache </a:t>
            </a:r>
            <a:r>
              <a:rPr lang="nl-NL" dirty="0" err="1" smtClean="0"/>
              <a:t>Cassendra</a:t>
            </a:r>
            <a:endParaRPr lang="nl-NL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52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 Oriented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DBMS stores rows contiguously on disk </a:t>
            </a:r>
          </a:p>
          <a:p>
            <a:r>
              <a:rPr lang="en-US" dirty="0"/>
              <a:t>Column oriented layout is </a:t>
            </a:r>
            <a:r>
              <a:rPr lang="en-US" dirty="0" smtClean="0"/>
              <a:t>very </a:t>
            </a:r>
            <a:r>
              <a:rPr lang="en-US" dirty="0"/>
              <a:t>effective to store very sparse </a:t>
            </a:r>
            <a:r>
              <a:rPr lang="en-US" dirty="0" smtClean="0"/>
              <a:t>data as </a:t>
            </a:r>
            <a:r>
              <a:rPr lang="en-US" dirty="0"/>
              <a:t>well as multi-value cell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Each “table”</a:t>
            </a:r>
            <a:br>
              <a:rPr lang="en-US" dirty="0" smtClean="0"/>
            </a:br>
            <a:r>
              <a:rPr lang="en-US" dirty="0" smtClean="0"/>
              <a:t>stores the key </a:t>
            </a:r>
            <a:br>
              <a:rPr lang="en-US" dirty="0" smtClean="0"/>
            </a:br>
            <a:r>
              <a:rPr lang="en-US" dirty="0" smtClean="0"/>
              <a:t>and value pair.</a:t>
            </a:r>
          </a:p>
          <a:p>
            <a:r>
              <a:rPr lang="en-US" dirty="0" smtClean="0"/>
              <a:t>Each column</a:t>
            </a:r>
            <a:br>
              <a:rPr lang="en-US" dirty="0" smtClean="0"/>
            </a:br>
            <a:r>
              <a:rPr lang="en-US" dirty="0" smtClean="0"/>
              <a:t>can be stored </a:t>
            </a:r>
            <a:br>
              <a:rPr lang="en-US" dirty="0" smtClean="0"/>
            </a:br>
            <a:r>
              <a:rPr lang="en-US" dirty="0" smtClean="0"/>
              <a:t>in one file.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276600"/>
            <a:ext cx="50800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4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</a:t>
            </a:r>
            <a:r>
              <a:rPr lang="en-US" dirty="0" err="1" smtClean="0"/>
              <a:t>BigTable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basic data storage unit is a cell, </a:t>
            </a:r>
            <a:endParaRPr lang="en-US" dirty="0" smtClean="0"/>
          </a:p>
          <a:p>
            <a:pPr lvl="1"/>
            <a:r>
              <a:rPr lang="en-US" dirty="0" smtClean="0"/>
              <a:t>Addressed </a:t>
            </a:r>
            <a:r>
              <a:rPr lang="en-US" dirty="0"/>
              <a:t>by a particular row and </a:t>
            </a:r>
            <a:r>
              <a:rPr lang="en-US" dirty="0" smtClean="0"/>
              <a:t>column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/>
              <a:t>timestamp version of data within a cell. </a:t>
            </a:r>
            <a:endParaRPr lang="en-US" dirty="0" smtClean="0"/>
          </a:p>
          <a:p>
            <a:r>
              <a:rPr lang="en-US" dirty="0" err="1" smtClean="0"/>
              <a:t>Bigtable</a:t>
            </a:r>
            <a:r>
              <a:rPr lang="en-US" dirty="0" smtClean="0"/>
              <a:t> </a:t>
            </a:r>
            <a:r>
              <a:rPr lang="en-US" dirty="0"/>
              <a:t>allows </a:t>
            </a:r>
            <a:r>
              <a:rPr lang="en-US" dirty="0" smtClean="0"/>
              <a:t>users </a:t>
            </a:r>
            <a:r>
              <a:rPr lang="en-US" dirty="0"/>
              <a:t>to specify how many versions can be stored within each </a:t>
            </a:r>
            <a:r>
              <a:rPr lang="en-US" dirty="0" smtClean="0"/>
              <a:t>cell</a:t>
            </a:r>
          </a:p>
          <a:p>
            <a:pPr lvl="1"/>
            <a:r>
              <a:rPr lang="en-US" dirty="0" smtClean="0"/>
              <a:t>By </a:t>
            </a:r>
            <a:r>
              <a:rPr lang="en-US" dirty="0"/>
              <a:t>count (how many) or by freshness (how old).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572000"/>
            <a:ext cx="5080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74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BigTable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highly optimized for write operation </a:t>
            </a:r>
            <a:r>
              <a:rPr lang="en-US" dirty="0" smtClean="0"/>
              <a:t>with </a:t>
            </a:r>
            <a:r>
              <a:rPr lang="en-US" dirty="0"/>
              <a:t>sequential write (no disk seek is needed). </a:t>
            </a:r>
            <a:endParaRPr lang="en-US" dirty="0" smtClean="0"/>
          </a:p>
          <a:p>
            <a:pPr lvl="1"/>
            <a:r>
              <a:rPr lang="en-US" dirty="0" smtClean="0"/>
              <a:t>Appending </a:t>
            </a:r>
            <a:r>
              <a:rPr lang="en-US" dirty="0"/>
              <a:t>a transaction entry to a log file </a:t>
            </a:r>
            <a:r>
              <a:rPr lang="en-US" dirty="0" smtClean="0"/>
              <a:t>(the </a:t>
            </a:r>
            <a:r>
              <a:rPr lang="en-US" dirty="0"/>
              <a:t>disk write </a:t>
            </a:r>
            <a:r>
              <a:rPr lang="en-US" dirty="0" smtClean="0"/>
              <a:t>is </a:t>
            </a:r>
            <a:r>
              <a:rPr lang="en-US" dirty="0"/>
              <a:t>sequential with no disk seek)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Write </a:t>
            </a:r>
            <a:r>
              <a:rPr lang="en-US" dirty="0"/>
              <a:t>the data into an in-memory </a:t>
            </a:r>
            <a:r>
              <a:rPr lang="en-US" dirty="0" err="1" smtClean="0">
                <a:solidFill>
                  <a:srgbClr val="FF0000"/>
                </a:solidFill>
              </a:rPr>
              <a:t>Memtable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case of the machine crashes and all in-memory state is lost, the recovery step will bring the </a:t>
            </a:r>
            <a:r>
              <a:rPr lang="en-US" dirty="0" err="1"/>
              <a:t>Memtable</a:t>
            </a:r>
            <a:r>
              <a:rPr lang="en-US" dirty="0"/>
              <a:t> up to date by replaying the updates in the log file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71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SSTable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the latest update therefore will be stored at the </a:t>
            </a:r>
            <a:r>
              <a:rPr lang="en-US" dirty="0" err="1"/>
              <a:t>Memtable</a:t>
            </a:r>
            <a:r>
              <a:rPr lang="en-US" dirty="0"/>
              <a:t>, which will grow until reaching a size threshold, then it will flushed the </a:t>
            </a:r>
            <a:r>
              <a:rPr lang="en-US" dirty="0" err="1"/>
              <a:t>Memtable</a:t>
            </a:r>
            <a:r>
              <a:rPr lang="en-US" dirty="0"/>
              <a:t> to the disk as 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SSTable</a:t>
            </a:r>
            <a:r>
              <a:rPr lang="en-US" dirty="0" smtClean="0"/>
              <a:t>. </a:t>
            </a:r>
            <a:r>
              <a:rPr lang="en-US" dirty="0"/>
              <a:t>Over </a:t>
            </a:r>
            <a:r>
              <a:rPr lang="en-US" dirty="0" smtClean="0"/>
              <a:t>a </a:t>
            </a:r>
            <a:br>
              <a:rPr lang="en-US" dirty="0" smtClean="0"/>
            </a:br>
            <a:r>
              <a:rPr lang="en-US" dirty="0" smtClean="0"/>
              <a:t>period </a:t>
            </a:r>
            <a:r>
              <a:rPr lang="en-US" dirty="0"/>
              <a:t>of time there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will </a:t>
            </a:r>
            <a:r>
              <a:rPr lang="en-US" dirty="0"/>
              <a:t>be multiple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SSTables</a:t>
            </a:r>
            <a:r>
              <a:rPr lang="en-US" dirty="0" smtClean="0"/>
              <a:t> </a:t>
            </a:r>
            <a:r>
              <a:rPr lang="en-US" dirty="0"/>
              <a:t>on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disk </a:t>
            </a:r>
            <a:r>
              <a:rPr lang="en-US" dirty="0"/>
              <a:t>that store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data.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0" y="3200400"/>
            <a:ext cx="5080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29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Merged R</a:t>
            </a:r>
            <a:r>
              <a:rPr lang="en-US" dirty="0" smtClean="0"/>
              <a:t>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”Merged Read" means multiple places to lookup </a:t>
            </a:r>
            <a:r>
              <a:rPr lang="en-US" dirty="0" smtClean="0"/>
              <a:t>data</a:t>
            </a:r>
            <a:r>
              <a:rPr lang="en-US" dirty="0"/>
              <a:t> </a:t>
            </a:r>
            <a:r>
              <a:rPr lang="en-US" dirty="0" smtClean="0"/>
              <a:t>when a read request is arrived.</a:t>
            </a:r>
          </a:p>
          <a:p>
            <a:pPr lvl="1"/>
            <a:r>
              <a:rPr lang="en-US" dirty="0" smtClean="0"/>
              <a:t>It first looks at the </a:t>
            </a:r>
            <a:r>
              <a:rPr lang="en-US" dirty="0" err="1"/>
              <a:t>Memtable</a:t>
            </a:r>
            <a:r>
              <a:rPr lang="en-US" dirty="0"/>
              <a:t> by </a:t>
            </a:r>
            <a:r>
              <a:rPr lang="en-US" dirty="0" smtClean="0"/>
              <a:t>the </a:t>
            </a:r>
            <a:r>
              <a:rPr lang="en-US" dirty="0"/>
              <a:t>row </a:t>
            </a:r>
            <a:r>
              <a:rPr lang="en-US" dirty="0" smtClean="0"/>
              <a:t>key of request.</a:t>
            </a:r>
            <a:r>
              <a:rPr lang="en-US" dirty="0"/>
              <a:t> </a:t>
            </a:r>
            <a:r>
              <a:rPr lang="en-US" dirty="0" smtClean="0"/>
              <a:t>If </a:t>
            </a:r>
            <a:r>
              <a:rPr lang="en-US" dirty="0"/>
              <a:t>not, it will look at the on-disk </a:t>
            </a:r>
            <a:r>
              <a:rPr lang="en-US" dirty="0" err="1" smtClean="0"/>
              <a:t>SSTables</a:t>
            </a:r>
            <a:r>
              <a:rPr lang="en-US" dirty="0" smtClean="0"/>
              <a:t>. </a:t>
            </a:r>
          </a:p>
          <a:p>
            <a:r>
              <a:rPr lang="en-US" dirty="0"/>
              <a:t>It is inefficient for read when there are too many </a:t>
            </a:r>
            <a:r>
              <a:rPr lang="en-US" dirty="0" err="1"/>
              <a:t>SSTables</a:t>
            </a:r>
            <a:r>
              <a:rPr lang="en-US" dirty="0"/>
              <a:t> scattering around. </a:t>
            </a:r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speed up the detection, </a:t>
            </a:r>
            <a:r>
              <a:rPr lang="en-US" dirty="0" err="1"/>
              <a:t>SSTable</a:t>
            </a:r>
            <a:r>
              <a:rPr lang="en-US" dirty="0"/>
              <a:t> has a companion </a:t>
            </a:r>
            <a:r>
              <a:rPr lang="en-US" dirty="0">
                <a:solidFill>
                  <a:srgbClr val="FF0000"/>
                </a:solidFill>
              </a:rPr>
              <a:t>Bloom filter</a:t>
            </a:r>
            <a:r>
              <a:rPr lang="en-US" dirty="0"/>
              <a:t> such that it can rapidly detect the absence of the row-key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 system periodically merge the </a:t>
            </a:r>
            <a:r>
              <a:rPr lang="en-US" dirty="0" err="1" smtClean="0"/>
              <a:t>SSTables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60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Bloom</a:t>
            </a:r>
            <a:r>
              <a:rPr lang="nl-NL" dirty="0"/>
              <a:t> </a:t>
            </a:r>
            <a:r>
              <a:rPr lang="nl-NL" dirty="0" smtClean="0"/>
              <a:t>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Conceived </a:t>
            </a:r>
            <a:r>
              <a:rPr lang="en-US" dirty="0"/>
              <a:t>by Burton Howard Bloom in </a:t>
            </a:r>
            <a:r>
              <a:rPr lang="en-US" dirty="0" smtClean="0"/>
              <a:t>1970</a:t>
            </a:r>
          </a:p>
          <a:p>
            <a:r>
              <a:rPr lang="en-US" dirty="0" smtClean="0"/>
              <a:t>A probabilistic </a:t>
            </a:r>
            <a:r>
              <a:rPr lang="en-US" dirty="0"/>
              <a:t>data structure that is used to test whether an element is a member of a set. </a:t>
            </a:r>
            <a:endParaRPr lang="en-US" dirty="0" smtClean="0"/>
          </a:p>
          <a:p>
            <a:pPr lvl="1"/>
            <a:r>
              <a:rPr lang="en-US" dirty="0" smtClean="0"/>
              <a:t>False </a:t>
            </a:r>
            <a:r>
              <a:rPr lang="en-US" dirty="0"/>
              <a:t>positives are possible, but </a:t>
            </a:r>
            <a:r>
              <a:rPr lang="en-US" dirty="0" smtClean="0"/>
              <a:t>not false negatives. \</a:t>
            </a:r>
          </a:p>
          <a:p>
            <a:r>
              <a:rPr lang="en-US" dirty="0" smtClean="0"/>
              <a:t>Ex: a set={</a:t>
            </a:r>
            <a:r>
              <a:rPr lang="en-US" dirty="0" err="1" smtClean="0"/>
              <a:t>x,y,x</a:t>
            </a:r>
            <a:r>
              <a:rPr lang="en-US" dirty="0" smtClean="0"/>
              <a:t>}, query=w</a:t>
            </a:r>
            <a:endParaRPr lang="en-US" dirty="0"/>
          </a:p>
          <a:p>
            <a:pPr lvl="1"/>
            <a:r>
              <a:rPr lang="en-US" dirty="0" smtClean="0"/>
              <a:t>E</a:t>
            </a:r>
            <a:r>
              <a:rPr lang="en-US" dirty="0" smtClean="0"/>
              <a:t>lements are </a:t>
            </a:r>
            <a:br>
              <a:rPr lang="en-US" dirty="0" smtClean="0"/>
            </a:br>
            <a:r>
              <a:rPr lang="en-US" dirty="0" smtClean="0"/>
              <a:t>hashed to </a:t>
            </a:r>
            <a:br>
              <a:rPr lang="en-US" dirty="0" smtClean="0"/>
            </a:br>
            <a:r>
              <a:rPr lang="en-US" dirty="0" smtClean="0"/>
              <a:t>different bits</a:t>
            </a:r>
          </a:p>
          <a:p>
            <a:pPr lvl="1"/>
            <a:r>
              <a:rPr lang="en-US" dirty="0" smtClean="0"/>
              <a:t>O</a:t>
            </a:r>
            <a:r>
              <a:rPr lang="en-US" dirty="0" smtClean="0"/>
              <a:t>ne of the hashed bit of</a:t>
            </a:r>
            <a:br>
              <a:rPr lang="en-US" dirty="0" smtClean="0"/>
            </a:br>
            <a:r>
              <a:rPr lang="en-US" dirty="0" smtClean="0"/>
              <a:t>w is 0, so it is not in the set.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810000"/>
            <a:ext cx="5943600" cy="21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60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Periodic Data Compaction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merge </a:t>
            </a:r>
            <a:r>
              <a:rPr lang="en-US" dirty="0"/>
              <a:t>the </a:t>
            </a:r>
            <a:r>
              <a:rPr lang="en-US" dirty="0" err="1" smtClean="0"/>
              <a:t>SSTables</a:t>
            </a:r>
            <a:r>
              <a:rPr lang="en-US" dirty="0"/>
              <a:t> </a:t>
            </a:r>
            <a:r>
              <a:rPr lang="en-US" dirty="0" smtClean="0"/>
              <a:t>periodically. </a:t>
            </a:r>
          </a:p>
          <a:p>
            <a:r>
              <a:rPr lang="en-US" dirty="0" smtClean="0"/>
              <a:t>Each </a:t>
            </a:r>
            <a:r>
              <a:rPr lang="en-US" dirty="0" err="1" smtClean="0"/>
              <a:t>SSTable</a:t>
            </a:r>
            <a:r>
              <a:rPr lang="en-US" dirty="0" smtClean="0"/>
              <a:t> </a:t>
            </a:r>
            <a:r>
              <a:rPr lang="en-US" dirty="0"/>
              <a:t>is individually sorted by key,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simple "merge sort" is sufficient to merge multiple </a:t>
            </a:r>
            <a:r>
              <a:rPr lang="en-US" dirty="0" err="1"/>
              <a:t>SSTable</a:t>
            </a:r>
            <a:r>
              <a:rPr lang="en-US" dirty="0"/>
              <a:t> into one. </a:t>
            </a:r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 err="1"/>
              <a:t>SSTable</a:t>
            </a:r>
            <a:r>
              <a:rPr lang="en-US" dirty="0"/>
              <a:t> of the same size will be merge into a single </a:t>
            </a:r>
            <a:r>
              <a:rPr lang="en-US" dirty="0" err="1"/>
              <a:t>SSTable</a:t>
            </a:r>
            <a:r>
              <a:rPr lang="en-US" dirty="0"/>
              <a:t> </a:t>
            </a:r>
            <a:r>
              <a:rPr lang="en-US" dirty="0" smtClean="0"/>
              <a:t>first, which doubles </a:t>
            </a:r>
            <a:r>
              <a:rPr lang="en-US" dirty="0"/>
              <a:t>the size.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number of </a:t>
            </a:r>
            <a:r>
              <a:rPr lang="en-US" dirty="0" err="1"/>
              <a:t>SSTable</a:t>
            </a:r>
            <a:r>
              <a:rPr lang="en-US" dirty="0"/>
              <a:t> is proportion to O(</a:t>
            </a:r>
            <a:r>
              <a:rPr lang="en-US" dirty="0" err="1"/>
              <a:t>logN</a:t>
            </a:r>
            <a:r>
              <a:rPr lang="en-US" dirty="0"/>
              <a:t>) where N is the number of rows.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73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BigTable</a:t>
            </a:r>
            <a:r>
              <a:rPr lang="en-US" altLang="zh-TW" dirty="0" smtClean="0"/>
              <a:t> Operation Summary</a:t>
            </a:r>
            <a:endParaRPr lang="zh-TW" altLang="en-US" dirty="0"/>
          </a:p>
        </p:txBody>
      </p:sp>
      <p:cxnSp>
        <p:nvCxnSpPr>
          <p:cNvPr id="4" name="直線接點 3"/>
          <p:cNvCxnSpPr/>
          <p:nvPr/>
        </p:nvCxnSpPr>
        <p:spPr>
          <a:xfrm>
            <a:off x="0" y="3429000"/>
            <a:ext cx="88924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橢圓 4"/>
          <p:cNvSpPr/>
          <p:nvPr/>
        </p:nvSpPr>
        <p:spPr>
          <a:xfrm>
            <a:off x="4499992" y="2047756"/>
            <a:ext cx="1539409" cy="58915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Read ops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407573" y="4751329"/>
            <a:ext cx="1539409" cy="58915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Write ops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863694" y="4031249"/>
            <a:ext cx="1482393" cy="3927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Tablet log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835696" y="1609161"/>
            <a:ext cx="1305858" cy="6546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memtable</a:t>
            </a:r>
            <a:endParaRPr lang="zh-TW" altLang="en-US" dirty="0"/>
          </a:p>
        </p:txBody>
      </p:sp>
      <p:cxnSp>
        <p:nvCxnSpPr>
          <p:cNvPr id="9" name="圖案 8"/>
          <p:cNvCxnSpPr>
            <a:stCxn id="6" idx="6"/>
          </p:cNvCxnSpPr>
          <p:nvPr/>
        </p:nvCxnSpPr>
        <p:spPr>
          <a:xfrm flipV="1">
            <a:off x="1946981" y="4162172"/>
            <a:ext cx="171045" cy="883735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>
            <a:stCxn id="8" idx="3"/>
            <a:endCxn id="5" idx="2"/>
          </p:cNvCxnSpPr>
          <p:nvPr/>
        </p:nvCxnSpPr>
        <p:spPr>
          <a:xfrm>
            <a:off x="3141554" y="1936470"/>
            <a:ext cx="1358438" cy="4058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859223" y="3965787"/>
            <a:ext cx="741197" cy="85100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V4.0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938040" y="3965787"/>
            <a:ext cx="741197" cy="851004"/>
          </a:xfrm>
          <a:prstGeom prst="rect">
            <a:avLst/>
          </a:prstGeom>
          <a:solidFill>
            <a:srgbClr val="FFCC99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V1.0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911768" y="3965787"/>
            <a:ext cx="741197" cy="851004"/>
          </a:xfrm>
          <a:prstGeom prst="rect">
            <a:avLst/>
          </a:prstGeom>
          <a:solidFill>
            <a:srgbClr val="FFCC99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V2.0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3885496" y="3965787"/>
            <a:ext cx="741197" cy="851004"/>
          </a:xfrm>
          <a:prstGeom prst="rect">
            <a:avLst/>
          </a:prstGeom>
          <a:solidFill>
            <a:srgbClr val="FFCC99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V3.0</a:t>
            </a:r>
            <a:endParaRPr lang="zh-TW" altLang="en-US" dirty="0"/>
          </a:p>
        </p:txBody>
      </p:sp>
      <p:cxnSp>
        <p:nvCxnSpPr>
          <p:cNvPr id="16" name="直線單箭頭接點 15"/>
          <p:cNvCxnSpPr>
            <a:stCxn id="19" idx="3"/>
            <a:endCxn id="12" idx="1"/>
          </p:cNvCxnSpPr>
          <p:nvPr/>
        </p:nvCxnSpPr>
        <p:spPr>
          <a:xfrm>
            <a:off x="1619672" y="2388157"/>
            <a:ext cx="1239551" cy="20031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endCxn id="18" idx="0"/>
          </p:cNvCxnSpPr>
          <p:nvPr/>
        </p:nvCxnSpPr>
        <p:spPr>
          <a:xfrm rot="5400000">
            <a:off x="1532407" y="4572417"/>
            <a:ext cx="1590722" cy="60003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35632" y="5667794"/>
            <a:ext cx="2784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Minor compaction</a:t>
            </a:r>
          </a:p>
          <a:p>
            <a:pPr algn="ctr"/>
            <a:r>
              <a:rPr lang="en-US" altLang="zh-TW" dirty="0" err="1" smtClean="0"/>
              <a:t>Memtable</a:t>
            </a:r>
            <a:r>
              <a:rPr lang="en-US" altLang="zh-TW" dirty="0" smtClean="0"/>
              <a:t> -&gt; a new </a:t>
            </a:r>
            <a:r>
              <a:rPr lang="en-US" altLang="zh-TW" dirty="0" err="1" smtClean="0"/>
              <a:t>SSTable</a:t>
            </a:r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398280" y="2060848"/>
            <a:ext cx="1221392" cy="6546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Frozen </a:t>
            </a:r>
            <a:r>
              <a:rPr lang="en-US" altLang="zh-TW" dirty="0" err="1" smtClean="0"/>
              <a:t>memtable</a:t>
            </a:r>
            <a:endParaRPr lang="zh-TW" altLang="en-US" dirty="0"/>
          </a:p>
        </p:txBody>
      </p:sp>
      <p:cxnSp>
        <p:nvCxnSpPr>
          <p:cNvPr id="20" name="直線單箭頭接點 19"/>
          <p:cNvCxnSpPr>
            <a:stCxn id="15" idx="0"/>
            <a:endCxn id="5" idx="3"/>
          </p:cNvCxnSpPr>
          <p:nvPr/>
        </p:nvCxnSpPr>
        <p:spPr>
          <a:xfrm rot="5400000" flipH="1" flipV="1">
            <a:off x="3783187" y="3023541"/>
            <a:ext cx="1415155" cy="4693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14" idx="0"/>
            <a:endCxn id="5" idx="4"/>
          </p:cNvCxnSpPr>
          <p:nvPr/>
        </p:nvCxnSpPr>
        <p:spPr>
          <a:xfrm rot="16200000" flipV="1">
            <a:off x="4611595" y="3295015"/>
            <a:ext cx="1328875" cy="126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13" idx="0"/>
            <a:endCxn id="5" idx="5"/>
          </p:cNvCxnSpPr>
          <p:nvPr/>
        </p:nvCxnSpPr>
        <p:spPr>
          <a:xfrm rot="16200000" flipV="1">
            <a:off x="5353723" y="3010870"/>
            <a:ext cx="1415155" cy="4946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橢圓 22"/>
          <p:cNvSpPr/>
          <p:nvPr/>
        </p:nvSpPr>
        <p:spPr>
          <a:xfrm>
            <a:off x="3419873" y="5144100"/>
            <a:ext cx="2869760" cy="261847"/>
          </a:xfrm>
          <a:prstGeom prst="ellipse">
            <a:avLst/>
          </a:prstGeom>
          <a:solidFill>
            <a:srgbClr val="FFCC99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SSTable</a:t>
            </a:r>
            <a:r>
              <a:rPr lang="en-US" altLang="zh-TW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files</a:t>
            </a:r>
            <a:endParaRPr lang="zh-TW" altLang="en-US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512662" y="5667794"/>
            <a:ext cx="741197" cy="851004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V6.0</a:t>
            </a:r>
            <a:endParaRPr lang="zh-TW" altLang="en-US" dirty="0"/>
          </a:p>
        </p:txBody>
      </p:sp>
      <p:cxnSp>
        <p:nvCxnSpPr>
          <p:cNvPr id="25" name="直線單箭頭接點 24"/>
          <p:cNvCxnSpPr>
            <a:stCxn id="12" idx="2"/>
            <a:endCxn id="24" idx="0"/>
          </p:cNvCxnSpPr>
          <p:nvPr/>
        </p:nvCxnSpPr>
        <p:spPr>
          <a:xfrm rot="16200000" flipH="1">
            <a:off x="3631039" y="4415573"/>
            <a:ext cx="851004" cy="165343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stCxn id="15" idx="2"/>
            <a:endCxn id="24" idx="0"/>
          </p:cNvCxnSpPr>
          <p:nvPr/>
        </p:nvCxnSpPr>
        <p:spPr>
          <a:xfrm rot="16200000" flipH="1">
            <a:off x="4144175" y="4928709"/>
            <a:ext cx="851004" cy="62716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stCxn id="14" idx="2"/>
            <a:endCxn id="24" idx="0"/>
          </p:cNvCxnSpPr>
          <p:nvPr/>
        </p:nvCxnSpPr>
        <p:spPr>
          <a:xfrm rot="5400000">
            <a:off x="4657312" y="5042740"/>
            <a:ext cx="851004" cy="39910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13" idx="2"/>
            <a:endCxn id="24" idx="0"/>
          </p:cNvCxnSpPr>
          <p:nvPr/>
        </p:nvCxnSpPr>
        <p:spPr>
          <a:xfrm rot="5400000">
            <a:off x="5170448" y="4529603"/>
            <a:ext cx="851004" cy="142537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>
            <a:endCxn id="24" idx="0"/>
          </p:cNvCxnSpPr>
          <p:nvPr/>
        </p:nvCxnSpPr>
        <p:spPr>
          <a:xfrm rot="16200000" flipH="1">
            <a:off x="2254757" y="3039291"/>
            <a:ext cx="3404015" cy="18529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V="1">
            <a:off x="6156176" y="5183377"/>
            <a:ext cx="432048" cy="11783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-36512" y="2780928"/>
            <a:ext cx="2322512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Memory</a:t>
            </a:r>
            <a:endParaRPr lang="zh-TW" alt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07573" y="3376631"/>
            <a:ext cx="778043" cy="64353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GFS</a:t>
            </a:r>
            <a:endParaRPr lang="zh-TW" alt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876256" y="4509120"/>
            <a:ext cx="1940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Major compaction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660232" y="4798893"/>
            <a:ext cx="2483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err="1" smtClean="0"/>
              <a:t>Memtable</a:t>
            </a:r>
            <a:r>
              <a:rPr lang="en-US" altLang="zh-TW" dirty="0" smtClean="0"/>
              <a:t> + </a:t>
            </a:r>
            <a:r>
              <a:rPr lang="en-US" altLang="zh-TW" dirty="0" smtClean="0">
                <a:solidFill>
                  <a:srgbClr val="0000FF"/>
                </a:solidFill>
              </a:rPr>
              <a:t>all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SSTables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-&gt; to one </a:t>
            </a:r>
            <a:r>
              <a:rPr lang="en-US" altLang="zh-TW" dirty="0" err="1" smtClean="0"/>
              <a:t>SSTable</a:t>
            </a:r>
            <a:endParaRPr lang="zh-TW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6516216" y="5661248"/>
            <a:ext cx="262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/>
              <a:t>Deleted data are removed </a:t>
            </a:r>
          </a:p>
          <a:p>
            <a:pPr algn="ctr"/>
            <a:r>
              <a:rPr lang="en-US" altLang="zh-TW" dirty="0" smtClean="0"/>
              <a:t>Storage can be re-used</a:t>
            </a:r>
            <a:endParaRPr lang="zh-TW" altLang="en-US" dirty="0"/>
          </a:p>
        </p:txBody>
      </p:sp>
      <p:sp>
        <p:nvSpPr>
          <p:cNvPr id="41" name="矩形 40"/>
          <p:cNvSpPr/>
          <p:nvPr/>
        </p:nvSpPr>
        <p:spPr>
          <a:xfrm>
            <a:off x="6463962" y="4798893"/>
            <a:ext cx="2753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err="1" smtClean="0"/>
              <a:t>Memtable</a:t>
            </a:r>
            <a:r>
              <a:rPr lang="en-US" altLang="zh-TW" dirty="0" smtClean="0"/>
              <a:t> + </a:t>
            </a:r>
            <a:r>
              <a:rPr lang="en-US" altLang="zh-TW" dirty="0" smtClean="0">
                <a:solidFill>
                  <a:srgbClr val="0000FF"/>
                </a:solidFill>
              </a:rPr>
              <a:t>a few </a:t>
            </a:r>
            <a:r>
              <a:rPr lang="en-US" altLang="zh-TW" dirty="0" err="1" smtClean="0"/>
              <a:t>SSTables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-&gt; A new </a:t>
            </a:r>
            <a:r>
              <a:rPr lang="en-US" altLang="zh-TW" dirty="0" err="1" smtClean="0"/>
              <a:t>SSTable</a:t>
            </a:r>
            <a:endParaRPr lang="zh-TW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6804248" y="4509120"/>
            <a:ext cx="2154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Merging compaction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490927" y="5661248"/>
            <a:ext cx="2646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/>
              <a:t>Periodically done.</a:t>
            </a:r>
          </a:p>
          <a:p>
            <a:pPr algn="ctr"/>
            <a:r>
              <a:rPr lang="en-US" altLang="zh-TW" dirty="0" smtClean="0"/>
              <a:t>Deleted data are still alive.</a:t>
            </a:r>
            <a:endParaRPr lang="zh-TW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2195736" y="1331476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V5.0</a:t>
            </a:r>
            <a:endParaRPr lang="zh-TW" altLang="en-US" dirty="0"/>
          </a:p>
        </p:txBody>
      </p:sp>
      <p:sp>
        <p:nvSpPr>
          <p:cNvPr id="44" name="弧形向右箭號 43"/>
          <p:cNvSpPr/>
          <p:nvPr/>
        </p:nvSpPr>
        <p:spPr>
          <a:xfrm rot="2482816">
            <a:off x="1306388" y="1446655"/>
            <a:ext cx="288032" cy="576064"/>
          </a:xfrm>
          <a:prstGeom prst="curv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1043608" y="11874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Full</a:t>
            </a:r>
            <a:endParaRPr lang="zh-TW" altLang="en-US" dirty="0"/>
          </a:p>
        </p:txBody>
      </p:sp>
      <p:sp>
        <p:nvSpPr>
          <p:cNvPr id="47" name="矩形 46"/>
          <p:cNvSpPr/>
          <p:nvPr/>
        </p:nvSpPr>
        <p:spPr>
          <a:xfrm>
            <a:off x="1835696" y="1628800"/>
            <a:ext cx="1305858" cy="6546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 new </a:t>
            </a:r>
            <a:r>
              <a:rPr lang="en-US" altLang="zh-TW" dirty="0" err="1" smtClean="0"/>
              <a:t>memtable</a:t>
            </a:r>
            <a:endParaRPr lang="zh-TW" altLang="en-US" dirty="0"/>
          </a:p>
        </p:txBody>
      </p:sp>
      <p:cxnSp>
        <p:nvCxnSpPr>
          <p:cNvPr id="10" name="直線單箭頭接點 9"/>
          <p:cNvCxnSpPr/>
          <p:nvPr/>
        </p:nvCxnSpPr>
        <p:spPr>
          <a:xfrm rot="5400000" flipH="1" flipV="1">
            <a:off x="1136099" y="3245800"/>
            <a:ext cx="1963855" cy="12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089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12" grpId="0" animBg="1"/>
      <p:bldP spid="13" grpId="0" animBg="1"/>
      <p:bldP spid="15" grpId="0" animBg="1"/>
      <p:bldP spid="18" grpId="0"/>
      <p:bldP spid="18" grpId="1"/>
      <p:bldP spid="19" grpId="0" animBg="1"/>
      <p:bldP spid="19" grpId="1" animBg="1"/>
      <p:bldP spid="24" grpId="0" animBg="1"/>
      <p:bldP spid="35" grpId="0"/>
      <p:bldP spid="35" grpId="1"/>
      <p:bldP spid="36" grpId="0"/>
      <p:bldP spid="36" grpId="1"/>
      <p:bldP spid="40" grpId="0"/>
      <p:bldP spid="40" grpId="1"/>
      <p:bldP spid="41" grpId="0"/>
      <p:bldP spid="42" grpId="0"/>
      <p:bldP spid="43" grpId="0"/>
      <p:bldP spid="49" grpId="0"/>
      <p:bldP spid="49" grpId="1"/>
      <p:bldP spid="44" grpId="0" animBg="1"/>
      <p:bldP spid="44" grpId="1" animBg="1"/>
      <p:bldP spid="45" grpId="0"/>
      <p:bldP spid="45" grpId="1"/>
      <p:bldP spid="47" grpId="0" animBg="1"/>
      <p:bldP spid="4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Tablets in </a:t>
            </a:r>
            <a:r>
              <a:rPr lang="en-US" altLang="zh-TW" dirty="0" err="1" smtClean="0"/>
              <a:t>BigTable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476436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+mj-lt"/>
              </a:rPr>
              <a:t>Large tables broken into </a:t>
            </a:r>
            <a:r>
              <a:rPr lang="en-US" altLang="zh-TW" i="1" dirty="0" smtClean="0">
                <a:solidFill>
                  <a:srgbClr val="FF0000"/>
                </a:solidFill>
                <a:latin typeface="+mj-lt"/>
              </a:rPr>
              <a:t>tablets</a:t>
            </a:r>
            <a:r>
              <a:rPr lang="en-US" altLang="zh-TW" i="1" dirty="0" smtClean="0">
                <a:latin typeface="+mj-lt"/>
              </a:rPr>
              <a:t> at row boundaries</a:t>
            </a:r>
          </a:p>
          <a:p>
            <a:pPr lvl="1"/>
            <a:r>
              <a:rPr lang="en-US" altLang="zh-TW" dirty="0" smtClean="0">
                <a:latin typeface="+mj-lt"/>
              </a:rPr>
              <a:t>Tablet holds contiguous range of rows</a:t>
            </a:r>
          </a:p>
          <a:p>
            <a:pPr lvl="2"/>
            <a:r>
              <a:rPr lang="en-US" altLang="zh-TW" dirty="0" smtClean="0">
                <a:latin typeface="+mj-lt"/>
              </a:rPr>
              <a:t>Clients can often choose row keys to achieve locality</a:t>
            </a:r>
          </a:p>
          <a:p>
            <a:pPr lvl="1"/>
            <a:r>
              <a:rPr lang="en-US" altLang="zh-TW" dirty="0" smtClean="0">
                <a:latin typeface="+mj-lt"/>
              </a:rPr>
              <a:t>Aim for ~100MB to 200MB of data per tablet</a:t>
            </a:r>
          </a:p>
          <a:p>
            <a:r>
              <a:rPr lang="en-US" altLang="zh-TW" dirty="0" smtClean="0">
                <a:latin typeface="+mj-lt"/>
              </a:rPr>
              <a:t>Serving machine responsible for ~100 tablets</a:t>
            </a:r>
          </a:p>
          <a:p>
            <a:pPr lvl="1"/>
            <a:r>
              <a:rPr lang="en-US" altLang="zh-TW" dirty="0" smtClean="0">
                <a:latin typeface="+mj-lt"/>
              </a:rPr>
              <a:t>Fast recovery:</a:t>
            </a:r>
          </a:p>
          <a:p>
            <a:pPr lvl="2"/>
            <a:r>
              <a:rPr lang="en-US" altLang="zh-TW" dirty="0" smtClean="0">
                <a:latin typeface="+mj-lt"/>
              </a:rPr>
              <a:t>100 machines each pick up 1 tablet from failed machine</a:t>
            </a:r>
          </a:p>
          <a:p>
            <a:pPr lvl="1"/>
            <a:r>
              <a:rPr lang="en-US" altLang="zh-TW" dirty="0" smtClean="0">
                <a:latin typeface="+mj-lt"/>
              </a:rPr>
              <a:t>Fine-grained load balancing:</a:t>
            </a:r>
          </a:p>
          <a:p>
            <a:pPr lvl="2"/>
            <a:r>
              <a:rPr lang="en-US" altLang="zh-TW" dirty="0" smtClean="0">
                <a:latin typeface="+mj-lt"/>
              </a:rPr>
              <a:t>Migrate tablets away from overloaded machine</a:t>
            </a:r>
          </a:p>
          <a:p>
            <a:pPr lvl="2"/>
            <a:r>
              <a:rPr lang="en-US" altLang="zh-TW" dirty="0" smtClean="0">
                <a:latin typeface="+mj-lt"/>
              </a:rPr>
              <a:t>Master makes load-balancing decisions</a:t>
            </a:r>
            <a:endParaRPr lang="zh-TW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082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Dynamic </a:t>
            </a:r>
            <a:r>
              <a:rPr lang="en-US" altLang="zh-TW" dirty="0" smtClean="0"/>
              <a:t>Fragmentation </a:t>
            </a:r>
            <a:r>
              <a:rPr lang="en-US" altLang="zh-TW" dirty="0"/>
              <a:t>of </a:t>
            </a:r>
            <a:r>
              <a:rPr lang="en-US" altLang="zh-TW" dirty="0" smtClean="0"/>
              <a:t>Rows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Tablets split and merge</a:t>
            </a:r>
          </a:p>
          <a:p>
            <a:pPr lvl="1"/>
            <a:r>
              <a:rPr lang="en-US" altLang="zh-TW" dirty="0"/>
              <a:t>automatically based on size and load</a:t>
            </a:r>
          </a:p>
          <a:p>
            <a:pPr lvl="1"/>
            <a:r>
              <a:rPr lang="en-US" altLang="zh-TW" dirty="0"/>
              <a:t>or </a:t>
            </a:r>
            <a:r>
              <a:rPr lang="en-US" altLang="zh-TW" dirty="0" smtClean="0"/>
              <a:t>manually</a:t>
            </a:r>
            <a:endParaRPr lang="en-US" altLang="zh-TW" dirty="0" smtClean="0">
              <a:latin typeface="+mj-lt"/>
            </a:endParaRPr>
          </a:p>
          <a:p>
            <a:r>
              <a:rPr lang="en-US" altLang="zh-TW" dirty="0" smtClean="0">
                <a:latin typeface="+mj-lt"/>
              </a:rPr>
              <a:t>Load </a:t>
            </a:r>
            <a:r>
              <a:rPr lang="en-US" altLang="zh-TW" dirty="0" smtClean="0">
                <a:latin typeface="+mj-lt"/>
              </a:rPr>
              <a:t>balancing</a:t>
            </a:r>
          </a:p>
          <a:p>
            <a:r>
              <a:rPr lang="en-US" altLang="zh-TW" dirty="0" smtClean="0">
                <a:latin typeface="+mj-lt"/>
              </a:rPr>
              <a:t>Clients </a:t>
            </a:r>
            <a:r>
              <a:rPr lang="en-US" altLang="zh-TW" dirty="0" smtClean="0">
                <a:latin typeface="+mj-lt"/>
              </a:rPr>
              <a:t>can choose row keys to achieve locality</a:t>
            </a:r>
            <a:endParaRPr lang="zh-TW" altLang="en-US" dirty="0">
              <a:latin typeface="+mj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5217368"/>
            <a:ext cx="9144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47800" y="5217368"/>
            <a:ext cx="9144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438400" y="5217368"/>
            <a:ext cx="9144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429000" y="6055568"/>
            <a:ext cx="7620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429000" y="6131768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Index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81000" y="5141168"/>
            <a:ext cx="4038600" cy="1447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57200" y="5293568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64K block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447800" y="5293568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64K block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438400" y="5293568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64K block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413125" y="5177681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SSTable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800600" y="5217368"/>
            <a:ext cx="9144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5791200" y="5217368"/>
            <a:ext cx="9144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6781800" y="5217368"/>
            <a:ext cx="9144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7772400" y="6055568"/>
            <a:ext cx="7620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772400" y="6131768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Index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4724400" y="5141168"/>
            <a:ext cx="4038600" cy="1447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800600" y="5293568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64K block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791200" y="5293568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64K block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6781800" y="5293568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64K block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7756525" y="5177681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SSTable</a:t>
            </a:r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228600" y="4607768"/>
            <a:ext cx="8763000" cy="213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441325" y="4644281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Tablet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1508125" y="4568081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1524000" y="4607768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Start:aardvark</a:t>
            </a:r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3505200" y="4607768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End:apple</a:t>
            </a:r>
          </a:p>
        </p:txBody>
      </p:sp>
    </p:spTree>
    <p:extLst>
      <p:ext uri="{BB962C8B-B14F-4D97-AF65-F5344CB8AC3E}">
        <p14:creationId xmlns:p14="http://schemas.microsoft.com/office/powerpoint/2010/main" val="791682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Why </a:t>
            </a:r>
            <a:r>
              <a:rPr lang="en-US" altLang="zh-TW" dirty="0" smtClean="0"/>
              <a:t>File </a:t>
            </a:r>
            <a:r>
              <a:rPr lang="en-US" altLang="zh-TW" dirty="0" smtClean="0"/>
              <a:t>S</a:t>
            </a:r>
            <a:r>
              <a:rPr lang="en-US" altLang="zh-TW" dirty="0" smtClean="0"/>
              <a:t>ystem </a:t>
            </a:r>
            <a:r>
              <a:rPr lang="en-US" altLang="zh-TW" dirty="0" smtClean="0"/>
              <a:t>Is Not Enough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What we need is not only data, but also the relations among </a:t>
            </a:r>
            <a:r>
              <a:rPr lang="en-US" altLang="zh-TW" dirty="0" smtClean="0"/>
              <a:t>them.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The relations </a:t>
            </a:r>
            <a:r>
              <a:rPr lang="en-US" altLang="zh-TW" dirty="0" smtClean="0"/>
              <a:t>of data are </a:t>
            </a:r>
            <a:r>
              <a:rPr lang="en-US" altLang="zh-TW" dirty="0" smtClean="0"/>
              <a:t>also data</a:t>
            </a:r>
          </a:p>
          <a:p>
            <a:pPr lvl="1"/>
            <a:r>
              <a:rPr lang="en-US" altLang="zh-TW" dirty="0" smtClean="0"/>
              <a:t>Also need data to describe data (metadata)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Common data operations are easier to perform using </a:t>
            </a:r>
            <a:r>
              <a:rPr lang="en-US" altLang="zh-TW" dirty="0" err="1" smtClean="0"/>
              <a:t>DataBase</a:t>
            </a:r>
            <a:r>
              <a:rPr lang="en-US" altLang="zh-TW" dirty="0" smtClean="0"/>
              <a:t> Management System (DBMS) </a:t>
            </a:r>
          </a:p>
          <a:p>
            <a:pPr lvl="1"/>
            <a:r>
              <a:rPr lang="en-US" altLang="zh-TW" dirty="0" smtClean="0"/>
              <a:t>Search: </a:t>
            </a:r>
            <a:r>
              <a:rPr lang="en-US" altLang="zh-TW" sz="2400" dirty="0" smtClean="0">
                <a:ea typeface="新細明體" charset="-120"/>
              </a:rPr>
              <a:t>retrieve data from the database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Update: </a:t>
            </a:r>
            <a:r>
              <a:rPr lang="en-US" altLang="zh-TW" sz="2400" dirty="0" smtClean="0">
                <a:ea typeface="新細明體" charset="-120"/>
              </a:rPr>
              <a:t>update existing data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 smtClean="0"/>
              <a:t>Insertion: insert new data</a:t>
            </a:r>
          </a:p>
          <a:p>
            <a:pPr lvl="1"/>
            <a:r>
              <a:rPr lang="en-US" altLang="zh-TW" dirty="0" smtClean="0"/>
              <a:t>Deletion: remove existing </a:t>
            </a:r>
            <a:r>
              <a:rPr lang="en-US" altLang="zh-TW" dirty="0" smtClean="0"/>
              <a:t>data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0375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Tablet Assignment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843808" y="3284984"/>
            <a:ext cx="2736304" cy="72008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Chubby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23528" y="1916832"/>
            <a:ext cx="1584176" cy="64807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Cluster manager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23528" y="5805264"/>
            <a:ext cx="1584176" cy="64807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Tablet Server</a:t>
            </a:r>
            <a:endParaRPr lang="zh-TW" altLang="en-US" dirty="0"/>
          </a:p>
        </p:txBody>
      </p:sp>
      <p:cxnSp>
        <p:nvCxnSpPr>
          <p:cNvPr id="7" name="直線單箭頭接點 6"/>
          <p:cNvCxnSpPr/>
          <p:nvPr/>
        </p:nvCxnSpPr>
        <p:spPr>
          <a:xfrm rot="5400000">
            <a:off x="-359754" y="4185084"/>
            <a:ext cx="295153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35496" y="364502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1) Start a server</a:t>
            </a:r>
          </a:p>
        </p:txBody>
      </p:sp>
      <p:cxnSp>
        <p:nvCxnSpPr>
          <p:cNvPr id="9" name="直線單箭頭接點 8"/>
          <p:cNvCxnSpPr/>
          <p:nvPr/>
        </p:nvCxnSpPr>
        <p:spPr>
          <a:xfrm rot="5400000" flipH="1" flipV="1">
            <a:off x="1763688" y="4509121"/>
            <a:ext cx="1512169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115616" y="4077072"/>
            <a:ext cx="1632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2) Create a lock</a:t>
            </a:r>
            <a:endParaRPr lang="zh-TW" altLang="en-US" dirty="0"/>
          </a:p>
        </p:txBody>
      </p:sp>
      <p:cxnSp>
        <p:nvCxnSpPr>
          <p:cNvPr id="11" name="直線單箭頭接點 10"/>
          <p:cNvCxnSpPr/>
          <p:nvPr/>
        </p:nvCxnSpPr>
        <p:spPr>
          <a:xfrm rot="5400000">
            <a:off x="1549914" y="4434862"/>
            <a:ext cx="1507668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627784" y="4643844"/>
            <a:ext cx="1994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3) Acquire the lock 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267744" y="1484784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    Master keeps track of the set of live tablet servers, and the current assignment of tablets to tablet servers, including which tablets are unassigned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6804248" y="5805264"/>
            <a:ext cx="1584176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Master Server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804248" y="1878732"/>
            <a:ext cx="504056" cy="2880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7380312" y="1878732"/>
            <a:ext cx="504056" cy="2880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7956376" y="1878732"/>
            <a:ext cx="504056" cy="2880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6804248" y="2238772"/>
            <a:ext cx="504056" cy="2880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7380312" y="2238772"/>
            <a:ext cx="504056" cy="2880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7956376" y="2238772"/>
            <a:ext cx="504056" cy="2880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6804248" y="2598812"/>
            <a:ext cx="504056" cy="2880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7380312" y="2598812"/>
            <a:ext cx="504056" cy="2880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7956376" y="2598812"/>
            <a:ext cx="504056" cy="2880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6876256" y="1556792"/>
            <a:ext cx="1478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smtClean="0"/>
              <a:t>Tablet servers</a:t>
            </a:r>
            <a:endParaRPr lang="zh-TW" altLang="en-US" dirty="0"/>
          </a:p>
        </p:txBody>
      </p:sp>
      <p:cxnSp>
        <p:nvCxnSpPr>
          <p:cNvPr id="25" name="直線單箭頭接點 24"/>
          <p:cNvCxnSpPr/>
          <p:nvPr/>
        </p:nvCxnSpPr>
        <p:spPr>
          <a:xfrm rot="16200000" flipH="1">
            <a:off x="5292083" y="4509120"/>
            <a:ext cx="1584173" cy="1008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rot="16200000" flipV="1">
            <a:off x="5508104" y="4365104"/>
            <a:ext cx="1584176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4960656" y="4941168"/>
            <a:ext cx="1195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4) Monitor</a:t>
            </a:r>
            <a:endParaRPr lang="zh-TW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5940152" y="4077072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/>
              <a:t>7) Acquire and</a:t>
            </a:r>
          </a:p>
          <a:p>
            <a:pPr algn="ctr"/>
            <a:r>
              <a:rPr lang="en-US" altLang="zh-TW" dirty="0" smtClean="0"/>
              <a:t>Delete the lock</a:t>
            </a:r>
            <a:endParaRPr lang="zh-TW" altLang="en-US" dirty="0"/>
          </a:p>
        </p:txBody>
      </p:sp>
      <p:cxnSp>
        <p:nvCxnSpPr>
          <p:cNvPr id="29" name="直線單箭頭接點 28"/>
          <p:cNvCxnSpPr/>
          <p:nvPr/>
        </p:nvCxnSpPr>
        <p:spPr>
          <a:xfrm rot="5400000" flipH="1" flipV="1">
            <a:off x="6300986" y="4365104"/>
            <a:ext cx="273551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7452320" y="3717032"/>
            <a:ext cx="1656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/>
              <a:t>8) Reassign unassigned tablets </a:t>
            </a:r>
            <a:endParaRPr lang="zh-TW" altLang="en-US" dirty="0"/>
          </a:p>
        </p:txBody>
      </p:sp>
      <p:cxnSp>
        <p:nvCxnSpPr>
          <p:cNvPr id="32" name="直線單箭頭接點 31"/>
          <p:cNvCxnSpPr/>
          <p:nvPr/>
        </p:nvCxnSpPr>
        <p:spPr>
          <a:xfrm rot="10800000">
            <a:off x="2086556" y="6091707"/>
            <a:ext cx="44644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rot="10800000">
            <a:off x="2086556" y="6307731"/>
            <a:ext cx="4464496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3347864" y="5733256"/>
            <a:ext cx="17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5) Assign tablets</a:t>
            </a:r>
            <a:endParaRPr lang="zh-TW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3191440" y="6300028"/>
            <a:ext cx="2028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6) Check lock status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0990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2" grpId="0"/>
      <p:bldP spid="12" grpId="1"/>
      <p:bldP spid="27" grpId="0"/>
      <p:bldP spid="27" grpId="1"/>
      <p:bldP spid="28" grpId="0"/>
      <p:bldP spid="28" grpId="1"/>
      <p:bldP spid="30" grpId="0"/>
      <p:bldP spid="34" grpId="0"/>
      <p:bldP spid="34" grpId="1"/>
      <p:bldP spid="35" grpId="0"/>
      <p:bldP spid="3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Tablet Serving</a:t>
            </a:r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 bwMode="auto">
          <a:xfrm>
            <a:off x="1778727" y="3404091"/>
            <a:ext cx="59436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2187575" y="3813666"/>
            <a:ext cx="1714500" cy="1403350"/>
          </a:xfrm>
          <a:prstGeom prst="roundRect">
            <a:avLst>
              <a:gd name="adj" fmla="val 111"/>
            </a:avLst>
          </a:prstGeom>
          <a:noFill/>
          <a:ln w="19080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2514600" y="4194666"/>
            <a:ext cx="1060450" cy="641350"/>
          </a:xfrm>
          <a:prstGeom prst="roundRect">
            <a:avLst>
              <a:gd name="adj" fmla="val 24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TW" dirty="0" err="1">
                <a:solidFill>
                  <a:srgbClr val="808080"/>
                </a:solidFill>
                <a:ea typeface="新細明體" charset="-120"/>
              </a:rPr>
              <a:t>SSTable</a:t>
            </a:r>
            <a:endParaRPr lang="en-GB" altLang="zh-TW" dirty="0">
              <a:solidFill>
                <a:srgbClr val="808080"/>
              </a:solidFill>
              <a:ea typeface="新細明體" charset="-120"/>
            </a:endParaRPr>
          </a:p>
          <a:p>
            <a:pPr algn="ctr"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TW" dirty="0">
                <a:solidFill>
                  <a:srgbClr val="808080"/>
                </a:solidFill>
                <a:ea typeface="新細明體" charset="-120"/>
              </a:rPr>
              <a:t>on GFS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4243388" y="3804141"/>
            <a:ext cx="1470025" cy="1419225"/>
          </a:xfrm>
          <a:prstGeom prst="roundRect">
            <a:avLst>
              <a:gd name="adj" fmla="val 111"/>
            </a:avLst>
          </a:prstGeom>
          <a:noFill/>
          <a:ln w="19080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4448175" y="4193079"/>
            <a:ext cx="1060450" cy="641350"/>
          </a:xfrm>
          <a:prstGeom prst="roundRect">
            <a:avLst>
              <a:gd name="adj" fmla="val 24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TW">
                <a:solidFill>
                  <a:srgbClr val="808080"/>
                </a:solidFill>
                <a:ea typeface="新細明體" charset="-120"/>
              </a:rPr>
              <a:t>SSTable</a:t>
            </a:r>
          </a:p>
          <a:p>
            <a:pPr algn="ctr"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TW">
                <a:solidFill>
                  <a:srgbClr val="808080"/>
                </a:solidFill>
                <a:ea typeface="新細明體" charset="-120"/>
              </a:rPr>
              <a:t>on GFS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1927225" y="2108691"/>
            <a:ext cx="2568576" cy="831850"/>
          </a:xfrm>
          <a:prstGeom prst="roundRect">
            <a:avLst>
              <a:gd name="adj" fmla="val 236"/>
            </a:avLst>
          </a:prstGeom>
          <a:noFill/>
          <a:ln w="19080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TW" dirty="0" err="1" smtClean="0">
                <a:solidFill>
                  <a:srgbClr val="808080"/>
                </a:solidFill>
                <a:ea typeface="新細明體" charset="-120"/>
              </a:rPr>
              <a:t>memtable</a:t>
            </a:r>
            <a:endParaRPr lang="en-GB" altLang="zh-TW" dirty="0" smtClean="0">
              <a:solidFill>
                <a:srgbClr val="808080"/>
              </a:solidFill>
              <a:ea typeface="新細明體" charset="-120"/>
            </a:endParaRPr>
          </a:p>
          <a:p>
            <a:pPr algn="ctr"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TW" dirty="0" smtClean="0">
                <a:solidFill>
                  <a:srgbClr val="808080"/>
                </a:solidFill>
                <a:ea typeface="新細明體" charset="-120"/>
              </a:rPr>
              <a:t>(random-access)</a:t>
            </a: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7924800" y="3480291"/>
            <a:ext cx="666750" cy="366713"/>
          </a:xfrm>
          <a:prstGeom prst="roundRect">
            <a:avLst>
              <a:gd name="adj" fmla="val 43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TW" dirty="0">
                <a:solidFill>
                  <a:srgbClr val="FF0000"/>
                </a:solidFill>
                <a:ea typeface="新細明體" charset="-120"/>
              </a:rPr>
              <a:t>write</a:t>
            </a:r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628490" y="1932479"/>
            <a:ext cx="606746" cy="352149"/>
          </a:xfrm>
          <a:prstGeom prst="roundRect">
            <a:avLst>
              <a:gd name="adj" fmla="val 43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TW" dirty="0">
                <a:solidFill>
                  <a:schemeClr val="accent1">
                    <a:lumMod val="50000"/>
                  </a:schemeClr>
                </a:solidFill>
                <a:ea typeface="新細明體" charset="-120"/>
              </a:rPr>
              <a:t>read</a:t>
            </a:r>
          </a:p>
        </p:txBody>
      </p:sp>
      <p:sp>
        <p:nvSpPr>
          <p:cNvPr id="13" name="Freeform 21"/>
          <p:cNvSpPr>
            <a:spLocks/>
          </p:cNvSpPr>
          <p:nvPr/>
        </p:nvSpPr>
        <p:spPr bwMode="auto">
          <a:xfrm>
            <a:off x="1454150" y="2132857"/>
            <a:ext cx="3333874" cy="208823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52" y="674"/>
              </a:cxn>
              <a:cxn ang="0">
                <a:pos x="3220" y="1596"/>
              </a:cxn>
              <a:cxn ang="0">
                <a:pos x="3727" y="3436"/>
              </a:cxn>
              <a:cxn ang="0">
                <a:pos x="3895" y="5443"/>
              </a:cxn>
            </a:cxnLst>
            <a:rect l="0" t="0" r="r" b="b"/>
            <a:pathLst>
              <a:path w="3896" h="5444">
                <a:moveTo>
                  <a:pt x="0" y="0"/>
                </a:moveTo>
                <a:cubicBezTo>
                  <a:pt x="807" y="202"/>
                  <a:pt x="1614" y="410"/>
                  <a:pt x="2152" y="674"/>
                </a:cubicBezTo>
                <a:cubicBezTo>
                  <a:pt x="2690" y="939"/>
                  <a:pt x="2955" y="1138"/>
                  <a:pt x="3220" y="1596"/>
                </a:cubicBezTo>
                <a:cubicBezTo>
                  <a:pt x="3484" y="2055"/>
                  <a:pt x="3617" y="2796"/>
                  <a:pt x="3727" y="3436"/>
                </a:cubicBezTo>
                <a:cubicBezTo>
                  <a:pt x="3837" y="4075"/>
                  <a:pt x="3864" y="4759"/>
                  <a:pt x="3895" y="5443"/>
                </a:cubicBezTo>
              </a:path>
            </a:pathLst>
          </a:custGeom>
          <a:noFill/>
          <a:ln w="1908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1773238" y="1727691"/>
            <a:ext cx="5999162" cy="4124325"/>
          </a:xfrm>
          <a:prstGeom prst="roundRect">
            <a:avLst>
              <a:gd name="adj" fmla="val 37"/>
            </a:avLst>
          </a:prstGeom>
          <a:noFill/>
          <a:ln w="28440">
            <a:solidFill>
              <a:srgbClr val="0099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AutoShape 24"/>
          <p:cNvSpPr>
            <a:spLocks noChangeArrowheads="1"/>
          </p:cNvSpPr>
          <p:nvPr/>
        </p:nvSpPr>
        <p:spPr bwMode="auto">
          <a:xfrm>
            <a:off x="6575449" y="5439266"/>
            <a:ext cx="752427" cy="352149"/>
          </a:xfrm>
          <a:prstGeom prst="roundRect">
            <a:avLst>
              <a:gd name="adj" fmla="val 43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buClr>
                <a:srgbClr val="0099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TW" dirty="0">
                <a:solidFill>
                  <a:schemeClr val="accent1">
                    <a:lumMod val="50000"/>
                  </a:schemeClr>
                </a:solidFill>
                <a:ea typeface="新細明體" charset="-120"/>
              </a:rPr>
              <a:t>Tablet</a:t>
            </a:r>
          </a:p>
        </p:txBody>
      </p:sp>
      <p:sp>
        <p:nvSpPr>
          <p:cNvPr id="16" name="Freeform 25"/>
          <p:cNvSpPr>
            <a:spLocks/>
          </p:cNvSpPr>
          <p:nvPr/>
        </p:nvSpPr>
        <p:spPr bwMode="auto">
          <a:xfrm>
            <a:off x="1455738" y="2420887"/>
            <a:ext cx="3188270" cy="230425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84" y="238"/>
              </a:cxn>
              <a:cxn ang="0">
                <a:pos x="3951" y="1199"/>
              </a:cxn>
              <a:cxn ang="0">
                <a:pos x="5388" y="4070"/>
              </a:cxn>
              <a:cxn ang="0">
                <a:pos x="6116" y="5530"/>
              </a:cxn>
              <a:cxn ang="0">
                <a:pos x="7690" y="7224"/>
              </a:cxn>
              <a:cxn ang="0">
                <a:pos x="10116" y="7669"/>
              </a:cxn>
              <a:cxn ang="0">
                <a:pos x="13737" y="7435"/>
              </a:cxn>
            </a:cxnLst>
            <a:rect l="0" t="0" r="r" b="b"/>
            <a:pathLst>
              <a:path w="13738" h="7706">
                <a:moveTo>
                  <a:pt x="0" y="0"/>
                </a:moveTo>
                <a:cubicBezTo>
                  <a:pt x="811" y="17"/>
                  <a:pt x="1627" y="39"/>
                  <a:pt x="2284" y="238"/>
                </a:cubicBezTo>
                <a:cubicBezTo>
                  <a:pt x="2941" y="436"/>
                  <a:pt x="3435" y="560"/>
                  <a:pt x="3951" y="1199"/>
                </a:cubicBezTo>
                <a:cubicBezTo>
                  <a:pt x="4467" y="1839"/>
                  <a:pt x="5027" y="3347"/>
                  <a:pt x="5388" y="4070"/>
                </a:cubicBezTo>
                <a:cubicBezTo>
                  <a:pt x="5750" y="4794"/>
                  <a:pt x="5732" y="5005"/>
                  <a:pt x="6116" y="5530"/>
                </a:cubicBezTo>
                <a:cubicBezTo>
                  <a:pt x="6500" y="6055"/>
                  <a:pt x="7025" y="6867"/>
                  <a:pt x="7690" y="7224"/>
                </a:cubicBezTo>
                <a:cubicBezTo>
                  <a:pt x="8356" y="7581"/>
                  <a:pt x="9106" y="7634"/>
                  <a:pt x="10116" y="7669"/>
                </a:cubicBezTo>
                <a:cubicBezTo>
                  <a:pt x="11126" y="7705"/>
                  <a:pt x="12431" y="7568"/>
                  <a:pt x="13737" y="7435"/>
                </a:cubicBezTo>
              </a:path>
            </a:pathLst>
          </a:custGeom>
          <a:noFill/>
          <a:ln w="1908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4554581" y="2261091"/>
            <a:ext cx="3156855" cy="406400"/>
          </a:xfrm>
          <a:prstGeom prst="roundRect">
            <a:avLst>
              <a:gd name="adj" fmla="val 236"/>
            </a:avLst>
          </a:prstGeom>
          <a:noFill/>
          <a:ln w="19080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GB" altLang="zh-TW" dirty="0" smtClean="0">
                <a:solidFill>
                  <a:srgbClr val="808080"/>
                </a:solidFill>
                <a:ea typeface="新細明體" charset="-120"/>
              </a:rPr>
              <a:t>append-only log on GFS</a:t>
            </a:r>
          </a:p>
        </p:txBody>
      </p:sp>
      <p:sp>
        <p:nvSpPr>
          <p:cNvPr id="18" name="Freeform 20"/>
          <p:cNvSpPr>
            <a:spLocks/>
          </p:cNvSpPr>
          <p:nvPr/>
        </p:nvSpPr>
        <p:spPr bwMode="auto">
          <a:xfrm>
            <a:off x="3962400" y="2337292"/>
            <a:ext cx="4224338" cy="1098550"/>
          </a:xfrm>
          <a:custGeom>
            <a:avLst/>
            <a:gdLst/>
            <a:ahLst/>
            <a:cxnLst>
              <a:cxn ang="0">
                <a:pos x="12533" y="2580"/>
              </a:cxn>
              <a:cxn ang="0">
                <a:pos x="12096" y="1543"/>
              </a:cxn>
              <a:cxn ang="0">
                <a:pos x="11395" y="405"/>
              </a:cxn>
              <a:cxn ang="0">
                <a:pos x="9895" y="136"/>
              </a:cxn>
              <a:cxn ang="0">
                <a:pos x="2297" y="17"/>
              </a:cxn>
              <a:cxn ang="0">
                <a:pos x="0" y="39"/>
              </a:cxn>
            </a:cxnLst>
            <a:rect l="0" t="0" r="r" b="b"/>
            <a:pathLst>
              <a:path w="12534" h="2581">
                <a:moveTo>
                  <a:pt x="12533" y="2580"/>
                </a:moveTo>
                <a:cubicBezTo>
                  <a:pt x="12409" y="2240"/>
                  <a:pt x="12286" y="1905"/>
                  <a:pt x="12096" y="1543"/>
                </a:cubicBezTo>
                <a:cubicBezTo>
                  <a:pt x="11906" y="1181"/>
                  <a:pt x="11761" y="639"/>
                  <a:pt x="11395" y="405"/>
                </a:cubicBezTo>
                <a:cubicBezTo>
                  <a:pt x="11029" y="172"/>
                  <a:pt x="11412" y="202"/>
                  <a:pt x="9895" y="136"/>
                </a:cubicBezTo>
                <a:cubicBezTo>
                  <a:pt x="8378" y="70"/>
                  <a:pt x="3946" y="35"/>
                  <a:pt x="2297" y="17"/>
                </a:cubicBezTo>
                <a:cubicBezTo>
                  <a:pt x="648" y="0"/>
                  <a:pt x="321" y="17"/>
                  <a:pt x="0" y="39"/>
                </a:cubicBezTo>
              </a:path>
            </a:pathLst>
          </a:custGeom>
          <a:noFill/>
          <a:ln w="1908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1454150" y="1803891"/>
            <a:ext cx="182245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52" y="674"/>
              </a:cxn>
              <a:cxn ang="0">
                <a:pos x="3220" y="1596"/>
              </a:cxn>
              <a:cxn ang="0">
                <a:pos x="3727" y="3436"/>
              </a:cxn>
              <a:cxn ang="0">
                <a:pos x="3895" y="5443"/>
              </a:cxn>
            </a:cxnLst>
            <a:rect l="0" t="0" r="r" b="b"/>
            <a:pathLst>
              <a:path w="3896" h="5444">
                <a:moveTo>
                  <a:pt x="0" y="0"/>
                </a:moveTo>
                <a:cubicBezTo>
                  <a:pt x="807" y="202"/>
                  <a:pt x="1614" y="410"/>
                  <a:pt x="2152" y="674"/>
                </a:cubicBezTo>
                <a:cubicBezTo>
                  <a:pt x="2690" y="939"/>
                  <a:pt x="2955" y="1138"/>
                  <a:pt x="3220" y="1596"/>
                </a:cubicBezTo>
                <a:cubicBezTo>
                  <a:pt x="3484" y="2055"/>
                  <a:pt x="3617" y="2796"/>
                  <a:pt x="3727" y="3436"/>
                </a:cubicBezTo>
                <a:cubicBezTo>
                  <a:pt x="3837" y="4075"/>
                  <a:pt x="3864" y="4759"/>
                  <a:pt x="3895" y="5443"/>
                </a:cubicBezTo>
              </a:path>
            </a:pathLst>
          </a:custGeom>
          <a:noFill/>
          <a:ln w="1908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6553200" y="1727691"/>
            <a:ext cx="1244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Memory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71600" y="5949280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 err="1" smtClean="0"/>
              <a:t>SSTable</a:t>
            </a:r>
            <a:r>
              <a:rPr lang="en-US" altLang="zh-TW" sz="2000" dirty="0" smtClean="0"/>
              <a:t>: Immutable on-disk ordered map from string-&gt;string</a:t>
            </a:r>
          </a:p>
          <a:p>
            <a:pPr algn="ctr"/>
            <a:r>
              <a:rPr lang="en-US" altLang="zh-TW" sz="2000" dirty="0" smtClean="0"/>
              <a:t>string keys: </a:t>
            </a:r>
            <a:r>
              <a:rPr lang="en-US" altLang="zh-TW" sz="2000" dirty="0" smtClean="0">
                <a:solidFill>
                  <a:srgbClr val="FF0000"/>
                </a:solidFill>
              </a:rPr>
              <a:t>&lt;</a:t>
            </a:r>
            <a:r>
              <a:rPr lang="en-US" altLang="zh-TW" sz="2000" i="1" dirty="0" smtClean="0">
                <a:solidFill>
                  <a:srgbClr val="FF0000"/>
                </a:solidFill>
              </a:rPr>
              <a:t>row, column, timestamp&gt; </a:t>
            </a:r>
            <a:r>
              <a:rPr lang="en-US" altLang="zh-TW" sz="2000" i="1" dirty="0" smtClean="0"/>
              <a:t>triples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1365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Locating </a:t>
            </a:r>
            <a:r>
              <a:rPr lang="en-US" altLang="zh-TW" dirty="0" smtClean="0"/>
              <a:t>Tablets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060848"/>
            <a:ext cx="734968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2971800" y="3140968"/>
            <a:ext cx="113536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MD0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5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Chubby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Central </a:t>
            </a:r>
            <a:r>
              <a:rPr lang="en-US" dirty="0" smtClean="0"/>
              <a:t>service </a:t>
            </a:r>
            <a:r>
              <a:rPr lang="en-US" dirty="0"/>
              <a:t>for distributed coordination</a:t>
            </a:r>
          </a:p>
          <a:p>
            <a:pPr lvl="1"/>
            <a:r>
              <a:rPr lang="en-US" dirty="0" smtClean="0"/>
              <a:t>Store </a:t>
            </a:r>
            <a:r>
              <a:rPr lang="en-US" dirty="0"/>
              <a:t>coordination information</a:t>
            </a:r>
          </a:p>
          <a:p>
            <a:pPr lvl="1"/>
            <a:r>
              <a:rPr lang="en-US" dirty="0" smtClean="0"/>
              <a:t>Helps </a:t>
            </a:r>
            <a:r>
              <a:rPr lang="en-US" dirty="0"/>
              <a:t>synchronization</a:t>
            </a:r>
          </a:p>
          <a:p>
            <a:pPr lvl="1"/>
            <a:r>
              <a:rPr lang="en-US" dirty="0" smtClean="0"/>
              <a:t>Master </a:t>
            </a:r>
            <a:r>
              <a:rPr lang="en-US" dirty="0"/>
              <a:t>election: many servers try to get the same lock, the one who gets it is the master</a:t>
            </a:r>
          </a:p>
          <a:p>
            <a:pPr lvl="1"/>
            <a:r>
              <a:rPr lang="en-US" dirty="0" smtClean="0"/>
              <a:t>Used </a:t>
            </a:r>
            <a:r>
              <a:rPr lang="en-US" dirty="0"/>
              <a:t>by many Google technologies like GFS and </a:t>
            </a:r>
            <a:r>
              <a:rPr lang="en-US" dirty="0" err="1"/>
              <a:t>BigTable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5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Locating </a:t>
            </a:r>
            <a:r>
              <a:rPr lang="en-US" altLang="zh-TW" dirty="0" smtClean="0"/>
              <a:t>Tablets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+mj-lt"/>
              </a:rPr>
              <a:t>Approach: 3-level B+-tree like scheme for tablets</a:t>
            </a:r>
          </a:p>
          <a:p>
            <a:pPr lvl="1"/>
            <a:r>
              <a:rPr lang="en-US" altLang="zh-TW" dirty="0" smtClean="0">
                <a:latin typeface="+mj-lt"/>
              </a:rPr>
              <a:t>1st level: Chubby, points to MD0 (root)</a:t>
            </a:r>
          </a:p>
          <a:p>
            <a:pPr lvl="1"/>
            <a:r>
              <a:rPr lang="en-US" altLang="zh-TW" dirty="0" smtClean="0">
                <a:latin typeface="+mj-lt"/>
              </a:rPr>
              <a:t>2nd level: MD0 data points to appropriate METADATA tablet</a:t>
            </a:r>
          </a:p>
          <a:p>
            <a:pPr lvl="1"/>
            <a:r>
              <a:rPr lang="en-US" altLang="zh-TW" dirty="0" smtClean="0">
                <a:latin typeface="+mj-lt"/>
              </a:rPr>
              <a:t>3rd level: METADATA tablets point to data tablets</a:t>
            </a:r>
          </a:p>
          <a:p>
            <a:r>
              <a:rPr lang="en-US" altLang="zh-TW" dirty="0" smtClean="0">
                <a:latin typeface="+mj-lt"/>
              </a:rPr>
              <a:t>METADATA tablets can be split when necessary</a:t>
            </a:r>
          </a:p>
          <a:p>
            <a:r>
              <a:rPr lang="en-US" altLang="zh-TW" dirty="0" smtClean="0">
                <a:latin typeface="+mj-lt"/>
              </a:rPr>
              <a:t>MD0 never splits so number of levels is fixed</a:t>
            </a:r>
            <a:endParaRPr lang="zh-TW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2813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from RDBMS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Transaction protection is only guaranteed within a single </a:t>
            </a:r>
            <a:r>
              <a:rPr lang="en-US" dirty="0" smtClean="0"/>
              <a:t>row, not multiple rows</a:t>
            </a:r>
          </a:p>
          <a:p>
            <a:r>
              <a:rPr lang="en-US" dirty="0" smtClean="0"/>
              <a:t>Inconsistency</a:t>
            </a:r>
          </a:p>
          <a:p>
            <a:pPr lvl="1"/>
            <a:r>
              <a:rPr lang="en-US" dirty="0"/>
              <a:t>While you are reading a row, other people may have modified the same row and update it before you. Your view is not current anymore but your later update can easily wipe off other people's change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For the application Google interested, it’s few concurrent row updates.</a:t>
            </a:r>
          </a:p>
          <a:p>
            <a:r>
              <a:rPr lang="en-US" dirty="0"/>
              <a:t>Lack of surrounding tools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89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from RDBMS (</a:t>
            </a:r>
            <a:r>
              <a:rPr lang="en-US" dirty="0" err="1" smtClean="0"/>
              <a:t>cont</a:t>
            </a:r>
            <a:r>
              <a:rPr lang="en-US" dirty="0" smtClean="0"/>
              <a:t>’)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No </a:t>
            </a:r>
            <a:r>
              <a:rPr lang="pt-BR" dirty="0" smtClean="0"/>
              <a:t>indexes</a:t>
            </a:r>
          </a:p>
          <a:p>
            <a:pPr lvl="1"/>
            <a:r>
              <a:rPr lang="en-US" dirty="0"/>
              <a:t>There is no index from the column value to its containing </a:t>
            </a:r>
            <a:r>
              <a:rPr lang="en-US" dirty="0" err="1"/>
              <a:t>rowid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If users require index in </a:t>
            </a:r>
            <a:r>
              <a:rPr lang="en-US" dirty="0" err="1" smtClean="0"/>
              <a:t>Bigtable</a:t>
            </a:r>
            <a:r>
              <a:rPr lang="en-US" dirty="0" smtClean="0"/>
              <a:t>, they need to build </a:t>
            </a:r>
            <a:r>
              <a:rPr lang="en-US" dirty="0"/>
              <a:t>their own index at the application level</a:t>
            </a:r>
            <a:r>
              <a:rPr lang="en-US" dirty="0" smtClean="0"/>
              <a:t>.</a:t>
            </a:r>
          </a:p>
          <a:p>
            <a:r>
              <a:rPr lang="en-US" dirty="0"/>
              <a:t>No referential integrity </a:t>
            </a:r>
            <a:r>
              <a:rPr lang="en-US" dirty="0" smtClean="0"/>
              <a:t>enforcement</a:t>
            </a:r>
          </a:p>
          <a:p>
            <a:pPr lvl="1"/>
            <a:r>
              <a:rPr lang="en-US" dirty="0" smtClean="0"/>
              <a:t>If users build </a:t>
            </a:r>
            <a:r>
              <a:rPr lang="en-US" dirty="0"/>
              <a:t>artificial index at the application level, </a:t>
            </a:r>
            <a:r>
              <a:rPr lang="en-US" dirty="0" smtClean="0"/>
              <a:t>they </a:t>
            </a:r>
            <a:r>
              <a:rPr lang="en-US" dirty="0"/>
              <a:t>need to maintain the integrity of </a:t>
            </a:r>
            <a:r>
              <a:rPr lang="en-US" dirty="0" smtClean="0"/>
              <a:t>index when </a:t>
            </a:r>
            <a:r>
              <a:rPr lang="en-US" dirty="0"/>
              <a:t>the base data is inserted, modified or deleted.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378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the </a:t>
            </a:r>
            <a:r>
              <a:rPr lang="en-US" dirty="0" err="1"/>
              <a:t>BigTable</a:t>
            </a:r>
            <a:r>
              <a:rPr lang="en-US" dirty="0"/>
              <a:t>, </a:t>
            </a:r>
            <a:r>
              <a:rPr lang="en-US" dirty="0" err="1"/>
              <a:t>HBase</a:t>
            </a:r>
            <a:r>
              <a:rPr lang="en-US" dirty="0"/>
              <a:t> uses the </a:t>
            </a:r>
            <a:r>
              <a:rPr lang="en-US" dirty="0" err="1"/>
              <a:t>Hadoop</a:t>
            </a:r>
            <a:r>
              <a:rPr lang="en-US" dirty="0"/>
              <a:t> </a:t>
            </a:r>
            <a:r>
              <a:rPr lang="en-US" dirty="0" err="1"/>
              <a:t>Filesystem</a:t>
            </a:r>
            <a:r>
              <a:rPr lang="en-US" dirty="0"/>
              <a:t> (HDFS) as its data storage engine. </a:t>
            </a:r>
            <a:endParaRPr lang="en-US" dirty="0" smtClean="0"/>
          </a:p>
          <a:p>
            <a:r>
              <a:rPr lang="en-US" dirty="0" err="1" smtClean="0"/>
              <a:t>HBase</a:t>
            </a:r>
            <a:r>
              <a:rPr lang="en-US" dirty="0" smtClean="0"/>
              <a:t> </a:t>
            </a:r>
            <a:r>
              <a:rPr lang="en-US" dirty="0"/>
              <a:t>doesn't need to worry about data replication, data consistency and resiliency because HDFS has handled it already.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is also constrained by the characteristics of HDFS, which is not optimized for random read access. </a:t>
            </a:r>
            <a:endParaRPr lang="en-US" dirty="0" smtClean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will be an extra network latency between the DB server to the File server (which is the data node of </a:t>
            </a:r>
            <a:r>
              <a:rPr lang="en-US" dirty="0" err="1"/>
              <a:t>Hadoop</a:t>
            </a:r>
            <a:r>
              <a:rPr lang="en-US" dirty="0"/>
              <a:t>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5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HBase</a:t>
            </a:r>
            <a:r>
              <a:rPr lang="en-US" altLang="zh-TW" dirty="0" smtClean="0"/>
              <a:t> </a:t>
            </a:r>
            <a:r>
              <a:rPr lang="en-US" altLang="zh-TW" dirty="0" smtClean="0"/>
              <a:t>Architecture</a:t>
            </a:r>
            <a:endParaRPr lang="zh-TW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559280"/>
            <a:ext cx="8615708" cy="482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730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How </a:t>
            </a:r>
            <a:r>
              <a:rPr lang="en-US" altLang="zh-TW" dirty="0" smtClean="0"/>
              <a:t>Does </a:t>
            </a:r>
            <a:r>
              <a:rPr lang="en-US" altLang="zh-TW" dirty="0" err="1" smtClean="0"/>
              <a:t>HBase</a:t>
            </a:r>
            <a:r>
              <a:rPr lang="en-US" altLang="zh-TW" dirty="0" smtClean="0"/>
              <a:t> Work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393234"/>
            <a:ext cx="8830716" cy="508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8270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Relational Database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44080"/>
            <a:ext cx="8229600" cy="4099520"/>
          </a:xfrm>
        </p:spPr>
        <p:txBody>
          <a:bodyPr/>
          <a:lstStyle/>
          <a:p>
            <a:r>
              <a:rPr lang="en-US" altLang="zh-TW" dirty="0" smtClean="0"/>
              <a:t>In a </a:t>
            </a:r>
            <a:r>
              <a:rPr lang="en-US" altLang="zh-TW" b="1" i="1" dirty="0" smtClean="0"/>
              <a:t>relational database </a:t>
            </a:r>
            <a:r>
              <a:rPr lang="en-US" altLang="zh-TW" dirty="0" smtClean="0"/>
              <a:t>(the most commonly used one), records are organized using tables</a:t>
            </a:r>
          </a:p>
          <a:p>
            <a:pPr lvl="1"/>
            <a:r>
              <a:rPr lang="en-US" altLang="zh-TW" dirty="0" smtClean="0"/>
              <a:t>Columns for attributes; rows for records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r>
              <a:rPr lang="en-US" altLang="zh-TW" dirty="0" smtClean="0"/>
              <a:t>Primary key:  one (or multiple) attributes that can be used to uniquely identify each row in a </a:t>
            </a:r>
            <a:r>
              <a:rPr lang="en-US" altLang="zh-TW" dirty="0" smtClean="0"/>
              <a:t>table</a:t>
            </a:r>
            <a:endParaRPr lang="en-US" altLang="zh-TW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038888"/>
              </p:ext>
            </p:extLst>
          </p:nvPr>
        </p:nvGraphicFramePr>
        <p:xfrm>
          <a:off x="609600" y="3352800"/>
          <a:ext cx="813690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6"/>
                <a:gridCol w="1296144"/>
                <a:gridCol w="1008112"/>
                <a:gridCol w="936104"/>
                <a:gridCol w="909099"/>
                <a:gridCol w="1017113"/>
                <a:gridCol w="1017113"/>
                <a:gridCol w="10171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Name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StudentID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Status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Major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Grade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B-day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Gender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…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皮卡丘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123456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校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資工系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二年級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1-1-11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…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可達鴨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789012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休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中文系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二年級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2-2-22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…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…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…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…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…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…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…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605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BigTable</a:t>
            </a:r>
            <a:r>
              <a:rPr lang="de-DE" dirty="0" smtClean="0"/>
              <a:t> </a:t>
            </a:r>
            <a:r>
              <a:rPr lang="de-DE" dirty="0" err="1" smtClean="0"/>
              <a:t>v.s</a:t>
            </a:r>
            <a:r>
              <a:rPr lang="de-DE" dirty="0" smtClean="0"/>
              <a:t>. </a:t>
            </a:r>
            <a:r>
              <a:rPr lang="de-DE" dirty="0" err="1" smtClean="0"/>
              <a:t>HBase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226951"/>
              </p:ext>
            </p:extLst>
          </p:nvPr>
        </p:nvGraphicFramePr>
        <p:xfrm>
          <a:off x="1219200" y="2209800"/>
          <a:ext cx="7086600" cy="3627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/>
                <a:gridCol w="3543300"/>
              </a:tblGrid>
              <a:tr h="329246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BigTable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HBase</a:t>
                      </a:r>
                      <a:endParaRPr lang="en-US" sz="2800" dirty="0"/>
                    </a:p>
                  </a:txBody>
                  <a:tcPr/>
                </a:tc>
              </a:tr>
              <a:tr h="32924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Master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Master</a:t>
                      </a:r>
                      <a:endParaRPr lang="en-US" sz="2800" dirty="0"/>
                    </a:p>
                  </a:txBody>
                  <a:tcPr/>
                </a:tc>
              </a:tr>
              <a:tr h="32924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Tablet server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Region server</a:t>
                      </a:r>
                      <a:endParaRPr lang="en-US" sz="2800" dirty="0"/>
                    </a:p>
                  </a:txBody>
                  <a:tcPr/>
                </a:tc>
              </a:tr>
              <a:tr h="32924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Google file</a:t>
                      </a:r>
                      <a:r>
                        <a:rPr lang="en-US" sz="2800" baseline="0" dirty="0" smtClean="0"/>
                        <a:t> system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HDFS</a:t>
                      </a:r>
                      <a:endParaRPr lang="en-US" sz="2800" dirty="0"/>
                    </a:p>
                  </a:txBody>
                  <a:tcPr/>
                </a:tc>
              </a:tr>
              <a:tr h="329246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SSTable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HFile</a:t>
                      </a:r>
                      <a:endParaRPr lang="en-US" sz="2800" dirty="0"/>
                    </a:p>
                  </a:txBody>
                  <a:tcPr/>
                </a:tc>
              </a:tr>
              <a:tr h="48737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Chubby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Zookeeper</a:t>
                      </a:r>
                      <a:endParaRPr lang="en-US" sz="2800" dirty="0"/>
                    </a:p>
                  </a:txBody>
                  <a:tcPr/>
                </a:tc>
              </a:tr>
              <a:tr h="48737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Memtable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M</a:t>
                      </a:r>
                      <a:r>
                        <a:rPr lang="en-US" sz="2800" dirty="0" err="1" smtClean="0"/>
                        <a:t>emcached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79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Key-to-Server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Master server</a:t>
            </a:r>
          </a:p>
          <a:p>
            <a:r>
              <a:rPr lang="en-US" dirty="0" smtClean="0"/>
              <a:t>Root region server</a:t>
            </a:r>
          </a:p>
          <a:p>
            <a:r>
              <a:rPr lang="en-US" dirty="0" smtClean="0"/>
              <a:t>Meta region server</a:t>
            </a:r>
          </a:p>
          <a:p>
            <a:r>
              <a:rPr lang="en-US" dirty="0" smtClean="0"/>
              <a:t>U</a:t>
            </a:r>
            <a:r>
              <a:rPr lang="en-US" dirty="0" smtClean="0"/>
              <a:t>ser region server</a:t>
            </a:r>
          </a:p>
          <a:p>
            <a:r>
              <a:rPr lang="en-US" dirty="0" smtClean="0"/>
              <a:t>Region server</a:t>
            </a:r>
          </a:p>
          <a:p>
            <a:r>
              <a:rPr lang="en-US" dirty="0" err="1" smtClean="0"/>
              <a:t>M</a:t>
            </a:r>
            <a:r>
              <a:rPr lang="en-US" dirty="0" err="1" smtClean="0"/>
              <a:t>emcached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0" y="2438400"/>
            <a:ext cx="50800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435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Differences </a:t>
            </a:r>
            <a:r>
              <a:rPr lang="en-US" altLang="zh-TW" dirty="0" smtClean="0"/>
              <a:t>from </a:t>
            </a:r>
            <a:r>
              <a:rPr lang="en-US" altLang="zh-TW" dirty="0" err="1" smtClean="0"/>
              <a:t>Bigtable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76936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latin typeface="+mj-lt"/>
              </a:rPr>
              <a:t>Number of Master</a:t>
            </a:r>
          </a:p>
          <a:p>
            <a:pPr lvl="1"/>
            <a:r>
              <a:rPr lang="en-US" altLang="zh-TW" dirty="0" err="1" smtClean="0">
                <a:latin typeface="+mj-lt"/>
              </a:rPr>
              <a:t>Hbase</a:t>
            </a:r>
            <a:r>
              <a:rPr lang="en-US" altLang="zh-TW" dirty="0" smtClean="0">
                <a:latin typeface="+mj-lt"/>
              </a:rPr>
              <a:t> added support for multiple masters. These are on "hot" standby and monitor the master's </a:t>
            </a:r>
            <a:r>
              <a:rPr lang="en-US" altLang="zh-TW" dirty="0" err="1" smtClean="0">
                <a:latin typeface="+mj-lt"/>
              </a:rPr>
              <a:t>ZooKeeper</a:t>
            </a:r>
            <a:r>
              <a:rPr lang="en-US" altLang="zh-TW" dirty="0" smtClean="0">
                <a:latin typeface="+mj-lt"/>
              </a:rPr>
              <a:t> node</a:t>
            </a:r>
          </a:p>
          <a:p>
            <a:r>
              <a:rPr lang="en-US" altLang="zh-TW" dirty="0" smtClean="0">
                <a:latin typeface="+mj-lt"/>
              </a:rPr>
              <a:t>Storage System</a:t>
            </a:r>
          </a:p>
          <a:p>
            <a:pPr lvl="1"/>
            <a:r>
              <a:rPr lang="en-US" altLang="zh-TW" dirty="0" err="1" smtClean="0">
                <a:latin typeface="+mj-lt"/>
              </a:rPr>
              <a:t>Hbase</a:t>
            </a:r>
            <a:r>
              <a:rPr lang="en-US" altLang="zh-TW" dirty="0" smtClean="0">
                <a:latin typeface="+mj-lt"/>
              </a:rPr>
              <a:t> has the option to use any file system as long as there is a proxy or driver class for it</a:t>
            </a:r>
          </a:p>
          <a:p>
            <a:pPr lvl="2"/>
            <a:r>
              <a:rPr lang="en-US" altLang="zh-TW" dirty="0" smtClean="0">
                <a:latin typeface="+mj-lt"/>
              </a:rPr>
              <a:t>HDFS, S3(Simple Storage Service), S3N(S3 Native </a:t>
            </a:r>
            <a:r>
              <a:rPr lang="en-US" altLang="zh-TW" dirty="0" err="1" smtClean="0">
                <a:latin typeface="+mj-lt"/>
              </a:rPr>
              <a:t>FileSystem</a:t>
            </a:r>
            <a:r>
              <a:rPr lang="en-US" altLang="zh-TW" dirty="0" smtClean="0">
                <a:latin typeface="+mj-lt"/>
              </a:rPr>
              <a:t>)</a:t>
            </a:r>
          </a:p>
          <a:p>
            <a:r>
              <a:rPr lang="en-US" altLang="zh-TW" dirty="0" smtClean="0">
                <a:latin typeface="+mj-lt"/>
              </a:rPr>
              <a:t>Memory Mapping</a:t>
            </a:r>
          </a:p>
          <a:p>
            <a:pPr lvl="1"/>
            <a:r>
              <a:rPr lang="en-US" altLang="zh-TW" dirty="0" err="1" smtClean="0">
                <a:latin typeface="+mj-lt"/>
              </a:rPr>
              <a:t>BigTable</a:t>
            </a:r>
            <a:r>
              <a:rPr lang="en-US" altLang="zh-TW" dirty="0" smtClean="0">
                <a:latin typeface="+mj-lt"/>
              </a:rPr>
              <a:t> can memory map storage files directly into memory</a:t>
            </a:r>
          </a:p>
        </p:txBody>
      </p:sp>
    </p:spTree>
    <p:extLst>
      <p:ext uri="{BB962C8B-B14F-4D97-AF65-F5344CB8AC3E}">
        <p14:creationId xmlns:p14="http://schemas.microsoft.com/office/powerpoint/2010/main" val="1470099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Differences </a:t>
            </a:r>
            <a:r>
              <a:rPr lang="en-US" altLang="zh-TW" dirty="0" smtClean="0"/>
              <a:t>from </a:t>
            </a:r>
            <a:r>
              <a:rPr lang="en-US" altLang="zh-TW" dirty="0" err="1" smtClean="0"/>
              <a:t>Bigtable</a:t>
            </a:r>
            <a:r>
              <a:rPr lang="en-US" altLang="zh-TW" dirty="0" smtClean="0"/>
              <a:t>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+mj-lt"/>
              </a:rPr>
              <a:t>Lock Service</a:t>
            </a:r>
          </a:p>
          <a:p>
            <a:pPr lvl="1"/>
            <a:r>
              <a:rPr lang="en-US" altLang="zh-TW" dirty="0" err="1" smtClean="0">
                <a:latin typeface="+mj-lt"/>
              </a:rPr>
              <a:t>ZooKeeper</a:t>
            </a:r>
            <a:r>
              <a:rPr lang="en-US" altLang="zh-TW" dirty="0" smtClean="0">
                <a:latin typeface="+mj-lt"/>
              </a:rPr>
              <a:t> is used to coordinate tasks in </a:t>
            </a:r>
            <a:r>
              <a:rPr lang="en-US" altLang="zh-TW" dirty="0" err="1" smtClean="0">
                <a:latin typeface="+mj-lt"/>
              </a:rPr>
              <a:t>Hbase</a:t>
            </a:r>
            <a:r>
              <a:rPr lang="en-US" altLang="zh-TW" dirty="0" smtClean="0">
                <a:latin typeface="+mj-lt"/>
              </a:rPr>
              <a:t> as opposed to provide locking services</a:t>
            </a:r>
          </a:p>
          <a:p>
            <a:pPr lvl="1"/>
            <a:r>
              <a:rPr lang="en-US" altLang="zh-TW" dirty="0" err="1" smtClean="0">
                <a:latin typeface="+mj-lt"/>
              </a:rPr>
              <a:t>ZooKeeper</a:t>
            </a:r>
            <a:r>
              <a:rPr lang="en-US" altLang="zh-TW" dirty="0" smtClean="0">
                <a:latin typeface="+mj-lt"/>
              </a:rPr>
              <a:t> does for </a:t>
            </a:r>
            <a:r>
              <a:rPr lang="en-US" altLang="zh-TW" dirty="0" err="1" smtClean="0">
                <a:latin typeface="+mj-lt"/>
              </a:rPr>
              <a:t>Hbase</a:t>
            </a:r>
            <a:r>
              <a:rPr lang="en-US" altLang="zh-TW" dirty="0" smtClean="0">
                <a:latin typeface="+mj-lt"/>
              </a:rPr>
              <a:t> pretty much what Chubby does for </a:t>
            </a:r>
            <a:r>
              <a:rPr lang="en-US" altLang="zh-TW" dirty="0" err="1" smtClean="0">
                <a:latin typeface="+mj-lt"/>
              </a:rPr>
              <a:t>BigTable</a:t>
            </a:r>
            <a:r>
              <a:rPr lang="en-US" altLang="zh-TW" dirty="0" smtClean="0">
                <a:latin typeface="+mj-lt"/>
              </a:rPr>
              <a:t> with slightly different semantics</a:t>
            </a:r>
          </a:p>
          <a:p>
            <a:r>
              <a:rPr lang="en-US" altLang="zh-TW" dirty="0" smtClean="0">
                <a:latin typeface="+mj-lt"/>
              </a:rPr>
              <a:t>Locality Groups</a:t>
            </a:r>
            <a:endParaRPr lang="zh-TW" altLang="en-US" dirty="0" smtClean="0">
              <a:latin typeface="+mj-lt"/>
            </a:endParaRPr>
          </a:p>
          <a:p>
            <a:pPr lvl="1"/>
            <a:r>
              <a:rPr lang="en-US" altLang="zh-TW" dirty="0" err="1" smtClean="0">
                <a:latin typeface="+mj-lt"/>
              </a:rPr>
              <a:t>Hbase</a:t>
            </a:r>
            <a:r>
              <a:rPr lang="en-US" altLang="zh-TW" dirty="0" smtClean="0">
                <a:latin typeface="+mj-lt"/>
              </a:rPr>
              <a:t> does not have this option and handles each column family separately</a:t>
            </a:r>
            <a:endParaRPr lang="zh-TW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421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Cassandra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</a:t>
            </a:r>
            <a:r>
              <a:rPr lang="en-US" dirty="0"/>
              <a:t>on the </a:t>
            </a:r>
            <a:r>
              <a:rPr lang="en-US" dirty="0" err="1"/>
              <a:t>BigTable</a:t>
            </a:r>
            <a:r>
              <a:rPr lang="en-US" dirty="0"/>
              <a:t> model, Cassandra </a:t>
            </a:r>
            <a:r>
              <a:rPr lang="en-US" dirty="0" smtClean="0"/>
              <a:t>uses the </a:t>
            </a:r>
            <a:r>
              <a:rPr lang="en-US" dirty="0" smtClean="0">
                <a:solidFill>
                  <a:srgbClr val="FF0000"/>
                </a:solidFill>
              </a:rPr>
              <a:t>distributed </a:t>
            </a:r>
            <a:r>
              <a:rPr lang="en-US" dirty="0">
                <a:solidFill>
                  <a:srgbClr val="FF0000"/>
                </a:solidFill>
              </a:rPr>
              <a:t>hash </a:t>
            </a:r>
            <a:r>
              <a:rPr lang="en-US" dirty="0" smtClean="0">
                <a:solidFill>
                  <a:srgbClr val="FF0000"/>
                </a:solidFill>
              </a:rPr>
              <a:t>table</a:t>
            </a:r>
            <a:r>
              <a:rPr lang="en-US" dirty="0" smtClean="0"/>
              <a:t> to </a:t>
            </a:r>
            <a:r>
              <a:rPr lang="en-US" dirty="0"/>
              <a:t>partition its data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Based </a:t>
            </a:r>
            <a:r>
              <a:rPr lang="en-US" dirty="0"/>
              <a:t>on </a:t>
            </a:r>
            <a:r>
              <a:rPr lang="en-US" dirty="0" smtClean="0"/>
              <a:t>the DHT in the </a:t>
            </a:r>
            <a:r>
              <a:rPr lang="en-US" dirty="0"/>
              <a:t>Amazon Dynamo model</a:t>
            </a:r>
            <a:r>
              <a:rPr lang="en-US" dirty="0" smtClean="0"/>
              <a:t>.</a:t>
            </a:r>
          </a:p>
          <a:p>
            <a:r>
              <a:rPr lang="en-US" dirty="0"/>
              <a:t>Data is </a:t>
            </a:r>
            <a:r>
              <a:rPr lang="en-US" dirty="0" smtClean="0"/>
              <a:t>replicated </a:t>
            </a:r>
            <a:r>
              <a:rPr lang="en-US" dirty="0"/>
              <a:t>across multiple servers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Allows user </a:t>
            </a:r>
            <a:r>
              <a:rPr lang="en-US" dirty="0"/>
              <a:t>to choose the consistency level that is suitable </a:t>
            </a:r>
            <a:r>
              <a:rPr lang="en-US"/>
              <a:t>to </a:t>
            </a:r>
            <a:r>
              <a:rPr lang="en-US" smtClean="0"/>
              <a:t>application.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057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Prof. Chung’s slides</a:t>
            </a:r>
          </a:p>
          <a:p>
            <a:r>
              <a:rPr lang="en-US" dirty="0" smtClean="0"/>
              <a:t>Wikipedia and Internet</a:t>
            </a:r>
          </a:p>
          <a:p>
            <a:r>
              <a:rPr lang="en-US" dirty="0">
                <a:hlinkClick r:id="rId2"/>
              </a:rPr>
              <a:t>http://www.julianbrowne.com/article/viewer/brewers-cap-</a:t>
            </a:r>
            <a:r>
              <a:rPr lang="en-US" dirty="0" smtClean="0">
                <a:hlinkClick r:id="rId2"/>
              </a:rPr>
              <a:t>theorem</a:t>
            </a:r>
            <a:endParaRPr lang="en-US" dirty="0" smtClean="0"/>
          </a:p>
          <a:p>
            <a:r>
              <a:rPr lang="en-US" dirty="0">
                <a:hlinkClick r:id="rId3"/>
              </a:rPr>
              <a:t>http://horicky.blogspot.com/search?q=</a:t>
            </a:r>
            <a:r>
              <a:rPr lang="en-US" dirty="0" smtClean="0">
                <a:hlinkClick r:id="rId3"/>
              </a:rPr>
              <a:t>nosql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9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Query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Using SQL (Structured Query Language)</a:t>
            </a:r>
          </a:p>
          <a:p>
            <a:r>
              <a:rPr lang="en-US" altLang="zh-TW" dirty="0" smtClean="0"/>
              <a:t>Ex</a:t>
            </a:r>
            <a:r>
              <a:rPr lang="en-US" altLang="zh-TW" dirty="0" smtClean="0"/>
              <a:t>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Ex: query all attributes</a:t>
            </a:r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dirty="0" smtClean="0"/>
              <a:t>Indices for the attributes in conditions should be pre-built to speedup queries </a:t>
            </a:r>
          </a:p>
          <a:p>
            <a:pPr lvl="1"/>
            <a:r>
              <a:rPr lang="en-US" altLang="zh-TW" dirty="0" smtClean="0"/>
              <a:t>Primary key is always indexed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828800" y="2819400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SELECT</a:t>
            </a:r>
            <a:r>
              <a:rPr lang="en-US" altLang="zh-TW" sz="2000" dirty="0" smtClean="0"/>
              <a:t> name, </a:t>
            </a:r>
            <a:r>
              <a:rPr lang="en-US" altLang="zh-TW" sz="2000" dirty="0" err="1" smtClean="0"/>
              <a:t>studentID</a:t>
            </a:r>
            <a:r>
              <a:rPr lang="en-US" altLang="zh-TW" sz="2000" dirty="0" smtClean="0"/>
              <a:t>  </a:t>
            </a:r>
            <a:r>
              <a:rPr lang="en-US" altLang="zh-TW" sz="2000" dirty="0" smtClean="0">
                <a:solidFill>
                  <a:srgbClr val="FF0000"/>
                </a:solidFill>
              </a:rPr>
              <a:t>FROM</a:t>
            </a:r>
            <a:r>
              <a:rPr lang="en-US" altLang="zh-TW" sz="2000" dirty="0" smtClean="0"/>
              <a:t> student</a:t>
            </a:r>
          </a:p>
          <a:p>
            <a:r>
              <a:rPr lang="en-US" altLang="zh-TW" sz="2000" dirty="0" smtClean="0">
                <a:solidFill>
                  <a:srgbClr val="FF0000"/>
                </a:solidFill>
              </a:rPr>
              <a:t>WHERE</a:t>
            </a:r>
            <a:r>
              <a:rPr lang="en-US" altLang="zh-TW" sz="2000" dirty="0" smtClean="0"/>
              <a:t> grade=2 </a:t>
            </a:r>
            <a:r>
              <a:rPr lang="en-US" altLang="zh-TW" sz="2000" dirty="0" smtClean="0">
                <a:solidFill>
                  <a:srgbClr val="FF0000"/>
                </a:solidFill>
              </a:rPr>
              <a:t>AND</a:t>
            </a:r>
            <a:r>
              <a:rPr lang="en-US" altLang="zh-TW" sz="2000" dirty="0" smtClean="0"/>
              <a:t> gender=‘M’</a:t>
            </a:r>
            <a:endParaRPr lang="zh-TW" altLang="en-US" sz="2000" dirty="0"/>
          </a:p>
        </p:txBody>
      </p:sp>
      <p:grpSp>
        <p:nvGrpSpPr>
          <p:cNvPr id="9" name="群組 8"/>
          <p:cNvGrpSpPr/>
          <p:nvPr/>
        </p:nvGrpSpPr>
        <p:grpSpPr>
          <a:xfrm>
            <a:off x="2903716" y="2286000"/>
            <a:ext cx="3540607" cy="936104"/>
            <a:chOff x="2843808" y="1844824"/>
            <a:chExt cx="3540607" cy="936104"/>
          </a:xfrm>
        </p:grpSpPr>
        <p:sp>
          <p:nvSpPr>
            <p:cNvPr id="5" name="橢圓 4"/>
            <p:cNvSpPr/>
            <p:nvPr/>
          </p:nvSpPr>
          <p:spPr>
            <a:xfrm>
              <a:off x="2843808" y="2348880"/>
              <a:ext cx="1973084" cy="4320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" name="直線單箭頭接點 6"/>
            <p:cNvCxnSpPr>
              <a:stCxn id="5" idx="0"/>
            </p:cNvCxnSpPr>
            <p:nvPr/>
          </p:nvCxnSpPr>
          <p:spPr>
            <a:xfrm flipV="1">
              <a:off x="3830350" y="2060848"/>
              <a:ext cx="525626" cy="28803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字方塊 7"/>
            <p:cNvSpPr txBox="1"/>
            <p:nvPr/>
          </p:nvSpPr>
          <p:spPr>
            <a:xfrm>
              <a:off x="4283968" y="1844824"/>
              <a:ext cx="2100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FF"/>
                  </a:solidFill>
                </a:rPr>
                <a:t>Interested attributes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5715000" y="2819400"/>
            <a:ext cx="2748404" cy="381000"/>
            <a:chOff x="2915816" y="1916832"/>
            <a:chExt cx="2748404" cy="381000"/>
          </a:xfrm>
        </p:grpSpPr>
        <p:sp>
          <p:nvSpPr>
            <p:cNvPr id="11" name="橢圓 10"/>
            <p:cNvSpPr/>
            <p:nvPr/>
          </p:nvSpPr>
          <p:spPr>
            <a:xfrm>
              <a:off x="2915816" y="1916832"/>
              <a:ext cx="1066800" cy="381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2" name="直線單箭頭接點 11"/>
            <p:cNvCxnSpPr>
              <a:stCxn id="11" idx="6"/>
              <a:endCxn id="13" idx="1"/>
            </p:cNvCxnSpPr>
            <p:nvPr/>
          </p:nvCxnSpPr>
          <p:spPr>
            <a:xfrm flipV="1">
              <a:off x="3982616" y="2101498"/>
              <a:ext cx="445368" cy="583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字方塊 12"/>
            <p:cNvSpPr txBox="1"/>
            <p:nvPr/>
          </p:nvSpPr>
          <p:spPr>
            <a:xfrm>
              <a:off x="4427984" y="1916832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FF"/>
                  </a:solidFill>
                </a:rPr>
                <a:t>Table name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2819400" y="3145160"/>
            <a:ext cx="3276600" cy="1030724"/>
            <a:chOff x="2471460" y="967408"/>
            <a:chExt cx="3276600" cy="1030724"/>
          </a:xfrm>
        </p:grpSpPr>
        <p:sp>
          <p:nvSpPr>
            <p:cNvPr id="20" name="橢圓 19"/>
            <p:cNvSpPr/>
            <p:nvPr/>
          </p:nvSpPr>
          <p:spPr>
            <a:xfrm>
              <a:off x="2471460" y="967408"/>
              <a:ext cx="3276600" cy="4362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1" name="直線單箭頭接點 20"/>
            <p:cNvCxnSpPr>
              <a:stCxn id="20" idx="4"/>
              <a:endCxn id="22" idx="1"/>
            </p:cNvCxnSpPr>
            <p:nvPr/>
          </p:nvCxnSpPr>
          <p:spPr>
            <a:xfrm>
              <a:off x="4109760" y="1403648"/>
              <a:ext cx="246216" cy="40981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/>
            <p:cNvSpPr txBox="1"/>
            <p:nvPr/>
          </p:nvSpPr>
          <p:spPr>
            <a:xfrm>
              <a:off x="4355976" y="1628800"/>
              <a:ext cx="11288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FF"/>
                  </a:solidFill>
                </a:rPr>
                <a:t>Condition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30" name="文字方塊 29"/>
          <p:cNvSpPr txBox="1"/>
          <p:nvPr/>
        </p:nvSpPr>
        <p:spPr>
          <a:xfrm>
            <a:off x="1524000" y="4495800"/>
            <a:ext cx="6626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SELECT</a:t>
            </a:r>
            <a:r>
              <a:rPr lang="en-US" altLang="zh-TW" sz="2000" dirty="0" smtClean="0"/>
              <a:t> *  </a:t>
            </a:r>
            <a:r>
              <a:rPr lang="en-US" altLang="zh-TW" sz="2000" dirty="0" smtClean="0">
                <a:solidFill>
                  <a:srgbClr val="FF0000"/>
                </a:solidFill>
              </a:rPr>
              <a:t>FROM</a:t>
            </a:r>
            <a:r>
              <a:rPr lang="en-US" altLang="zh-TW" sz="2000" dirty="0" smtClean="0"/>
              <a:t> student </a:t>
            </a:r>
            <a:r>
              <a:rPr lang="en-US" altLang="zh-TW" sz="2000" dirty="0" smtClean="0">
                <a:solidFill>
                  <a:srgbClr val="FF0000"/>
                </a:solidFill>
              </a:rPr>
              <a:t>WHERE </a:t>
            </a:r>
            <a:r>
              <a:rPr lang="en-US" altLang="zh-TW" sz="2000" dirty="0" err="1" smtClean="0"/>
              <a:t>StudentID</a:t>
            </a:r>
            <a:r>
              <a:rPr lang="en-US" altLang="zh-TW" sz="2000" dirty="0" smtClean="0"/>
              <a:t>=123456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2703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B-tree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Hash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09800"/>
            <a:ext cx="5080000" cy="1409700"/>
          </a:xfrm>
          <a:prstGeom prst="rect">
            <a:avLst/>
          </a:prstGeom>
        </p:spPr>
      </p:pic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685800" y="5029200"/>
            <a:ext cx="7708900" cy="604837"/>
            <a:chOff x="567" y="3548"/>
            <a:chExt cx="4856" cy="381"/>
          </a:xfrm>
        </p:grpSpPr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1020" y="3558"/>
              <a:ext cx="261" cy="346"/>
              <a:chOff x="3880" y="3317"/>
              <a:chExt cx="261" cy="346"/>
            </a:xfrm>
          </p:grpSpPr>
          <p:sp>
            <p:nvSpPr>
              <p:cNvPr id="100" name="Freeform 8"/>
              <p:cNvSpPr>
                <a:spLocks/>
              </p:cNvSpPr>
              <p:nvPr/>
            </p:nvSpPr>
            <p:spPr bwMode="auto">
              <a:xfrm>
                <a:off x="3880" y="3416"/>
                <a:ext cx="261" cy="247"/>
              </a:xfrm>
              <a:custGeom>
                <a:avLst/>
                <a:gdLst>
                  <a:gd name="T0" fmla="*/ 522 w 523"/>
                  <a:gd name="T1" fmla="*/ 71 h 494"/>
                  <a:gd name="T2" fmla="*/ 511 w 523"/>
                  <a:gd name="T3" fmla="*/ 56 h 494"/>
                  <a:gd name="T4" fmla="*/ 492 w 523"/>
                  <a:gd name="T5" fmla="*/ 41 h 494"/>
                  <a:gd name="T6" fmla="*/ 463 w 523"/>
                  <a:gd name="T7" fmla="*/ 29 h 494"/>
                  <a:gd name="T8" fmla="*/ 428 w 523"/>
                  <a:gd name="T9" fmla="*/ 18 h 494"/>
                  <a:gd name="T10" fmla="*/ 386 w 523"/>
                  <a:gd name="T11" fmla="*/ 10 h 494"/>
                  <a:gd name="T12" fmla="*/ 340 w 523"/>
                  <a:gd name="T13" fmla="*/ 4 h 494"/>
                  <a:gd name="T14" fmla="*/ 288 w 523"/>
                  <a:gd name="T15" fmla="*/ 0 h 494"/>
                  <a:gd name="T16" fmla="*/ 235 w 523"/>
                  <a:gd name="T17" fmla="*/ 0 h 494"/>
                  <a:gd name="T18" fmla="*/ 184 w 523"/>
                  <a:gd name="T19" fmla="*/ 4 h 494"/>
                  <a:gd name="T20" fmla="*/ 137 w 523"/>
                  <a:gd name="T21" fmla="*/ 10 h 494"/>
                  <a:gd name="T22" fmla="*/ 96 w 523"/>
                  <a:gd name="T23" fmla="*/ 18 h 494"/>
                  <a:gd name="T24" fmla="*/ 60 w 523"/>
                  <a:gd name="T25" fmla="*/ 29 h 494"/>
                  <a:gd name="T26" fmla="*/ 31 w 523"/>
                  <a:gd name="T27" fmla="*/ 41 h 494"/>
                  <a:gd name="T28" fmla="*/ 12 w 523"/>
                  <a:gd name="T29" fmla="*/ 56 h 494"/>
                  <a:gd name="T30" fmla="*/ 1 w 523"/>
                  <a:gd name="T31" fmla="*/ 71 h 494"/>
                  <a:gd name="T32" fmla="*/ 0 w 523"/>
                  <a:gd name="T33" fmla="*/ 82 h 494"/>
                  <a:gd name="T34" fmla="*/ 2 w 523"/>
                  <a:gd name="T35" fmla="*/ 89 h 494"/>
                  <a:gd name="T36" fmla="*/ 106 w 523"/>
                  <a:gd name="T37" fmla="*/ 429 h 494"/>
                  <a:gd name="T38" fmla="*/ 106 w 523"/>
                  <a:gd name="T39" fmla="*/ 430 h 494"/>
                  <a:gd name="T40" fmla="*/ 106 w 523"/>
                  <a:gd name="T41" fmla="*/ 432 h 494"/>
                  <a:gd name="T42" fmla="*/ 107 w 523"/>
                  <a:gd name="T43" fmla="*/ 437 h 494"/>
                  <a:gd name="T44" fmla="*/ 111 w 523"/>
                  <a:gd name="T45" fmla="*/ 443 h 494"/>
                  <a:gd name="T46" fmla="*/ 115 w 523"/>
                  <a:gd name="T47" fmla="*/ 446 h 494"/>
                  <a:gd name="T48" fmla="*/ 134 w 523"/>
                  <a:gd name="T49" fmla="*/ 460 h 494"/>
                  <a:gd name="T50" fmla="*/ 160 w 523"/>
                  <a:gd name="T51" fmla="*/ 474 h 494"/>
                  <a:gd name="T52" fmla="*/ 199 w 523"/>
                  <a:gd name="T53" fmla="*/ 487 h 494"/>
                  <a:gd name="T54" fmla="*/ 259 w 523"/>
                  <a:gd name="T55" fmla="*/ 494 h 494"/>
                  <a:gd name="T56" fmla="*/ 331 w 523"/>
                  <a:gd name="T57" fmla="*/ 490 h 494"/>
                  <a:gd name="T58" fmla="*/ 380 w 523"/>
                  <a:gd name="T59" fmla="*/ 475 h 494"/>
                  <a:gd name="T60" fmla="*/ 408 w 523"/>
                  <a:gd name="T61" fmla="*/ 453 h 494"/>
                  <a:gd name="T62" fmla="*/ 417 w 523"/>
                  <a:gd name="T63" fmla="*/ 432 h 494"/>
                  <a:gd name="T64" fmla="*/ 521 w 523"/>
                  <a:gd name="T65" fmla="*/ 89 h 494"/>
                  <a:gd name="T66" fmla="*/ 523 w 523"/>
                  <a:gd name="T67" fmla="*/ 82 h 49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3"/>
                  <a:gd name="T103" fmla="*/ 0 h 494"/>
                  <a:gd name="T104" fmla="*/ 523 w 523"/>
                  <a:gd name="T105" fmla="*/ 494 h 49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3" h="494">
                    <a:moveTo>
                      <a:pt x="523" y="79"/>
                    </a:moveTo>
                    <a:lnTo>
                      <a:pt x="522" y="71"/>
                    </a:lnTo>
                    <a:lnTo>
                      <a:pt x="517" y="63"/>
                    </a:lnTo>
                    <a:lnTo>
                      <a:pt x="511" y="56"/>
                    </a:lnTo>
                    <a:lnTo>
                      <a:pt x="502" y="48"/>
                    </a:lnTo>
                    <a:lnTo>
                      <a:pt x="492" y="41"/>
                    </a:lnTo>
                    <a:lnTo>
                      <a:pt x="478" y="35"/>
                    </a:lnTo>
                    <a:lnTo>
                      <a:pt x="463" y="29"/>
                    </a:lnTo>
                    <a:lnTo>
                      <a:pt x="447" y="23"/>
                    </a:lnTo>
                    <a:lnTo>
                      <a:pt x="428" y="18"/>
                    </a:lnTo>
                    <a:lnTo>
                      <a:pt x="408" y="13"/>
                    </a:lnTo>
                    <a:lnTo>
                      <a:pt x="386" y="10"/>
                    </a:lnTo>
                    <a:lnTo>
                      <a:pt x="364" y="6"/>
                    </a:lnTo>
                    <a:lnTo>
                      <a:pt x="340" y="4"/>
                    </a:lnTo>
                    <a:lnTo>
                      <a:pt x="314" y="1"/>
                    </a:lnTo>
                    <a:lnTo>
                      <a:pt x="288" y="0"/>
                    </a:lnTo>
                    <a:lnTo>
                      <a:pt x="261" y="0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4" y="4"/>
                    </a:lnTo>
                    <a:lnTo>
                      <a:pt x="160" y="6"/>
                    </a:lnTo>
                    <a:lnTo>
                      <a:pt x="137" y="10"/>
                    </a:lnTo>
                    <a:lnTo>
                      <a:pt x="115" y="13"/>
                    </a:lnTo>
                    <a:lnTo>
                      <a:pt x="96" y="18"/>
                    </a:lnTo>
                    <a:lnTo>
                      <a:pt x="77" y="23"/>
                    </a:lnTo>
                    <a:lnTo>
                      <a:pt x="60" y="29"/>
                    </a:lnTo>
                    <a:lnTo>
                      <a:pt x="45" y="35"/>
                    </a:lnTo>
                    <a:lnTo>
                      <a:pt x="31" y="41"/>
                    </a:lnTo>
                    <a:lnTo>
                      <a:pt x="21" y="48"/>
                    </a:lnTo>
                    <a:lnTo>
                      <a:pt x="12" y="56"/>
                    </a:lnTo>
                    <a:lnTo>
                      <a:pt x="6" y="63"/>
                    </a:lnTo>
                    <a:lnTo>
                      <a:pt x="1" y="71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1" y="86"/>
                    </a:lnTo>
                    <a:lnTo>
                      <a:pt x="2" y="89"/>
                    </a:lnTo>
                    <a:lnTo>
                      <a:pt x="5" y="92"/>
                    </a:lnTo>
                    <a:lnTo>
                      <a:pt x="106" y="429"/>
                    </a:lnTo>
                    <a:lnTo>
                      <a:pt x="106" y="430"/>
                    </a:lnTo>
                    <a:lnTo>
                      <a:pt x="106" y="431"/>
                    </a:lnTo>
                    <a:lnTo>
                      <a:pt x="106" y="432"/>
                    </a:lnTo>
                    <a:lnTo>
                      <a:pt x="106" y="435"/>
                    </a:lnTo>
                    <a:lnTo>
                      <a:pt x="107" y="437"/>
                    </a:lnTo>
                    <a:lnTo>
                      <a:pt x="108" y="441"/>
                    </a:lnTo>
                    <a:lnTo>
                      <a:pt x="111" y="443"/>
                    </a:lnTo>
                    <a:lnTo>
                      <a:pt x="112" y="446"/>
                    </a:lnTo>
                    <a:lnTo>
                      <a:pt x="115" y="446"/>
                    </a:lnTo>
                    <a:lnTo>
                      <a:pt x="123" y="453"/>
                    </a:lnTo>
                    <a:lnTo>
                      <a:pt x="134" y="460"/>
                    </a:lnTo>
                    <a:lnTo>
                      <a:pt x="145" y="467"/>
                    </a:lnTo>
                    <a:lnTo>
                      <a:pt x="160" y="474"/>
                    </a:lnTo>
                    <a:lnTo>
                      <a:pt x="177" y="481"/>
                    </a:lnTo>
                    <a:lnTo>
                      <a:pt x="199" y="487"/>
                    </a:lnTo>
                    <a:lnTo>
                      <a:pt x="227" y="490"/>
                    </a:lnTo>
                    <a:lnTo>
                      <a:pt x="259" y="494"/>
                    </a:lnTo>
                    <a:lnTo>
                      <a:pt x="298" y="494"/>
                    </a:lnTo>
                    <a:lnTo>
                      <a:pt x="331" y="490"/>
                    </a:lnTo>
                    <a:lnTo>
                      <a:pt x="358" y="483"/>
                    </a:lnTo>
                    <a:lnTo>
                      <a:pt x="380" y="475"/>
                    </a:lnTo>
                    <a:lnTo>
                      <a:pt x="396" y="465"/>
                    </a:lnTo>
                    <a:lnTo>
                      <a:pt x="408" y="453"/>
                    </a:lnTo>
                    <a:lnTo>
                      <a:pt x="415" y="443"/>
                    </a:lnTo>
                    <a:lnTo>
                      <a:pt x="417" y="432"/>
                    </a:lnTo>
                    <a:lnTo>
                      <a:pt x="519" y="92"/>
                    </a:lnTo>
                    <a:lnTo>
                      <a:pt x="521" y="89"/>
                    </a:lnTo>
                    <a:lnTo>
                      <a:pt x="522" y="86"/>
                    </a:lnTo>
                    <a:lnTo>
                      <a:pt x="523" y="82"/>
                    </a:lnTo>
                    <a:lnTo>
                      <a:pt x="523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9"/>
              <p:cNvSpPr>
                <a:spLocks/>
              </p:cNvSpPr>
              <p:nvPr/>
            </p:nvSpPr>
            <p:spPr bwMode="auto">
              <a:xfrm>
                <a:off x="3904" y="3431"/>
                <a:ext cx="213" cy="217"/>
              </a:xfrm>
              <a:custGeom>
                <a:avLst/>
                <a:gdLst>
                  <a:gd name="T0" fmla="*/ 425 w 427"/>
                  <a:gd name="T1" fmla="*/ 62 h 434"/>
                  <a:gd name="T2" fmla="*/ 417 w 427"/>
                  <a:gd name="T3" fmla="*/ 49 h 434"/>
                  <a:gd name="T4" fmla="*/ 401 w 427"/>
                  <a:gd name="T5" fmla="*/ 36 h 434"/>
                  <a:gd name="T6" fmla="*/ 378 w 427"/>
                  <a:gd name="T7" fmla="*/ 26 h 434"/>
                  <a:gd name="T8" fmla="*/ 349 w 427"/>
                  <a:gd name="T9" fmla="*/ 16 h 434"/>
                  <a:gd name="T10" fmla="*/ 315 w 427"/>
                  <a:gd name="T11" fmla="*/ 8 h 434"/>
                  <a:gd name="T12" fmla="*/ 277 w 427"/>
                  <a:gd name="T13" fmla="*/ 4 h 434"/>
                  <a:gd name="T14" fmla="*/ 235 w 427"/>
                  <a:gd name="T15" fmla="*/ 0 h 434"/>
                  <a:gd name="T16" fmla="*/ 192 w 427"/>
                  <a:gd name="T17" fmla="*/ 0 h 434"/>
                  <a:gd name="T18" fmla="*/ 150 w 427"/>
                  <a:gd name="T19" fmla="*/ 4 h 434"/>
                  <a:gd name="T20" fmla="*/ 112 w 427"/>
                  <a:gd name="T21" fmla="*/ 8 h 434"/>
                  <a:gd name="T22" fmla="*/ 78 w 427"/>
                  <a:gd name="T23" fmla="*/ 16 h 434"/>
                  <a:gd name="T24" fmla="*/ 49 w 427"/>
                  <a:gd name="T25" fmla="*/ 26 h 434"/>
                  <a:gd name="T26" fmla="*/ 26 w 427"/>
                  <a:gd name="T27" fmla="*/ 36 h 434"/>
                  <a:gd name="T28" fmla="*/ 10 w 427"/>
                  <a:gd name="T29" fmla="*/ 49 h 434"/>
                  <a:gd name="T30" fmla="*/ 2 w 427"/>
                  <a:gd name="T31" fmla="*/ 62 h 434"/>
                  <a:gd name="T32" fmla="*/ 0 w 427"/>
                  <a:gd name="T33" fmla="*/ 73 h 434"/>
                  <a:gd name="T34" fmla="*/ 3 w 427"/>
                  <a:gd name="T35" fmla="*/ 79 h 434"/>
                  <a:gd name="T36" fmla="*/ 87 w 427"/>
                  <a:gd name="T37" fmla="*/ 376 h 434"/>
                  <a:gd name="T38" fmla="*/ 87 w 427"/>
                  <a:gd name="T39" fmla="*/ 377 h 434"/>
                  <a:gd name="T40" fmla="*/ 87 w 427"/>
                  <a:gd name="T41" fmla="*/ 379 h 434"/>
                  <a:gd name="T42" fmla="*/ 88 w 427"/>
                  <a:gd name="T43" fmla="*/ 384 h 434"/>
                  <a:gd name="T44" fmla="*/ 90 w 427"/>
                  <a:gd name="T45" fmla="*/ 389 h 434"/>
                  <a:gd name="T46" fmla="*/ 94 w 427"/>
                  <a:gd name="T47" fmla="*/ 392 h 434"/>
                  <a:gd name="T48" fmla="*/ 109 w 427"/>
                  <a:gd name="T49" fmla="*/ 404 h 434"/>
                  <a:gd name="T50" fmla="*/ 131 w 427"/>
                  <a:gd name="T51" fmla="*/ 416 h 434"/>
                  <a:gd name="T52" fmla="*/ 163 w 427"/>
                  <a:gd name="T53" fmla="*/ 427 h 434"/>
                  <a:gd name="T54" fmla="*/ 211 w 427"/>
                  <a:gd name="T55" fmla="*/ 434 h 434"/>
                  <a:gd name="T56" fmla="*/ 270 w 427"/>
                  <a:gd name="T57" fmla="*/ 430 h 434"/>
                  <a:gd name="T58" fmla="*/ 310 w 427"/>
                  <a:gd name="T59" fmla="*/ 416 h 434"/>
                  <a:gd name="T60" fmla="*/ 333 w 427"/>
                  <a:gd name="T61" fmla="*/ 398 h 434"/>
                  <a:gd name="T62" fmla="*/ 340 w 427"/>
                  <a:gd name="T63" fmla="*/ 379 h 434"/>
                  <a:gd name="T64" fmla="*/ 424 w 427"/>
                  <a:gd name="T65" fmla="*/ 79 h 434"/>
                  <a:gd name="T66" fmla="*/ 427 w 427"/>
                  <a:gd name="T67" fmla="*/ 73 h 4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7"/>
                  <a:gd name="T103" fmla="*/ 0 h 434"/>
                  <a:gd name="T104" fmla="*/ 427 w 427"/>
                  <a:gd name="T105" fmla="*/ 434 h 4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7" h="434">
                    <a:moveTo>
                      <a:pt x="427" y="69"/>
                    </a:moveTo>
                    <a:lnTo>
                      <a:pt x="425" y="62"/>
                    </a:lnTo>
                    <a:lnTo>
                      <a:pt x="422" y="56"/>
                    </a:lnTo>
                    <a:lnTo>
                      <a:pt x="417" y="49"/>
                    </a:lnTo>
                    <a:lnTo>
                      <a:pt x="409" y="43"/>
                    </a:lnTo>
                    <a:lnTo>
                      <a:pt x="401" y="36"/>
                    </a:lnTo>
                    <a:lnTo>
                      <a:pt x="390" y="31"/>
                    </a:lnTo>
                    <a:lnTo>
                      <a:pt x="378" y="26"/>
                    </a:lnTo>
                    <a:lnTo>
                      <a:pt x="364" y="21"/>
                    </a:lnTo>
                    <a:lnTo>
                      <a:pt x="349" y="16"/>
                    </a:lnTo>
                    <a:lnTo>
                      <a:pt x="332" y="12"/>
                    </a:lnTo>
                    <a:lnTo>
                      <a:pt x="315" y="8"/>
                    </a:lnTo>
                    <a:lnTo>
                      <a:pt x="296" y="6"/>
                    </a:lnTo>
                    <a:lnTo>
                      <a:pt x="277" y="4"/>
                    </a:lnTo>
                    <a:lnTo>
                      <a:pt x="256" y="1"/>
                    </a:lnTo>
                    <a:lnTo>
                      <a:pt x="235" y="0"/>
                    </a:lnTo>
                    <a:lnTo>
                      <a:pt x="213" y="0"/>
                    </a:lnTo>
                    <a:lnTo>
                      <a:pt x="192" y="0"/>
                    </a:lnTo>
                    <a:lnTo>
                      <a:pt x="171" y="1"/>
                    </a:lnTo>
                    <a:lnTo>
                      <a:pt x="150" y="4"/>
                    </a:lnTo>
                    <a:lnTo>
                      <a:pt x="131" y="6"/>
                    </a:lnTo>
                    <a:lnTo>
                      <a:pt x="112" y="8"/>
                    </a:lnTo>
                    <a:lnTo>
                      <a:pt x="95" y="12"/>
                    </a:lnTo>
                    <a:lnTo>
                      <a:pt x="78" y="16"/>
                    </a:lnTo>
                    <a:lnTo>
                      <a:pt x="63" y="21"/>
                    </a:lnTo>
                    <a:lnTo>
                      <a:pt x="49" y="26"/>
                    </a:lnTo>
                    <a:lnTo>
                      <a:pt x="37" y="31"/>
                    </a:lnTo>
                    <a:lnTo>
                      <a:pt x="26" y="36"/>
                    </a:lnTo>
                    <a:lnTo>
                      <a:pt x="18" y="43"/>
                    </a:lnTo>
                    <a:lnTo>
                      <a:pt x="10" y="49"/>
                    </a:lnTo>
                    <a:lnTo>
                      <a:pt x="5" y="56"/>
                    </a:lnTo>
                    <a:lnTo>
                      <a:pt x="2" y="62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2" y="75"/>
                    </a:lnTo>
                    <a:lnTo>
                      <a:pt x="3" y="79"/>
                    </a:lnTo>
                    <a:lnTo>
                      <a:pt x="4" y="82"/>
                    </a:lnTo>
                    <a:lnTo>
                      <a:pt x="87" y="376"/>
                    </a:lnTo>
                    <a:lnTo>
                      <a:pt x="87" y="377"/>
                    </a:lnTo>
                    <a:lnTo>
                      <a:pt x="87" y="378"/>
                    </a:lnTo>
                    <a:lnTo>
                      <a:pt x="87" y="379"/>
                    </a:lnTo>
                    <a:lnTo>
                      <a:pt x="87" y="382"/>
                    </a:lnTo>
                    <a:lnTo>
                      <a:pt x="88" y="384"/>
                    </a:lnTo>
                    <a:lnTo>
                      <a:pt x="89" y="386"/>
                    </a:lnTo>
                    <a:lnTo>
                      <a:pt x="90" y="389"/>
                    </a:lnTo>
                    <a:lnTo>
                      <a:pt x="91" y="392"/>
                    </a:lnTo>
                    <a:lnTo>
                      <a:pt x="94" y="392"/>
                    </a:lnTo>
                    <a:lnTo>
                      <a:pt x="101" y="398"/>
                    </a:lnTo>
                    <a:lnTo>
                      <a:pt x="109" y="404"/>
                    </a:lnTo>
                    <a:lnTo>
                      <a:pt x="118" y="411"/>
                    </a:lnTo>
                    <a:lnTo>
                      <a:pt x="131" y="416"/>
                    </a:lnTo>
                    <a:lnTo>
                      <a:pt x="145" y="422"/>
                    </a:lnTo>
                    <a:lnTo>
                      <a:pt x="163" y="427"/>
                    </a:lnTo>
                    <a:lnTo>
                      <a:pt x="185" y="431"/>
                    </a:lnTo>
                    <a:lnTo>
                      <a:pt x="211" y="434"/>
                    </a:lnTo>
                    <a:lnTo>
                      <a:pt x="242" y="434"/>
                    </a:lnTo>
                    <a:lnTo>
                      <a:pt x="270" y="430"/>
                    </a:lnTo>
                    <a:lnTo>
                      <a:pt x="292" y="424"/>
                    </a:lnTo>
                    <a:lnTo>
                      <a:pt x="310" y="416"/>
                    </a:lnTo>
                    <a:lnTo>
                      <a:pt x="323" y="407"/>
                    </a:lnTo>
                    <a:lnTo>
                      <a:pt x="333" y="398"/>
                    </a:lnTo>
                    <a:lnTo>
                      <a:pt x="338" y="387"/>
                    </a:lnTo>
                    <a:lnTo>
                      <a:pt x="340" y="379"/>
                    </a:lnTo>
                    <a:lnTo>
                      <a:pt x="423" y="82"/>
                    </a:lnTo>
                    <a:lnTo>
                      <a:pt x="424" y="79"/>
                    </a:lnTo>
                    <a:lnTo>
                      <a:pt x="425" y="75"/>
                    </a:lnTo>
                    <a:lnTo>
                      <a:pt x="427" y="73"/>
                    </a:lnTo>
                    <a:lnTo>
                      <a:pt x="427" y="69"/>
                    </a:lnTo>
                    <a:close/>
                  </a:path>
                </a:pathLst>
              </a:custGeom>
              <a:solidFill>
                <a:srgbClr val="B54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10"/>
              <p:cNvSpPr>
                <a:spLocks/>
              </p:cNvSpPr>
              <p:nvPr/>
            </p:nvSpPr>
            <p:spPr bwMode="auto">
              <a:xfrm>
                <a:off x="3904" y="3431"/>
                <a:ext cx="214" cy="59"/>
              </a:xfrm>
              <a:custGeom>
                <a:avLst/>
                <a:gdLst>
                  <a:gd name="T0" fmla="*/ 427 w 428"/>
                  <a:gd name="T1" fmla="*/ 68 h 118"/>
                  <a:gd name="T2" fmla="*/ 418 w 428"/>
                  <a:gd name="T3" fmla="*/ 79 h 118"/>
                  <a:gd name="T4" fmla="*/ 402 w 428"/>
                  <a:gd name="T5" fmla="*/ 89 h 118"/>
                  <a:gd name="T6" fmla="*/ 379 w 428"/>
                  <a:gd name="T7" fmla="*/ 97 h 118"/>
                  <a:gd name="T8" fmla="*/ 349 w 428"/>
                  <a:gd name="T9" fmla="*/ 105 h 118"/>
                  <a:gd name="T10" fmla="*/ 316 w 428"/>
                  <a:gd name="T11" fmla="*/ 111 h 118"/>
                  <a:gd name="T12" fmla="*/ 277 w 428"/>
                  <a:gd name="T13" fmla="*/ 115 h 118"/>
                  <a:gd name="T14" fmla="*/ 235 w 428"/>
                  <a:gd name="T15" fmla="*/ 118 h 118"/>
                  <a:gd name="T16" fmla="*/ 192 w 428"/>
                  <a:gd name="T17" fmla="*/ 118 h 118"/>
                  <a:gd name="T18" fmla="*/ 150 w 428"/>
                  <a:gd name="T19" fmla="*/ 115 h 118"/>
                  <a:gd name="T20" fmla="*/ 112 w 428"/>
                  <a:gd name="T21" fmla="*/ 111 h 118"/>
                  <a:gd name="T22" fmla="*/ 78 w 428"/>
                  <a:gd name="T23" fmla="*/ 105 h 118"/>
                  <a:gd name="T24" fmla="*/ 49 w 428"/>
                  <a:gd name="T25" fmla="*/ 97 h 118"/>
                  <a:gd name="T26" fmla="*/ 26 w 428"/>
                  <a:gd name="T27" fmla="*/ 89 h 118"/>
                  <a:gd name="T28" fmla="*/ 10 w 428"/>
                  <a:gd name="T29" fmla="*/ 79 h 118"/>
                  <a:gd name="T30" fmla="*/ 2 w 428"/>
                  <a:gd name="T31" fmla="*/ 68 h 118"/>
                  <a:gd name="T32" fmla="*/ 2 w 428"/>
                  <a:gd name="T33" fmla="*/ 57 h 118"/>
                  <a:gd name="T34" fmla="*/ 10 w 428"/>
                  <a:gd name="T35" fmla="*/ 45 h 118"/>
                  <a:gd name="T36" fmla="*/ 26 w 428"/>
                  <a:gd name="T37" fmla="*/ 35 h 118"/>
                  <a:gd name="T38" fmla="*/ 49 w 428"/>
                  <a:gd name="T39" fmla="*/ 24 h 118"/>
                  <a:gd name="T40" fmla="*/ 78 w 428"/>
                  <a:gd name="T41" fmla="*/ 15 h 118"/>
                  <a:gd name="T42" fmla="*/ 112 w 428"/>
                  <a:gd name="T43" fmla="*/ 8 h 118"/>
                  <a:gd name="T44" fmla="*/ 150 w 428"/>
                  <a:gd name="T45" fmla="*/ 4 h 118"/>
                  <a:gd name="T46" fmla="*/ 192 w 428"/>
                  <a:gd name="T47" fmla="*/ 0 h 118"/>
                  <a:gd name="T48" fmla="*/ 235 w 428"/>
                  <a:gd name="T49" fmla="*/ 0 h 118"/>
                  <a:gd name="T50" fmla="*/ 277 w 428"/>
                  <a:gd name="T51" fmla="*/ 4 h 118"/>
                  <a:gd name="T52" fmla="*/ 316 w 428"/>
                  <a:gd name="T53" fmla="*/ 8 h 118"/>
                  <a:gd name="T54" fmla="*/ 349 w 428"/>
                  <a:gd name="T55" fmla="*/ 15 h 118"/>
                  <a:gd name="T56" fmla="*/ 379 w 428"/>
                  <a:gd name="T57" fmla="*/ 24 h 118"/>
                  <a:gd name="T58" fmla="*/ 402 w 428"/>
                  <a:gd name="T59" fmla="*/ 35 h 118"/>
                  <a:gd name="T60" fmla="*/ 418 w 428"/>
                  <a:gd name="T61" fmla="*/ 45 h 118"/>
                  <a:gd name="T62" fmla="*/ 427 w 428"/>
                  <a:gd name="T63" fmla="*/ 57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8"/>
                  <a:gd name="T97" fmla="*/ 0 h 118"/>
                  <a:gd name="T98" fmla="*/ 428 w 428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8" h="118">
                    <a:moveTo>
                      <a:pt x="428" y="62"/>
                    </a:moveTo>
                    <a:lnTo>
                      <a:pt x="427" y="68"/>
                    </a:lnTo>
                    <a:lnTo>
                      <a:pt x="423" y="74"/>
                    </a:lnTo>
                    <a:lnTo>
                      <a:pt x="418" y="79"/>
                    </a:lnTo>
                    <a:lnTo>
                      <a:pt x="410" y="83"/>
                    </a:lnTo>
                    <a:lnTo>
                      <a:pt x="402" y="89"/>
                    </a:lnTo>
                    <a:lnTo>
                      <a:pt x="391" y="94"/>
                    </a:lnTo>
                    <a:lnTo>
                      <a:pt x="379" y="97"/>
                    </a:lnTo>
                    <a:lnTo>
                      <a:pt x="365" y="102"/>
                    </a:lnTo>
                    <a:lnTo>
                      <a:pt x="349" y="105"/>
                    </a:lnTo>
                    <a:lnTo>
                      <a:pt x="333" y="109"/>
                    </a:lnTo>
                    <a:lnTo>
                      <a:pt x="316" y="111"/>
                    </a:lnTo>
                    <a:lnTo>
                      <a:pt x="298" y="113"/>
                    </a:lnTo>
                    <a:lnTo>
                      <a:pt x="277" y="115"/>
                    </a:lnTo>
                    <a:lnTo>
                      <a:pt x="257" y="117"/>
                    </a:lnTo>
                    <a:lnTo>
                      <a:pt x="235" y="118"/>
                    </a:lnTo>
                    <a:lnTo>
                      <a:pt x="213" y="118"/>
                    </a:lnTo>
                    <a:lnTo>
                      <a:pt x="192" y="118"/>
                    </a:lnTo>
                    <a:lnTo>
                      <a:pt x="171" y="117"/>
                    </a:lnTo>
                    <a:lnTo>
                      <a:pt x="150" y="115"/>
                    </a:lnTo>
                    <a:lnTo>
                      <a:pt x="131" y="113"/>
                    </a:lnTo>
                    <a:lnTo>
                      <a:pt x="112" y="111"/>
                    </a:lnTo>
                    <a:lnTo>
                      <a:pt x="95" y="109"/>
                    </a:lnTo>
                    <a:lnTo>
                      <a:pt x="78" y="105"/>
                    </a:lnTo>
                    <a:lnTo>
                      <a:pt x="63" y="102"/>
                    </a:lnTo>
                    <a:lnTo>
                      <a:pt x="49" y="97"/>
                    </a:lnTo>
                    <a:lnTo>
                      <a:pt x="37" y="94"/>
                    </a:lnTo>
                    <a:lnTo>
                      <a:pt x="26" y="89"/>
                    </a:lnTo>
                    <a:lnTo>
                      <a:pt x="18" y="83"/>
                    </a:lnTo>
                    <a:lnTo>
                      <a:pt x="10" y="79"/>
                    </a:lnTo>
                    <a:lnTo>
                      <a:pt x="5" y="74"/>
                    </a:lnTo>
                    <a:lnTo>
                      <a:pt x="2" y="68"/>
                    </a:lnTo>
                    <a:lnTo>
                      <a:pt x="0" y="62"/>
                    </a:lnTo>
                    <a:lnTo>
                      <a:pt x="2" y="57"/>
                    </a:lnTo>
                    <a:lnTo>
                      <a:pt x="5" y="51"/>
                    </a:lnTo>
                    <a:lnTo>
                      <a:pt x="10" y="45"/>
                    </a:lnTo>
                    <a:lnTo>
                      <a:pt x="18" y="39"/>
                    </a:lnTo>
                    <a:lnTo>
                      <a:pt x="26" y="35"/>
                    </a:lnTo>
                    <a:lnTo>
                      <a:pt x="37" y="29"/>
                    </a:lnTo>
                    <a:lnTo>
                      <a:pt x="49" y="24"/>
                    </a:lnTo>
                    <a:lnTo>
                      <a:pt x="63" y="20"/>
                    </a:lnTo>
                    <a:lnTo>
                      <a:pt x="78" y="15"/>
                    </a:lnTo>
                    <a:lnTo>
                      <a:pt x="95" y="12"/>
                    </a:lnTo>
                    <a:lnTo>
                      <a:pt x="112" y="8"/>
                    </a:lnTo>
                    <a:lnTo>
                      <a:pt x="131" y="6"/>
                    </a:lnTo>
                    <a:lnTo>
                      <a:pt x="150" y="4"/>
                    </a:lnTo>
                    <a:lnTo>
                      <a:pt x="171" y="1"/>
                    </a:lnTo>
                    <a:lnTo>
                      <a:pt x="192" y="0"/>
                    </a:lnTo>
                    <a:lnTo>
                      <a:pt x="213" y="0"/>
                    </a:lnTo>
                    <a:lnTo>
                      <a:pt x="235" y="0"/>
                    </a:lnTo>
                    <a:lnTo>
                      <a:pt x="257" y="1"/>
                    </a:lnTo>
                    <a:lnTo>
                      <a:pt x="277" y="4"/>
                    </a:lnTo>
                    <a:lnTo>
                      <a:pt x="298" y="6"/>
                    </a:lnTo>
                    <a:lnTo>
                      <a:pt x="316" y="8"/>
                    </a:lnTo>
                    <a:lnTo>
                      <a:pt x="333" y="12"/>
                    </a:lnTo>
                    <a:lnTo>
                      <a:pt x="349" y="15"/>
                    </a:lnTo>
                    <a:lnTo>
                      <a:pt x="365" y="20"/>
                    </a:lnTo>
                    <a:lnTo>
                      <a:pt x="379" y="24"/>
                    </a:lnTo>
                    <a:lnTo>
                      <a:pt x="391" y="29"/>
                    </a:lnTo>
                    <a:lnTo>
                      <a:pt x="402" y="35"/>
                    </a:lnTo>
                    <a:lnTo>
                      <a:pt x="410" y="39"/>
                    </a:lnTo>
                    <a:lnTo>
                      <a:pt x="418" y="45"/>
                    </a:lnTo>
                    <a:lnTo>
                      <a:pt x="423" y="51"/>
                    </a:lnTo>
                    <a:lnTo>
                      <a:pt x="427" y="57"/>
                    </a:lnTo>
                    <a:lnTo>
                      <a:pt x="428" y="62"/>
                    </a:lnTo>
                    <a:close/>
                  </a:path>
                </a:pathLst>
              </a:custGeom>
              <a:solidFill>
                <a:srgbClr val="6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11"/>
              <p:cNvSpPr>
                <a:spLocks/>
              </p:cNvSpPr>
              <p:nvPr/>
            </p:nvSpPr>
            <p:spPr bwMode="auto">
              <a:xfrm>
                <a:off x="3896" y="3442"/>
                <a:ext cx="230" cy="54"/>
              </a:xfrm>
              <a:custGeom>
                <a:avLst/>
                <a:gdLst>
                  <a:gd name="T0" fmla="*/ 6 w 460"/>
                  <a:gd name="T1" fmla="*/ 5 h 107"/>
                  <a:gd name="T2" fmla="*/ 0 w 460"/>
                  <a:gd name="T3" fmla="*/ 31 h 107"/>
                  <a:gd name="T4" fmla="*/ 9 w 460"/>
                  <a:gd name="T5" fmla="*/ 55 h 107"/>
                  <a:gd name="T6" fmla="*/ 21 w 460"/>
                  <a:gd name="T7" fmla="*/ 67 h 107"/>
                  <a:gd name="T8" fmla="*/ 37 w 460"/>
                  <a:gd name="T9" fmla="*/ 77 h 107"/>
                  <a:gd name="T10" fmla="*/ 58 w 460"/>
                  <a:gd name="T11" fmla="*/ 85 h 107"/>
                  <a:gd name="T12" fmla="*/ 83 w 460"/>
                  <a:gd name="T13" fmla="*/ 92 h 107"/>
                  <a:gd name="T14" fmla="*/ 112 w 460"/>
                  <a:gd name="T15" fmla="*/ 97 h 107"/>
                  <a:gd name="T16" fmla="*/ 147 w 460"/>
                  <a:gd name="T17" fmla="*/ 100 h 107"/>
                  <a:gd name="T18" fmla="*/ 185 w 460"/>
                  <a:gd name="T19" fmla="*/ 103 h 107"/>
                  <a:gd name="T20" fmla="*/ 204 w 460"/>
                  <a:gd name="T21" fmla="*/ 103 h 107"/>
                  <a:gd name="T22" fmla="*/ 213 w 460"/>
                  <a:gd name="T23" fmla="*/ 104 h 107"/>
                  <a:gd name="T24" fmla="*/ 234 w 460"/>
                  <a:gd name="T25" fmla="*/ 106 h 107"/>
                  <a:gd name="T26" fmla="*/ 264 w 460"/>
                  <a:gd name="T27" fmla="*/ 107 h 107"/>
                  <a:gd name="T28" fmla="*/ 301 w 460"/>
                  <a:gd name="T29" fmla="*/ 105 h 107"/>
                  <a:gd name="T30" fmla="*/ 342 w 460"/>
                  <a:gd name="T31" fmla="*/ 99 h 107"/>
                  <a:gd name="T32" fmla="*/ 384 w 460"/>
                  <a:gd name="T33" fmla="*/ 88 h 107"/>
                  <a:gd name="T34" fmla="*/ 424 w 460"/>
                  <a:gd name="T35" fmla="*/ 69 h 107"/>
                  <a:gd name="T36" fmla="*/ 460 w 460"/>
                  <a:gd name="T37" fmla="*/ 42 h 107"/>
                  <a:gd name="T38" fmla="*/ 429 w 460"/>
                  <a:gd name="T39" fmla="*/ 40 h 107"/>
                  <a:gd name="T40" fmla="*/ 393 w 460"/>
                  <a:gd name="T41" fmla="*/ 61 h 107"/>
                  <a:gd name="T42" fmla="*/ 354 w 460"/>
                  <a:gd name="T43" fmla="*/ 75 h 107"/>
                  <a:gd name="T44" fmla="*/ 315 w 460"/>
                  <a:gd name="T45" fmla="*/ 82 h 107"/>
                  <a:gd name="T46" fmla="*/ 279 w 460"/>
                  <a:gd name="T47" fmla="*/ 85 h 107"/>
                  <a:gd name="T48" fmla="*/ 247 w 460"/>
                  <a:gd name="T49" fmla="*/ 85 h 107"/>
                  <a:gd name="T50" fmla="*/ 223 w 460"/>
                  <a:gd name="T51" fmla="*/ 83 h 107"/>
                  <a:gd name="T52" fmla="*/ 210 w 460"/>
                  <a:gd name="T53" fmla="*/ 82 h 107"/>
                  <a:gd name="T54" fmla="*/ 206 w 460"/>
                  <a:gd name="T55" fmla="*/ 81 h 107"/>
                  <a:gd name="T56" fmla="*/ 206 w 460"/>
                  <a:gd name="T57" fmla="*/ 81 h 107"/>
                  <a:gd name="T58" fmla="*/ 205 w 460"/>
                  <a:gd name="T59" fmla="*/ 81 h 107"/>
                  <a:gd name="T60" fmla="*/ 120 w 460"/>
                  <a:gd name="T61" fmla="*/ 76 h 107"/>
                  <a:gd name="T62" fmla="*/ 67 w 460"/>
                  <a:gd name="T63" fmla="*/ 66 h 107"/>
                  <a:gd name="T64" fmla="*/ 37 w 460"/>
                  <a:gd name="T65" fmla="*/ 52 h 107"/>
                  <a:gd name="T66" fmla="*/ 24 w 460"/>
                  <a:gd name="T67" fmla="*/ 39 h 107"/>
                  <a:gd name="T68" fmla="*/ 22 w 460"/>
                  <a:gd name="T69" fmla="*/ 21 h 107"/>
                  <a:gd name="T70" fmla="*/ 26 w 460"/>
                  <a:gd name="T71" fmla="*/ 13 h 10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60"/>
                  <a:gd name="T109" fmla="*/ 0 h 107"/>
                  <a:gd name="T110" fmla="*/ 460 w 460"/>
                  <a:gd name="T111" fmla="*/ 107 h 10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60" h="107">
                    <a:moveTo>
                      <a:pt x="8" y="0"/>
                    </a:moveTo>
                    <a:lnTo>
                      <a:pt x="6" y="5"/>
                    </a:lnTo>
                    <a:lnTo>
                      <a:pt x="1" y="15"/>
                    </a:lnTo>
                    <a:lnTo>
                      <a:pt x="0" y="31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4" y="61"/>
                    </a:lnTo>
                    <a:lnTo>
                      <a:pt x="21" y="67"/>
                    </a:lnTo>
                    <a:lnTo>
                      <a:pt x="28" y="72"/>
                    </a:lnTo>
                    <a:lnTo>
                      <a:pt x="37" y="77"/>
                    </a:lnTo>
                    <a:lnTo>
                      <a:pt x="46" y="81"/>
                    </a:lnTo>
                    <a:lnTo>
                      <a:pt x="58" y="85"/>
                    </a:lnTo>
                    <a:lnTo>
                      <a:pt x="69" y="89"/>
                    </a:lnTo>
                    <a:lnTo>
                      <a:pt x="83" y="92"/>
                    </a:lnTo>
                    <a:lnTo>
                      <a:pt x="97" y="95"/>
                    </a:lnTo>
                    <a:lnTo>
                      <a:pt x="112" y="97"/>
                    </a:lnTo>
                    <a:lnTo>
                      <a:pt x="128" y="99"/>
                    </a:lnTo>
                    <a:lnTo>
                      <a:pt x="147" y="100"/>
                    </a:lnTo>
                    <a:lnTo>
                      <a:pt x="165" y="102"/>
                    </a:lnTo>
                    <a:lnTo>
                      <a:pt x="185" y="103"/>
                    </a:lnTo>
                    <a:lnTo>
                      <a:pt x="205" y="103"/>
                    </a:lnTo>
                    <a:lnTo>
                      <a:pt x="204" y="103"/>
                    </a:lnTo>
                    <a:lnTo>
                      <a:pt x="206" y="103"/>
                    </a:lnTo>
                    <a:lnTo>
                      <a:pt x="213" y="104"/>
                    </a:lnTo>
                    <a:lnTo>
                      <a:pt x="223" y="105"/>
                    </a:lnTo>
                    <a:lnTo>
                      <a:pt x="234" y="106"/>
                    </a:lnTo>
                    <a:lnTo>
                      <a:pt x="248" y="106"/>
                    </a:lnTo>
                    <a:lnTo>
                      <a:pt x="264" y="107"/>
                    </a:lnTo>
                    <a:lnTo>
                      <a:pt x="282" y="106"/>
                    </a:lnTo>
                    <a:lnTo>
                      <a:pt x="301" y="105"/>
                    </a:lnTo>
                    <a:lnTo>
                      <a:pt x="322" y="103"/>
                    </a:lnTo>
                    <a:lnTo>
                      <a:pt x="342" y="99"/>
                    </a:lnTo>
                    <a:lnTo>
                      <a:pt x="363" y="95"/>
                    </a:lnTo>
                    <a:lnTo>
                      <a:pt x="384" y="88"/>
                    </a:lnTo>
                    <a:lnTo>
                      <a:pt x="405" y="80"/>
                    </a:lnTo>
                    <a:lnTo>
                      <a:pt x="424" y="69"/>
                    </a:lnTo>
                    <a:lnTo>
                      <a:pt x="443" y="57"/>
                    </a:lnTo>
                    <a:lnTo>
                      <a:pt x="460" y="42"/>
                    </a:lnTo>
                    <a:lnTo>
                      <a:pt x="445" y="27"/>
                    </a:lnTo>
                    <a:lnTo>
                      <a:pt x="429" y="40"/>
                    </a:lnTo>
                    <a:lnTo>
                      <a:pt x="411" y="52"/>
                    </a:lnTo>
                    <a:lnTo>
                      <a:pt x="393" y="61"/>
                    </a:lnTo>
                    <a:lnTo>
                      <a:pt x="373" y="69"/>
                    </a:lnTo>
                    <a:lnTo>
                      <a:pt x="354" y="75"/>
                    </a:lnTo>
                    <a:lnTo>
                      <a:pt x="334" y="80"/>
                    </a:lnTo>
                    <a:lnTo>
                      <a:pt x="315" y="82"/>
                    </a:lnTo>
                    <a:lnTo>
                      <a:pt x="296" y="84"/>
                    </a:lnTo>
                    <a:lnTo>
                      <a:pt x="279" y="85"/>
                    </a:lnTo>
                    <a:lnTo>
                      <a:pt x="262" y="85"/>
                    </a:lnTo>
                    <a:lnTo>
                      <a:pt x="247" y="85"/>
                    </a:lnTo>
                    <a:lnTo>
                      <a:pt x="234" y="84"/>
                    </a:lnTo>
                    <a:lnTo>
                      <a:pt x="223" y="83"/>
                    </a:lnTo>
                    <a:lnTo>
                      <a:pt x="214" y="83"/>
                    </a:lnTo>
                    <a:lnTo>
                      <a:pt x="210" y="82"/>
                    </a:lnTo>
                    <a:lnTo>
                      <a:pt x="208" y="82"/>
                    </a:lnTo>
                    <a:lnTo>
                      <a:pt x="206" y="81"/>
                    </a:lnTo>
                    <a:lnTo>
                      <a:pt x="205" y="81"/>
                    </a:lnTo>
                    <a:lnTo>
                      <a:pt x="158" y="80"/>
                    </a:lnTo>
                    <a:lnTo>
                      <a:pt x="120" y="76"/>
                    </a:lnTo>
                    <a:lnTo>
                      <a:pt x="90" y="72"/>
                    </a:lnTo>
                    <a:lnTo>
                      <a:pt x="67" y="66"/>
                    </a:lnTo>
                    <a:lnTo>
                      <a:pt x="50" y="59"/>
                    </a:lnTo>
                    <a:lnTo>
                      <a:pt x="37" y="52"/>
                    </a:lnTo>
                    <a:lnTo>
                      <a:pt x="29" y="45"/>
                    </a:lnTo>
                    <a:lnTo>
                      <a:pt x="24" y="39"/>
                    </a:lnTo>
                    <a:lnTo>
                      <a:pt x="22" y="29"/>
                    </a:lnTo>
                    <a:lnTo>
                      <a:pt x="22" y="21"/>
                    </a:lnTo>
                    <a:lnTo>
                      <a:pt x="24" y="15"/>
                    </a:lnTo>
                    <a:lnTo>
                      <a:pt x="26" y="1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2"/>
              <p:cNvSpPr>
                <a:spLocks/>
              </p:cNvSpPr>
              <p:nvPr/>
            </p:nvSpPr>
            <p:spPr bwMode="auto">
              <a:xfrm>
                <a:off x="3993" y="3488"/>
                <a:ext cx="18" cy="168"/>
              </a:xfrm>
              <a:custGeom>
                <a:avLst/>
                <a:gdLst>
                  <a:gd name="T0" fmla="*/ 0 w 34"/>
                  <a:gd name="T1" fmla="*/ 1 h 338"/>
                  <a:gd name="T2" fmla="*/ 13 w 34"/>
                  <a:gd name="T3" fmla="*/ 338 h 338"/>
                  <a:gd name="T4" fmla="*/ 34 w 34"/>
                  <a:gd name="T5" fmla="*/ 338 h 338"/>
                  <a:gd name="T6" fmla="*/ 21 w 34"/>
                  <a:gd name="T7" fmla="*/ 0 h 338"/>
                  <a:gd name="T8" fmla="*/ 0 w 34"/>
                  <a:gd name="T9" fmla="*/ 1 h 3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338"/>
                  <a:gd name="T17" fmla="*/ 34 w 34"/>
                  <a:gd name="T18" fmla="*/ 338 h 3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338">
                    <a:moveTo>
                      <a:pt x="0" y="1"/>
                    </a:moveTo>
                    <a:lnTo>
                      <a:pt x="13" y="338"/>
                    </a:lnTo>
                    <a:lnTo>
                      <a:pt x="34" y="338"/>
                    </a:lnTo>
                    <a:lnTo>
                      <a:pt x="2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13"/>
              <p:cNvSpPr>
                <a:spLocks/>
              </p:cNvSpPr>
              <p:nvPr/>
            </p:nvSpPr>
            <p:spPr bwMode="auto">
              <a:xfrm>
                <a:off x="4038" y="3485"/>
                <a:ext cx="45" cy="168"/>
              </a:xfrm>
              <a:custGeom>
                <a:avLst/>
                <a:gdLst>
                  <a:gd name="T0" fmla="*/ 67 w 88"/>
                  <a:gd name="T1" fmla="*/ 0 h 337"/>
                  <a:gd name="T2" fmla="*/ 0 w 88"/>
                  <a:gd name="T3" fmla="*/ 332 h 337"/>
                  <a:gd name="T4" fmla="*/ 20 w 88"/>
                  <a:gd name="T5" fmla="*/ 337 h 337"/>
                  <a:gd name="T6" fmla="*/ 88 w 88"/>
                  <a:gd name="T7" fmla="*/ 5 h 337"/>
                  <a:gd name="T8" fmla="*/ 67 w 88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337"/>
                  <a:gd name="T17" fmla="*/ 88 w 88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337">
                    <a:moveTo>
                      <a:pt x="67" y="0"/>
                    </a:moveTo>
                    <a:lnTo>
                      <a:pt x="0" y="332"/>
                    </a:lnTo>
                    <a:lnTo>
                      <a:pt x="20" y="337"/>
                    </a:lnTo>
                    <a:lnTo>
                      <a:pt x="88" y="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14"/>
              <p:cNvSpPr>
                <a:spLocks/>
              </p:cNvSpPr>
              <p:nvPr/>
            </p:nvSpPr>
            <p:spPr bwMode="auto">
              <a:xfrm>
                <a:off x="3927" y="3485"/>
                <a:ext cx="40" cy="154"/>
              </a:xfrm>
              <a:custGeom>
                <a:avLst/>
                <a:gdLst>
                  <a:gd name="T0" fmla="*/ 0 w 80"/>
                  <a:gd name="T1" fmla="*/ 3 h 307"/>
                  <a:gd name="T2" fmla="*/ 59 w 80"/>
                  <a:gd name="T3" fmla="*/ 307 h 307"/>
                  <a:gd name="T4" fmla="*/ 80 w 80"/>
                  <a:gd name="T5" fmla="*/ 304 h 307"/>
                  <a:gd name="T6" fmla="*/ 21 w 80"/>
                  <a:gd name="T7" fmla="*/ 0 h 307"/>
                  <a:gd name="T8" fmla="*/ 0 w 80"/>
                  <a:gd name="T9" fmla="*/ 3 h 3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307"/>
                  <a:gd name="T17" fmla="*/ 80 w 80"/>
                  <a:gd name="T18" fmla="*/ 307 h 3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307">
                    <a:moveTo>
                      <a:pt x="0" y="3"/>
                    </a:moveTo>
                    <a:lnTo>
                      <a:pt x="59" y="307"/>
                    </a:lnTo>
                    <a:lnTo>
                      <a:pt x="80" y="304"/>
                    </a:ln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15"/>
              <p:cNvSpPr>
                <a:spLocks/>
              </p:cNvSpPr>
              <p:nvPr/>
            </p:nvSpPr>
            <p:spPr bwMode="auto">
              <a:xfrm>
                <a:off x="3954" y="3317"/>
                <a:ext cx="133" cy="165"/>
              </a:xfrm>
              <a:custGeom>
                <a:avLst/>
                <a:gdLst>
                  <a:gd name="T0" fmla="*/ 23 w 266"/>
                  <a:gd name="T1" fmla="*/ 222 h 331"/>
                  <a:gd name="T2" fmla="*/ 23 w 266"/>
                  <a:gd name="T3" fmla="*/ 222 h 331"/>
                  <a:gd name="T4" fmla="*/ 22 w 266"/>
                  <a:gd name="T5" fmla="*/ 216 h 331"/>
                  <a:gd name="T6" fmla="*/ 21 w 266"/>
                  <a:gd name="T7" fmla="*/ 198 h 331"/>
                  <a:gd name="T8" fmla="*/ 21 w 266"/>
                  <a:gd name="T9" fmla="*/ 173 h 331"/>
                  <a:gd name="T10" fmla="*/ 25 w 266"/>
                  <a:gd name="T11" fmla="*/ 143 h 331"/>
                  <a:gd name="T12" fmla="*/ 33 w 266"/>
                  <a:gd name="T13" fmla="*/ 110 h 331"/>
                  <a:gd name="T14" fmla="*/ 46 w 266"/>
                  <a:gd name="T15" fmla="*/ 78 h 331"/>
                  <a:gd name="T16" fmla="*/ 70 w 266"/>
                  <a:gd name="T17" fmla="*/ 51 h 331"/>
                  <a:gd name="T18" fmla="*/ 103 w 266"/>
                  <a:gd name="T19" fmla="*/ 29 h 331"/>
                  <a:gd name="T20" fmla="*/ 116 w 266"/>
                  <a:gd name="T21" fmla="*/ 24 h 331"/>
                  <a:gd name="T22" fmla="*/ 127 w 266"/>
                  <a:gd name="T23" fmla="*/ 22 h 331"/>
                  <a:gd name="T24" fmla="*/ 139 w 266"/>
                  <a:gd name="T25" fmla="*/ 21 h 331"/>
                  <a:gd name="T26" fmla="*/ 150 w 266"/>
                  <a:gd name="T27" fmla="*/ 21 h 331"/>
                  <a:gd name="T28" fmla="*/ 162 w 266"/>
                  <a:gd name="T29" fmla="*/ 23 h 331"/>
                  <a:gd name="T30" fmla="*/ 172 w 266"/>
                  <a:gd name="T31" fmla="*/ 28 h 331"/>
                  <a:gd name="T32" fmla="*/ 182 w 266"/>
                  <a:gd name="T33" fmla="*/ 33 h 331"/>
                  <a:gd name="T34" fmla="*/ 192 w 266"/>
                  <a:gd name="T35" fmla="*/ 40 h 331"/>
                  <a:gd name="T36" fmla="*/ 208 w 266"/>
                  <a:gd name="T37" fmla="*/ 58 h 331"/>
                  <a:gd name="T38" fmla="*/ 223 w 266"/>
                  <a:gd name="T39" fmla="*/ 82 h 331"/>
                  <a:gd name="T40" fmla="*/ 234 w 266"/>
                  <a:gd name="T41" fmla="*/ 111 h 331"/>
                  <a:gd name="T42" fmla="*/ 242 w 266"/>
                  <a:gd name="T43" fmla="*/ 144 h 331"/>
                  <a:gd name="T44" fmla="*/ 247 w 266"/>
                  <a:gd name="T45" fmla="*/ 183 h 331"/>
                  <a:gd name="T46" fmla="*/ 246 w 266"/>
                  <a:gd name="T47" fmla="*/ 227 h 331"/>
                  <a:gd name="T48" fmla="*/ 241 w 266"/>
                  <a:gd name="T49" fmla="*/ 274 h 331"/>
                  <a:gd name="T50" fmla="*/ 230 w 266"/>
                  <a:gd name="T51" fmla="*/ 326 h 331"/>
                  <a:gd name="T52" fmla="*/ 249 w 266"/>
                  <a:gd name="T53" fmla="*/ 331 h 331"/>
                  <a:gd name="T54" fmla="*/ 260 w 266"/>
                  <a:gd name="T55" fmla="*/ 282 h 331"/>
                  <a:gd name="T56" fmla="*/ 265 w 266"/>
                  <a:gd name="T57" fmla="*/ 235 h 331"/>
                  <a:gd name="T58" fmla="*/ 266 w 266"/>
                  <a:gd name="T59" fmla="*/ 190 h 331"/>
                  <a:gd name="T60" fmla="*/ 263 w 266"/>
                  <a:gd name="T61" fmla="*/ 149 h 331"/>
                  <a:gd name="T62" fmla="*/ 255 w 266"/>
                  <a:gd name="T63" fmla="*/ 111 h 331"/>
                  <a:gd name="T64" fmla="*/ 243 w 266"/>
                  <a:gd name="T65" fmla="*/ 76 h 331"/>
                  <a:gd name="T66" fmla="*/ 226 w 266"/>
                  <a:gd name="T67" fmla="*/ 47 h 331"/>
                  <a:gd name="T68" fmla="*/ 205 w 266"/>
                  <a:gd name="T69" fmla="*/ 24 h 331"/>
                  <a:gd name="T70" fmla="*/ 194 w 266"/>
                  <a:gd name="T71" fmla="*/ 15 h 331"/>
                  <a:gd name="T72" fmla="*/ 181 w 266"/>
                  <a:gd name="T73" fmla="*/ 8 h 331"/>
                  <a:gd name="T74" fmla="*/ 167 w 266"/>
                  <a:gd name="T75" fmla="*/ 4 h 331"/>
                  <a:gd name="T76" fmla="*/ 154 w 266"/>
                  <a:gd name="T77" fmla="*/ 1 h 331"/>
                  <a:gd name="T78" fmla="*/ 140 w 266"/>
                  <a:gd name="T79" fmla="*/ 0 h 331"/>
                  <a:gd name="T80" fmla="*/ 125 w 266"/>
                  <a:gd name="T81" fmla="*/ 1 h 331"/>
                  <a:gd name="T82" fmla="*/ 110 w 266"/>
                  <a:gd name="T83" fmla="*/ 5 h 331"/>
                  <a:gd name="T84" fmla="*/ 95 w 266"/>
                  <a:gd name="T85" fmla="*/ 10 h 331"/>
                  <a:gd name="T86" fmla="*/ 57 w 266"/>
                  <a:gd name="T87" fmla="*/ 35 h 331"/>
                  <a:gd name="T88" fmla="*/ 30 w 266"/>
                  <a:gd name="T89" fmla="*/ 66 h 331"/>
                  <a:gd name="T90" fmla="*/ 13 w 266"/>
                  <a:gd name="T91" fmla="*/ 101 h 331"/>
                  <a:gd name="T92" fmla="*/ 4 w 266"/>
                  <a:gd name="T93" fmla="*/ 137 h 331"/>
                  <a:gd name="T94" fmla="*/ 0 w 266"/>
                  <a:gd name="T95" fmla="*/ 171 h 331"/>
                  <a:gd name="T96" fmla="*/ 0 w 266"/>
                  <a:gd name="T97" fmla="*/ 199 h 331"/>
                  <a:gd name="T98" fmla="*/ 2 w 266"/>
                  <a:gd name="T99" fmla="*/ 219 h 331"/>
                  <a:gd name="T100" fmla="*/ 3 w 266"/>
                  <a:gd name="T101" fmla="*/ 226 h 331"/>
                  <a:gd name="T102" fmla="*/ 23 w 266"/>
                  <a:gd name="T103" fmla="*/ 222 h 3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66"/>
                  <a:gd name="T157" fmla="*/ 0 h 331"/>
                  <a:gd name="T158" fmla="*/ 266 w 266"/>
                  <a:gd name="T159" fmla="*/ 331 h 33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66" h="331">
                    <a:moveTo>
                      <a:pt x="23" y="222"/>
                    </a:moveTo>
                    <a:lnTo>
                      <a:pt x="23" y="222"/>
                    </a:lnTo>
                    <a:lnTo>
                      <a:pt x="22" y="216"/>
                    </a:lnTo>
                    <a:lnTo>
                      <a:pt x="21" y="198"/>
                    </a:lnTo>
                    <a:lnTo>
                      <a:pt x="21" y="173"/>
                    </a:lnTo>
                    <a:lnTo>
                      <a:pt x="25" y="143"/>
                    </a:lnTo>
                    <a:lnTo>
                      <a:pt x="33" y="110"/>
                    </a:lnTo>
                    <a:lnTo>
                      <a:pt x="46" y="78"/>
                    </a:lnTo>
                    <a:lnTo>
                      <a:pt x="70" y="51"/>
                    </a:lnTo>
                    <a:lnTo>
                      <a:pt x="103" y="29"/>
                    </a:lnTo>
                    <a:lnTo>
                      <a:pt x="116" y="24"/>
                    </a:lnTo>
                    <a:lnTo>
                      <a:pt x="127" y="22"/>
                    </a:lnTo>
                    <a:lnTo>
                      <a:pt x="139" y="21"/>
                    </a:lnTo>
                    <a:lnTo>
                      <a:pt x="150" y="21"/>
                    </a:lnTo>
                    <a:lnTo>
                      <a:pt x="162" y="23"/>
                    </a:lnTo>
                    <a:lnTo>
                      <a:pt x="172" y="28"/>
                    </a:lnTo>
                    <a:lnTo>
                      <a:pt x="182" y="33"/>
                    </a:lnTo>
                    <a:lnTo>
                      <a:pt x="192" y="40"/>
                    </a:lnTo>
                    <a:lnTo>
                      <a:pt x="208" y="58"/>
                    </a:lnTo>
                    <a:lnTo>
                      <a:pt x="223" y="82"/>
                    </a:lnTo>
                    <a:lnTo>
                      <a:pt x="234" y="111"/>
                    </a:lnTo>
                    <a:lnTo>
                      <a:pt x="242" y="144"/>
                    </a:lnTo>
                    <a:lnTo>
                      <a:pt x="247" y="183"/>
                    </a:lnTo>
                    <a:lnTo>
                      <a:pt x="246" y="227"/>
                    </a:lnTo>
                    <a:lnTo>
                      <a:pt x="241" y="274"/>
                    </a:lnTo>
                    <a:lnTo>
                      <a:pt x="230" y="326"/>
                    </a:lnTo>
                    <a:lnTo>
                      <a:pt x="249" y="331"/>
                    </a:lnTo>
                    <a:lnTo>
                      <a:pt x="260" y="282"/>
                    </a:lnTo>
                    <a:lnTo>
                      <a:pt x="265" y="235"/>
                    </a:lnTo>
                    <a:lnTo>
                      <a:pt x="266" y="190"/>
                    </a:lnTo>
                    <a:lnTo>
                      <a:pt x="263" y="149"/>
                    </a:lnTo>
                    <a:lnTo>
                      <a:pt x="255" y="111"/>
                    </a:lnTo>
                    <a:lnTo>
                      <a:pt x="243" y="76"/>
                    </a:lnTo>
                    <a:lnTo>
                      <a:pt x="226" y="47"/>
                    </a:lnTo>
                    <a:lnTo>
                      <a:pt x="205" y="24"/>
                    </a:lnTo>
                    <a:lnTo>
                      <a:pt x="194" y="15"/>
                    </a:lnTo>
                    <a:lnTo>
                      <a:pt x="181" y="8"/>
                    </a:lnTo>
                    <a:lnTo>
                      <a:pt x="167" y="4"/>
                    </a:lnTo>
                    <a:lnTo>
                      <a:pt x="154" y="1"/>
                    </a:lnTo>
                    <a:lnTo>
                      <a:pt x="140" y="0"/>
                    </a:lnTo>
                    <a:lnTo>
                      <a:pt x="125" y="1"/>
                    </a:lnTo>
                    <a:lnTo>
                      <a:pt x="110" y="5"/>
                    </a:lnTo>
                    <a:lnTo>
                      <a:pt x="95" y="10"/>
                    </a:lnTo>
                    <a:lnTo>
                      <a:pt x="57" y="35"/>
                    </a:lnTo>
                    <a:lnTo>
                      <a:pt x="30" y="66"/>
                    </a:lnTo>
                    <a:lnTo>
                      <a:pt x="13" y="101"/>
                    </a:lnTo>
                    <a:lnTo>
                      <a:pt x="4" y="137"/>
                    </a:lnTo>
                    <a:lnTo>
                      <a:pt x="0" y="171"/>
                    </a:lnTo>
                    <a:lnTo>
                      <a:pt x="0" y="199"/>
                    </a:lnTo>
                    <a:lnTo>
                      <a:pt x="2" y="219"/>
                    </a:lnTo>
                    <a:lnTo>
                      <a:pt x="3" y="226"/>
                    </a:lnTo>
                    <a:lnTo>
                      <a:pt x="23" y="2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6"/>
            <p:cNvGrpSpPr>
              <a:grpSpLocks/>
            </p:cNvGrpSpPr>
            <p:nvPr/>
          </p:nvGrpSpPr>
          <p:grpSpPr bwMode="auto">
            <a:xfrm>
              <a:off x="567" y="3558"/>
              <a:ext cx="261" cy="346"/>
              <a:chOff x="3880" y="3317"/>
              <a:chExt cx="261" cy="346"/>
            </a:xfrm>
          </p:grpSpPr>
          <p:sp>
            <p:nvSpPr>
              <p:cNvPr id="92" name="Freeform 17"/>
              <p:cNvSpPr>
                <a:spLocks/>
              </p:cNvSpPr>
              <p:nvPr/>
            </p:nvSpPr>
            <p:spPr bwMode="auto">
              <a:xfrm>
                <a:off x="3880" y="3416"/>
                <a:ext cx="261" cy="247"/>
              </a:xfrm>
              <a:custGeom>
                <a:avLst/>
                <a:gdLst>
                  <a:gd name="T0" fmla="*/ 522 w 523"/>
                  <a:gd name="T1" fmla="*/ 71 h 494"/>
                  <a:gd name="T2" fmla="*/ 511 w 523"/>
                  <a:gd name="T3" fmla="*/ 56 h 494"/>
                  <a:gd name="T4" fmla="*/ 492 w 523"/>
                  <a:gd name="T5" fmla="*/ 41 h 494"/>
                  <a:gd name="T6" fmla="*/ 463 w 523"/>
                  <a:gd name="T7" fmla="*/ 29 h 494"/>
                  <a:gd name="T8" fmla="*/ 428 w 523"/>
                  <a:gd name="T9" fmla="*/ 18 h 494"/>
                  <a:gd name="T10" fmla="*/ 386 w 523"/>
                  <a:gd name="T11" fmla="*/ 10 h 494"/>
                  <a:gd name="T12" fmla="*/ 340 w 523"/>
                  <a:gd name="T13" fmla="*/ 4 h 494"/>
                  <a:gd name="T14" fmla="*/ 288 w 523"/>
                  <a:gd name="T15" fmla="*/ 0 h 494"/>
                  <a:gd name="T16" fmla="*/ 235 w 523"/>
                  <a:gd name="T17" fmla="*/ 0 h 494"/>
                  <a:gd name="T18" fmla="*/ 184 w 523"/>
                  <a:gd name="T19" fmla="*/ 4 h 494"/>
                  <a:gd name="T20" fmla="*/ 137 w 523"/>
                  <a:gd name="T21" fmla="*/ 10 h 494"/>
                  <a:gd name="T22" fmla="*/ 96 w 523"/>
                  <a:gd name="T23" fmla="*/ 18 h 494"/>
                  <a:gd name="T24" fmla="*/ 60 w 523"/>
                  <a:gd name="T25" fmla="*/ 29 h 494"/>
                  <a:gd name="T26" fmla="*/ 31 w 523"/>
                  <a:gd name="T27" fmla="*/ 41 h 494"/>
                  <a:gd name="T28" fmla="*/ 12 w 523"/>
                  <a:gd name="T29" fmla="*/ 56 h 494"/>
                  <a:gd name="T30" fmla="*/ 1 w 523"/>
                  <a:gd name="T31" fmla="*/ 71 h 494"/>
                  <a:gd name="T32" fmla="*/ 0 w 523"/>
                  <a:gd name="T33" fmla="*/ 82 h 494"/>
                  <a:gd name="T34" fmla="*/ 2 w 523"/>
                  <a:gd name="T35" fmla="*/ 89 h 494"/>
                  <a:gd name="T36" fmla="*/ 106 w 523"/>
                  <a:gd name="T37" fmla="*/ 429 h 494"/>
                  <a:gd name="T38" fmla="*/ 106 w 523"/>
                  <a:gd name="T39" fmla="*/ 430 h 494"/>
                  <a:gd name="T40" fmla="*/ 106 w 523"/>
                  <a:gd name="T41" fmla="*/ 432 h 494"/>
                  <a:gd name="T42" fmla="*/ 107 w 523"/>
                  <a:gd name="T43" fmla="*/ 437 h 494"/>
                  <a:gd name="T44" fmla="*/ 111 w 523"/>
                  <a:gd name="T45" fmla="*/ 443 h 494"/>
                  <a:gd name="T46" fmla="*/ 115 w 523"/>
                  <a:gd name="T47" fmla="*/ 446 h 494"/>
                  <a:gd name="T48" fmla="*/ 134 w 523"/>
                  <a:gd name="T49" fmla="*/ 460 h 494"/>
                  <a:gd name="T50" fmla="*/ 160 w 523"/>
                  <a:gd name="T51" fmla="*/ 474 h 494"/>
                  <a:gd name="T52" fmla="*/ 199 w 523"/>
                  <a:gd name="T53" fmla="*/ 487 h 494"/>
                  <a:gd name="T54" fmla="*/ 259 w 523"/>
                  <a:gd name="T55" fmla="*/ 494 h 494"/>
                  <a:gd name="T56" fmla="*/ 331 w 523"/>
                  <a:gd name="T57" fmla="*/ 490 h 494"/>
                  <a:gd name="T58" fmla="*/ 380 w 523"/>
                  <a:gd name="T59" fmla="*/ 475 h 494"/>
                  <a:gd name="T60" fmla="*/ 408 w 523"/>
                  <a:gd name="T61" fmla="*/ 453 h 494"/>
                  <a:gd name="T62" fmla="*/ 417 w 523"/>
                  <a:gd name="T63" fmla="*/ 432 h 494"/>
                  <a:gd name="T64" fmla="*/ 521 w 523"/>
                  <a:gd name="T65" fmla="*/ 89 h 494"/>
                  <a:gd name="T66" fmla="*/ 523 w 523"/>
                  <a:gd name="T67" fmla="*/ 82 h 49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3"/>
                  <a:gd name="T103" fmla="*/ 0 h 494"/>
                  <a:gd name="T104" fmla="*/ 523 w 523"/>
                  <a:gd name="T105" fmla="*/ 494 h 49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3" h="494">
                    <a:moveTo>
                      <a:pt x="523" y="79"/>
                    </a:moveTo>
                    <a:lnTo>
                      <a:pt x="522" y="71"/>
                    </a:lnTo>
                    <a:lnTo>
                      <a:pt x="517" y="63"/>
                    </a:lnTo>
                    <a:lnTo>
                      <a:pt x="511" y="56"/>
                    </a:lnTo>
                    <a:lnTo>
                      <a:pt x="502" y="48"/>
                    </a:lnTo>
                    <a:lnTo>
                      <a:pt x="492" y="41"/>
                    </a:lnTo>
                    <a:lnTo>
                      <a:pt x="478" y="35"/>
                    </a:lnTo>
                    <a:lnTo>
                      <a:pt x="463" y="29"/>
                    </a:lnTo>
                    <a:lnTo>
                      <a:pt x="447" y="23"/>
                    </a:lnTo>
                    <a:lnTo>
                      <a:pt x="428" y="18"/>
                    </a:lnTo>
                    <a:lnTo>
                      <a:pt x="408" y="13"/>
                    </a:lnTo>
                    <a:lnTo>
                      <a:pt x="386" y="10"/>
                    </a:lnTo>
                    <a:lnTo>
                      <a:pt x="364" y="6"/>
                    </a:lnTo>
                    <a:lnTo>
                      <a:pt x="340" y="4"/>
                    </a:lnTo>
                    <a:lnTo>
                      <a:pt x="314" y="1"/>
                    </a:lnTo>
                    <a:lnTo>
                      <a:pt x="288" y="0"/>
                    </a:lnTo>
                    <a:lnTo>
                      <a:pt x="261" y="0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4" y="4"/>
                    </a:lnTo>
                    <a:lnTo>
                      <a:pt x="160" y="6"/>
                    </a:lnTo>
                    <a:lnTo>
                      <a:pt x="137" y="10"/>
                    </a:lnTo>
                    <a:lnTo>
                      <a:pt x="115" y="13"/>
                    </a:lnTo>
                    <a:lnTo>
                      <a:pt x="96" y="18"/>
                    </a:lnTo>
                    <a:lnTo>
                      <a:pt x="77" y="23"/>
                    </a:lnTo>
                    <a:lnTo>
                      <a:pt x="60" y="29"/>
                    </a:lnTo>
                    <a:lnTo>
                      <a:pt x="45" y="35"/>
                    </a:lnTo>
                    <a:lnTo>
                      <a:pt x="31" y="41"/>
                    </a:lnTo>
                    <a:lnTo>
                      <a:pt x="21" y="48"/>
                    </a:lnTo>
                    <a:lnTo>
                      <a:pt x="12" y="56"/>
                    </a:lnTo>
                    <a:lnTo>
                      <a:pt x="6" y="63"/>
                    </a:lnTo>
                    <a:lnTo>
                      <a:pt x="1" y="71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1" y="86"/>
                    </a:lnTo>
                    <a:lnTo>
                      <a:pt x="2" y="89"/>
                    </a:lnTo>
                    <a:lnTo>
                      <a:pt x="5" y="92"/>
                    </a:lnTo>
                    <a:lnTo>
                      <a:pt x="106" y="429"/>
                    </a:lnTo>
                    <a:lnTo>
                      <a:pt x="106" y="430"/>
                    </a:lnTo>
                    <a:lnTo>
                      <a:pt x="106" y="431"/>
                    </a:lnTo>
                    <a:lnTo>
                      <a:pt x="106" y="432"/>
                    </a:lnTo>
                    <a:lnTo>
                      <a:pt x="106" y="435"/>
                    </a:lnTo>
                    <a:lnTo>
                      <a:pt x="107" y="437"/>
                    </a:lnTo>
                    <a:lnTo>
                      <a:pt x="108" y="441"/>
                    </a:lnTo>
                    <a:lnTo>
                      <a:pt x="111" y="443"/>
                    </a:lnTo>
                    <a:lnTo>
                      <a:pt x="112" y="446"/>
                    </a:lnTo>
                    <a:lnTo>
                      <a:pt x="115" y="446"/>
                    </a:lnTo>
                    <a:lnTo>
                      <a:pt x="123" y="453"/>
                    </a:lnTo>
                    <a:lnTo>
                      <a:pt x="134" y="460"/>
                    </a:lnTo>
                    <a:lnTo>
                      <a:pt x="145" y="467"/>
                    </a:lnTo>
                    <a:lnTo>
                      <a:pt x="160" y="474"/>
                    </a:lnTo>
                    <a:lnTo>
                      <a:pt x="177" y="481"/>
                    </a:lnTo>
                    <a:lnTo>
                      <a:pt x="199" y="487"/>
                    </a:lnTo>
                    <a:lnTo>
                      <a:pt x="227" y="490"/>
                    </a:lnTo>
                    <a:lnTo>
                      <a:pt x="259" y="494"/>
                    </a:lnTo>
                    <a:lnTo>
                      <a:pt x="298" y="494"/>
                    </a:lnTo>
                    <a:lnTo>
                      <a:pt x="331" y="490"/>
                    </a:lnTo>
                    <a:lnTo>
                      <a:pt x="358" y="483"/>
                    </a:lnTo>
                    <a:lnTo>
                      <a:pt x="380" y="475"/>
                    </a:lnTo>
                    <a:lnTo>
                      <a:pt x="396" y="465"/>
                    </a:lnTo>
                    <a:lnTo>
                      <a:pt x="408" y="453"/>
                    </a:lnTo>
                    <a:lnTo>
                      <a:pt x="415" y="443"/>
                    </a:lnTo>
                    <a:lnTo>
                      <a:pt x="417" y="432"/>
                    </a:lnTo>
                    <a:lnTo>
                      <a:pt x="519" y="92"/>
                    </a:lnTo>
                    <a:lnTo>
                      <a:pt x="521" y="89"/>
                    </a:lnTo>
                    <a:lnTo>
                      <a:pt x="522" y="86"/>
                    </a:lnTo>
                    <a:lnTo>
                      <a:pt x="523" y="82"/>
                    </a:lnTo>
                    <a:lnTo>
                      <a:pt x="523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18"/>
              <p:cNvSpPr>
                <a:spLocks/>
              </p:cNvSpPr>
              <p:nvPr/>
            </p:nvSpPr>
            <p:spPr bwMode="auto">
              <a:xfrm>
                <a:off x="3904" y="3431"/>
                <a:ext cx="213" cy="217"/>
              </a:xfrm>
              <a:custGeom>
                <a:avLst/>
                <a:gdLst>
                  <a:gd name="T0" fmla="*/ 425 w 427"/>
                  <a:gd name="T1" fmla="*/ 62 h 434"/>
                  <a:gd name="T2" fmla="*/ 417 w 427"/>
                  <a:gd name="T3" fmla="*/ 49 h 434"/>
                  <a:gd name="T4" fmla="*/ 401 w 427"/>
                  <a:gd name="T5" fmla="*/ 36 h 434"/>
                  <a:gd name="T6" fmla="*/ 378 w 427"/>
                  <a:gd name="T7" fmla="*/ 26 h 434"/>
                  <a:gd name="T8" fmla="*/ 349 w 427"/>
                  <a:gd name="T9" fmla="*/ 16 h 434"/>
                  <a:gd name="T10" fmla="*/ 315 w 427"/>
                  <a:gd name="T11" fmla="*/ 8 h 434"/>
                  <a:gd name="T12" fmla="*/ 277 w 427"/>
                  <a:gd name="T13" fmla="*/ 4 h 434"/>
                  <a:gd name="T14" fmla="*/ 235 w 427"/>
                  <a:gd name="T15" fmla="*/ 0 h 434"/>
                  <a:gd name="T16" fmla="*/ 192 w 427"/>
                  <a:gd name="T17" fmla="*/ 0 h 434"/>
                  <a:gd name="T18" fmla="*/ 150 w 427"/>
                  <a:gd name="T19" fmla="*/ 4 h 434"/>
                  <a:gd name="T20" fmla="*/ 112 w 427"/>
                  <a:gd name="T21" fmla="*/ 8 h 434"/>
                  <a:gd name="T22" fmla="*/ 78 w 427"/>
                  <a:gd name="T23" fmla="*/ 16 h 434"/>
                  <a:gd name="T24" fmla="*/ 49 w 427"/>
                  <a:gd name="T25" fmla="*/ 26 h 434"/>
                  <a:gd name="T26" fmla="*/ 26 w 427"/>
                  <a:gd name="T27" fmla="*/ 36 h 434"/>
                  <a:gd name="T28" fmla="*/ 10 w 427"/>
                  <a:gd name="T29" fmla="*/ 49 h 434"/>
                  <a:gd name="T30" fmla="*/ 2 w 427"/>
                  <a:gd name="T31" fmla="*/ 62 h 434"/>
                  <a:gd name="T32" fmla="*/ 0 w 427"/>
                  <a:gd name="T33" fmla="*/ 73 h 434"/>
                  <a:gd name="T34" fmla="*/ 3 w 427"/>
                  <a:gd name="T35" fmla="*/ 79 h 434"/>
                  <a:gd name="T36" fmla="*/ 87 w 427"/>
                  <a:gd name="T37" fmla="*/ 376 h 434"/>
                  <a:gd name="T38" fmla="*/ 87 w 427"/>
                  <a:gd name="T39" fmla="*/ 377 h 434"/>
                  <a:gd name="T40" fmla="*/ 87 w 427"/>
                  <a:gd name="T41" fmla="*/ 379 h 434"/>
                  <a:gd name="T42" fmla="*/ 88 w 427"/>
                  <a:gd name="T43" fmla="*/ 384 h 434"/>
                  <a:gd name="T44" fmla="*/ 90 w 427"/>
                  <a:gd name="T45" fmla="*/ 389 h 434"/>
                  <a:gd name="T46" fmla="*/ 94 w 427"/>
                  <a:gd name="T47" fmla="*/ 392 h 434"/>
                  <a:gd name="T48" fmla="*/ 109 w 427"/>
                  <a:gd name="T49" fmla="*/ 404 h 434"/>
                  <a:gd name="T50" fmla="*/ 131 w 427"/>
                  <a:gd name="T51" fmla="*/ 416 h 434"/>
                  <a:gd name="T52" fmla="*/ 163 w 427"/>
                  <a:gd name="T53" fmla="*/ 427 h 434"/>
                  <a:gd name="T54" fmla="*/ 211 w 427"/>
                  <a:gd name="T55" fmla="*/ 434 h 434"/>
                  <a:gd name="T56" fmla="*/ 270 w 427"/>
                  <a:gd name="T57" fmla="*/ 430 h 434"/>
                  <a:gd name="T58" fmla="*/ 310 w 427"/>
                  <a:gd name="T59" fmla="*/ 416 h 434"/>
                  <a:gd name="T60" fmla="*/ 333 w 427"/>
                  <a:gd name="T61" fmla="*/ 398 h 434"/>
                  <a:gd name="T62" fmla="*/ 340 w 427"/>
                  <a:gd name="T63" fmla="*/ 379 h 434"/>
                  <a:gd name="T64" fmla="*/ 424 w 427"/>
                  <a:gd name="T65" fmla="*/ 79 h 434"/>
                  <a:gd name="T66" fmla="*/ 427 w 427"/>
                  <a:gd name="T67" fmla="*/ 73 h 4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7"/>
                  <a:gd name="T103" fmla="*/ 0 h 434"/>
                  <a:gd name="T104" fmla="*/ 427 w 427"/>
                  <a:gd name="T105" fmla="*/ 434 h 4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7" h="434">
                    <a:moveTo>
                      <a:pt x="427" y="69"/>
                    </a:moveTo>
                    <a:lnTo>
                      <a:pt x="425" y="62"/>
                    </a:lnTo>
                    <a:lnTo>
                      <a:pt x="422" y="56"/>
                    </a:lnTo>
                    <a:lnTo>
                      <a:pt x="417" y="49"/>
                    </a:lnTo>
                    <a:lnTo>
                      <a:pt x="409" y="43"/>
                    </a:lnTo>
                    <a:lnTo>
                      <a:pt x="401" y="36"/>
                    </a:lnTo>
                    <a:lnTo>
                      <a:pt x="390" y="31"/>
                    </a:lnTo>
                    <a:lnTo>
                      <a:pt x="378" y="26"/>
                    </a:lnTo>
                    <a:lnTo>
                      <a:pt x="364" y="21"/>
                    </a:lnTo>
                    <a:lnTo>
                      <a:pt x="349" y="16"/>
                    </a:lnTo>
                    <a:lnTo>
                      <a:pt x="332" y="12"/>
                    </a:lnTo>
                    <a:lnTo>
                      <a:pt x="315" y="8"/>
                    </a:lnTo>
                    <a:lnTo>
                      <a:pt x="296" y="6"/>
                    </a:lnTo>
                    <a:lnTo>
                      <a:pt x="277" y="4"/>
                    </a:lnTo>
                    <a:lnTo>
                      <a:pt x="256" y="1"/>
                    </a:lnTo>
                    <a:lnTo>
                      <a:pt x="235" y="0"/>
                    </a:lnTo>
                    <a:lnTo>
                      <a:pt x="213" y="0"/>
                    </a:lnTo>
                    <a:lnTo>
                      <a:pt x="192" y="0"/>
                    </a:lnTo>
                    <a:lnTo>
                      <a:pt x="171" y="1"/>
                    </a:lnTo>
                    <a:lnTo>
                      <a:pt x="150" y="4"/>
                    </a:lnTo>
                    <a:lnTo>
                      <a:pt x="131" y="6"/>
                    </a:lnTo>
                    <a:lnTo>
                      <a:pt x="112" y="8"/>
                    </a:lnTo>
                    <a:lnTo>
                      <a:pt x="95" y="12"/>
                    </a:lnTo>
                    <a:lnTo>
                      <a:pt x="78" y="16"/>
                    </a:lnTo>
                    <a:lnTo>
                      <a:pt x="63" y="21"/>
                    </a:lnTo>
                    <a:lnTo>
                      <a:pt x="49" y="26"/>
                    </a:lnTo>
                    <a:lnTo>
                      <a:pt x="37" y="31"/>
                    </a:lnTo>
                    <a:lnTo>
                      <a:pt x="26" y="36"/>
                    </a:lnTo>
                    <a:lnTo>
                      <a:pt x="18" y="43"/>
                    </a:lnTo>
                    <a:lnTo>
                      <a:pt x="10" y="49"/>
                    </a:lnTo>
                    <a:lnTo>
                      <a:pt x="5" y="56"/>
                    </a:lnTo>
                    <a:lnTo>
                      <a:pt x="2" y="62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2" y="75"/>
                    </a:lnTo>
                    <a:lnTo>
                      <a:pt x="3" y="79"/>
                    </a:lnTo>
                    <a:lnTo>
                      <a:pt x="4" y="82"/>
                    </a:lnTo>
                    <a:lnTo>
                      <a:pt x="87" y="376"/>
                    </a:lnTo>
                    <a:lnTo>
                      <a:pt x="87" y="377"/>
                    </a:lnTo>
                    <a:lnTo>
                      <a:pt x="87" y="378"/>
                    </a:lnTo>
                    <a:lnTo>
                      <a:pt x="87" y="379"/>
                    </a:lnTo>
                    <a:lnTo>
                      <a:pt x="87" y="382"/>
                    </a:lnTo>
                    <a:lnTo>
                      <a:pt x="88" y="384"/>
                    </a:lnTo>
                    <a:lnTo>
                      <a:pt x="89" y="386"/>
                    </a:lnTo>
                    <a:lnTo>
                      <a:pt x="90" y="389"/>
                    </a:lnTo>
                    <a:lnTo>
                      <a:pt x="91" y="392"/>
                    </a:lnTo>
                    <a:lnTo>
                      <a:pt x="94" y="392"/>
                    </a:lnTo>
                    <a:lnTo>
                      <a:pt x="101" y="398"/>
                    </a:lnTo>
                    <a:lnTo>
                      <a:pt x="109" y="404"/>
                    </a:lnTo>
                    <a:lnTo>
                      <a:pt x="118" y="411"/>
                    </a:lnTo>
                    <a:lnTo>
                      <a:pt x="131" y="416"/>
                    </a:lnTo>
                    <a:lnTo>
                      <a:pt x="145" y="422"/>
                    </a:lnTo>
                    <a:lnTo>
                      <a:pt x="163" y="427"/>
                    </a:lnTo>
                    <a:lnTo>
                      <a:pt x="185" y="431"/>
                    </a:lnTo>
                    <a:lnTo>
                      <a:pt x="211" y="434"/>
                    </a:lnTo>
                    <a:lnTo>
                      <a:pt x="242" y="434"/>
                    </a:lnTo>
                    <a:lnTo>
                      <a:pt x="270" y="430"/>
                    </a:lnTo>
                    <a:lnTo>
                      <a:pt x="292" y="424"/>
                    </a:lnTo>
                    <a:lnTo>
                      <a:pt x="310" y="416"/>
                    </a:lnTo>
                    <a:lnTo>
                      <a:pt x="323" y="407"/>
                    </a:lnTo>
                    <a:lnTo>
                      <a:pt x="333" y="398"/>
                    </a:lnTo>
                    <a:lnTo>
                      <a:pt x="338" y="387"/>
                    </a:lnTo>
                    <a:lnTo>
                      <a:pt x="340" y="379"/>
                    </a:lnTo>
                    <a:lnTo>
                      <a:pt x="423" y="82"/>
                    </a:lnTo>
                    <a:lnTo>
                      <a:pt x="424" y="79"/>
                    </a:lnTo>
                    <a:lnTo>
                      <a:pt x="425" y="75"/>
                    </a:lnTo>
                    <a:lnTo>
                      <a:pt x="427" y="73"/>
                    </a:lnTo>
                    <a:lnTo>
                      <a:pt x="427" y="69"/>
                    </a:lnTo>
                    <a:close/>
                  </a:path>
                </a:pathLst>
              </a:custGeom>
              <a:solidFill>
                <a:srgbClr val="B54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19"/>
              <p:cNvSpPr>
                <a:spLocks/>
              </p:cNvSpPr>
              <p:nvPr/>
            </p:nvSpPr>
            <p:spPr bwMode="auto">
              <a:xfrm>
                <a:off x="3904" y="3431"/>
                <a:ext cx="214" cy="59"/>
              </a:xfrm>
              <a:custGeom>
                <a:avLst/>
                <a:gdLst>
                  <a:gd name="T0" fmla="*/ 427 w 428"/>
                  <a:gd name="T1" fmla="*/ 68 h 118"/>
                  <a:gd name="T2" fmla="*/ 418 w 428"/>
                  <a:gd name="T3" fmla="*/ 79 h 118"/>
                  <a:gd name="T4" fmla="*/ 402 w 428"/>
                  <a:gd name="T5" fmla="*/ 89 h 118"/>
                  <a:gd name="T6" fmla="*/ 379 w 428"/>
                  <a:gd name="T7" fmla="*/ 97 h 118"/>
                  <a:gd name="T8" fmla="*/ 349 w 428"/>
                  <a:gd name="T9" fmla="*/ 105 h 118"/>
                  <a:gd name="T10" fmla="*/ 316 w 428"/>
                  <a:gd name="T11" fmla="*/ 111 h 118"/>
                  <a:gd name="T12" fmla="*/ 277 w 428"/>
                  <a:gd name="T13" fmla="*/ 115 h 118"/>
                  <a:gd name="T14" fmla="*/ 235 w 428"/>
                  <a:gd name="T15" fmla="*/ 118 h 118"/>
                  <a:gd name="T16" fmla="*/ 192 w 428"/>
                  <a:gd name="T17" fmla="*/ 118 h 118"/>
                  <a:gd name="T18" fmla="*/ 150 w 428"/>
                  <a:gd name="T19" fmla="*/ 115 h 118"/>
                  <a:gd name="T20" fmla="*/ 112 w 428"/>
                  <a:gd name="T21" fmla="*/ 111 h 118"/>
                  <a:gd name="T22" fmla="*/ 78 w 428"/>
                  <a:gd name="T23" fmla="*/ 105 h 118"/>
                  <a:gd name="T24" fmla="*/ 49 w 428"/>
                  <a:gd name="T25" fmla="*/ 97 h 118"/>
                  <a:gd name="T26" fmla="*/ 26 w 428"/>
                  <a:gd name="T27" fmla="*/ 89 h 118"/>
                  <a:gd name="T28" fmla="*/ 10 w 428"/>
                  <a:gd name="T29" fmla="*/ 79 h 118"/>
                  <a:gd name="T30" fmla="*/ 2 w 428"/>
                  <a:gd name="T31" fmla="*/ 68 h 118"/>
                  <a:gd name="T32" fmla="*/ 2 w 428"/>
                  <a:gd name="T33" fmla="*/ 57 h 118"/>
                  <a:gd name="T34" fmla="*/ 10 w 428"/>
                  <a:gd name="T35" fmla="*/ 45 h 118"/>
                  <a:gd name="T36" fmla="*/ 26 w 428"/>
                  <a:gd name="T37" fmla="*/ 35 h 118"/>
                  <a:gd name="T38" fmla="*/ 49 w 428"/>
                  <a:gd name="T39" fmla="*/ 24 h 118"/>
                  <a:gd name="T40" fmla="*/ 78 w 428"/>
                  <a:gd name="T41" fmla="*/ 15 h 118"/>
                  <a:gd name="T42" fmla="*/ 112 w 428"/>
                  <a:gd name="T43" fmla="*/ 8 h 118"/>
                  <a:gd name="T44" fmla="*/ 150 w 428"/>
                  <a:gd name="T45" fmla="*/ 4 h 118"/>
                  <a:gd name="T46" fmla="*/ 192 w 428"/>
                  <a:gd name="T47" fmla="*/ 0 h 118"/>
                  <a:gd name="T48" fmla="*/ 235 w 428"/>
                  <a:gd name="T49" fmla="*/ 0 h 118"/>
                  <a:gd name="T50" fmla="*/ 277 w 428"/>
                  <a:gd name="T51" fmla="*/ 4 h 118"/>
                  <a:gd name="T52" fmla="*/ 316 w 428"/>
                  <a:gd name="T53" fmla="*/ 8 h 118"/>
                  <a:gd name="T54" fmla="*/ 349 w 428"/>
                  <a:gd name="T55" fmla="*/ 15 h 118"/>
                  <a:gd name="T56" fmla="*/ 379 w 428"/>
                  <a:gd name="T57" fmla="*/ 24 h 118"/>
                  <a:gd name="T58" fmla="*/ 402 w 428"/>
                  <a:gd name="T59" fmla="*/ 35 h 118"/>
                  <a:gd name="T60" fmla="*/ 418 w 428"/>
                  <a:gd name="T61" fmla="*/ 45 h 118"/>
                  <a:gd name="T62" fmla="*/ 427 w 428"/>
                  <a:gd name="T63" fmla="*/ 57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8"/>
                  <a:gd name="T97" fmla="*/ 0 h 118"/>
                  <a:gd name="T98" fmla="*/ 428 w 428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8" h="118">
                    <a:moveTo>
                      <a:pt x="428" y="62"/>
                    </a:moveTo>
                    <a:lnTo>
                      <a:pt x="427" y="68"/>
                    </a:lnTo>
                    <a:lnTo>
                      <a:pt x="423" y="74"/>
                    </a:lnTo>
                    <a:lnTo>
                      <a:pt x="418" y="79"/>
                    </a:lnTo>
                    <a:lnTo>
                      <a:pt x="410" y="83"/>
                    </a:lnTo>
                    <a:lnTo>
                      <a:pt x="402" y="89"/>
                    </a:lnTo>
                    <a:lnTo>
                      <a:pt x="391" y="94"/>
                    </a:lnTo>
                    <a:lnTo>
                      <a:pt x="379" y="97"/>
                    </a:lnTo>
                    <a:lnTo>
                      <a:pt x="365" y="102"/>
                    </a:lnTo>
                    <a:lnTo>
                      <a:pt x="349" y="105"/>
                    </a:lnTo>
                    <a:lnTo>
                      <a:pt x="333" y="109"/>
                    </a:lnTo>
                    <a:lnTo>
                      <a:pt x="316" y="111"/>
                    </a:lnTo>
                    <a:lnTo>
                      <a:pt x="298" y="113"/>
                    </a:lnTo>
                    <a:lnTo>
                      <a:pt x="277" y="115"/>
                    </a:lnTo>
                    <a:lnTo>
                      <a:pt x="257" y="117"/>
                    </a:lnTo>
                    <a:lnTo>
                      <a:pt x="235" y="118"/>
                    </a:lnTo>
                    <a:lnTo>
                      <a:pt x="213" y="118"/>
                    </a:lnTo>
                    <a:lnTo>
                      <a:pt x="192" y="118"/>
                    </a:lnTo>
                    <a:lnTo>
                      <a:pt x="171" y="117"/>
                    </a:lnTo>
                    <a:lnTo>
                      <a:pt x="150" y="115"/>
                    </a:lnTo>
                    <a:lnTo>
                      <a:pt x="131" y="113"/>
                    </a:lnTo>
                    <a:lnTo>
                      <a:pt x="112" y="111"/>
                    </a:lnTo>
                    <a:lnTo>
                      <a:pt x="95" y="109"/>
                    </a:lnTo>
                    <a:lnTo>
                      <a:pt x="78" y="105"/>
                    </a:lnTo>
                    <a:lnTo>
                      <a:pt x="63" y="102"/>
                    </a:lnTo>
                    <a:lnTo>
                      <a:pt x="49" y="97"/>
                    </a:lnTo>
                    <a:lnTo>
                      <a:pt x="37" y="94"/>
                    </a:lnTo>
                    <a:lnTo>
                      <a:pt x="26" y="89"/>
                    </a:lnTo>
                    <a:lnTo>
                      <a:pt x="18" y="83"/>
                    </a:lnTo>
                    <a:lnTo>
                      <a:pt x="10" y="79"/>
                    </a:lnTo>
                    <a:lnTo>
                      <a:pt x="5" y="74"/>
                    </a:lnTo>
                    <a:lnTo>
                      <a:pt x="2" y="68"/>
                    </a:lnTo>
                    <a:lnTo>
                      <a:pt x="0" y="62"/>
                    </a:lnTo>
                    <a:lnTo>
                      <a:pt x="2" y="57"/>
                    </a:lnTo>
                    <a:lnTo>
                      <a:pt x="5" y="51"/>
                    </a:lnTo>
                    <a:lnTo>
                      <a:pt x="10" y="45"/>
                    </a:lnTo>
                    <a:lnTo>
                      <a:pt x="18" y="39"/>
                    </a:lnTo>
                    <a:lnTo>
                      <a:pt x="26" y="35"/>
                    </a:lnTo>
                    <a:lnTo>
                      <a:pt x="37" y="29"/>
                    </a:lnTo>
                    <a:lnTo>
                      <a:pt x="49" y="24"/>
                    </a:lnTo>
                    <a:lnTo>
                      <a:pt x="63" y="20"/>
                    </a:lnTo>
                    <a:lnTo>
                      <a:pt x="78" y="15"/>
                    </a:lnTo>
                    <a:lnTo>
                      <a:pt x="95" y="12"/>
                    </a:lnTo>
                    <a:lnTo>
                      <a:pt x="112" y="8"/>
                    </a:lnTo>
                    <a:lnTo>
                      <a:pt x="131" y="6"/>
                    </a:lnTo>
                    <a:lnTo>
                      <a:pt x="150" y="4"/>
                    </a:lnTo>
                    <a:lnTo>
                      <a:pt x="171" y="1"/>
                    </a:lnTo>
                    <a:lnTo>
                      <a:pt x="192" y="0"/>
                    </a:lnTo>
                    <a:lnTo>
                      <a:pt x="213" y="0"/>
                    </a:lnTo>
                    <a:lnTo>
                      <a:pt x="235" y="0"/>
                    </a:lnTo>
                    <a:lnTo>
                      <a:pt x="257" y="1"/>
                    </a:lnTo>
                    <a:lnTo>
                      <a:pt x="277" y="4"/>
                    </a:lnTo>
                    <a:lnTo>
                      <a:pt x="298" y="6"/>
                    </a:lnTo>
                    <a:lnTo>
                      <a:pt x="316" y="8"/>
                    </a:lnTo>
                    <a:lnTo>
                      <a:pt x="333" y="12"/>
                    </a:lnTo>
                    <a:lnTo>
                      <a:pt x="349" y="15"/>
                    </a:lnTo>
                    <a:lnTo>
                      <a:pt x="365" y="20"/>
                    </a:lnTo>
                    <a:lnTo>
                      <a:pt x="379" y="24"/>
                    </a:lnTo>
                    <a:lnTo>
                      <a:pt x="391" y="29"/>
                    </a:lnTo>
                    <a:lnTo>
                      <a:pt x="402" y="35"/>
                    </a:lnTo>
                    <a:lnTo>
                      <a:pt x="410" y="39"/>
                    </a:lnTo>
                    <a:lnTo>
                      <a:pt x="418" y="45"/>
                    </a:lnTo>
                    <a:lnTo>
                      <a:pt x="423" y="51"/>
                    </a:lnTo>
                    <a:lnTo>
                      <a:pt x="427" y="57"/>
                    </a:lnTo>
                    <a:lnTo>
                      <a:pt x="428" y="62"/>
                    </a:lnTo>
                    <a:close/>
                  </a:path>
                </a:pathLst>
              </a:custGeom>
              <a:solidFill>
                <a:srgbClr val="6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20"/>
              <p:cNvSpPr>
                <a:spLocks/>
              </p:cNvSpPr>
              <p:nvPr/>
            </p:nvSpPr>
            <p:spPr bwMode="auto">
              <a:xfrm>
                <a:off x="3896" y="3442"/>
                <a:ext cx="230" cy="54"/>
              </a:xfrm>
              <a:custGeom>
                <a:avLst/>
                <a:gdLst>
                  <a:gd name="T0" fmla="*/ 6 w 460"/>
                  <a:gd name="T1" fmla="*/ 5 h 107"/>
                  <a:gd name="T2" fmla="*/ 0 w 460"/>
                  <a:gd name="T3" fmla="*/ 31 h 107"/>
                  <a:gd name="T4" fmla="*/ 9 w 460"/>
                  <a:gd name="T5" fmla="*/ 55 h 107"/>
                  <a:gd name="T6" fmla="*/ 21 w 460"/>
                  <a:gd name="T7" fmla="*/ 67 h 107"/>
                  <a:gd name="T8" fmla="*/ 37 w 460"/>
                  <a:gd name="T9" fmla="*/ 77 h 107"/>
                  <a:gd name="T10" fmla="*/ 58 w 460"/>
                  <a:gd name="T11" fmla="*/ 85 h 107"/>
                  <a:gd name="T12" fmla="*/ 83 w 460"/>
                  <a:gd name="T13" fmla="*/ 92 h 107"/>
                  <a:gd name="T14" fmla="*/ 112 w 460"/>
                  <a:gd name="T15" fmla="*/ 97 h 107"/>
                  <a:gd name="T16" fmla="*/ 147 w 460"/>
                  <a:gd name="T17" fmla="*/ 100 h 107"/>
                  <a:gd name="T18" fmla="*/ 185 w 460"/>
                  <a:gd name="T19" fmla="*/ 103 h 107"/>
                  <a:gd name="T20" fmla="*/ 204 w 460"/>
                  <a:gd name="T21" fmla="*/ 103 h 107"/>
                  <a:gd name="T22" fmla="*/ 213 w 460"/>
                  <a:gd name="T23" fmla="*/ 104 h 107"/>
                  <a:gd name="T24" fmla="*/ 234 w 460"/>
                  <a:gd name="T25" fmla="*/ 106 h 107"/>
                  <a:gd name="T26" fmla="*/ 264 w 460"/>
                  <a:gd name="T27" fmla="*/ 107 h 107"/>
                  <a:gd name="T28" fmla="*/ 301 w 460"/>
                  <a:gd name="T29" fmla="*/ 105 h 107"/>
                  <a:gd name="T30" fmla="*/ 342 w 460"/>
                  <a:gd name="T31" fmla="*/ 99 h 107"/>
                  <a:gd name="T32" fmla="*/ 384 w 460"/>
                  <a:gd name="T33" fmla="*/ 88 h 107"/>
                  <a:gd name="T34" fmla="*/ 424 w 460"/>
                  <a:gd name="T35" fmla="*/ 69 h 107"/>
                  <a:gd name="T36" fmla="*/ 460 w 460"/>
                  <a:gd name="T37" fmla="*/ 42 h 107"/>
                  <a:gd name="T38" fmla="*/ 429 w 460"/>
                  <a:gd name="T39" fmla="*/ 40 h 107"/>
                  <a:gd name="T40" fmla="*/ 393 w 460"/>
                  <a:gd name="T41" fmla="*/ 61 h 107"/>
                  <a:gd name="T42" fmla="*/ 354 w 460"/>
                  <a:gd name="T43" fmla="*/ 75 h 107"/>
                  <a:gd name="T44" fmla="*/ 315 w 460"/>
                  <a:gd name="T45" fmla="*/ 82 h 107"/>
                  <a:gd name="T46" fmla="*/ 279 w 460"/>
                  <a:gd name="T47" fmla="*/ 85 h 107"/>
                  <a:gd name="T48" fmla="*/ 247 w 460"/>
                  <a:gd name="T49" fmla="*/ 85 h 107"/>
                  <a:gd name="T50" fmla="*/ 223 w 460"/>
                  <a:gd name="T51" fmla="*/ 83 h 107"/>
                  <a:gd name="T52" fmla="*/ 210 w 460"/>
                  <a:gd name="T53" fmla="*/ 82 h 107"/>
                  <a:gd name="T54" fmla="*/ 206 w 460"/>
                  <a:gd name="T55" fmla="*/ 81 h 107"/>
                  <a:gd name="T56" fmla="*/ 206 w 460"/>
                  <a:gd name="T57" fmla="*/ 81 h 107"/>
                  <a:gd name="T58" fmla="*/ 205 w 460"/>
                  <a:gd name="T59" fmla="*/ 81 h 107"/>
                  <a:gd name="T60" fmla="*/ 120 w 460"/>
                  <a:gd name="T61" fmla="*/ 76 h 107"/>
                  <a:gd name="T62" fmla="*/ 67 w 460"/>
                  <a:gd name="T63" fmla="*/ 66 h 107"/>
                  <a:gd name="T64" fmla="*/ 37 w 460"/>
                  <a:gd name="T65" fmla="*/ 52 h 107"/>
                  <a:gd name="T66" fmla="*/ 24 w 460"/>
                  <a:gd name="T67" fmla="*/ 39 h 107"/>
                  <a:gd name="T68" fmla="*/ 22 w 460"/>
                  <a:gd name="T69" fmla="*/ 21 h 107"/>
                  <a:gd name="T70" fmla="*/ 26 w 460"/>
                  <a:gd name="T71" fmla="*/ 13 h 10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60"/>
                  <a:gd name="T109" fmla="*/ 0 h 107"/>
                  <a:gd name="T110" fmla="*/ 460 w 460"/>
                  <a:gd name="T111" fmla="*/ 107 h 10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60" h="107">
                    <a:moveTo>
                      <a:pt x="8" y="0"/>
                    </a:moveTo>
                    <a:lnTo>
                      <a:pt x="6" y="5"/>
                    </a:lnTo>
                    <a:lnTo>
                      <a:pt x="1" y="15"/>
                    </a:lnTo>
                    <a:lnTo>
                      <a:pt x="0" y="31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4" y="61"/>
                    </a:lnTo>
                    <a:lnTo>
                      <a:pt x="21" y="67"/>
                    </a:lnTo>
                    <a:lnTo>
                      <a:pt x="28" y="72"/>
                    </a:lnTo>
                    <a:lnTo>
                      <a:pt x="37" y="77"/>
                    </a:lnTo>
                    <a:lnTo>
                      <a:pt x="46" y="81"/>
                    </a:lnTo>
                    <a:lnTo>
                      <a:pt x="58" y="85"/>
                    </a:lnTo>
                    <a:lnTo>
                      <a:pt x="69" y="89"/>
                    </a:lnTo>
                    <a:lnTo>
                      <a:pt x="83" y="92"/>
                    </a:lnTo>
                    <a:lnTo>
                      <a:pt x="97" y="95"/>
                    </a:lnTo>
                    <a:lnTo>
                      <a:pt x="112" y="97"/>
                    </a:lnTo>
                    <a:lnTo>
                      <a:pt x="128" y="99"/>
                    </a:lnTo>
                    <a:lnTo>
                      <a:pt x="147" y="100"/>
                    </a:lnTo>
                    <a:lnTo>
                      <a:pt x="165" y="102"/>
                    </a:lnTo>
                    <a:lnTo>
                      <a:pt x="185" y="103"/>
                    </a:lnTo>
                    <a:lnTo>
                      <a:pt x="205" y="103"/>
                    </a:lnTo>
                    <a:lnTo>
                      <a:pt x="204" y="103"/>
                    </a:lnTo>
                    <a:lnTo>
                      <a:pt x="206" y="103"/>
                    </a:lnTo>
                    <a:lnTo>
                      <a:pt x="213" y="104"/>
                    </a:lnTo>
                    <a:lnTo>
                      <a:pt x="223" y="105"/>
                    </a:lnTo>
                    <a:lnTo>
                      <a:pt x="234" y="106"/>
                    </a:lnTo>
                    <a:lnTo>
                      <a:pt x="248" y="106"/>
                    </a:lnTo>
                    <a:lnTo>
                      <a:pt x="264" y="107"/>
                    </a:lnTo>
                    <a:lnTo>
                      <a:pt x="282" y="106"/>
                    </a:lnTo>
                    <a:lnTo>
                      <a:pt x="301" y="105"/>
                    </a:lnTo>
                    <a:lnTo>
                      <a:pt x="322" y="103"/>
                    </a:lnTo>
                    <a:lnTo>
                      <a:pt x="342" y="99"/>
                    </a:lnTo>
                    <a:lnTo>
                      <a:pt x="363" y="95"/>
                    </a:lnTo>
                    <a:lnTo>
                      <a:pt x="384" y="88"/>
                    </a:lnTo>
                    <a:lnTo>
                      <a:pt x="405" y="80"/>
                    </a:lnTo>
                    <a:lnTo>
                      <a:pt x="424" y="69"/>
                    </a:lnTo>
                    <a:lnTo>
                      <a:pt x="443" y="57"/>
                    </a:lnTo>
                    <a:lnTo>
                      <a:pt x="460" y="42"/>
                    </a:lnTo>
                    <a:lnTo>
                      <a:pt x="445" y="27"/>
                    </a:lnTo>
                    <a:lnTo>
                      <a:pt x="429" y="40"/>
                    </a:lnTo>
                    <a:lnTo>
                      <a:pt x="411" y="52"/>
                    </a:lnTo>
                    <a:lnTo>
                      <a:pt x="393" y="61"/>
                    </a:lnTo>
                    <a:lnTo>
                      <a:pt x="373" y="69"/>
                    </a:lnTo>
                    <a:lnTo>
                      <a:pt x="354" y="75"/>
                    </a:lnTo>
                    <a:lnTo>
                      <a:pt x="334" y="80"/>
                    </a:lnTo>
                    <a:lnTo>
                      <a:pt x="315" y="82"/>
                    </a:lnTo>
                    <a:lnTo>
                      <a:pt x="296" y="84"/>
                    </a:lnTo>
                    <a:lnTo>
                      <a:pt x="279" y="85"/>
                    </a:lnTo>
                    <a:lnTo>
                      <a:pt x="262" y="85"/>
                    </a:lnTo>
                    <a:lnTo>
                      <a:pt x="247" y="85"/>
                    </a:lnTo>
                    <a:lnTo>
                      <a:pt x="234" y="84"/>
                    </a:lnTo>
                    <a:lnTo>
                      <a:pt x="223" y="83"/>
                    </a:lnTo>
                    <a:lnTo>
                      <a:pt x="214" y="83"/>
                    </a:lnTo>
                    <a:lnTo>
                      <a:pt x="210" y="82"/>
                    </a:lnTo>
                    <a:lnTo>
                      <a:pt x="208" y="82"/>
                    </a:lnTo>
                    <a:lnTo>
                      <a:pt x="206" y="81"/>
                    </a:lnTo>
                    <a:lnTo>
                      <a:pt x="205" y="81"/>
                    </a:lnTo>
                    <a:lnTo>
                      <a:pt x="158" y="80"/>
                    </a:lnTo>
                    <a:lnTo>
                      <a:pt x="120" y="76"/>
                    </a:lnTo>
                    <a:lnTo>
                      <a:pt x="90" y="72"/>
                    </a:lnTo>
                    <a:lnTo>
                      <a:pt x="67" y="66"/>
                    </a:lnTo>
                    <a:lnTo>
                      <a:pt x="50" y="59"/>
                    </a:lnTo>
                    <a:lnTo>
                      <a:pt x="37" y="52"/>
                    </a:lnTo>
                    <a:lnTo>
                      <a:pt x="29" y="45"/>
                    </a:lnTo>
                    <a:lnTo>
                      <a:pt x="24" y="39"/>
                    </a:lnTo>
                    <a:lnTo>
                      <a:pt x="22" y="29"/>
                    </a:lnTo>
                    <a:lnTo>
                      <a:pt x="22" y="21"/>
                    </a:lnTo>
                    <a:lnTo>
                      <a:pt x="24" y="15"/>
                    </a:lnTo>
                    <a:lnTo>
                      <a:pt x="26" y="1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21"/>
              <p:cNvSpPr>
                <a:spLocks/>
              </p:cNvSpPr>
              <p:nvPr/>
            </p:nvSpPr>
            <p:spPr bwMode="auto">
              <a:xfrm>
                <a:off x="3993" y="3488"/>
                <a:ext cx="18" cy="168"/>
              </a:xfrm>
              <a:custGeom>
                <a:avLst/>
                <a:gdLst>
                  <a:gd name="T0" fmla="*/ 0 w 34"/>
                  <a:gd name="T1" fmla="*/ 1 h 338"/>
                  <a:gd name="T2" fmla="*/ 13 w 34"/>
                  <a:gd name="T3" fmla="*/ 338 h 338"/>
                  <a:gd name="T4" fmla="*/ 34 w 34"/>
                  <a:gd name="T5" fmla="*/ 338 h 338"/>
                  <a:gd name="T6" fmla="*/ 21 w 34"/>
                  <a:gd name="T7" fmla="*/ 0 h 338"/>
                  <a:gd name="T8" fmla="*/ 0 w 34"/>
                  <a:gd name="T9" fmla="*/ 1 h 3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338"/>
                  <a:gd name="T17" fmla="*/ 34 w 34"/>
                  <a:gd name="T18" fmla="*/ 338 h 3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338">
                    <a:moveTo>
                      <a:pt x="0" y="1"/>
                    </a:moveTo>
                    <a:lnTo>
                      <a:pt x="13" y="338"/>
                    </a:lnTo>
                    <a:lnTo>
                      <a:pt x="34" y="338"/>
                    </a:lnTo>
                    <a:lnTo>
                      <a:pt x="2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22"/>
              <p:cNvSpPr>
                <a:spLocks/>
              </p:cNvSpPr>
              <p:nvPr/>
            </p:nvSpPr>
            <p:spPr bwMode="auto">
              <a:xfrm>
                <a:off x="4038" y="3485"/>
                <a:ext cx="45" cy="168"/>
              </a:xfrm>
              <a:custGeom>
                <a:avLst/>
                <a:gdLst>
                  <a:gd name="T0" fmla="*/ 67 w 88"/>
                  <a:gd name="T1" fmla="*/ 0 h 337"/>
                  <a:gd name="T2" fmla="*/ 0 w 88"/>
                  <a:gd name="T3" fmla="*/ 332 h 337"/>
                  <a:gd name="T4" fmla="*/ 20 w 88"/>
                  <a:gd name="T5" fmla="*/ 337 h 337"/>
                  <a:gd name="T6" fmla="*/ 88 w 88"/>
                  <a:gd name="T7" fmla="*/ 5 h 337"/>
                  <a:gd name="T8" fmla="*/ 67 w 88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337"/>
                  <a:gd name="T17" fmla="*/ 88 w 88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337">
                    <a:moveTo>
                      <a:pt x="67" y="0"/>
                    </a:moveTo>
                    <a:lnTo>
                      <a:pt x="0" y="332"/>
                    </a:lnTo>
                    <a:lnTo>
                      <a:pt x="20" y="337"/>
                    </a:lnTo>
                    <a:lnTo>
                      <a:pt x="88" y="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23"/>
              <p:cNvSpPr>
                <a:spLocks/>
              </p:cNvSpPr>
              <p:nvPr/>
            </p:nvSpPr>
            <p:spPr bwMode="auto">
              <a:xfrm>
                <a:off x="3927" y="3485"/>
                <a:ext cx="40" cy="154"/>
              </a:xfrm>
              <a:custGeom>
                <a:avLst/>
                <a:gdLst>
                  <a:gd name="T0" fmla="*/ 0 w 80"/>
                  <a:gd name="T1" fmla="*/ 3 h 307"/>
                  <a:gd name="T2" fmla="*/ 59 w 80"/>
                  <a:gd name="T3" fmla="*/ 307 h 307"/>
                  <a:gd name="T4" fmla="*/ 80 w 80"/>
                  <a:gd name="T5" fmla="*/ 304 h 307"/>
                  <a:gd name="T6" fmla="*/ 21 w 80"/>
                  <a:gd name="T7" fmla="*/ 0 h 307"/>
                  <a:gd name="T8" fmla="*/ 0 w 80"/>
                  <a:gd name="T9" fmla="*/ 3 h 3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307"/>
                  <a:gd name="T17" fmla="*/ 80 w 80"/>
                  <a:gd name="T18" fmla="*/ 307 h 3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307">
                    <a:moveTo>
                      <a:pt x="0" y="3"/>
                    </a:moveTo>
                    <a:lnTo>
                      <a:pt x="59" y="307"/>
                    </a:lnTo>
                    <a:lnTo>
                      <a:pt x="80" y="304"/>
                    </a:ln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24"/>
              <p:cNvSpPr>
                <a:spLocks/>
              </p:cNvSpPr>
              <p:nvPr/>
            </p:nvSpPr>
            <p:spPr bwMode="auto">
              <a:xfrm>
                <a:off x="3954" y="3317"/>
                <a:ext cx="133" cy="165"/>
              </a:xfrm>
              <a:custGeom>
                <a:avLst/>
                <a:gdLst>
                  <a:gd name="T0" fmla="*/ 23 w 266"/>
                  <a:gd name="T1" fmla="*/ 222 h 331"/>
                  <a:gd name="T2" fmla="*/ 23 w 266"/>
                  <a:gd name="T3" fmla="*/ 222 h 331"/>
                  <a:gd name="T4" fmla="*/ 22 w 266"/>
                  <a:gd name="T5" fmla="*/ 216 h 331"/>
                  <a:gd name="T6" fmla="*/ 21 w 266"/>
                  <a:gd name="T7" fmla="*/ 198 h 331"/>
                  <a:gd name="T8" fmla="*/ 21 w 266"/>
                  <a:gd name="T9" fmla="*/ 173 h 331"/>
                  <a:gd name="T10" fmla="*/ 25 w 266"/>
                  <a:gd name="T11" fmla="*/ 143 h 331"/>
                  <a:gd name="T12" fmla="*/ 33 w 266"/>
                  <a:gd name="T13" fmla="*/ 110 h 331"/>
                  <a:gd name="T14" fmla="*/ 46 w 266"/>
                  <a:gd name="T15" fmla="*/ 78 h 331"/>
                  <a:gd name="T16" fmla="*/ 70 w 266"/>
                  <a:gd name="T17" fmla="*/ 51 h 331"/>
                  <a:gd name="T18" fmla="*/ 103 w 266"/>
                  <a:gd name="T19" fmla="*/ 29 h 331"/>
                  <a:gd name="T20" fmla="*/ 116 w 266"/>
                  <a:gd name="T21" fmla="*/ 24 h 331"/>
                  <a:gd name="T22" fmla="*/ 127 w 266"/>
                  <a:gd name="T23" fmla="*/ 22 h 331"/>
                  <a:gd name="T24" fmla="*/ 139 w 266"/>
                  <a:gd name="T25" fmla="*/ 21 h 331"/>
                  <a:gd name="T26" fmla="*/ 150 w 266"/>
                  <a:gd name="T27" fmla="*/ 21 h 331"/>
                  <a:gd name="T28" fmla="*/ 162 w 266"/>
                  <a:gd name="T29" fmla="*/ 23 h 331"/>
                  <a:gd name="T30" fmla="*/ 172 w 266"/>
                  <a:gd name="T31" fmla="*/ 28 h 331"/>
                  <a:gd name="T32" fmla="*/ 182 w 266"/>
                  <a:gd name="T33" fmla="*/ 33 h 331"/>
                  <a:gd name="T34" fmla="*/ 192 w 266"/>
                  <a:gd name="T35" fmla="*/ 40 h 331"/>
                  <a:gd name="T36" fmla="*/ 208 w 266"/>
                  <a:gd name="T37" fmla="*/ 58 h 331"/>
                  <a:gd name="T38" fmla="*/ 223 w 266"/>
                  <a:gd name="T39" fmla="*/ 82 h 331"/>
                  <a:gd name="T40" fmla="*/ 234 w 266"/>
                  <a:gd name="T41" fmla="*/ 111 h 331"/>
                  <a:gd name="T42" fmla="*/ 242 w 266"/>
                  <a:gd name="T43" fmla="*/ 144 h 331"/>
                  <a:gd name="T44" fmla="*/ 247 w 266"/>
                  <a:gd name="T45" fmla="*/ 183 h 331"/>
                  <a:gd name="T46" fmla="*/ 246 w 266"/>
                  <a:gd name="T47" fmla="*/ 227 h 331"/>
                  <a:gd name="T48" fmla="*/ 241 w 266"/>
                  <a:gd name="T49" fmla="*/ 274 h 331"/>
                  <a:gd name="T50" fmla="*/ 230 w 266"/>
                  <a:gd name="T51" fmla="*/ 326 h 331"/>
                  <a:gd name="T52" fmla="*/ 249 w 266"/>
                  <a:gd name="T53" fmla="*/ 331 h 331"/>
                  <a:gd name="T54" fmla="*/ 260 w 266"/>
                  <a:gd name="T55" fmla="*/ 282 h 331"/>
                  <a:gd name="T56" fmla="*/ 265 w 266"/>
                  <a:gd name="T57" fmla="*/ 235 h 331"/>
                  <a:gd name="T58" fmla="*/ 266 w 266"/>
                  <a:gd name="T59" fmla="*/ 190 h 331"/>
                  <a:gd name="T60" fmla="*/ 263 w 266"/>
                  <a:gd name="T61" fmla="*/ 149 h 331"/>
                  <a:gd name="T62" fmla="*/ 255 w 266"/>
                  <a:gd name="T63" fmla="*/ 111 h 331"/>
                  <a:gd name="T64" fmla="*/ 243 w 266"/>
                  <a:gd name="T65" fmla="*/ 76 h 331"/>
                  <a:gd name="T66" fmla="*/ 226 w 266"/>
                  <a:gd name="T67" fmla="*/ 47 h 331"/>
                  <a:gd name="T68" fmla="*/ 205 w 266"/>
                  <a:gd name="T69" fmla="*/ 24 h 331"/>
                  <a:gd name="T70" fmla="*/ 194 w 266"/>
                  <a:gd name="T71" fmla="*/ 15 h 331"/>
                  <a:gd name="T72" fmla="*/ 181 w 266"/>
                  <a:gd name="T73" fmla="*/ 8 h 331"/>
                  <a:gd name="T74" fmla="*/ 167 w 266"/>
                  <a:gd name="T75" fmla="*/ 4 h 331"/>
                  <a:gd name="T76" fmla="*/ 154 w 266"/>
                  <a:gd name="T77" fmla="*/ 1 h 331"/>
                  <a:gd name="T78" fmla="*/ 140 w 266"/>
                  <a:gd name="T79" fmla="*/ 0 h 331"/>
                  <a:gd name="T80" fmla="*/ 125 w 266"/>
                  <a:gd name="T81" fmla="*/ 1 h 331"/>
                  <a:gd name="T82" fmla="*/ 110 w 266"/>
                  <a:gd name="T83" fmla="*/ 5 h 331"/>
                  <a:gd name="T84" fmla="*/ 95 w 266"/>
                  <a:gd name="T85" fmla="*/ 10 h 331"/>
                  <a:gd name="T86" fmla="*/ 57 w 266"/>
                  <a:gd name="T87" fmla="*/ 35 h 331"/>
                  <a:gd name="T88" fmla="*/ 30 w 266"/>
                  <a:gd name="T89" fmla="*/ 66 h 331"/>
                  <a:gd name="T90" fmla="*/ 13 w 266"/>
                  <a:gd name="T91" fmla="*/ 101 h 331"/>
                  <a:gd name="T92" fmla="*/ 4 w 266"/>
                  <a:gd name="T93" fmla="*/ 137 h 331"/>
                  <a:gd name="T94" fmla="*/ 0 w 266"/>
                  <a:gd name="T95" fmla="*/ 171 h 331"/>
                  <a:gd name="T96" fmla="*/ 0 w 266"/>
                  <a:gd name="T97" fmla="*/ 199 h 331"/>
                  <a:gd name="T98" fmla="*/ 2 w 266"/>
                  <a:gd name="T99" fmla="*/ 219 h 331"/>
                  <a:gd name="T100" fmla="*/ 3 w 266"/>
                  <a:gd name="T101" fmla="*/ 226 h 331"/>
                  <a:gd name="T102" fmla="*/ 23 w 266"/>
                  <a:gd name="T103" fmla="*/ 222 h 3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66"/>
                  <a:gd name="T157" fmla="*/ 0 h 331"/>
                  <a:gd name="T158" fmla="*/ 266 w 266"/>
                  <a:gd name="T159" fmla="*/ 331 h 33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66" h="331">
                    <a:moveTo>
                      <a:pt x="23" y="222"/>
                    </a:moveTo>
                    <a:lnTo>
                      <a:pt x="23" y="222"/>
                    </a:lnTo>
                    <a:lnTo>
                      <a:pt x="22" y="216"/>
                    </a:lnTo>
                    <a:lnTo>
                      <a:pt x="21" y="198"/>
                    </a:lnTo>
                    <a:lnTo>
                      <a:pt x="21" y="173"/>
                    </a:lnTo>
                    <a:lnTo>
                      <a:pt x="25" y="143"/>
                    </a:lnTo>
                    <a:lnTo>
                      <a:pt x="33" y="110"/>
                    </a:lnTo>
                    <a:lnTo>
                      <a:pt x="46" y="78"/>
                    </a:lnTo>
                    <a:lnTo>
                      <a:pt x="70" y="51"/>
                    </a:lnTo>
                    <a:lnTo>
                      <a:pt x="103" y="29"/>
                    </a:lnTo>
                    <a:lnTo>
                      <a:pt x="116" y="24"/>
                    </a:lnTo>
                    <a:lnTo>
                      <a:pt x="127" y="22"/>
                    </a:lnTo>
                    <a:lnTo>
                      <a:pt x="139" y="21"/>
                    </a:lnTo>
                    <a:lnTo>
                      <a:pt x="150" y="21"/>
                    </a:lnTo>
                    <a:lnTo>
                      <a:pt x="162" y="23"/>
                    </a:lnTo>
                    <a:lnTo>
                      <a:pt x="172" y="28"/>
                    </a:lnTo>
                    <a:lnTo>
                      <a:pt x="182" y="33"/>
                    </a:lnTo>
                    <a:lnTo>
                      <a:pt x="192" y="40"/>
                    </a:lnTo>
                    <a:lnTo>
                      <a:pt x="208" y="58"/>
                    </a:lnTo>
                    <a:lnTo>
                      <a:pt x="223" y="82"/>
                    </a:lnTo>
                    <a:lnTo>
                      <a:pt x="234" y="111"/>
                    </a:lnTo>
                    <a:lnTo>
                      <a:pt x="242" y="144"/>
                    </a:lnTo>
                    <a:lnTo>
                      <a:pt x="247" y="183"/>
                    </a:lnTo>
                    <a:lnTo>
                      <a:pt x="246" y="227"/>
                    </a:lnTo>
                    <a:lnTo>
                      <a:pt x="241" y="274"/>
                    </a:lnTo>
                    <a:lnTo>
                      <a:pt x="230" y="326"/>
                    </a:lnTo>
                    <a:lnTo>
                      <a:pt x="249" y="331"/>
                    </a:lnTo>
                    <a:lnTo>
                      <a:pt x="260" y="282"/>
                    </a:lnTo>
                    <a:lnTo>
                      <a:pt x="265" y="235"/>
                    </a:lnTo>
                    <a:lnTo>
                      <a:pt x="266" y="190"/>
                    </a:lnTo>
                    <a:lnTo>
                      <a:pt x="263" y="149"/>
                    </a:lnTo>
                    <a:lnTo>
                      <a:pt x="255" y="111"/>
                    </a:lnTo>
                    <a:lnTo>
                      <a:pt x="243" y="76"/>
                    </a:lnTo>
                    <a:lnTo>
                      <a:pt x="226" y="47"/>
                    </a:lnTo>
                    <a:lnTo>
                      <a:pt x="205" y="24"/>
                    </a:lnTo>
                    <a:lnTo>
                      <a:pt x="194" y="15"/>
                    </a:lnTo>
                    <a:lnTo>
                      <a:pt x="181" y="8"/>
                    </a:lnTo>
                    <a:lnTo>
                      <a:pt x="167" y="4"/>
                    </a:lnTo>
                    <a:lnTo>
                      <a:pt x="154" y="1"/>
                    </a:lnTo>
                    <a:lnTo>
                      <a:pt x="140" y="0"/>
                    </a:lnTo>
                    <a:lnTo>
                      <a:pt x="125" y="1"/>
                    </a:lnTo>
                    <a:lnTo>
                      <a:pt x="110" y="5"/>
                    </a:lnTo>
                    <a:lnTo>
                      <a:pt x="95" y="10"/>
                    </a:lnTo>
                    <a:lnTo>
                      <a:pt x="57" y="35"/>
                    </a:lnTo>
                    <a:lnTo>
                      <a:pt x="30" y="66"/>
                    </a:lnTo>
                    <a:lnTo>
                      <a:pt x="13" y="101"/>
                    </a:lnTo>
                    <a:lnTo>
                      <a:pt x="4" y="137"/>
                    </a:lnTo>
                    <a:lnTo>
                      <a:pt x="0" y="171"/>
                    </a:lnTo>
                    <a:lnTo>
                      <a:pt x="0" y="199"/>
                    </a:lnTo>
                    <a:lnTo>
                      <a:pt x="2" y="219"/>
                    </a:lnTo>
                    <a:lnTo>
                      <a:pt x="3" y="226"/>
                    </a:lnTo>
                    <a:lnTo>
                      <a:pt x="23" y="2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1486" y="3550"/>
              <a:ext cx="261" cy="346"/>
              <a:chOff x="3880" y="3317"/>
              <a:chExt cx="261" cy="346"/>
            </a:xfrm>
          </p:grpSpPr>
          <p:sp>
            <p:nvSpPr>
              <p:cNvPr id="84" name="Freeform 26"/>
              <p:cNvSpPr>
                <a:spLocks/>
              </p:cNvSpPr>
              <p:nvPr/>
            </p:nvSpPr>
            <p:spPr bwMode="auto">
              <a:xfrm>
                <a:off x="3880" y="3416"/>
                <a:ext cx="261" cy="247"/>
              </a:xfrm>
              <a:custGeom>
                <a:avLst/>
                <a:gdLst>
                  <a:gd name="T0" fmla="*/ 522 w 523"/>
                  <a:gd name="T1" fmla="*/ 71 h 494"/>
                  <a:gd name="T2" fmla="*/ 511 w 523"/>
                  <a:gd name="T3" fmla="*/ 56 h 494"/>
                  <a:gd name="T4" fmla="*/ 492 w 523"/>
                  <a:gd name="T5" fmla="*/ 41 h 494"/>
                  <a:gd name="T6" fmla="*/ 463 w 523"/>
                  <a:gd name="T7" fmla="*/ 29 h 494"/>
                  <a:gd name="T8" fmla="*/ 428 w 523"/>
                  <a:gd name="T9" fmla="*/ 18 h 494"/>
                  <a:gd name="T10" fmla="*/ 386 w 523"/>
                  <a:gd name="T11" fmla="*/ 10 h 494"/>
                  <a:gd name="T12" fmla="*/ 340 w 523"/>
                  <a:gd name="T13" fmla="*/ 4 h 494"/>
                  <a:gd name="T14" fmla="*/ 288 w 523"/>
                  <a:gd name="T15" fmla="*/ 0 h 494"/>
                  <a:gd name="T16" fmla="*/ 235 w 523"/>
                  <a:gd name="T17" fmla="*/ 0 h 494"/>
                  <a:gd name="T18" fmla="*/ 184 w 523"/>
                  <a:gd name="T19" fmla="*/ 4 h 494"/>
                  <a:gd name="T20" fmla="*/ 137 w 523"/>
                  <a:gd name="T21" fmla="*/ 10 h 494"/>
                  <a:gd name="T22" fmla="*/ 96 w 523"/>
                  <a:gd name="T23" fmla="*/ 18 h 494"/>
                  <a:gd name="T24" fmla="*/ 60 w 523"/>
                  <a:gd name="T25" fmla="*/ 29 h 494"/>
                  <a:gd name="T26" fmla="*/ 31 w 523"/>
                  <a:gd name="T27" fmla="*/ 41 h 494"/>
                  <a:gd name="T28" fmla="*/ 12 w 523"/>
                  <a:gd name="T29" fmla="*/ 56 h 494"/>
                  <a:gd name="T30" fmla="*/ 1 w 523"/>
                  <a:gd name="T31" fmla="*/ 71 h 494"/>
                  <a:gd name="T32" fmla="*/ 0 w 523"/>
                  <a:gd name="T33" fmla="*/ 82 h 494"/>
                  <a:gd name="T34" fmla="*/ 2 w 523"/>
                  <a:gd name="T35" fmla="*/ 89 h 494"/>
                  <a:gd name="T36" fmla="*/ 106 w 523"/>
                  <a:gd name="T37" fmla="*/ 429 h 494"/>
                  <a:gd name="T38" fmla="*/ 106 w 523"/>
                  <a:gd name="T39" fmla="*/ 430 h 494"/>
                  <a:gd name="T40" fmla="*/ 106 w 523"/>
                  <a:gd name="T41" fmla="*/ 432 h 494"/>
                  <a:gd name="T42" fmla="*/ 107 w 523"/>
                  <a:gd name="T43" fmla="*/ 437 h 494"/>
                  <a:gd name="T44" fmla="*/ 111 w 523"/>
                  <a:gd name="T45" fmla="*/ 443 h 494"/>
                  <a:gd name="T46" fmla="*/ 115 w 523"/>
                  <a:gd name="T47" fmla="*/ 446 h 494"/>
                  <a:gd name="T48" fmla="*/ 134 w 523"/>
                  <a:gd name="T49" fmla="*/ 460 h 494"/>
                  <a:gd name="T50" fmla="*/ 160 w 523"/>
                  <a:gd name="T51" fmla="*/ 474 h 494"/>
                  <a:gd name="T52" fmla="*/ 199 w 523"/>
                  <a:gd name="T53" fmla="*/ 487 h 494"/>
                  <a:gd name="T54" fmla="*/ 259 w 523"/>
                  <a:gd name="T55" fmla="*/ 494 h 494"/>
                  <a:gd name="T56" fmla="*/ 331 w 523"/>
                  <a:gd name="T57" fmla="*/ 490 h 494"/>
                  <a:gd name="T58" fmla="*/ 380 w 523"/>
                  <a:gd name="T59" fmla="*/ 475 h 494"/>
                  <a:gd name="T60" fmla="*/ 408 w 523"/>
                  <a:gd name="T61" fmla="*/ 453 h 494"/>
                  <a:gd name="T62" fmla="*/ 417 w 523"/>
                  <a:gd name="T63" fmla="*/ 432 h 494"/>
                  <a:gd name="T64" fmla="*/ 521 w 523"/>
                  <a:gd name="T65" fmla="*/ 89 h 494"/>
                  <a:gd name="T66" fmla="*/ 523 w 523"/>
                  <a:gd name="T67" fmla="*/ 82 h 49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3"/>
                  <a:gd name="T103" fmla="*/ 0 h 494"/>
                  <a:gd name="T104" fmla="*/ 523 w 523"/>
                  <a:gd name="T105" fmla="*/ 494 h 49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3" h="494">
                    <a:moveTo>
                      <a:pt x="523" y="79"/>
                    </a:moveTo>
                    <a:lnTo>
                      <a:pt x="522" y="71"/>
                    </a:lnTo>
                    <a:lnTo>
                      <a:pt x="517" y="63"/>
                    </a:lnTo>
                    <a:lnTo>
                      <a:pt x="511" y="56"/>
                    </a:lnTo>
                    <a:lnTo>
                      <a:pt x="502" y="48"/>
                    </a:lnTo>
                    <a:lnTo>
                      <a:pt x="492" y="41"/>
                    </a:lnTo>
                    <a:lnTo>
                      <a:pt x="478" y="35"/>
                    </a:lnTo>
                    <a:lnTo>
                      <a:pt x="463" y="29"/>
                    </a:lnTo>
                    <a:lnTo>
                      <a:pt x="447" y="23"/>
                    </a:lnTo>
                    <a:lnTo>
                      <a:pt x="428" y="18"/>
                    </a:lnTo>
                    <a:lnTo>
                      <a:pt x="408" y="13"/>
                    </a:lnTo>
                    <a:lnTo>
                      <a:pt x="386" y="10"/>
                    </a:lnTo>
                    <a:lnTo>
                      <a:pt x="364" y="6"/>
                    </a:lnTo>
                    <a:lnTo>
                      <a:pt x="340" y="4"/>
                    </a:lnTo>
                    <a:lnTo>
                      <a:pt x="314" y="1"/>
                    </a:lnTo>
                    <a:lnTo>
                      <a:pt x="288" y="0"/>
                    </a:lnTo>
                    <a:lnTo>
                      <a:pt x="261" y="0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4" y="4"/>
                    </a:lnTo>
                    <a:lnTo>
                      <a:pt x="160" y="6"/>
                    </a:lnTo>
                    <a:lnTo>
                      <a:pt x="137" y="10"/>
                    </a:lnTo>
                    <a:lnTo>
                      <a:pt x="115" y="13"/>
                    </a:lnTo>
                    <a:lnTo>
                      <a:pt x="96" y="18"/>
                    </a:lnTo>
                    <a:lnTo>
                      <a:pt x="77" y="23"/>
                    </a:lnTo>
                    <a:lnTo>
                      <a:pt x="60" y="29"/>
                    </a:lnTo>
                    <a:lnTo>
                      <a:pt x="45" y="35"/>
                    </a:lnTo>
                    <a:lnTo>
                      <a:pt x="31" y="41"/>
                    </a:lnTo>
                    <a:lnTo>
                      <a:pt x="21" y="48"/>
                    </a:lnTo>
                    <a:lnTo>
                      <a:pt x="12" y="56"/>
                    </a:lnTo>
                    <a:lnTo>
                      <a:pt x="6" y="63"/>
                    </a:lnTo>
                    <a:lnTo>
                      <a:pt x="1" y="71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1" y="86"/>
                    </a:lnTo>
                    <a:lnTo>
                      <a:pt x="2" y="89"/>
                    </a:lnTo>
                    <a:lnTo>
                      <a:pt x="5" y="92"/>
                    </a:lnTo>
                    <a:lnTo>
                      <a:pt x="106" y="429"/>
                    </a:lnTo>
                    <a:lnTo>
                      <a:pt x="106" y="430"/>
                    </a:lnTo>
                    <a:lnTo>
                      <a:pt x="106" y="431"/>
                    </a:lnTo>
                    <a:lnTo>
                      <a:pt x="106" y="432"/>
                    </a:lnTo>
                    <a:lnTo>
                      <a:pt x="106" y="435"/>
                    </a:lnTo>
                    <a:lnTo>
                      <a:pt x="107" y="437"/>
                    </a:lnTo>
                    <a:lnTo>
                      <a:pt x="108" y="441"/>
                    </a:lnTo>
                    <a:lnTo>
                      <a:pt x="111" y="443"/>
                    </a:lnTo>
                    <a:lnTo>
                      <a:pt x="112" y="446"/>
                    </a:lnTo>
                    <a:lnTo>
                      <a:pt x="115" y="446"/>
                    </a:lnTo>
                    <a:lnTo>
                      <a:pt x="123" y="453"/>
                    </a:lnTo>
                    <a:lnTo>
                      <a:pt x="134" y="460"/>
                    </a:lnTo>
                    <a:lnTo>
                      <a:pt x="145" y="467"/>
                    </a:lnTo>
                    <a:lnTo>
                      <a:pt x="160" y="474"/>
                    </a:lnTo>
                    <a:lnTo>
                      <a:pt x="177" y="481"/>
                    </a:lnTo>
                    <a:lnTo>
                      <a:pt x="199" y="487"/>
                    </a:lnTo>
                    <a:lnTo>
                      <a:pt x="227" y="490"/>
                    </a:lnTo>
                    <a:lnTo>
                      <a:pt x="259" y="494"/>
                    </a:lnTo>
                    <a:lnTo>
                      <a:pt x="298" y="494"/>
                    </a:lnTo>
                    <a:lnTo>
                      <a:pt x="331" y="490"/>
                    </a:lnTo>
                    <a:lnTo>
                      <a:pt x="358" y="483"/>
                    </a:lnTo>
                    <a:lnTo>
                      <a:pt x="380" y="475"/>
                    </a:lnTo>
                    <a:lnTo>
                      <a:pt x="396" y="465"/>
                    </a:lnTo>
                    <a:lnTo>
                      <a:pt x="408" y="453"/>
                    </a:lnTo>
                    <a:lnTo>
                      <a:pt x="415" y="443"/>
                    </a:lnTo>
                    <a:lnTo>
                      <a:pt x="417" y="432"/>
                    </a:lnTo>
                    <a:lnTo>
                      <a:pt x="519" y="92"/>
                    </a:lnTo>
                    <a:lnTo>
                      <a:pt x="521" y="89"/>
                    </a:lnTo>
                    <a:lnTo>
                      <a:pt x="522" y="86"/>
                    </a:lnTo>
                    <a:lnTo>
                      <a:pt x="523" y="82"/>
                    </a:lnTo>
                    <a:lnTo>
                      <a:pt x="523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27"/>
              <p:cNvSpPr>
                <a:spLocks/>
              </p:cNvSpPr>
              <p:nvPr/>
            </p:nvSpPr>
            <p:spPr bwMode="auto">
              <a:xfrm>
                <a:off x="3904" y="3431"/>
                <a:ext cx="213" cy="217"/>
              </a:xfrm>
              <a:custGeom>
                <a:avLst/>
                <a:gdLst>
                  <a:gd name="T0" fmla="*/ 425 w 427"/>
                  <a:gd name="T1" fmla="*/ 62 h 434"/>
                  <a:gd name="T2" fmla="*/ 417 w 427"/>
                  <a:gd name="T3" fmla="*/ 49 h 434"/>
                  <a:gd name="T4" fmla="*/ 401 w 427"/>
                  <a:gd name="T5" fmla="*/ 36 h 434"/>
                  <a:gd name="T6" fmla="*/ 378 w 427"/>
                  <a:gd name="T7" fmla="*/ 26 h 434"/>
                  <a:gd name="T8" fmla="*/ 349 w 427"/>
                  <a:gd name="T9" fmla="*/ 16 h 434"/>
                  <a:gd name="T10" fmla="*/ 315 w 427"/>
                  <a:gd name="T11" fmla="*/ 8 h 434"/>
                  <a:gd name="T12" fmla="*/ 277 w 427"/>
                  <a:gd name="T13" fmla="*/ 4 h 434"/>
                  <a:gd name="T14" fmla="*/ 235 w 427"/>
                  <a:gd name="T15" fmla="*/ 0 h 434"/>
                  <a:gd name="T16" fmla="*/ 192 w 427"/>
                  <a:gd name="T17" fmla="*/ 0 h 434"/>
                  <a:gd name="T18" fmla="*/ 150 w 427"/>
                  <a:gd name="T19" fmla="*/ 4 h 434"/>
                  <a:gd name="T20" fmla="*/ 112 w 427"/>
                  <a:gd name="T21" fmla="*/ 8 h 434"/>
                  <a:gd name="T22" fmla="*/ 78 w 427"/>
                  <a:gd name="T23" fmla="*/ 16 h 434"/>
                  <a:gd name="T24" fmla="*/ 49 w 427"/>
                  <a:gd name="T25" fmla="*/ 26 h 434"/>
                  <a:gd name="T26" fmla="*/ 26 w 427"/>
                  <a:gd name="T27" fmla="*/ 36 h 434"/>
                  <a:gd name="T28" fmla="*/ 10 w 427"/>
                  <a:gd name="T29" fmla="*/ 49 h 434"/>
                  <a:gd name="T30" fmla="*/ 2 w 427"/>
                  <a:gd name="T31" fmla="*/ 62 h 434"/>
                  <a:gd name="T32" fmla="*/ 0 w 427"/>
                  <a:gd name="T33" fmla="*/ 73 h 434"/>
                  <a:gd name="T34" fmla="*/ 3 w 427"/>
                  <a:gd name="T35" fmla="*/ 79 h 434"/>
                  <a:gd name="T36" fmla="*/ 87 w 427"/>
                  <a:gd name="T37" fmla="*/ 376 h 434"/>
                  <a:gd name="T38" fmla="*/ 87 w 427"/>
                  <a:gd name="T39" fmla="*/ 377 h 434"/>
                  <a:gd name="T40" fmla="*/ 87 w 427"/>
                  <a:gd name="T41" fmla="*/ 379 h 434"/>
                  <a:gd name="T42" fmla="*/ 88 w 427"/>
                  <a:gd name="T43" fmla="*/ 384 h 434"/>
                  <a:gd name="T44" fmla="*/ 90 w 427"/>
                  <a:gd name="T45" fmla="*/ 389 h 434"/>
                  <a:gd name="T46" fmla="*/ 94 w 427"/>
                  <a:gd name="T47" fmla="*/ 392 h 434"/>
                  <a:gd name="T48" fmla="*/ 109 w 427"/>
                  <a:gd name="T49" fmla="*/ 404 h 434"/>
                  <a:gd name="T50" fmla="*/ 131 w 427"/>
                  <a:gd name="T51" fmla="*/ 416 h 434"/>
                  <a:gd name="T52" fmla="*/ 163 w 427"/>
                  <a:gd name="T53" fmla="*/ 427 h 434"/>
                  <a:gd name="T54" fmla="*/ 211 w 427"/>
                  <a:gd name="T55" fmla="*/ 434 h 434"/>
                  <a:gd name="T56" fmla="*/ 270 w 427"/>
                  <a:gd name="T57" fmla="*/ 430 h 434"/>
                  <a:gd name="T58" fmla="*/ 310 w 427"/>
                  <a:gd name="T59" fmla="*/ 416 h 434"/>
                  <a:gd name="T60" fmla="*/ 333 w 427"/>
                  <a:gd name="T61" fmla="*/ 398 h 434"/>
                  <a:gd name="T62" fmla="*/ 340 w 427"/>
                  <a:gd name="T63" fmla="*/ 379 h 434"/>
                  <a:gd name="T64" fmla="*/ 424 w 427"/>
                  <a:gd name="T65" fmla="*/ 79 h 434"/>
                  <a:gd name="T66" fmla="*/ 427 w 427"/>
                  <a:gd name="T67" fmla="*/ 73 h 4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7"/>
                  <a:gd name="T103" fmla="*/ 0 h 434"/>
                  <a:gd name="T104" fmla="*/ 427 w 427"/>
                  <a:gd name="T105" fmla="*/ 434 h 4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7" h="434">
                    <a:moveTo>
                      <a:pt x="427" y="69"/>
                    </a:moveTo>
                    <a:lnTo>
                      <a:pt x="425" y="62"/>
                    </a:lnTo>
                    <a:lnTo>
                      <a:pt x="422" y="56"/>
                    </a:lnTo>
                    <a:lnTo>
                      <a:pt x="417" y="49"/>
                    </a:lnTo>
                    <a:lnTo>
                      <a:pt x="409" y="43"/>
                    </a:lnTo>
                    <a:lnTo>
                      <a:pt x="401" y="36"/>
                    </a:lnTo>
                    <a:lnTo>
                      <a:pt x="390" y="31"/>
                    </a:lnTo>
                    <a:lnTo>
                      <a:pt x="378" y="26"/>
                    </a:lnTo>
                    <a:lnTo>
                      <a:pt x="364" y="21"/>
                    </a:lnTo>
                    <a:lnTo>
                      <a:pt x="349" y="16"/>
                    </a:lnTo>
                    <a:lnTo>
                      <a:pt x="332" y="12"/>
                    </a:lnTo>
                    <a:lnTo>
                      <a:pt x="315" y="8"/>
                    </a:lnTo>
                    <a:lnTo>
                      <a:pt x="296" y="6"/>
                    </a:lnTo>
                    <a:lnTo>
                      <a:pt x="277" y="4"/>
                    </a:lnTo>
                    <a:lnTo>
                      <a:pt x="256" y="1"/>
                    </a:lnTo>
                    <a:lnTo>
                      <a:pt x="235" y="0"/>
                    </a:lnTo>
                    <a:lnTo>
                      <a:pt x="213" y="0"/>
                    </a:lnTo>
                    <a:lnTo>
                      <a:pt x="192" y="0"/>
                    </a:lnTo>
                    <a:lnTo>
                      <a:pt x="171" y="1"/>
                    </a:lnTo>
                    <a:lnTo>
                      <a:pt x="150" y="4"/>
                    </a:lnTo>
                    <a:lnTo>
                      <a:pt x="131" y="6"/>
                    </a:lnTo>
                    <a:lnTo>
                      <a:pt x="112" y="8"/>
                    </a:lnTo>
                    <a:lnTo>
                      <a:pt x="95" y="12"/>
                    </a:lnTo>
                    <a:lnTo>
                      <a:pt x="78" y="16"/>
                    </a:lnTo>
                    <a:lnTo>
                      <a:pt x="63" y="21"/>
                    </a:lnTo>
                    <a:lnTo>
                      <a:pt x="49" y="26"/>
                    </a:lnTo>
                    <a:lnTo>
                      <a:pt x="37" y="31"/>
                    </a:lnTo>
                    <a:lnTo>
                      <a:pt x="26" y="36"/>
                    </a:lnTo>
                    <a:lnTo>
                      <a:pt x="18" y="43"/>
                    </a:lnTo>
                    <a:lnTo>
                      <a:pt x="10" y="49"/>
                    </a:lnTo>
                    <a:lnTo>
                      <a:pt x="5" y="56"/>
                    </a:lnTo>
                    <a:lnTo>
                      <a:pt x="2" y="62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2" y="75"/>
                    </a:lnTo>
                    <a:lnTo>
                      <a:pt x="3" y="79"/>
                    </a:lnTo>
                    <a:lnTo>
                      <a:pt x="4" y="82"/>
                    </a:lnTo>
                    <a:lnTo>
                      <a:pt x="87" y="376"/>
                    </a:lnTo>
                    <a:lnTo>
                      <a:pt x="87" y="377"/>
                    </a:lnTo>
                    <a:lnTo>
                      <a:pt x="87" y="378"/>
                    </a:lnTo>
                    <a:lnTo>
                      <a:pt x="87" y="379"/>
                    </a:lnTo>
                    <a:lnTo>
                      <a:pt x="87" y="382"/>
                    </a:lnTo>
                    <a:lnTo>
                      <a:pt x="88" y="384"/>
                    </a:lnTo>
                    <a:lnTo>
                      <a:pt x="89" y="386"/>
                    </a:lnTo>
                    <a:lnTo>
                      <a:pt x="90" y="389"/>
                    </a:lnTo>
                    <a:lnTo>
                      <a:pt x="91" y="392"/>
                    </a:lnTo>
                    <a:lnTo>
                      <a:pt x="94" y="392"/>
                    </a:lnTo>
                    <a:lnTo>
                      <a:pt x="101" y="398"/>
                    </a:lnTo>
                    <a:lnTo>
                      <a:pt x="109" y="404"/>
                    </a:lnTo>
                    <a:lnTo>
                      <a:pt x="118" y="411"/>
                    </a:lnTo>
                    <a:lnTo>
                      <a:pt x="131" y="416"/>
                    </a:lnTo>
                    <a:lnTo>
                      <a:pt x="145" y="422"/>
                    </a:lnTo>
                    <a:lnTo>
                      <a:pt x="163" y="427"/>
                    </a:lnTo>
                    <a:lnTo>
                      <a:pt x="185" y="431"/>
                    </a:lnTo>
                    <a:lnTo>
                      <a:pt x="211" y="434"/>
                    </a:lnTo>
                    <a:lnTo>
                      <a:pt x="242" y="434"/>
                    </a:lnTo>
                    <a:lnTo>
                      <a:pt x="270" y="430"/>
                    </a:lnTo>
                    <a:lnTo>
                      <a:pt x="292" y="424"/>
                    </a:lnTo>
                    <a:lnTo>
                      <a:pt x="310" y="416"/>
                    </a:lnTo>
                    <a:lnTo>
                      <a:pt x="323" y="407"/>
                    </a:lnTo>
                    <a:lnTo>
                      <a:pt x="333" y="398"/>
                    </a:lnTo>
                    <a:lnTo>
                      <a:pt x="338" y="387"/>
                    </a:lnTo>
                    <a:lnTo>
                      <a:pt x="340" y="379"/>
                    </a:lnTo>
                    <a:lnTo>
                      <a:pt x="423" y="82"/>
                    </a:lnTo>
                    <a:lnTo>
                      <a:pt x="424" y="79"/>
                    </a:lnTo>
                    <a:lnTo>
                      <a:pt x="425" y="75"/>
                    </a:lnTo>
                    <a:lnTo>
                      <a:pt x="427" y="73"/>
                    </a:lnTo>
                    <a:lnTo>
                      <a:pt x="427" y="69"/>
                    </a:lnTo>
                    <a:close/>
                  </a:path>
                </a:pathLst>
              </a:custGeom>
              <a:solidFill>
                <a:srgbClr val="B54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28"/>
              <p:cNvSpPr>
                <a:spLocks/>
              </p:cNvSpPr>
              <p:nvPr/>
            </p:nvSpPr>
            <p:spPr bwMode="auto">
              <a:xfrm>
                <a:off x="3904" y="3431"/>
                <a:ext cx="214" cy="59"/>
              </a:xfrm>
              <a:custGeom>
                <a:avLst/>
                <a:gdLst>
                  <a:gd name="T0" fmla="*/ 427 w 428"/>
                  <a:gd name="T1" fmla="*/ 68 h 118"/>
                  <a:gd name="T2" fmla="*/ 418 w 428"/>
                  <a:gd name="T3" fmla="*/ 79 h 118"/>
                  <a:gd name="T4" fmla="*/ 402 w 428"/>
                  <a:gd name="T5" fmla="*/ 89 h 118"/>
                  <a:gd name="T6" fmla="*/ 379 w 428"/>
                  <a:gd name="T7" fmla="*/ 97 h 118"/>
                  <a:gd name="T8" fmla="*/ 349 w 428"/>
                  <a:gd name="T9" fmla="*/ 105 h 118"/>
                  <a:gd name="T10" fmla="*/ 316 w 428"/>
                  <a:gd name="T11" fmla="*/ 111 h 118"/>
                  <a:gd name="T12" fmla="*/ 277 w 428"/>
                  <a:gd name="T13" fmla="*/ 115 h 118"/>
                  <a:gd name="T14" fmla="*/ 235 w 428"/>
                  <a:gd name="T15" fmla="*/ 118 h 118"/>
                  <a:gd name="T16" fmla="*/ 192 w 428"/>
                  <a:gd name="T17" fmla="*/ 118 h 118"/>
                  <a:gd name="T18" fmla="*/ 150 w 428"/>
                  <a:gd name="T19" fmla="*/ 115 h 118"/>
                  <a:gd name="T20" fmla="*/ 112 w 428"/>
                  <a:gd name="T21" fmla="*/ 111 h 118"/>
                  <a:gd name="T22" fmla="*/ 78 w 428"/>
                  <a:gd name="T23" fmla="*/ 105 h 118"/>
                  <a:gd name="T24" fmla="*/ 49 w 428"/>
                  <a:gd name="T25" fmla="*/ 97 h 118"/>
                  <a:gd name="T26" fmla="*/ 26 w 428"/>
                  <a:gd name="T27" fmla="*/ 89 h 118"/>
                  <a:gd name="T28" fmla="*/ 10 w 428"/>
                  <a:gd name="T29" fmla="*/ 79 h 118"/>
                  <a:gd name="T30" fmla="*/ 2 w 428"/>
                  <a:gd name="T31" fmla="*/ 68 h 118"/>
                  <a:gd name="T32" fmla="*/ 2 w 428"/>
                  <a:gd name="T33" fmla="*/ 57 h 118"/>
                  <a:gd name="T34" fmla="*/ 10 w 428"/>
                  <a:gd name="T35" fmla="*/ 45 h 118"/>
                  <a:gd name="T36" fmla="*/ 26 w 428"/>
                  <a:gd name="T37" fmla="*/ 35 h 118"/>
                  <a:gd name="T38" fmla="*/ 49 w 428"/>
                  <a:gd name="T39" fmla="*/ 24 h 118"/>
                  <a:gd name="T40" fmla="*/ 78 w 428"/>
                  <a:gd name="T41" fmla="*/ 15 h 118"/>
                  <a:gd name="T42" fmla="*/ 112 w 428"/>
                  <a:gd name="T43" fmla="*/ 8 h 118"/>
                  <a:gd name="T44" fmla="*/ 150 w 428"/>
                  <a:gd name="T45" fmla="*/ 4 h 118"/>
                  <a:gd name="T46" fmla="*/ 192 w 428"/>
                  <a:gd name="T47" fmla="*/ 0 h 118"/>
                  <a:gd name="T48" fmla="*/ 235 w 428"/>
                  <a:gd name="T49" fmla="*/ 0 h 118"/>
                  <a:gd name="T50" fmla="*/ 277 w 428"/>
                  <a:gd name="T51" fmla="*/ 4 h 118"/>
                  <a:gd name="T52" fmla="*/ 316 w 428"/>
                  <a:gd name="T53" fmla="*/ 8 h 118"/>
                  <a:gd name="T54" fmla="*/ 349 w 428"/>
                  <a:gd name="T55" fmla="*/ 15 h 118"/>
                  <a:gd name="T56" fmla="*/ 379 w 428"/>
                  <a:gd name="T57" fmla="*/ 24 h 118"/>
                  <a:gd name="T58" fmla="*/ 402 w 428"/>
                  <a:gd name="T59" fmla="*/ 35 h 118"/>
                  <a:gd name="T60" fmla="*/ 418 w 428"/>
                  <a:gd name="T61" fmla="*/ 45 h 118"/>
                  <a:gd name="T62" fmla="*/ 427 w 428"/>
                  <a:gd name="T63" fmla="*/ 57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8"/>
                  <a:gd name="T97" fmla="*/ 0 h 118"/>
                  <a:gd name="T98" fmla="*/ 428 w 428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8" h="118">
                    <a:moveTo>
                      <a:pt x="428" y="62"/>
                    </a:moveTo>
                    <a:lnTo>
                      <a:pt x="427" y="68"/>
                    </a:lnTo>
                    <a:lnTo>
                      <a:pt x="423" y="74"/>
                    </a:lnTo>
                    <a:lnTo>
                      <a:pt x="418" y="79"/>
                    </a:lnTo>
                    <a:lnTo>
                      <a:pt x="410" y="83"/>
                    </a:lnTo>
                    <a:lnTo>
                      <a:pt x="402" y="89"/>
                    </a:lnTo>
                    <a:lnTo>
                      <a:pt x="391" y="94"/>
                    </a:lnTo>
                    <a:lnTo>
                      <a:pt x="379" y="97"/>
                    </a:lnTo>
                    <a:lnTo>
                      <a:pt x="365" y="102"/>
                    </a:lnTo>
                    <a:lnTo>
                      <a:pt x="349" y="105"/>
                    </a:lnTo>
                    <a:lnTo>
                      <a:pt x="333" y="109"/>
                    </a:lnTo>
                    <a:lnTo>
                      <a:pt x="316" y="111"/>
                    </a:lnTo>
                    <a:lnTo>
                      <a:pt x="298" y="113"/>
                    </a:lnTo>
                    <a:lnTo>
                      <a:pt x="277" y="115"/>
                    </a:lnTo>
                    <a:lnTo>
                      <a:pt x="257" y="117"/>
                    </a:lnTo>
                    <a:lnTo>
                      <a:pt x="235" y="118"/>
                    </a:lnTo>
                    <a:lnTo>
                      <a:pt x="213" y="118"/>
                    </a:lnTo>
                    <a:lnTo>
                      <a:pt x="192" y="118"/>
                    </a:lnTo>
                    <a:lnTo>
                      <a:pt x="171" y="117"/>
                    </a:lnTo>
                    <a:lnTo>
                      <a:pt x="150" y="115"/>
                    </a:lnTo>
                    <a:lnTo>
                      <a:pt x="131" y="113"/>
                    </a:lnTo>
                    <a:lnTo>
                      <a:pt x="112" y="111"/>
                    </a:lnTo>
                    <a:lnTo>
                      <a:pt x="95" y="109"/>
                    </a:lnTo>
                    <a:lnTo>
                      <a:pt x="78" y="105"/>
                    </a:lnTo>
                    <a:lnTo>
                      <a:pt x="63" y="102"/>
                    </a:lnTo>
                    <a:lnTo>
                      <a:pt x="49" y="97"/>
                    </a:lnTo>
                    <a:lnTo>
                      <a:pt x="37" y="94"/>
                    </a:lnTo>
                    <a:lnTo>
                      <a:pt x="26" y="89"/>
                    </a:lnTo>
                    <a:lnTo>
                      <a:pt x="18" y="83"/>
                    </a:lnTo>
                    <a:lnTo>
                      <a:pt x="10" y="79"/>
                    </a:lnTo>
                    <a:lnTo>
                      <a:pt x="5" y="74"/>
                    </a:lnTo>
                    <a:lnTo>
                      <a:pt x="2" y="68"/>
                    </a:lnTo>
                    <a:lnTo>
                      <a:pt x="0" y="62"/>
                    </a:lnTo>
                    <a:lnTo>
                      <a:pt x="2" y="57"/>
                    </a:lnTo>
                    <a:lnTo>
                      <a:pt x="5" y="51"/>
                    </a:lnTo>
                    <a:lnTo>
                      <a:pt x="10" y="45"/>
                    </a:lnTo>
                    <a:lnTo>
                      <a:pt x="18" y="39"/>
                    </a:lnTo>
                    <a:lnTo>
                      <a:pt x="26" y="35"/>
                    </a:lnTo>
                    <a:lnTo>
                      <a:pt x="37" y="29"/>
                    </a:lnTo>
                    <a:lnTo>
                      <a:pt x="49" y="24"/>
                    </a:lnTo>
                    <a:lnTo>
                      <a:pt x="63" y="20"/>
                    </a:lnTo>
                    <a:lnTo>
                      <a:pt x="78" y="15"/>
                    </a:lnTo>
                    <a:lnTo>
                      <a:pt x="95" y="12"/>
                    </a:lnTo>
                    <a:lnTo>
                      <a:pt x="112" y="8"/>
                    </a:lnTo>
                    <a:lnTo>
                      <a:pt x="131" y="6"/>
                    </a:lnTo>
                    <a:lnTo>
                      <a:pt x="150" y="4"/>
                    </a:lnTo>
                    <a:lnTo>
                      <a:pt x="171" y="1"/>
                    </a:lnTo>
                    <a:lnTo>
                      <a:pt x="192" y="0"/>
                    </a:lnTo>
                    <a:lnTo>
                      <a:pt x="213" y="0"/>
                    </a:lnTo>
                    <a:lnTo>
                      <a:pt x="235" y="0"/>
                    </a:lnTo>
                    <a:lnTo>
                      <a:pt x="257" y="1"/>
                    </a:lnTo>
                    <a:lnTo>
                      <a:pt x="277" y="4"/>
                    </a:lnTo>
                    <a:lnTo>
                      <a:pt x="298" y="6"/>
                    </a:lnTo>
                    <a:lnTo>
                      <a:pt x="316" y="8"/>
                    </a:lnTo>
                    <a:lnTo>
                      <a:pt x="333" y="12"/>
                    </a:lnTo>
                    <a:lnTo>
                      <a:pt x="349" y="15"/>
                    </a:lnTo>
                    <a:lnTo>
                      <a:pt x="365" y="20"/>
                    </a:lnTo>
                    <a:lnTo>
                      <a:pt x="379" y="24"/>
                    </a:lnTo>
                    <a:lnTo>
                      <a:pt x="391" y="29"/>
                    </a:lnTo>
                    <a:lnTo>
                      <a:pt x="402" y="35"/>
                    </a:lnTo>
                    <a:lnTo>
                      <a:pt x="410" y="39"/>
                    </a:lnTo>
                    <a:lnTo>
                      <a:pt x="418" y="45"/>
                    </a:lnTo>
                    <a:lnTo>
                      <a:pt x="423" y="51"/>
                    </a:lnTo>
                    <a:lnTo>
                      <a:pt x="427" y="57"/>
                    </a:lnTo>
                    <a:lnTo>
                      <a:pt x="428" y="62"/>
                    </a:lnTo>
                    <a:close/>
                  </a:path>
                </a:pathLst>
              </a:custGeom>
              <a:solidFill>
                <a:srgbClr val="6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29"/>
              <p:cNvSpPr>
                <a:spLocks/>
              </p:cNvSpPr>
              <p:nvPr/>
            </p:nvSpPr>
            <p:spPr bwMode="auto">
              <a:xfrm>
                <a:off x="3896" y="3442"/>
                <a:ext cx="230" cy="54"/>
              </a:xfrm>
              <a:custGeom>
                <a:avLst/>
                <a:gdLst>
                  <a:gd name="T0" fmla="*/ 6 w 460"/>
                  <a:gd name="T1" fmla="*/ 5 h 107"/>
                  <a:gd name="T2" fmla="*/ 0 w 460"/>
                  <a:gd name="T3" fmla="*/ 31 h 107"/>
                  <a:gd name="T4" fmla="*/ 9 w 460"/>
                  <a:gd name="T5" fmla="*/ 55 h 107"/>
                  <a:gd name="T6" fmla="*/ 21 w 460"/>
                  <a:gd name="T7" fmla="*/ 67 h 107"/>
                  <a:gd name="T8" fmla="*/ 37 w 460"/>
                  <a:gd name="T9" fmla="*/ 77 h 107"/>
                  <a:gd name="T10" fmla="*/ 58 w 460"/>
                  <a:gd name="T11" fmla="*/ 85 h 107"/>
                  <a:gd name="T12" fmla="*/ 83 w 460"/>
                  <a:gd name="T13" fmla="*/ 92 h 107"/>
                  <a:gd name="T14" fmla="*/ 112 w 460"/>
                  <a:gd name="T15" fmla="*/ 97 h 107"/>
                  <a:gd name="T16" fmla="*/ 147 w 460"/>
                  <a:gd name="T17" fmla="*/ 100 h 107"/>
                  <a:gd name="T18" fmla="*/ 185 w 460"/>
                  <a:gd name="T19" fmla="*/ 103 h 107"/>
                  <a:gd name="T20" fmla="*/ 204 w 460"/>
                  <a:gd name="T21" fmla="*/ 103 h 107"/>
                  <a:gd name="T22" fmla="*/ 213 w 460"/>
                  <a:gd name="T23" fmla="*/ 104 h 107"/>
                  <a:gd name="T24" fmla="*/ 234 w 460"/>
                  <a:gd name="T25" fmla="*/ 106 h 107"/>
                  <a:gd name="T26" fmla="*/ 264 w 460"/>
                  <a:gd name="T27" fmla="*/ 107 h 107"/>
                  <a:gd name="T28" fmla="*/ 301 w 460"/>
                  <a:gd name="T29" fmla="*/ 105 h 107"/>
                  <a:gd name="T30" fmla="*/ 342 w 460"/>
                  <a:gd name="T31" fmla="*/ 99 h 107"/>
                  <a:gd name="T32" fmla="*/ 384 w 460"/>
                  <a:gd name="T33" fmla="*/ 88 h 107"/>
                  <a:gd name="T34" fmla="*/ 424 w 460"/>
                  <a:gd name="T35" fmla="*/ 69 h 107"/>
                  <a:gd name="T36" fmla="*/ 460 w 460"/>
                  <a:gd name="T37" fmla="*/ 42 h 107"/>
                  <a:gd name="T38" fmla="*/ 429 w 460"/>
                  <a:gd name="T39" fmla="*/ 40 h 107"/>
                  <a:gd name="T40" fmla="*/ 393 w 460"/>
                  <a:gd name="T41" fmla="*/ 61 h 107"/>
                  <a:gd name="T42" fmla="*/ 354 w 460"/>
                  <a:gd name="T43" fmla="*/ 75 h 107"/>
                  <a:gd name="T44" fmla="*/ 315 w 460"/>
                  <a:gd name="T45" fmla="*/ 82 h 107"/>
                  <a:gd name="T46" fmla="*/ 279 w 460"/>
                  <a:gd name="T47" fmla="*/ 85 h 107"/>
                  <a:gd name="T48" fmla="*/ 247 w 460"/>
                  <a:gd name="T49" fmla="*/ 85 h 107"/>
                  <a:gd name="T50" fmla="*/ 223 w 460"/>
                  <a:gd name="T51" fmla="*/ 83 h 107"/>
                  <a:gd name="T52" fmla="*/ 210 w 460"/>
                  <a:gd name="T53" fmla="*/ 82 h 107"/>
                  <a:gd name="T54" fmla="*/ 206 w 460"/>
                  <a:gd name="T55" fmla="*/ 81 h 107"/>
                  <a:gd name="T56" fmla="*/ 206 w 460"/>
                  <a:gd name="T57" fmla="*/ 81 h 107"/>
                  <a:gd name="T58" fmla="*/ 205 w 460"/>
                  <a:gd name="T59" fmla="*/ 81 h 107"/>
                  <a:gd name="T60" fmla="*/ 120 w 460"/>
                  <a:gd name="T61" fmla="*/ 76 h 107"/>
                  <a:gd name="T62" fmla="*/ 67 w 460"/>
                  <a:gd name="T63" fmla="*/ 66 h 107"/>
                  <a:gd name="T64" fmla="*/ 37 w 460"/>
                  <a:gd name="T65" fmla="*/ 52 h 107"/>
                  <a:gd name="T66" fmla="*/ 24 w 460"/>
                  <a:gd name="T67" fmla="*/ 39 h 107"/>
                  <a:gd name="T68" fmla="*/ 22 w 460"/>
                  <a:gd name="T69" fmla="*/ 21 h 107"/>
                  <a:gd name="T70" fmla="*/ 26 w 460"/>
                  <a:gd name="T71" fmla="*/ 13 h 10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60"/>
                  <a:gd name="T109" fmla="*/ 0 h 107"/>
                  <a:gd name="T110" fmla="*/ 460 w 460"/>
                  <a:gd name="T111" fmla="*/ 107 h 10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60" h="107">
                    <a:moveTo>
                      <a:pt x="8" y="0"/>
                    </a:moveTo>
                    <a:lnTo>
                      <a:pt x="6" y="5"/>
                    </a:lnTo>
                    <a:lnTo>
                      <a:pt x="1" y="15"/>
                    </a:lnTo>
                    <a:lnTo>
                      <a:pt x="0" y="31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4" y="61"/>
                    </a:lnTo>
                    <a:lnTo>
                      <a:pt x="21" y="67"/>
                    </a:lnTo>
                    <a:lnTo>
                      <a:pt x="28" y="72"/>
                    </a:lnTo>
                    <a:lnTo>
                      <a:pt x="37" y="77"/>
                    </a:lnTo>
                    <a:lnTo>
                      <a:pt x="46" y="81"/>
                    </a:lnTo>
                    <a:lnTo>
                      <a:pt x="58" y="85"/>
                    </a:lnTo>
                    <a:lnTo>
                      <a:pt x="69" y="89"/>
                    </a:lnTo>
                    <a:lnTo>
                      <a:pt x="83" y="92"/>
                    </a:lnTo>
                    <a:lnTo>
                      <a:pt x="97" y="95"/>
                    </a:lnTo>
                    <a:lnTo>
                      <a:pt x="112" y="97"/>
                    </a:lnTo>
                    <a:lnTo>
                      <a:pt x="128" y="99"/>
                    </a:lnTo>
                    <a:lnTo>
                      <a:pt x="147" y="100"/>
                    </a:lnTo>
                    <a:lnTo>
                      <a:pt x="165" y="102"/>
                    </a:lnTo>
                    <a:lnTo>
                      <a:pt x="185" y="103"/>
                    </a:lnTo>
                    <a:lnTo>
                      <a:pt x="205" y="103"/>
                    </a:lnTo>
                    <a:lnTo>
                      <a:pt x="204" y="103"/>
                    </a:lnTo>
                    <a:lnTo>
                      <a:pt x="206" y="103"/>
                    </a:lnTo>
                    <a:lnTo>
                      <a:pt x="213" y="104"/>
                    </a:lnTo>
                    <a:lnTo>
                      <a:pt x="223" y="105"/>
                    </a:lnTo>
                    <a:lnTo>
                      <a:pt x="234" y="106"/>
                    </a:lnTo>
                    <a:lnTo>
                      <a:pt x="248" y="106"/>
                    </a:lnTo>
                    <a:lnTo>
                      <a:pt x="264" y="107"/>
                    </a:lnTo>
                    <a:lnTo>
                      <a:pt x="282" y="106"/>
                    </a:lnTo>
                    <a:lnTo>
                      <a:pt x="301" y="105"/>
                    </a:lnTo>
                    <a:lnTo>
                      <a:pt x="322" y="103"/>
                    </a:lnTo>
                    <a:lnTo>
                      <a:pt x="342" y="99"/>
                    </a:lnTo>
                    <a:lnTo>
                      <a:pt x="363" y="95"/>
                    </a:lnTo>
                    <a:lnTo>
                      <a:pt x="384" y="88"/>
                    </a:lnTo>
                    <a:lnTo>
                      <a:pt x="405" y="80"/>
                    </a:lnTo>
                    <a:lnTo>
                      <a:pt x="424" y="69"/>
                    </a:lnTo>
                    <a:lnTo>
                      <a:pt x="443" y="57"/>
                    </a:lnTo>
                    <a:lnTo>
                      <a:pt x="460" y="42"/>
                    </a:lnTo>
                    <a:lnTo>
                      <a:pt x="445" y="27"/>
                    </a:lnTo>
                    <a:lnTo>
                      <a:pt x="429" y="40"/>
                    </a:lnTo>
                    <a:lnTo>
                      <a:pt x="411" y="52"/>
                    </a:lnTo>
                    <a:lnTo>
                      <a:pt x="393" y="61"/>
                    </a:lnTo>
                    <a:lnTo>
                      <a:pt x="373" y="69"/>
                    </a:lnTo>
                    <a:lnTo>
                      <a:pt x="354" y="75"/>
                    </a:lnTo>
                    <a:lnTo>
                      <a:pt x="334" y="80"/>
                    </a:lnTo>
                    <a:lnTo>
                      <a:pt x="315" y="82"/>
                    </a:lnTo>
                    <a:lnTo>
                      <a:pt x="296" y="84"/>
                    </a:lnTo>
                    <a:lnTo>
                      <a:pt x="279" y="85"/>
                    </a:lnTo>
                    <a:lnTo>
                      <a:pt x="262" y="85"/>
                    </a:lnTo>
                    <a:lnTo>
                      <a:pt x="247" y="85"/>
                    </a:lnTo>
                    <a:lnTo>
                      <a:pt x="234" y="84"/>
                    </a:lnTo>
                    <a:lnTo>
                      <a:pt x="223" y="83"/>
                    </a:lnTo>
                    <a:lnTo>
                      <a:pt x="214" y="83"/>
                    </a:lnTo>
                    <a:lnTo>
                      <a:pt x="210" y="82"/>
                    </a:lnTo>
                    <a:lnTo>
                      <a:pt x="208" y="82"/>
                    </a:lnTo>
                    <a:lnTo>
                      <a:pt x="206" y="81"/>
                    </a:lnTo>
                    <a:lnTo>
                      <a:pt x="205" y="81"/>
                    </a:lnTo>
                    <a:lnTo>
                      <a:pt x="158" y="80"/>
                    </a:lnTo>
                    <a:lnTo>
                      <a:pt x="120" y="76"/>
                    </a:lnTo>
                    <a:lnTo>
                      <a:pt x="90" y="72"/>
                    </a:lnTo>
                    <a:lnTo>
                      <a:pt x="67" y="66"/>
                    </a:lnTo>
                    <a:lnTo>
                      <a:pt x="50" y="59"/>
                    </a:lnTo>
                    <a:lnTo>
                      <a:pt x="37" y="52"/>
                    </a:lnTo>
                    <a:lnTo>
                      <a:pt x="29" y="45"/>
                    </a:lnTo>
                    <a:lnTo>
                      <a:pt x="24" y="39"/>
                    </a:lnTo>
                    <a:lnTo>
                      <a:pt x="22" y="29"/>
                    </a:lnTo>
                    <a:lnTo>
                      <a:pt x="22" y="21"/>
                    </a:lnTo>
                    <a:lnTo>
                      <a:pt x="24" y="15"/>
                    </a:lnTo>
                    <a:lnTo>
                      <a:pt x="26" y="1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30"/>
              <p:cNvSpPr>
                <a:spLocks/>
              </p:cNvSpPr>
              <p:nvPr/>
            </p:nvSpPr>
            <p:spPr bwMode="auto">
              <a:xfrm>
                <a:off x="3993" y="3488"/>
                <a:ext cx="18" cy="168"/>
              </a:xfrm>
              <a:custGeom>
                <a:avLst/>
                <a:gdLst>
                  <a:gd name="T0" fmla="*/ 0 w 34"/>
                  <a:gd name="T1" fmla="*/ 1 h 338"/>
                  <a:gd name="T2" fmla="*/ 13 w 34"/>
                  <a:gd name="T3" fmla="*/ 338 h 338"/>
                  <a:gd name="T4" fmla="*/ 34 w 34"/>
                  <a:gd name="T5" fmla="*/ 338 h 338"/>
                  <a:gd name="T6" fmla="*/ 21 w 34"/>
                  <a:gd name="T7" fmla="*/ 0 h 338"/>
                  <a:gd name="T8" fmla="*/ 0 w 34"/>
                  <a:gd name="T9" fmla="*/ 1 h 3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338"/>
                  <a:gd name="T17" fmla="*/ 34 w 34"/>
                  <a:gd name="T18" fmla="*/ 338 h 3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338">
                    <a:moveTo>
                      <a:pt x="0" y="1"/>
                    </a:moveTo>
                    <a:lnTo>
                      <a:pt x="13" y="338"/>
                    </a:lnTo>
                    <a:lnTo>
                      <a:pt x="34" y="338"/>
                    </a:lnTo>
                    <a:lnTo>
                      <a:pt x="2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31"/>
              <p:cNvSpPr>
                <a:spLocks/>
              </p:cNvSpPr>
              <p:nvPr/>
            </p:nvSpPr>
            <p:spPr bwMode="auto">
              <a:xfrm>
                <a:off x="4038" y="3485"/>
                <a:ext cx="45" cy="168"/>
              </a:xfrm>
              <a:custGeom>
                <a:avLst/>
                <a:gdLst>
                  <a:gd name="T0" fmla="*/ 67 w 88"/>
                  <a:gd name="T1" fmla="*/ 0 h 337"/>
                  <a:gd name="T2" fmla="*/ 0 w 88"/>
                  <a:gd name="T3" fmla="*/ 332 h 337"/>
                  <a:gd name="T4" fmla="*/ 20 w 88"/>
                  <a:gd name="T5" fmla="*/ 337 h 337"/>
                  <a:gd name="T6" fmla="*/ 88 w 88"/>
                  <a:gd name="T7" fmla="*/ 5 h 337"/>
                  <a:gd name="T8" fmla="*/ 67 w 88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337"/>
                  <a:gd name="T17" fmla="*/ 88 w 88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337">
                    <a:moveTo>
                      <a:pt x="67" y="0"/>
                    </a:moveTo>
                    <a:lnTo>
                      <a:pt x="0" y="332"/>
                    </a:lnTo>
                    <a:lnTo>
                      <a:pt x="20" y="337"/>
                    </a:lnTo>
                    <a:lnTo>
                      <a:pt x="88" y="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32"/>
              <p:cNvSpPr>
                <a:spLocks/>
              </p:cNvSpPr>
              <p:nvPr/>
            </p:nvSpPr>
            <p:spPr bwMode="auto">
              <a:xfrm>
                <a:off x="3927" y="3485"/>
                <a:ext cx="40" cy="154"/>
              </a:xfrm>
              <a:custGeom>
                <a:avLst/>
                <a:gdLst>
                  <a:gd name="T0" fmla="*/ 0 w 80"/>
                  <a:gd name="T1" fmla="*/ 3 h 307"/>
                  <a:gd name="T2" fmla="*/ 59 w 80"/>
                  <a:gd name="T3" fmla="*/ 307 h 307"/>
                  <a:gd name="T4" fmla="*/ 80 w 80"/>
                  <a:gd name="T5" fmla="*/ 304 h 307"/>
                  <a:gd name="T6" fmla="*/ 21 w 80"/>
                  <a:gd name="T7" fmla="*/ 0 h 307"/>
                  <a:gd name="T8" fmla="*/ 0 w 80"/>
                  <a:gd name="T9" fmla="*/ 3 h 3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307"/>
                  <a:gd name="T17" fmla="*/ 80 w 80"/>
                  <a:gd name="T18" fmla="*/ 307 h 3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307">
                    <a:moveTo>
                      <a:pt x="0" y="3"/>
                    </a:moveTo>
                    <a:lnTo>
                      <a:pt x="59" y="307"/>
                    </a:lnTo>
                    <a:lnTo>
                      <a:pt x="80" y="304"/>
                    </a:ln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33"/>
              <p:cNvSpPr>
                <a:spLocks/>
              </p:cNvSpPr>
              <p:nvPr/>
            </p:nvSpPr>
            <p:spPr bwMode="auto">
              <a:xfrm>
                <a:off x="3954" y="3317"/>
                <a:ext cx="133" cy="165"/>
              </a:xfrm>
              <a:custGeom>
                <a:avLst/>
                <a:gdLst>
                  <a:gd name="T0" fmla="*/ 23 w 266"/>
                  <a:gd name="T1" fmla="*/ 222 h 331"/>
                  <a:gd name="T2" fmla="*/ 23 w 266"/>
                  <a:gd name="T3" fmla="*/ 222 h 331"/>
                  <a:gd name="T4" fmla="*/ 22 w 266"/>
                  <a:gd name="T5" fmla="*/ 216 h 331"/>
                  <a:gd name="T6" fmla="*/ 21 w 266"/>
                  <a:gd name="T7" fmla="*/ 198 h 331"/>
                  <a:gd name="T8" fmla="*/ 21 w 266"/>
                  <a:gd name="T9" fmla="*/ 173 h 331"/>
                  <a:gd name="T10" fmla="*/ 25 w 266"/>
                  <a:gd name="T11" fmla="*/ 143 h 331"/>
                  <a:gd name="T12" fmla="*/ 33 w 266"/>
                  <a:gd name="T13" fmla="*/ 110 h 331"/>
                  <a:gd name="T14" fmla="*/ 46 w 266"/>
                  <a:gd name="T15" fmla="*/ 78 h 331"/>
                  <a:gd name="T16" fmla="*/ 70 w 266"/>
                  <a:gd name="T17" fmla="*/ 51 h 331"/>
                  <a:gd name="T18" fmla="*/ 103 w 266"/>
                  <a:gd name="T19" fmla="*/ 29 h 331"/>
                  <a:gd name="T20" fmla="*/ 116 w 266"/>
                  <a:gd name="T21" fmla="*/ 24 h 331"/>
                  <a:gd name="T22" fmla="*/ 127 w 266"/>
                  <a:gd name="T23" fmla="*/ 22 h 331"/>
                  <a:gd name="T24" fmla="*/ 139 w 266"/>
                  <a:gd name="T25" fmla="*/ 21 h 331"/>
                  <a:gd name="T26" fmla="*/ 150 w 266"/>
                  <a:gd name="T27" fmla="*/ 21 h 331"/>
                  <a:gd name="T28" fmla="*/ 162 w 266"/>
                  <a:gd name="T29" fmla="*/ 23 h 331"/>
                  <a:gd name="T30" fmla="*/ 172 w 266"/>
                  <a:gd name="T31" fmla="*/ 28 h 331"/>
                  <a:gd name="T32" fmla="*/ 182 w 266"/>
                  <a:gd name="T33" fmla="*/ 33 h 331"/>
                  <a:gd name="T34" fmla="*/ 192 w 266"/>
                  <a:gd name="T35" fmla="*/ 40 h 331"/>
                  <a:gd name="T36" fmla="*/ 208 w 266"/>
                  <a:gd name="T37" fmla="*/ 58 h 331"/>
                  <a:gd name="T38" fmla="*/ 223 w 266"/>
                  <a:gd name="T39" fmla="*/ 82 h 331"/>
                  <a:gd name="T40" fmla="*/ 234 w 266"/>
                  <a:gd name="T41" fmla="*/ 111 h 331"/>
                  <a:gd name="T42" fmla="*/ 242 w 266"/>
                  <a:gd name="T43" fmla="*/ 144 h 331"/>
                  <a:gd name="T44" fmla="*/ 247 w 266"/>
                  <a:gd name="T45" fmla="*/ 183 h 331"/>
                  <a:gd name="T46" fmla="*/ 246 w 266"/>
                  <a:gd name="T47" fmla="*/ 227 h 331"/>
                  <a:gd name="T48" fmla="*/ 241 w 266"/>
                  <a:gd name="T49" fmla="*/ 274 h 331"/>
                  <a:gd name="T50" fmla="*/ 230 w 266"/>
                  <a:gd name="T51" fmla="*/ 326 h 331"/>
                  <a:gd name="T52" fmla="*/ 249 w 266"/>
                  <a:gd name="T53" fmla="*/ 331 h 331"/>
                  <a:gd name="T54" fmla="*/ 260 w 266"/>
                  <a:gd name="T55" fmla="*/ 282 h 331"/>
                  <a:gd name="T56" fmla="*/ 265 w 266"/>
                  <a:gd name="T57" fmla="*/ 235 h 331"/>
                  <a:gd name="T58" fmla="*/ 266 w 266"/>
                  <a:gd name="T59" fmla="*/ 190 h 331"/>
                  <a:gd name="T60" fmla="*/ 263 w 266"/>
                  <a:gd name="T61" fmla="*/ 149 h 331"/>
                  <a:gd name="T62" fmla="*/ 255 w 266"/>
                  <a:gd name="T63" fmla="*/ 111 h 331"/>
                  <a:gd name="T64" fmla="*/ 243 w 266"/>
                  <a:gd name="T65" fmla="*/ 76 h 331"/>
                  <a:gd name="T66" fmla="*/ 226 w 266"/>
                  <a:gd name="T67" fmla="*/ 47 h 331"/>
                  <a:gd name="T68" fmla="*/ 205 w 266"/>
                  <a:gd name="T69" fmla="*/ 24 h 331"/>
                  <a:gd name="T70" fmla="*/ 194 w 266"/>
                  <a:gd name="T71" fmla="*/ 15 h 331"/>
                  <a:gd name="T72" fmla="*/ 181 w 266"/>
                  <a:gd name="T73" fmla="*/ 8 h 331"/>
                  <a:gd name="T74" fmla="*/ 167 w 266"/>
                  <a:gd name="T75" fmla="*/ 4 h 331"/>
                  <a:gd name="T76" fmla="*/ 154 w 266"/>
                  <a:gd name="T77" fmla="*/ 1 h 331"/>
                  <a:gd name="T78" fmla="*/ 140 w 266"/>
                  <a:gd name="T79" fmla="*/ 0 h 331"/>
                  <a:gd name="T80" fmla="*/ 125 w 266"/>
                  <a:gd name="T81" fmla="*/ 1 h 331"/>
                  <a:gd name="T82" fmla="*/ 110 w 266"/>
                  <a:gd name="T83" fmla="*/ 5 h 331"/>
                  <a:gd name="T84" fmla="*/ 95 w 266"/>
                  <a:gd name="T85" fmla="*/ 10 h 331"/>
                  <a:gd name="T86" fmla="*/ 57 w 266"/>
                  <a:gd name="T87" fmla="*/ 35 h 331"/>
                  <a:gd name="T88" fmla="*/ 30 w 266"/>
                  <a:gd name="T89" fmla="*/ 66 h 331"/>
                  <a:gd name="T90" fmla="*/ 13 w 266"/>
                  <a:gd name="T91" fmla="*/ 101 h 331"/>
                  <a:gd name="T92" fmla="*/ 4 w 266"/>
                  <a:gd name="T93" fmla="*/ 137 h 331"/>
                  <a:gd name="T94" fmla="*/ 0 w 266"/>
                  <a:gd name="T95" fmla="*/ 171 h 331"/>
                  <a:gd name="T96" fmla="*/ 0 w 266"/>
                  <a:gd name="T97" fmla="*/ 199 h 331"/>
                  <a:gd name="T98" fmla="*/ 2 w 266"/>
                  <a:gd name="T99" fmla="*/ 219 h 331"/>
                  <a:gd name="T100" fmla="*/ 3 w 266"/>
                  <a:gd name="T101" fmla="*/ 226 h 331"/>
                  <a:gd name="T102" fmla="*/ 23 w 266"/>
                  <a:gd name="T103" fmla="*/ 222 h 3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66"/>
                  <a:gd name="T157" fmla="*/ 0 h 331"/>
                  <a:gd name="T158" fmla="*/ 266 w 266"/>
                  <a:gd name="T159" fmla="*/ 331 h 33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66" h="331">
                    <a:moveTo>
                      <a:pt x="23" y="222"/>
                    </a:moveTo>
                    <a:lnTo>
                      <a:pt x="23" y="222"/>
                    </a:lnTo>
                    <a:lnTo>
                      <a:pt x="22" y="216"/>
                    </a:lnTo>
                    <a:lnTo>
                      <a:pt x="21" y="198"/>
                    </a:lnTo>
                    <a:lnTo>
                      <a:pt x="21" y="173"/>
                    </a:lnTo>
                    <a:lnTo>
                      <a:pt x="25" y="143"/>
                    </a:lnTo>
                    <a:lnTo>
                      <a:pt x="33" y="110"/>
                    </a:lnTo>
                    <a:lnTo>
                      <a:pt x="46" y="78"/>
                    </a:lnTo>
                    <a:lnTo>
                      <a:pt x="70" y="51"/>
                    </a:lnTo>
                    <a:lnTo>
                      <a:pt x="103" y="29"/>
                    </a:lnTo>
                    <a:lnTo>
                      <a:pt x="116" y="24"/>
                    </a:lnTo>
                    <a:lnTo>
                      <a:pt x="127" y="22"/>
                    </a:lnTo>
                    <a:lnTo>
                      <a:pt x="139" y="21"/>
                    </a:lnTo>
                    <a:lnTo>
                      <a:pt x="150" y="21"/>
                    </a:lnTo>
                    <a:lnTo>
                      <a:pt x="162" y="23"/>
                    </a:lnTo>
                    <a:lnTo>
                      <a:pt x="172" y="28"/>
                    </a:lnTo>
                    <a:lnTo>
                      <a:pt x="182" y="33"/>
                    </a:lnTo>
                    <a:lnTo>
                      <a:pt x="192" y="40"/>
                    </a:lnTo>
                    <a:lnTo>
                      <a:pt x="208" y="58"/>
                    </a:lnTo>
                    <a:lnTo>
                      <a:pt x="223" y="82"/>
                    </a:lnTo>
                    <a:lnTo>
                      <a:pt x="234" y="111"/>
                    </a:lnTo>
                    <a:lnTo>
                      <a:pt x="242" y="144"/>
                    </a:lnTo>
                    <a:lnTo>
                      <a:pt x="247" y="183"/>
                    </a:lnTo>
                    <a:lnTo>
                      <a:pt x="246" y="227"/>
                    </a:lnTo>
                    <a:lnTo>
                      <a:pt x="241" y="274"/>
                    </a:lnTo>
                    <a:lnTo>
                      <a:pt x="230" y="326"/>
                    </a:lnTo>
                    <a:lnTo>
                      <a:pt x="249" y="331"/>
                    </a:lnTo>
                    <a:lnTo>
                      <a:pt x="260" y="282"/>
                    </a:lnTo>
                    <a:lnTo>
                      <a:pt x="265" y="235"/>
                    </a:lnTo>
                    <a:lnTo>
                      <a:pt x="266" y="190"/>
                    </a:lnTo>
                    <a:lnTo>
                      <a:pt x="263" y="149"/>
                    </a:lnTo>
                    <a:lnTo>
                      <a:pt x="255" y="111"/>
                    </a:lnTo>
                    <a:lnTo>
                      <a:pt x="243" y="76"/>
                    </a:lnTo>
                    <a:lnTo>
                      <a:pt x="226" y="47"/>
                    </a:lnTo>
                    <a:lnTo>
                      <a:pt x="205" y="24"/>
                    </a:lnTo>
                    <a:lnTo>
                      <a:pt x="194" y="15"/>
                    </a:lnTo>
                    <a:lnTo>
                      <a:pt x="181" y="8"/>
                    </a:lnTo>
                    <a:lnTo>
                      <a:pt x="167" y="4"/>
                    </a:lnTo>
                    <a:lnTo>
                      <a:pt x="154" y="1"/>
                    </a:lnTo>
                    <a:lnTo>
                      <a:pt x="140" y="0"/>
                    </a:lnTo>
                    <a:lnTo>
                      <a:pt x="125" y="1"/>
                    </a:lnTo>
                    <a:lnTo>
                      <a:pt x="110" y="5"/>
                    </a:lnTo>
                    <a:lnTo>
                      <a:pt x="95" y="10"/>
                    </a:lnTo>
                    <a:lnTo>
                      <a:pt x="57" y="35"/>
                    </a:lnTo>
                    <a:lnTo>
                      <a:pt x="30" y="66"/>
                    </a:lnTo>
                    <a:lnTo>
                      <a:pt x="13" y="101"/>
                    </a:lnTo>
                    <a:lnTo>
                      <a:pt x="4" y="137"/>
                    </a:lnTo>
                    <a:lnTo>
                      <a:pt x="0" y="171"/>
                    </a:lnTo>
                    <a:lnTo>
                      <a:pt x="0" y="199"/>
                    </a:lnTo>
                    <a:lnTo>
                      <a:pt x="2" y="219"/>
                    </a:lnTo>
                    <a:lnTo>
                      <a:pt x="3" y="226"/>
                    </a:lnTo>
                    <a:lnTo>
                      <a:pt x="23" y="2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34"/>
            <p:cNvGrpSpPr>
              <a:grpSpLocks/>
            </p:cNvGrpSpPr>
            <p:nvPr/>
          </p:nvGrpSpPr>
          <p:grpSpPr bwMode="auto">
            <a:xfrm>
              <a:off x="1972" y="3550"/>
              <a:ext cx="261" cy="346"/>
              <a:chOff x="3880" y="3317"/>
              <a:chExt cx="261" cy="346"/>
            </a:xfrm>
          </p:grpSpPr>
          <p:sp>
            <p:nvSpPr>
              <p:cNvPr id="76" name="Freeform 35"/>
              <p:cNvSpPr>
                <a:spLocks/>
              </p:cNvSpPr>
              <p:nvPr/>
            </p:nvSpPr>
            <p:spPr bwMode="auto">
              <a:xfrm>
                <a:off x="3880" y="3416"/>
                <a:ext cx="261" cy="247"/>
              </a:xfrm>
              <a:custGeom>
                <a:avLst/>
                <a:gdLst>
                  <a:gd name="T0" fmla="*/ 522 w 523"/>
                  <a:gd name="T1" fmla="*/ 71 h 494"/>
                  <a:gd name="T2" fmla="*/ 511 w 523"/>
                  <a:gd name="T3" fmla="*/ 56 h 494"/>
                  <a:gd name="T4" fmla="*/ 492 w 523"/>
                  <a:gd name="T5" fmla="*/ 41 h 494"/>
                  <a:gd name="T6" fmla="*/ 463 w 523"/>
                  <a:gd name="T7" fmla="*/ 29 h 494"/>
                  <a:gd name="T8" fmla="*/ 428 w 523"/>
                  <a:gd name="T9" fmla="*/ 18 h 494"/>
                  <a:gd name="T10" fmla="*/ 386 w 523"/>
                  <a:gd name="T11" fmla="*/ 10 h 494"/>
                  <a:gd name="T12" fmla="*/ 340 w 523"/>
                  <a:gd name="T13" fmla="*/ 4 h 494"/>
                  <a:gd name="T14" fmla="*/ 288 w 523"/>
                  <a:gd name="T15" fmla="*/ 0 h 494"/>
                  <a:gd name="T16" fmla="*/ 235 w 523"/>
                  <a:gd name="T17" fmla="*/ 0 h 494"/>
                  <a:gd name="T18" fmla="*/ 184 w 523"/>
                  <a:gd name="T19" fmla="*/ 4 h 494"/>
                  <a:gd name="T20" fmla="*/ 137 w 523"/>
                  <a:gd name="T21" fmla="*/ 10 h 494"/>
                  <a:gd name="T22" fmla="*/ 96 w 523"/>
                  <a:gd name="T23" fmla="*/ 18 h 494"/>
                  <a:gd name="T24" fmla="*/ 60 w 523"/>
                  <a:gd name="T25" fmla="*/ 29 h 494"/>
                  <a:gd name="T26" fmla="*/ 31 w 523"/>
                  <a:gd name="T27" fmla="*/ 41 h 494"/>
                  <a:gd name="T28" fmla="*/ 12 w 523"/>
                  <a:gd name="T29" fmla="*/ 56 h 494"/>
                  <a:gd name="T30" fmla="*/ 1 w 523"/>
                  <a:gd name="T31" fmla="*/ 71 h 494"/>
                  <a:gd name="T32" fmla="*/ 0 w 523"/>
                  <a:gd name="T33" fmla="*/ 82 h 494"/>
                  <a:gd name="T34" fmla="*/ 2 w 523"/>
                  <a:gd name="T35" fmla="*/ 89 h 494"/>
                  <a:gd name="T36" fmla="*/ 106 w 523"/>
                  <a:gd name="T37" fmla="*/ 429 h 494"/>
                  <a:gd name="T38" fmla="*/ 106 w 523"/>
                  <a:gd name="T39" fmla="*/ 430 h 494"/>
                  <a:gd name="T40" fmla="*/ 106 w 523"/>
                  <a:gd name="T41" fmla="*/ 432 h 494"/>
                  <a:gd name="T42" fmla="*/ 107 w 523"/>
                  <a:gd name="T43" fmla="*/ 437 h 494"/>
                  <a:gd name="T44" fmla="*/ 111 w 523"/>
                  <a:gd name="T45" fmla="*/ 443 h 494"/>
                  <a:gd name="T46" fmla="*/ 115 w 523"/>
                  <a:gd name="T47" fmla="*/ 446 h 494"/>
                  <a:gd name="T48" fmla="*/ 134 w 523"/>
                  <a:gd name="T49" fmla="*/ 460 h 494"/>
                  <a:gd name="T50" fmla="*/ 160 w 523"/>
                  <a:gd name="T51" fmla="*/ 474 h 494"/>
                  <a:gd name="T52" fmla="*/ 199 w 523"/>
                  <a:gd name="T53" fmla="*/ 487 h 494"/>
                  <a:gd name="T54" fmla="*/ 259 w 523"/>
                  <a:gd name="T55" fmla="*/ 494 h 494"/>
                  <a:gd name="T56" fmla="*/ 331 w 523"/>
                  <a:gd name="T57" fmla="*/ 490 h 494"/>
                  <a:gd name="T58" fmla="*/ 380 w 523"/>
                  <a:gd name="T59" fmla="*/ 475 h 494"/>
                  <a:gd name="T60" fmla="*/ 408 w 523"/>
                  <a:gd name="T61" fmla="*/ 453 h 494"/>
                  <a:gd name="T62" fmla="*/ 417 w 523"/>
                  <a:gd name="T63" fmla="*/ 432 h 494"/>
                  <a:gd name="T64" fmla="*/ 521 w 523"/>
                  <a:gd name="T65" fmla="*/ 89 h 494"/>
                  <a:gd name="T66" fmla="*/ 523 w 523"/>
                  <a:gd name="T67" fmla="*/ 82 h 49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3"/>
                  <a:gd name="T103" fmla="*/ 0 h 494"/>
                  <a:gd name="T104" fmla="*/ 523 w 523"/>
                  <a:gd name="T105" fmla="*/ 494 h 49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3" h="494">
                    <a:moveTo>
                      <a:pt x="523" y="79"/>
                    </a:moveTo>
                    <a:lnTo>
                      <a:pt x="522" y="71"/>
                    </a:lnTo>
                    <a:lnTo>
                      <a:pt x="517" y="63"/>
                    </a:lnTo>
                    <a:lnTo>
                      <a:pt x="511" y="56"/>
                    </a:lnTo>
                    <a:lnTo>
                      <a:pt x="502" y="48"/>
                    </a:lnTo>
                    <a:lnTo>
                      <a:pt x="492" y="41"/>
                    </a:lnTo>
                    <a:lnTo>
                      <a:pt x="478" y="35"/>
                    </a:lnTo>
                    <a:lnTo>
                      <a:pt x="463" y="29"/>
                    </a:lnTo>
                    <a:lnTo>
                      <a:pt x="447" y="23"/>
                    </a:lnTo>
                    <a:lnTo>
                      <a:pt x="428" y="18"/>
                    </a:lnTo>
                    <a:lnTo>
                      <a:pt x="408" y="13"/>
                    </a:lnTo>
                    <a:lnTo>
                      <a:pt x="386" y="10"/>
                    </a:lnTo>
                    <a:lnTo>
                      <a:pt x="364" y="6"/>
                    </a:lnTo>
                    <a:lnTo>
                      <a:pt x="340" y="4"/>
                    </a:lnTo>
                    <a:lnTo>
                      <a:pt x="314" y="1"/>
                    </a:lnTo>
                    <a:lnTo>
                      <a:pt x="288" y="0"/>
                    </a:lnTo>
                    <a:lnTo>
                      <a:pt x="261" y="0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4" y="4"/>
                    </a:lnTo>
                    <a:lnTo>
                      <a:pt x="160" y="6"/>
                    </a:lnTo>
                    <a:lnTo>
                      <a:pt x="137" y="10"/>
                    </a:lnTo>
                    <a:lnTo>
                      <a:pt x="115" y="13"/>
                    </a:lnTo>
                    <a:lnTo>
                      <a:pt x="96" y="18"/>
                    </a:lnTo>
                    <a:lnTo>
                      <a:pt x="77" y="23"/>
                    </a:lnTo>
                    <a:lnTo>
                      <a:pt x="60" y="29"/>
                    </a:lnTo>
                    <a:lnTo>
                      <a:pt x="45" y="35"/>
                    </a:lnTo>
                    <a:lnTo>
                      <a:pt x="31" y="41"/>
                    </a:lnTo>
                    <a:lnTo>
                      <a:pt x="21" y="48"/>
                    </a:lnTo>
                    <a:lnTo>
                      <a:pt x="12" y="56"/>
                    </a:lnTo>
                    <a:lnTo>
                      <a:pt x="6" y="63"/>
                    </a:lnTo>
                    <a:lnTo>
                      <a:pt x="1" y="71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1" y="86"/>
                    </a:lnTo>
                    <a:lnTo>
                      <a:pt x="2" y="89"/>
                    </a:lnTo>
                    <a:lnTo>
                      <a:pt x="5" y="92"/>
                    </a:lnTo>
                    <a:lnTo>
                      <a:pt x="106" y="429"/>
                    </a:lnTo>
                    <a:lnTo>
                      <a:pt x="106" y="430"/>
                    </a:lnTo>
                    <a:lnTo>
                      <a:pt x="106" y="431"/>
                    </a:lnTo>
                    <a:lnTo>
                      <a:pt x="106" y="432"/>
                    </a:lnTo>
                    <a:lnTo>
                      <a:pt x="106" y="435"/>
                    </a:lnTo>
                    <a:lnTo>
                      <a:pt x="107" y="437"/>
                    </a:lnTo>
                    <a:lnTo>
                      <a:pt x="108" y="441"/>
                    </a:lnTo>
                    <a:lnTo>
                      <a:pt x="111" y="443"/>
                    </a:lnTo>
                    <a:lnTo>
                      <a:pt x="112" y="446"/>
                    </a:lnTo>
                    <a:lnTo>
                      <a:pt x="115" y="446"/>
                    </a:lnTo>
                    <a:lnTo>
                      <a:pt x="123" y="453"/>
                    </a:lnTo>
                    <a:lnTo>
                      <a:pt x="134" y="460"/>
                    </a:lnTo>
                    <a:lnTo>
                      <a:pt x="145" y="467"/>
                    </a:lnTo>
                    <a:lnTo>
                      <a:pt x="160" y="474"/>
                    </a:lnTo>
                    <a:lnTo>
                      <a:pt x="177" y="481"/>
                    </a:lnTo>
                    <a:lnTo>
                      <a:pt x="199" y="487"/>
                    </a:lnTo>
                    <a:lnTo>
                      <a:pt x="227" y="490"/>
                    </a:lnTo>
                    <a:lnTo>
                      <a:pt x="259" y="494"/>
                    </a:lnTo>
                    <a:lnTo>
                      <a:pt x="298" y="494"/>
                    </a:lnTo>
                    <a:lnTo>
                      <a:pt x="331" y="490"/>
                    </a:lnTo>
                    <a:lnTo>
                      <a:pt x="358" y="483"/>
                    </a:lnTo>
                    <a:lnTo>
                      <a:pt x="380" y="475"/>
                    </a:lnTo>
                    <a:lnTo>
                      <a:pt x="396" y="465"/>
                    </a:lnTo>
                    <a:lnTo>
                      <a:pt x="408" y="453"/>
                    </a:lnTo>
                    <a:lnTo>
                      <a:pt x="415" y="443"/>
                    </a:lnTo>
                    <a:lnTo>
                      <a:pt x="417" y="432"/>
                    </a:lnTo>
                    <a:lnTo>
                      <a:pt x="519" y="92"/>
                    </a:lnTo>
                    <a:lnTo>
                      <a:pt x="521" y="89"/>
                    </a:lnTo>
                    <a:lnTo>
                      <a:pt x="522" y="86"/>
                    </a:lnTo>
                    <a:lnTo>
                      <a:pt x="523" y="82"/>
                    </a:lnTo>
                    <a:lnTo>
                      <a:pt x="523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36"/>
              <p:cNvSpPr>
                <a:spLocks/>
              </p:cNvSpPr>
              <p:nvPr/>
            </p:nvSpPr>
            <p:spPr bwMode="auto">
              <a:xfrm>
                <a:off x="3904" y="3431"/>
                <a:ext cx="213" cy="217"/>
              </a:xfrm>
              <a:custGeom>
                <a:avLst/>
                <a:gdLst>
                  <a:gd name="T0" fmla="*/ 425 w 427"/>
                  <a:gd name="T1" fmla="*/ 62 h 434"/>
                  <a:gd name="T2" fmla="*/ 417 w 427"/>
                  <a:gd name="T3" fmla="*/ 49 h 434"/>
                  <a:gd name="T4" fmla="*/ 401 w 427"/>
                  <a:gd name="T5" fmla="*/ 36 h 434"/>
                  <a:gd name="T6" fmla="*/ 378 w 427"/>
                  <a:gd name="T7" fmla="*/ 26 h 434"/>
                  <a:gd name="T8" fmla="*/ 349 w 427"/>
                  <a:gd name="T9" fmla="*/ 16 h 434"/>
                  <a:gd name="T10" fmla="*/ 315 w 427"/>
                  <a:gd name="T11" fmla="*/ 8 h 434"/>
                  <a:gd name="T12" fmla="*/ 277 w 427"/>
                  <a:gd name="T13" fmla="*/ 4 h 434"/>
                  <a:gd name="T14" fmla="*/ 235 w 427"/>
                  <a:gd name="T15" fmla="*/ 0 h 434"/>
                  <a:gd name="T16" fmla="*/ 192 w 427"/>
                  <a:gd name="T17" fmla="*/ 0 h 434"/>
                  <a:gd name="T18" fmla="*/ 150 w 427"/>
                  <a:gd name="T19" fmla="*/ 4 h 434"/>
                  <a:gd name="T20" fmla="*/ 112 w 427"/>
                  <a:gd name="T21" fmla="*/ 8 h 434"/>
                  <a:gd name="T22" fmla="*/ 78 w 427"/>
                  <a:gd name="T23" fmla="*/ 16 h 434"/>
                  <a:gd name="T24" fmla="*/ 49 w 427"/>
                  <a:gd name="T25" fmla="*/ 26 h 434"/>
                  <a:gd name="T26" fmla="*/ 26 w 427"/>
                  <a:gd name="T27" fmla="*/ 36 h 434"/>
                  <a:gd name="T28" fmla="*/ 10 w 427"/>
                  <a:gd name="T29" fmla="*/ 49 h 434"/>
                  <a:gd name="T30" fmla="*/ 2 w 427"/>
                  <a:gd name="T31" fmla="*/ 62 h 434"/>
                  <a:gd name="T32" fmla="*/ 0 w 427"/>
                  <a:gd name="T33" fmla="*/ 73 h 434"/>
                  <a:gd name="T34" fmla="*/ 3 w 427"/>
                  <a:gd name="T35" fmla="*/ 79 h 434"/>
                  <a:gd name="T36" fmla="*/ 87 w 427"/>
                  <a:gd name="T37" fmla="*/ 376 h 434"/>
                  <a:gd name="T38" fmla="*/ 87 w 427"/>
                  <a:gd name="T39" fmla="*/ 377 h 434"/>
                  <a:gd name="T40" fmla="*/ 87 w 427"/>
                  <a:gd name="T41" fmla="*/ 379 h 434"/>
                  <a:gd name="T42" fmla="*/ 88 w 427"/>
                  <a:gd name="T43" fmla="*/ 384 h 434"/>
                  <a:gd name="T44" fmla="*/ 90 w 427"/>
                  <a:gd name="T45" fmla="*/ 389 h 434"/>
                  <a:gd name="T46" fmla="*/ 94 w 427"/>
                  <a:gd name="T47" fmla="*/ 392 h 434"/>
                  <a:gd name="T48" fmla="*/ 109 w 427"/>
                  <a:gd name="T49" fmla="*/ 404 h 434"/>
                  <a:gd name="T50" fmla="*/ 131 w 427"/>
                  <a:gd name="T51" fmla="*/ 416 h 434"/>
                  <a:gd name="T52" fmla="*/ 163 w 427"/>
                  <a:gd name="T53" fmla="*/ 427 h 434"/>
                  <a:gd name="T54" fmla="*/ 211 w 427"/>
                  <a:gd name="T55" fmla="*/ 434 h 434"/>
                  <a:gd name="T56" fmla="*/ 270 w 427"/>
                  <a:gd name="T57" fmla="*/ 430 h 434"/>
                  <a:gd name="T58" fmla="*/ 310 w 427"/>
                  <a:gd name="T59" fmla="*/ 416 h 434"/>
                  <a:gd name="T60" fmla="*/ 333 w 427"/>
                  <a:gd name="T61" fmla="*/ 398 h 434"/>
                  <a:gd name="T62" fmla="*/ 340 w 427"/>
                  <a:gd name="T63" fmla="*/ 379 h 434"/>
                  <a:gd name="T64" fmla="*/ 424 w 427"/>
                  <a:gd name="T65" fmla="*/ 79 h 434"/>
                  <a:gd name="T66" fmla="*/ 427 w 427"/>
                  <a:gd name="T67" fmla="*/ 73 h 4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7"/>
                  <a:gd name="T103" fmla="*/ 0 h 434"/>
                  <a:gd name="T104" fmla="*/ 427 w 427"/>
                  <a:gd name="T105" fmla="*/ 434 h 4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7" h="434">
                    <a:moveTo>
                      <a:pt x="427" y="69"/>
                    </a:moveTo>
                    <a:lnTo>
                      <a:pt x="425" y="62"/>
                    </a:lnTo>
                    <a:lnTo>
                      <a:pt x="422" y="56"/>
                    </a:lnTo>
                    <a:lnTo>
                      <a:pt x="417" y="49"/>
                    </a:lnTo>
                    <a:lnTo>
                      <a:pt x="409" y="43"/>
                    </a:lnTo>
                    <a:lnTo>
                      <a:pt x="401" y="36"/>
                    </a:lnTo>
                    <a:lnTo>
                      <a:pt x="390" y="31"/>
                    </a:lnTo>
                    <a:lnTo>
                      <a:pt x="378" y="26"/>
                    </a:lnTo>
                    <a:lnTo>
                      <a:pt x="364" y="21"/>
                    </a:lnTo>
                    <a:lnTo>
                      <a:pt x="349" y="16"/>
                    </a:lnTo>
                    <a:lnTo>
                      <a:pt x="332" y="12"/>
                    </a:lnTo>
                    <a:lnTo>
                      <a:pt x="315" y="8"/>
                    </a:lnTo>
                    <a:lnTo>
                      <a:pt x="296" y="6"/>
                    </a:lnTo>
                    <a:lnTo>
                      <a:pt x="277" y="4"/>
                    </a:lnTo>
                    <a:lnTo>
                      <a:pt x="256" y="1"/>
                    </a:lnTo>
                    <a:lnTo>
                      <a:pt x="235" y="0"/>
                    </a:lnTo>
                    <a:lnTo>
                      <a:pt x="213" y="0"/>
                    </a:lnTo>
                    <a:lnTo>
                      <a:pt x="192" y="0"/>
                    </a:lnTo>
                    <a:lnTo>
                      <a:pt x="171" y="1"/>
                    </a:lnTo>
                    <a:lnTo>
                      <a:pt x="150" y="4"/>
                    </a:lnTo>
                    <a:lnTo>
                      <a:pt x="131" y="6"/>
                    </a:lnTo>
                    <a:lnTo>
                      <a:pt x="112" y="8"/>
                    </a:lnTo>
                    <a:lnTo>
                      <a:pt x="95" y="12"/>
                    </a:lnTo>
                    <a:lnTo>
                      <a:pt x="78" y="16"/>
                    </a:lnTo>
                    <a:lnTo>
                      <a:pt x="63" y="21"/>
                    </a:lnTo>
                    <a:lnTo>
                      <a:pt x="49" y="26"/>
                    </a:lnTo>
                    <a:lnTo>
                      <a:pt x="37" y="31"/>
                    </a:lnTo>
                    <a:lnTo>
                      <a:pt x="26" y="36"/>
                    </a:lnTo>
                    <a:lnTo>
                      <a:pt x="18" y="43"/>
                    </a:lnTo>
                    <a:lnTo>
                      <a:pt x="10" y="49"/>
                    </a:lnTo>
                    <a:lnTo>
                      <a:pt x="5" y="56"/>
                    </a:lnTo>
                    <a:lnTo>
                      <a:pt x="2" y="62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2" y="75"/>
                    </a:lnTo>
                    <a:lnTo>
                      <a:pt x="3" y="79"/>
                    </a:lnTo>
                    <a:lnTo>
                      <a:pt x="4" y="82"/>
                    </a:lnTo>
                    <a:lnTo>
                      <a:pt x="87" y="376"/>
                    </a:lnTo>
                    <a:lnTo>
                      <a:pt x="87" y="377"/>
                    </a:lnTo>
                    <a:lnTo>
                      <a:pt x="87" y="378"/>
                    </a:lnTo>
                    <a:lnTo>
                      <a:pt x="87" y="379"/>
                    </a:lnTo>
                    <a:lnTo>
                      <a:pt x="87" y="382"/>
                    </a:lnTo>
                    <a:lnTo>
                      <a:pt x="88" y="384"/>
                    </a:lnTo>
                    <a:lnTo>
                      <a:pt x="89" y="386"/>
                    </a:lnTo>
                    <a:lnTo>
                      <a:pt x="90" y="389"/>
                    </a:lnTo>
                    <a:lnTo>
                      <a:pt x="91" y="392"/>
                    </a:lnTo>
                    <a:lnTo>
                      <a:pt x="94" y="392"/>
                    </a:lnTo>
                    <a:lnTo>
                      <a:pt x="101" y="398"/>
                    </a:lnTo>
                    <a:lnTo>
                      <a:pt x="109" y="404"/>
                    </a:lnTo>
                    <a:lnTo>
                      <a:pt x="118" y="411"/>
                    </a:lnTo>
                    <a:lnTo>
                      <a:pt x="131" y="416"/>
                    </a:lnTo>
                    <a:lnTo>
                      <a:pt x="145" y="422"/>
                    </a:lnTo>
                    <a:lnTo>
                      <a:pt x="163" y="427"/>
                    </a:lnTo>
                    <a:lnTo>
                      <a:pt x="185" y="431"/>
                    </a:lnTo>
                    <a:lnTo>
                      <a:pt x="211" y="434"/>
                    </a:lnTo>
                    <a:lnTo>
                      <a:pt x="242" y="434"/>
                    </a:lnTo>
                    <a:lnTo>
                      <a:pt x="270" y="430"/>
                    </a:lnTo>
                    <a:lnTo>
                      <a:pt x="292" y="424"/>
                    </a:lnTo>
                    <a:lnTo>
                      <a:pt x="310" y="416"/>
                    </a:lnTo>
                    <a:lnTo>
                      <a:pt x="323" y="407"/>
                    </a:lnTo>
                    <a:lnTo>
                      <a:pt x="333" y="398"/>
                    </a:lnTo>
                    <a:lnTo>
                      <a:pt x="338" y="387"/>
                    </a:lnTo>
                    <a:lnTo>
                      <a:pt x="340" y="379"/>
                    </a:lnTo>
                    <a:lnTo>
                      <a:pt x="423" y="82"/>
                    </a:lnTo>
                    <a:lnTo>
                      <a:pt x="424" y="79"/>
                    </a:lnTo>
                    <a:lnTo>
                      <a:pt x="425" y="75"/>
                    </a:lnTo>
                    <a:lnTo>
                      <a:pt x="427" y="73"/>
                    </a:lnTo>
                    <a:lnTo>
                      <a:pt x="427" y="69"/>
                    </a:lnTo>
                    <a:close/>
                  </a:path>
                </a:pathLst>
              </a:custGeom>
              <a:solidFill>
                <a:srgbClr val="B54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37"/>
              <p:cNvSpPr>
                <a:spLocks/>
              </p:cNvSpPr>
              <p:nvPr/>
            </p:nvSpPr>
            <p:spPr bwMode="auto">
              <a:xfrm>
                <a:off x="3904" y="3431"/>
                <a:ext cx="214" cy="59"/>
              </a:xfrm>
              <a:custGeom>
                <a:avLst/>
                <a:gdLst>
                  <a:gd name="T0" fmla="*/ 427 w 428"/>
                  <a:gd name="T1" fmla="*/ 68 h 118"/>
                  <a:gd name="T2" fmla="*/ 418 w 428"/>
                  <a:gd name="T3" fmla="*/ 79 h 118"/>
                  <a:gd name="T4" fmla="*/ 402 w 428"/>
                  <a:gd name="T5" fmla="*/ 89 h 118"/>
                  <a:gd name="T6" fmla="*/ 379 w 428"/>
                  <a:gd name="T7" fmla="*/ 97 h 118"/>
                  <a:gd name="T8" fmla="*/ 349 w 428"/>
                  <a:gd name="T9" fmla="*/ 105 h 118"/>
                  <a:gd name="T10" fmla="*/ 316 w 428"/>
                  <a:gd name="T11" fmla="*/ 111 h 118"/>
                  <a:gd name="T12" fmla="*/ 277 w 428"/>
                  <a:gd name="T13" fmla="*/ 115 h 118"/>
                  <a:gd name="T14" fmla="*/ 235 w 428"/>
                  <a:gd name="T15" fmla="*/ 118 h 118"/>
                  <a:gd name="T16" fmla="*/ 192 w 428"/>
                  <a:gd name="T17" fmla="*/ 118 h 118"/>
                  <a:gd name="T18" fmla="*/ 150 w 428"/>
                  <a:gd name="T19" fmla="*/ 115 h 118"/>
                  <a:gd name="T20" fmla="*/ 112 w 428"/>
                  <a:gd name="T21" fmla="*/ 111 h 118"/>
                  <a:gd name="T22" fmla="*/ 78 w 428"/>
                  <a:gd name="T23" fmla="*/ 105 h 118"/>
                  <a:gd name="T24" fmla="*/ 49 w 428"/>
                  <a:gd name="T25" fmla="*/ 97 h 118"/>
                  <a:gd name="T26" fmla="*/ 26 w 428"/>
                  <a:gd name="T27" fmla="*/ 89 h 118"/>
                  <a:gd name="T28" fmla="*/ 10 w 428"/>
                  <a:gd name="T29" fmla="*/ 79 h 118"/>
                  <a:gd name="T30" fmla="*/ 2 w 428"/>
                  <a:gd name="T31" fmla="*/ 68 h 118"/>
                  <a:gd name="T32" fmla="*/ 2 w 428"/>
                  <a:gd name="T33" fmla="*/ 57 h 118"/>
                  <a:gd name="T34" fmla="*/ 10 w 428"/>
                  <a:gd name="T35" fmla="*/ 45 h 118"/>
                  <a:gd name="T36" fmla="*/ 26 w 428"/>
                  <a:gd name="T37" fmla="*/ 35 h 118"/>
                  <a:gd name="T38" fmla="*/ 49 w 428"/>
                  <a:gd name="T39" fmla="*/ 24 h 118"/>
                  <a:gd name="T40" fmla="*/ 78 w 428"/>
                  <a:gd name="T41" fmla="*/ 15 h 118"/>
                  <a:gd name="T42" fmla="*/ 112 w 428"/>
                  <a:gd name="T43" fmla="*/ 8 h 118"/>
                  <a:gd name="T44" fmla="*/ 150 w 428"/>
                  <a:gd name="T45" fmla="*/ 4 h 118"/>
                  <a:gd name="T46" fmla="*/ 192 w 428"/>
                  <a:gd name="T47" fmla="*/ 0 h 118"/>
                  <a:gd name="T48" fmla="*/ 235 w 428"/>
                  <a:gd name="T49" fmla="*/ 0 h 118"/>
                  <a:gd name="T50" fmla="*/ 277 w 428"/>
                  <a:gd name="T51" fmla="*/ 4 h 118"/>
                  <a:gd name="T52" fmla="*/ 316 w 428"/>
                  <a:gd name="T53" fmla="*/ 8 h 118"/>
                  <a:gd name="T54" fmla="*/ 349 w 428"/>
                  <a:gd name="T55" fmla="*/ 15 h 118"/>
                  <a:gd name="T56" fmla="*/ 379 w 428"/>
                  <a:gd name="T57" fmla="*/ 24 h 118"/>
                  <a:gd name="T58" fmla="*/ 402 w 428"/>
                  <a:gd name="T59" fmla="*/ 35 h 118"/>
                  <a:gd name="T60" fmla="*/ 418 w 428"/>
                  <a:gd name="T61" fmla="*/ 45 h 118"/>
                  <a:gd name="T62" fmla="*/ 427 w 428"/>
                  <a:gd name="T63" fmla="*/ 57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8"/>
                  <a:gd name="T97" fmla="*/ 0 h 118"/>
                  <a:gd name="T98" fmla="*/ 428 w 428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8" h="118">
                    <a:moveTo>
                      <a:pt x="428" y="62"/>
                    </a:moveTo>
                    <a:lnTo>
                      <a:pt x="427" y="68"/>
                    </a:lnTo>
                    <a:lnTo>
                      <a:pt x="423" y="74"/>
                    </a:lnTo>
                    <a:lnTo>
                      <a:pt x="418" y="79"/>
                    </a:lnTo>
                    <a:lnTo>
                      <a:pt x="410" y="83"/>
                    </a:lnTo>
                    <a:lnTo>
                      <a:pt x="402" y="89"/>
                    </a:lnTo>
                    <a:lnTo>
                      <a:pt x="391" y="94"/>
                    </a:lnTo>
                    <a:lnTo>
                      <a:pt x="379" y="97"/>
                    </a:lnTo>
                    <a:lnTo>
                      <a:pt x="365" y="102"/>
                    </a:lnTo>
                    <a:lnTo>
                      <a:pt x="349" y="105"/>
                    </a:lnTo>
                    <a:lnTo>
                      <a:pt x="333" y="109"/>
                    </a:lnTo>
                    <a:lnTo>
                      <a:pt x="316" y="111"/>
                    </a:lnTo>
                    <a:lnTo>
                      <a:pt x="298" y="113"/>
                    </a:lnTo>
                    <a:lnTo>
                      <a:pt x="277" y="115"/>
                    </a:lnTo>
                    <a:lnTo>
                      <a:pt x="257" y="117"/>
                    </a:lnTo>
                    <a:lnTo>
                      <a:pt x="235" y="118"/>
                    </a:lnTo>
                    <a:lnTo>
                      <a:pt x="213" y="118"/>
                    </a:lnTo>
                    <a:lnTo>
                      <a:pt x="192" y="118"/>
                    </a:lnTo>
                    <a:lnTo>
                      <a:pt x="171" y="117"/>
                    </a:lnTo>
                    <a:lnTo>
                      <a:pt x="150" y="115"/>
                    </a:lnTo>
                    <a:lnTo>
                      <a:pt x="131" y="113"/>
                    </a:lnTo>
                    <a:lnTo>
                      <a:pt x="112" y="111"/>
                    </a:lnTo>
                    <a:lnTo>
                      <a:pt x="95" y="109"/>
                    </a:lnTo>
                    <a:lnTo>
                      <a:pt x="78" y="105"/>
                    </a:lnTo>
                    <a:lnTo>
                      <a:pt x="63" y="102"/>
                    </a:lnTo>
                    <a:lnTo>
                      <a:pt x="49" y="97"/>
                    </a:lnTo>
                    <a:lnTo>
                      <a:pt x="37" y="94"/>
                    </a:lnTo>
                    <a:lnTo>
                      <a:pt x="26" y="89"/>
                    </a:lnTo>
                    <a:lnTo>
                      <a:pt x="18" y="83"/>
                    </a:lnTo>
                    <a:lnTo>
                      <a:pt x="10" y="79"/>
                    </a:lnTo>
                    <a:lnTo>
                      <a:pt x="5" y="74"/>
                    </a:lnTo>
                    <a:lnTo>
                      <a:pt x="2" y="68"/>
                    </a:lnTo>
                    <a:lnTo>
                      <a:pt x="0" y="62"/>
                    </a:lnTo>
                    <a:lnTo>
                      <a:pt x="2" y="57"/>
                    </a:lnTo>
                    <a:lnTo>
                      <a:pt x="5" y="51"/>
                    </a:lnTo>
                    <a:lnTo>
                      <a:pt x="10" y="45"/>
                    </a:lnTo>
                    <a:lnTo>
                      <a:pt x="18" y="39"/>
                    </a:lnTo>
                    <a:lnTo>
                      <a:pt x="26" y="35"/>
                    </a:lnTo>
                    <a:lnTo>
                      <a:pt x="37" y="29"/>
                    </a:lnTo>
                    <a:lnTo>
                      <a:pt x="49" y="24"/>
                    </a:lnTo>
                    <a:lnTo>
                      <a:pt x="63" y="20"/>
                    </a:lnTo>
                    <a:lnTo>
                      <a:pt x="78" y="15"/>
                    </a:lnTo>
                    <a:lnTo>
                      <a:pt x="95" y="12"/>
                    </a:lnTo>
                    <a:lnTo>
                      <a:pt x="112" y="8"/>
                    </a:lnTo>
                    <a:lnTo>
                      <a:pt x="131" y="6"/>
                    </a:lnTo>
                    <a:lnTo>
                      <a:pt x="150" y="4"/>
                    </a:lnTo>
                    <a:lnTo>
                      <a:pt x="171" y="1"/>
                    </a:lnTo>
                    <a:lnTo>
                      <a:pt x="192" y="0"/>
                    </a:lnTo>
                    <a:lnTo>
                      <a:pt x="213" y="0"/>
                    </a:lnTo>
                    <a:lnTo>
                      <a:pt x="235" y="0"/>
                    </a:lnTo>
                    <a:lnTo>
                      <a:pt x="257" y="1"/>
                    </a:lnTo>
                    <a:lnTo>
                      <a:pt x="277" y="4"/>
                    </a:lnTo>
                    <a:lnTo>
                      <a:pt x="298" y="6"/>
                    </a:lnTo>
                    <a:lnTo>
                      <a:pt x="316" y="8"/>
                    </a:lnTo>
                    <a:lnTo>
                      <a:pt x="333" y="12"/>
                    </a:lnTo>
                    <a:lnTo>
                      <a:pt x="349" y="15"/>
                    </a:lnTo>
                    <a:lnTo>
                      <a:pt x="365" y="20"/>
                    </a:lnTo>
                    <a:lnTo>
                      <a:pt x="379" y="24"/>
                    </a:lnTo>
                    <a:lnTo>
                      <a:pt x="391" y="29"/>
                    </a:lnTo>
                    <a:lnTo>
                      <a:pt x="402" y="35"/>
                    </a:lnTo>
                    <a:lnTo>
                      <a:pt x="410" y="39"/>
                    </a:lnTo>
                    <a:lnTo>
                      <a:pt x="418" y="45"/>
                    </a:lnTo>
                    <a:lnTo>
                      <a:pt x="423" y="51"/>
                    </a:lnTo>
                    <a:lnTo>
                      <a:pt x="427" y="57"/>
                    </a:lnTo>
                    <a:lnTo>
                      <a:pt x="428" y="62"/>
                    </a:lnTo>
                    <a:close/>
                  </a:path>
                </a:pathLst>
              </a:custGeom>
              <a:solidFill>
                <a:srgbClr val="6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38"/>
              <p:cNvSpPr>
                <a:spLocks/>
              </p:cNvSpPr>
              <p:nvPr/>
            </p:nvSpPr>
            <p:spPr bwMode="auto">
              <a:xfrm>
                <a:off x="3896" y="3442"/>
                <a:ext cx="230" cy="54"/>
              </a:xfrm>
              <a:custGeom>
                <a:avLst/>
                <a:gdLst>
                  <a:gd name="T0" fmla="*/ 6 w 460"/>
                  <a:gd name="T1" fmla="*/ 5 h 107"/>
                  <a:gd name="T2" fmla="*/ 0 w 460"/>
                  <a:gd name="T3" fmla="*/ 31 h 107"/>
                  <a:gd name="T4" fmla="*/ 9 w 460"/>
                  <a:gd name="T5" fmla="*/ 55 h 107"/>
                  <a:gd name="T6" fmla="*/ 21 w 460"/>
                  <a:gd name="T7" fmla="*/ 67 h 107"/>
                  <a:gd name="T8" fmla="*/ 37 w 460"/>
                  <a:gd name="T9" fmla="*/ 77 h 107"/>
                  <a:gd name="T10" fmla="*/ 58 w 460"/>
                  <a:gd name="T11" fmla="*/ 85 h 107"/>
                  <a:gd name="T12" fmla="*/ 83 w 460"/>
                  <a:gd name="T13" fmla="*/ 92 h 107"/>
                  <a:gd name="T14" fmla="*/ 112 w 460"/>
                  <a:gd name="T15" fmla="*/ 97 h 107"/>
                  <a:gd name="T16" fmla="*/ 147 w 460"/>
                  <a:gd name="T17" fmla="*/ 100 h 107"/>
                  <a:gd name="T18" fmla="*/ 185 w 460"/>
                  <a:gd name="T19" fmla="*/ 103 h 107"/>
                  <a:gd name="T20" fmla="*/ 204 w 460"/>
                  <a:gd name="T21" fmla="*/ 103 h 107"/>
                  <a:gd name="T22" fmla="*/ 213 w 460"/>
                  <a:gd name="T23" fmla="*/ 104 h 107"/>
                  <a:gd name="T24" fmla="*/ 234 w 460"/>
                  <a:gd name="T25" fmla="*/ 106 h 107"/>
                  <a:gd name="T26" fmla="*/ 264 w 460"/>
                  <a:gd name="T27" fmla="*/ 107 h 107"/>
                  <a:gd name="T28" fmla="*/ 301 w 460"/>
                  <a:gd name="T29" fmla="*/ 105 h 107"/>
                  <a:gd name="T30" fmla="*/ 342 w 460"/>
                  <a:gd name="T31" fmla="*/ 99 h 107"/>
                  <a:gd name="T32" fmla="*/ 384 w 460"/>
                  <a:gd name="T33" fmla="*/ 88 h 107"/>
                  <a:gd name="T34" fmla="*/ 424 w 460"/>
                  <a:gd name="T35" fmla="*/ 69 h 107"/>
                  <a:gd name="T36" fmla="*/ 460 w 460"/>
                  <a:gd name="T37" fmla="*/ 42 h 107"/>
                  <a:gd name="T38" fmla="*/ 429 w 460"/>
                  <a:gd name="T39" fmla="*/ 40 h 107"/>
                  <a:gd name="T40" fmla="*/ 393 w 460"/>
                  <a:gd name="T41" fmla="*/ 61 h 107"/>
                  <a:gd name="T42" fmla="*/ 354 w 460"/>
                  <a:gd name="T43" fmla="*/ 75 h 107"/>
                  <a:gd name="T44" fmla="*/ 315 w 460"/>
                  <a:gd name="T45" fmla="*/ 82 h 107"/>
                  <a:gd name="T46" fmla="*/ 279 w 460"/>
                  <a:gd name="T47" fmla="*/ 85 h 107"/>
                  <a:gd name="T48" fmla="*/ 247 w 460"/>
                  <a:gd name="T49" fmla="*/ 85 h 107"/>
                  <a:gd name="T50" fmla="*/ 223 w 460"/>
                  <a:gd name="T51" fmla="*/ 83 h 107"/>
                  <a:gd name="T52" fmla="*/ 210 w 460"/>
                  <a:gd name="T53" fmla="*/ 82 h 107"/>
                  <a:gd name="T54" fmla="*/ 206 w 460"/>
                  <a:gd name="T55" fmla="*/ 81 h 107"/>
                  <a:gd name="T56" fmla="*/ 206 w 460"/>
                  <a:gd name="T57" fmla="*/ 81 h 107"/>
                  <a:gd name="T58" fmla="*/ 205 w 460"/>
                  <a:gd name="T59" fmla="*/ 81 h 107"/>
                  <a:gd name="T60" fmla="*/ 120 w 460"/>
                  <a:gd name="T61" fmla="*/ 76 h 107"/>
                  <a:gd name="T62" fmla="*/ 67 w 460"/>
                  <a:gd name="T63" fmla="*/ 66 h 107"/>
                  <a:gd name="T64" fmla="*/ 37 w 460"/>
                  <a:gd name="T65" fmla="*/ 52 h 107"/>
                  <a:gd name="T66" fmla="*/ 24 w 460"/>
                  <a:gd name="T67" fmla="*/ 39 h 107"/>
                  <a:gd name="T68" fmla="*/ 22 w 460"/>
                  <a:gd name="T69" fmla="*/ 21 h 107"/>
                  <a:gd name="T70" fmla="*/ 26 w 460"/>
                  <a:gd name="T71" fmla="*/ 13 h 10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60"/>
                  <a:gd name="T109" fmla="*/ 0 h 107"/>
                  <a:gd name="T110" fmla="*/ 460 w 460"/>
                  <a:gd name="T111" fmla="*/ 107 h 10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60" h="107">
                    <a:moveTo>
                      <a:pt x="8" y="0"/>
                    </a:moveTo>
                    <a:lnTo>
                      <a:pt x="6" y="5"/>
                    </a:lnTo>
                    <a:lnTo>
                      <a:pt x="1" y="15"/>
                    </a:lnTo>
                    <a:lnTo>
                      <a:pt x="0" y="31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4" y="61"/>
                    </a:lnTo>
                    <a:lnTo>
                      <a:pt x="21" y="67"/>
                    </a:lnTo>
                    <a:lnTo>
                      <a:pt x="28" y="72"/>
                    </a:lnTo>
                    <a:lnTo>
                      <a:pt x="37" y="77"/>
                    </a:lnTo>
                    <a:lnTo>
                      <a:pt x="46" y="81"/>
                    </a:lnTo>
                    <a:lnTo>
                      <a:pt x="58" y="85"/>
                    </a:lnTo>
                    <a:lnTo>
                      <a:pt x="69" y="89"/>
                    </a:lnTo>
                    <a:lnTo>
                      <a:pt x="83" y="92"/>
                    </a:lnTo>
                    <a:lnTo>
                      <a:pt x="97" y="95"/>
                    </a:lnTo>
                    <a:lnTo>
                      <a:pt x="112" y="97"/>
                    </a:lnTo>
                    <a:lnTo>
                      <a:pt x="128" y="99"/>
                    </a:lnTo>
                    <a:lnTo>
                      <a:pt x="147" y="100"/>
                    </a:lnTo>
                    <a:lnTo>
                      <a:pt x="165" y="102"/>
                    </a:lnTo>
                    <a:lnTo>
                      <a:pt x="185" y="103"/>
                    </a:lnTo>
                    <a:lnTo>
                      <a:pt x="205" y="103"/>
                    </a:lnTo>
                    <a:lnTo>
                      <a:pt x="204" y="103"/>
                    </a:lnTo>
                    <a:lnTo>
                      <a:pt x="206" y="103"/>
                    </a:lnTo>
                    <a:lnTo>
                      <a:pt x="213" y="104"/>
                    </a:lnTo>
                    <a:lnTo>
                      <a:pt x="223" y="105"/>
                    </a:lnTo>
                    <a:lnTo>
                      <a:pt x="234" y="106"/>
                    </a:lnTo>
                    <a:lnTo>
                      <a:pt x="248" y="106"/>
                    </a:lnTo>
                    <a:lnTo>
                      <a:pt x="264" y="107"/>
                    </a:lnTo>
                    <a:lnTo>
                      <a:pt x="282" y="106"/>
                    </a:lnTo>
                    <a:lnTo>
                      <a:pt x="301" y="105"/>
                    </a:lnTo>
                    <a:lnTo>
                      <a:pt x="322" y="103"/>
                    </a:lnTo>
                    <a:lnTo>
                      <a:pt x="342" y="99"/>
                    </a:lnTo>
                    <a:lnTo>
                      <a:pt x="363" y="95"/>
                    </a:lnTo>
                    <a:lnTo>
                      <a:pt x="384" y="88"/>
                    </a:lnTo>
                    <a:lnTo>
                      <a:pt x="405" y="80"/>
                    </a:lnTo>
                    <a:lnTo>
                      <a:pt x="424" y="69"/>
                    </a:lnTo>
                    <a:lnTo>
                      <a:pt x="443" y="57"/>
                    </a:lnTo>
                    <a:lnTo>
                      <a:pt x="460" y="42"/>
                    </a:lnTo>
                    <a:lnTo>
                      <a:pt x="445" y="27"/>
                    </a:lnTo>
                    <a:lnTo>
                      <a:pt x="429" y="40"/>
                    </a:lnTo>
                    <a:lnTo>
                      <a:pt x="411" y="52"/>
                    </a:lnTo>
                    <a:lnTo>
                      <a:pt x="393" y="61"/>
                    </a:lnTo>
                    <a:lnTo>
                      <a:pt x="373" y="69"/>
                    </a:lnTo>
                    <a:lnTo>
                      <a:pt x="354" y="75"/>
                    </a:lnTo>
                    <a:lnTo>
                      <a:pt x="334" y="80"/>
                    </a:lnTo>
                    <a:lnTo>
                      <a:pt x="315" y="82"/>
                    </a:lnTo>
                    <a:lnTo>
                      <a:pt x="296" y="84"/>
                    </a:lnTo>
                    <a:lnTo>
                      <a:pt x="279" y="85"/>
                    </a:lnTo>
                    <a:lnTo>
                      <a:pt x="262" y="85"/>
                    </a:lnTo>
                    <a:lnTo>
                      <a:pt x="247" y="85"/>
                    </a:lnTo>
                    <a:lnTo>
                      <a:pt x="234" y="84"/>
                    </a:lnTo>
                    <a:lnTo>
                      <a:pt x="223" y="83"/>
                    </a:lnTo>
                    <a:lnTo>
                      <a:pt x="214" y="83"/>
                    </a:lnTo>
                    <a:lnTo>
                      <a:pt x="210" y="82"/>
                    </a:lnTo>
                    <a:lnTo>
                      <a:pt x="208" y="82"/>
                    </a:lnTo>
                    <a:lnTo>
                      <a:pt x="206" y="81"/>
                    </a:lnTo>
                    <a:lnTo>
                      <a:pt x="205" y="81"/>
                    </a:lnTo>
                    <a:lnTo>
                      <a:pt x="158" y="80"/>
                    </a:lnTo>
                    <a:lnTo>
                      <a:pt x="120" y="76"/>
                    </a:lnTo>
                    <a:lnTo>
                      <a:pt x="90" y="72"/>
                    </a:lnTo>
                    <a:lnTo>
                      <a:pt x="67" y="66"/>
                    </a:lnTo>
                    <a:lnTo>
                      <a:pt x="50" y="59"/>
                    </a:lnTo>
                    <a:lnTo>
                      <a:pt x="37" y="52"/>
                    </a:lnTo>
                    <a:lnTo>
                      <a:pt x="29" y="45"/>
                    </a:lnTo>
                    <a:lnTo>
                      <a:pt x="24" y="39"/>
                    </a:lnTo>
                    <a:lnTo>
                      <a:pt x="22" y="29"/>
                    </a:lnTo>
                    <a:lnTo>
                      <a:pt x="22" y="21"/>
                    </a:lnTo>
                    <a:lnTo>
                      <a:pt x="24" y="15"/>
                    </a:lnTo>
                    <a:lnTo>
                      <a:pt x="26" y="1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39"/>
              <p:cNvSpPr>
                <a:spLocks/>
              </p:cNvSpPr>
              <p:nvPr/>
            </p:nvSpPr>
            <p:spPr bwMode="auto">
              <a:xfrm>
                <a:off x="3993" y="3488"/>
                <a:ext cx="18" cy="168"/>
              </a:xfrm>
              <a:custGeom>
                <a:avLst/>
                <a:gdLst>
                  <a:gd name="T0" fmla="*/ 0 w 34"/>
                  <a:gd name="T1" fmla="*/ 1 h 338"/>
                  <a:gd name="T2" fmla="*/ 13 w 34"/>
                  <a:gd name="T3" fmla="*/ 338 h 338"/>
                  <a:gd name="T4" fmla="*/ 34 w 34"/>
                  <a:gd name="T5" fmla="*/ 338 h 338"/>
                  <a:gd name="T6" fmla="*/ 21 w 34"/>
                  <a:gd name="T7" fmla="*/ 0 h 338"/>
                  <a:gd name="T8" fmla="*/ 0 w 34"/>
                  <a:gd name="T9" fmla="*/ 1 h 3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338"/>
                  <a:gd name="T17" fmla="*/ 34 w 34"/>
                  <a:gd name="T18" fmla="*/ 338 h 3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338">
                    <a:moveTo>
                      <a:pt x="0" y="1"/>
                    </a:moveTo>
                    <a:lnTo>
                      <a:pt x="13" y="338"/>
                    </a:lnTo>
                    <a:lnTo>
                      <a:pt x="34" y="338"/>
                    </a:lnTo>
                    <a:lnTo>
                      <a:pt x="2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40"/>
              <p:cNvSpPr>
                <a:spLocks/>
              </p:cNvSpPr>
              <p:nvPr/>
            </p:nvSpPr>
            <p:spPr bwMode="auto">
              <a:xfrm>
                <a:off x="4038" y="3485"/>
                <a:ext cx="45" cy="168"/>
              </a:xfrm>
              <a:custGeom>
                <a:avLst/>
                <a:gdLst>
                  <a:gd name="T0" fmla="*/ 67 w 88"/>
                  <a:gd name="T1" fmla="*/ 0 h 337"/>
                  <a:gd name="T2" fmla="*/ 0 w 88"/>
                  <a:gd name="T3" fmla="*/ 332 h 337"/>
                  <a:gd name="T4" fmla="*/ 20 w 88"/>
                  <a:gd name="T5" fmla="*/ 337 h 337"/>
                  <a:gd name="T6" fmla="*/ 88 w 88"/>
                  <a:gd name="T7" fmla="*/ 5 h 337"/>
                  <a:gd name="T8" fmla="*/ 67 w 88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337"/>
                  <a:gd name="T17" fmla="*/ 88 w 88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337">
                    <a:moveTo>
                      <a:pt x="67" y="0"/>
                    </a:moveTo>
                    <a:lnTo>
                      <a:pt x="0" y="332"/>
                    </a:lnTo>
                    <a:lnTo>
                      <a:pt x="20" y="337"/>
                    </a:lnTo>
                    <a:lnTo>
                      <a:pt x="88" y="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41"/>
              <p:cNvSpPr>
                <a:spLocks/>
              </p:cNvSpPr>
              <p:nvPr/>
            </p:nvSpPr>
            <p:spPr bwMode="auto">
              <a:xfrm>
                <a:off x="3927" y="3485"/>
                <a:ext cx="40" cy="154"/>
              </a:xfrm>
              <a:custGeom>
                <a:avLst/>
                <a:gdLst>
                  <a:gd name="T0" fmla="*/ 0 w 80"/>
                  <a:gd name="T1" fmla="*/ 3 h 307"/>
                  <a:gd name="T2" fmla="*/ 59 w 80"/>
                  <a:gd name="T3" fmla="*/ 307 h 307"/>
                  <a:gd name="T4" fmla="*/ 80 w 80"/>
                  <a:gd name="T5" fmla="*/ 304 h 307"/>
                  <a:gd name="T6" fmla="*/ 21 w 80"/>
                  <a:gd name="T7" fmla="*/ 0 h 307"/>
                  <a:gd name="T8" fmla="*/ 0 w 80"/>
                  <a:gd name="T9" fmla="*/ 3 h 3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307"/>
                  <a:gd name="T17" fmla="*/ 80 w 80"/>
                  <a:gd name="T18" fmla="*/ 307 h 3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307">
                    <a:moveTo>
                      <a:pt x="0" y="3"/>
                    </a:moveTo>
                    <a:lnTo>
                      <a:pt x="59" y="307"/>
                    </a:lnTo>
                    <a:lnTo>
                      <a:pt x="80" y="304"/>
                    </a:ln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42"/>
              <p:cNvSpPr>
                <a:spLocks/>
              </p:cNvSpPr>
              <p:nvPr/>
            </p:nvSpPr>
            <p:spPr bwMode="auto">
              <a:xfrm>
                <a:off x="3954" y="3317"/>
                <a:ext cx="133" cy="165"/>
              </a:xfrm>
              <a:custGeom>
                <a:avLst/>
                <a:gdLst>
                  <a:gd name="T0" fmla="*/ 23 w 266"/>
                  <a:gd name="T1" fmla="*/ 222 h 331"/>
                  <a:gd name="T2" fmla="*/ 23 w 266"/>
                  <a:gd name="T3" fmla="*/ 222 h 331"/>
                  <a:gd name="T4" fmla="*/ 22 w 266"/>
                  <a:gd name="T5" fmla="*/ 216 h 331"/>
                  <a:gd name="T6" fmla="*/ 21 w 266"/>
                  <a:gd name="T7" fmla="*/ 198 h 331"/>
                  <a:gd name="T8" fmla="*/ 21 w 266"/>
                  <a:gd name="T9" fmla="*/ 173 h 331"/>
                  <a:gd name="T10" fmla="*/ 25 w 266"/>
                  <a:gd name="T11" fmla="*/ 143 h 331"/>
                  <a:gd name="T12" fmla="*/ 33 w 266"/>
                  <a:gd name="T13" fmla="*/ 110 h 331"/>
                  <a:gd name="T14" fmla="*/ 46 w 266"/>
                  <a:gd name="T15" fmla="*/ 78 h 331"/>
                  <a:gd name="T16" fmla="*/ 70 w 266"/>
                  <a:gd name="T17" fmla="*/ 51 h 331"/>
                  <a:gd name="T18" fmla="*/ 103 w 266"/>
                  <a:gd name="T19" fmla="*/ 29 h 331"/>
                  <a:gd name="T20" fmla="*/ 116 w 266"/>
                  <a:gd name="T21" fmla="*/ 24 h 331"/>
                  <a:gd name="T22" fmla="*/ 127 w 266"/>
                  <a:gd name="T23" fmla="*/ 22 h 331"/>
                  <a:gd name="T24" fmla="*/ 139 w 266"/>
                  <a:gd name="T25" fmla="*/ 21 h 331"/>
                  <a:gd name="T26" fmla="*/ 150 w 266"/>
                  <a:gd name="T27" fmla="*/ 21 h 331"/>
                  <a:gd name="T28" fmla="*/ 162 w 266"/>
                  <a:gd name="T29" fmla="*/ 23 h 331"/>
                  <a:gd name="T30" fmla="*/ 172 w 266"/>
                  <a:gd name="T31" fmla="*/ 28 h 331"/>
                  <a:gd name="T32" fmla="*/ 182 w 266"/>
                  <a:gd name="T33" fmla="*/ 33 h 331"/>
                  <a:gd name="T34" fmla="*/ 192 w 266"/>
                  <a:gd name="T35" fmla="*/ 40 h 331"/>
                  <a:gd name="T36" fmla="*/ 208 w 266"/>
                  <a:gd name="T37" fmla="*/ 58 h 331"/>
                  <a:gd name="T38" fmla="*/ 223 w 266"/>
                  <a:gd name="T39" fmla="*/ 82 h 331"/>
                  <a:gd name="T40" fmla="*/ 234 w 266"/>
                  <a:gd name="T41" fmla="*/ 111 h 331"/>
                  <a:gd name="T42" fmla="*/ 242 w 266"/>
                  <a:gd name="T43" fmla="*/ 144 h 331"/>
                  <a:gd name="T44" fmla="*/ 247 w 266"/>
                  <a:gd name="T45" fmla="*/ 183 h 331"/>
                  <a:gd name="T46" fmla="*/ 246 w 266"/>
                  <a:gd name="T47" fmla="*/ 227 h 331"/>
                  <a:gd name="T48" fmla="*/ 241 w 266"/>
                  <a:gd name="T49" fmla="*/ 274 h 331"/>
                  <a:gd name="T50" fmla="*/ 230 w 266"/>
                  <a:gd name="T51" fmla="*/ 326 h 331"/>
                  <a:gd name="T52" fmla="*/ 249 w 266"/>
                  <a:gd name="T53" fmla="*/ 331 h 331"/>
                  <a:gd name="T54" fmla="*/ 260 w 266"/>
                  <a:gd name="T55" fmla="*/ 282 h 331"/>
                  <a:gd name="T56" fmla="*/ 265 w 266"/>
                  <a:gd name="T57" fmla="*/ 235 h 331"/>
                  <a:gd name="T58" fmla="*/ 266 w 266"/>
                  <a:gd name="T59" fmla="*/ 190 h 331"/>
                  <a:gd name="T60" fmla="*/ 263 w 266"/>
                  <a:gd name="T61" fmla="*/ 149 h 331"/>
                  <a:gd name="T62" fmla="*/ 255 w 266"/>
                  <a:gd name="T63" fmla="*/ 111 h 331"/>
                  <a:gd name="T64" fmla="*/ 243 w 266"/>
                  <a:gd name="T65" fmla="*/ 76 h 331"/>
                  <a:gd name="T66" fmla="*/ 226 w 266"/>
                  <a:gd name="T67" fmla="*/ 47 h 331"/>
                  <a:gd name="T68" fmla="*/ 205 w 266"/>
                  <a:gd name="T69" fmla="*/ 24 h 331"/>
                  <a:gd name="T70" fmla="*/ 194 w 266"/>
                  <a:gd name="T71" fmla="*/ 15 h 331"/>
                  <a:gd name="T72" fmla="*/ 181 w 266"/>
                  <a:gd name="T73" fmla="*/ 8 h 331"/>
                  <a:gd name="T74" fmla="*/ 167 w 266"/>
                  <a:gd name="T75" fmla="*/ 4 h 331"/>
                  <a:gd name="T76" fmla="*/ 154 w 266"/>
                  <a:gd name="T77" fmla="*/ 1 h 331"/>
                  <a:gd name="T78" fmla="*/ 140 w 266"/>
                  <a:gd name="T79" fmla="*/ 0 h 331"/>
                  <a:gd name="T80" fmla="*/ 125 w 266"/>
                  <a:gd name="T81" fmla="*/ 1 h 331"/>
                  <a:gd name="T82" fmla="*/ 110 w 266"/>
                  <a:gd name="T83" fmla="*/ 5 h 331"/>
                  <a:gd name="T84" fmla="*/ 95 w 266"/>
                  <a:gd name="T85" fmla="*/ 10 h 331"/>
                  <a:gd name="T86" fmla="*/ 57 w 266"/>
                  <a:gd name="T87" fmla="*/ 35 h 331"/>
                  <a:gd name="T88" fmla="*/ 30 w 266"/>
                  <a:gd name="T89" fmla="*/ 66 h 331"/>
                  <a:gd name="T90" fmla="*/ 13 w 266"/>
                  <a:gd name="T91" fmla="*/ 101 h 331"/>
                  <a:gd name="T92" fmla="*/ 4 w 266"/>
                  <a:gd name="T93" fmla="*/ 137 h 331"/>
                  <a:gd name="T94" fmla="*/ 0 w 266"/>
                  <a:gd name="T95" fmla="*/ 171 h 331"/>
                  <a:gd name="T96" fmla="*/ 0 w 266"/>
                  <a:gd name="T97" fmla="*/ 199 h 331"/>
                  <a:gd name="T98" fmla="*/ 2 w 266"/>
                  <a:gd name="T99" fmla="*/ 219 h 331"/>
                  <a:gd name="T100" fmla="*/ 3 w 266"/>
                  <a:gd name="T101" fmla="*/ 226 h 331"/>
                  <a:gd name="T102" fmla="*/ 23 w 266"/>
                  <a:gd name="T103" fmla="*/ 222 h 3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66"/>
                  <a:gd name="T157" fmla="*/ 0 h 331"/>
                  <a:gd name="T158" fmla="*/ 266 w 266"/>
                  <a:gd name="T159" fmla="*/ 331 h 33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66" h="331">
                    <a:moveTo>
                      <a:pt x="23" y="222"/>
                    </a:moveTo>
                    <a:lnTo>
                      <a:pt x="23" y="222"/>
                    </a:lnTo>
                    <a:lnTo>
                      <a:pt x="22" y="216"/>
                    </a:lnTo>
                    <a:lnTo>
                      <a:pt x="21" y="198"/>
                    </a:lnTo>
                    <a:lnTo>
                      <a:pt x="21" y="173"/>
                    </a:lnTo>
                    <a:lnTo>
                      <a:pt x="25" y="143"/>
                    </a:lnTo>
                    <a:lnTo>
                      <a:pt x="33" y="110"/>
                    </a:lnTo>
                    <a:lnTo>
                      <a:pt x="46" y="78"/>
                    </a:lnTo>
                    <a:lnTo>
                      <a:pt x="70" y="51"/>
                    </a:lnTo>
                    <a:lnTo>
                      <a:pt x="103" y="29"/>
                    </a:lnTo>
                    <a:lnTo>
                      <a:pt x="116" y="24"/>
                    </a:lnTo>
                    <a:lnTo>
                      <a:pt x="127" y="22"/>
                    </a:lnTo>
                    <a:lnTo>
                      <a:pt x="139" y="21"/>
                    </a:lnTo>
                    <a:lnTo>
                      <a:pt x="150" y="21"/>
                    </a:lnTo>
                    <a:lnTo>
                      <a:pt x="162" y="23"/>
                    </a:lnTo>
                    <a:lnTo>
                      <a:pt x="172" y="28"/>
                    </a:lnTo>
                    <a:lnTo>
                      <a:pt x="182" y="33"/>
                    </a:lnTo>
                    <a:lnTo>
                      <a:pt x="192" y="40"/>
                    </a:lnTo>
                    <a:lnTo>
                      <a:pt x="208" y="58"/>
                    </a:lnTo>
                    <a:lnTo>
                      <a:pt x="223" y="82"/>
                    </a:lnTo>
                    <a:lnTo>
                      <a:pt x="234" y="111"/>
                    </a:lnTo>
                    <a:lnTo>
                      <a:pt x="242" y="144"/>
                    </a:lnTo>
                    <a:lnTo>
                      <a:pt x="247" y="183"/>
                    </a:lnTo>
                    <a:lnTo>
                      <a:pt x="246" y="227"/>
                    </a:lnTo>
                    <a:lnTo>
                      <a:pt x="241" y="274"/>
                    </a:lnTo>
                    <a:lnTo>
                      <a:pt x="230" y="326"/>
                    </a:lnTo>
                    <a:lnTo>
                      <a:pt x="249" y="331"/>
                    </a:lnTo>
                    <a:lnTo>
                      <a:pt x="260" y="282"/>
                    </a:lnTo>
                    <a:lnTo>
                      <a:pt x="265" y="235"/>
                    </a:lnTo>
                    <a:lnTo>
                      <a:pt x="266" y="190"/>
                    </a:lnTo>
                    <a:lnTo>
                      <a:pt x="263" y="149"/>
                    </a:lnTo>
                    <a:lnTo>
                      <a:pt x="255" y="111"/>
                    </a:lnTo>
                    <a:lnTo>
                      <a:pt x="243" y="76"/>
                    </a:lnTo>
                    <a:lnTo>
                      <a:pt x="226" y="47"/>
                    </a:lnTo>
                    <a:lnTo>
                      <a:pt x="205" y="24"/>
                    </a:lnTo>
                    <a:lnTo>
                      <a:pt x="194" y="15"/>
                    </a:lnTo>
                    <a:lnTo>
                      <a:pt x="181" y="8"/>
                    </a:lnTo>
                    <a:lnTo>
                      <a:pt x="167" y="4"/>
                    </a:lnTo>
                    <a:lnTo>
                      <a:pt x="154" y="1"/>
                    </a:lnTo>
                    <a:lnTo>
                      <a:pt x="140" y="0"/>
                    </a:lnTo>
                    <a:lnTo>
                      <a:pt x="125" y="1"/>
                    </a:lnTo>
                    <a:lnTo>
                      <a:pt x="110" y="5"/>
                    </a:lnTo>
                    <a:lnTo>
                      <a:pt x="95" y="10"/>
                    </a:lnTo>
                    <a:lnTo>
                      <a:pt x="57" y="35"/>
                    </a:lnTo>
                    <a:lnTo>
                      <a:pt x="30" y="66"/>
                    </a:lnTo>
                    <a:lnTo>
                      <a:pt x="13" y="101"/>
                    </a:lnTo>
                    <a:lnTo>
                      <a:pt x="4" y="137"/>
                    </a:lnTo>
                    <a:lnTo>
                      <a:pt x="0" y="171"/>
                    </a:lnTo>
                    <a:lnTo>
                      <a:pt x="0" y="199"/>
                    </a:lnTo>
                    <a:lnTo>
                      <a:pt x="2" y="219"/>
                    </a:lnTo>
                    <a:lnTo>
                      <a:pt x="3" y="226"/>
                    </a:lnTo>
                    <a:lnTo>
                      <a:pt x="23" y="2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43"/>
            <p:cNvGrpSpPr>
              <a:grpSpLocks/>
            </p:cNvGrpSpPr>
            <p:nvPr/>
          </p:nvGrpSpPr>
          <p:grpSpPr bwMode="auto">
            <a:xfrm>
              <a:off x="2381" y="3558"/>
              <a:ext cx="261" cy="346"/>
              <a:chOff x="3880" y="3317"/>
              <a:chExt cx="261" cy="346"/>
            </a:xfrm>
          </p:grpSpPr>
          <p:sp>
            <p:nvSpPr>
              <p:cNvPr id="68" name="Freeform 44"/>
              <p:cNvSpPr>
                <a:spLocks/>
              </p:cNvSpPr>
              <p:nvPr/>
            </p:nvSpPr>
            <p:spPr bwMode="auto">
              <a:xfrm>
                <a:off x="3880" y="3416"/>
                <a:ext cx="261" cy="247"/>
              </a:xfrm>
              <a:custGeom>
                <a:avLst/>
                <a:gdLst>
                  <a:gd name="T0" fmla="*/ 522 w 523"/>
                  <a:gd name="T1" fmla="*/ 71 h 494"/>
                  <a:gd name="T2" fmla="*/ 511 w 523"/>
                  <a:gd name="T3" fmla="*/ 56 h 494"/>
                  <a:gd name="T4" fmla="*/ 492 w 523"/>
                  <a:gd name="T5" fmla="*/ 41 h 494"/>
                  <a:gd name="T6" fmla="*/ 463 w 523"/>
                  <a:gd name="T7" fmla="*/ 29 h 494"/>
                  <a:gd name="T8" fmla="*/ 428 w 523"/>
                  <a:gd name="T9" fmla="*/ 18 h 494"/>
                  <a:gd name="T10" fmla="*/ 386 w 523"/>
                  <a:gd name="T11" fmla="*/ 10 h 494"/>
                  <a:gd name="T12" fmla="*/ 340 w 523"/>
                  <a:gd name="T13" fmla="*/ 4 h 494"/>
                  <a:gd name="T14" fmla="*/ 288 w 523"/>
                  <a:gd name="T15" fmla="*/ 0 h 494"/>
                  <a:gd name="T16" fmla="*/ 235 w 523"/>
                  <a:gd name="T17" fmla="*/ 0 h 494"/>
                  <a:gd name="T18" fmla="*/ 184 w 523"/>
                  <a:gd name="T19" fmla="*/ 4 h 494"/>
                  <a:gd name="T20" fmla="*/ 137 w 523"/>
                  <a:gd name="T21" fmla="*/ 10 h 494"/>
                  <a:gd name="T22" fmla="*/ 96 w 523"/>
                  <a:gd name="T23" fmla="*/ 18 h 494"/>
                  <a:gd name="T24" fmla="*/ 60 w 523"/>
                  <a:gd name="T25" fmla="*/ 29 h 494"/>
                  <a:gd name="T26" fmla="*/ 31 w 523"/>
                  <a:gd name="T27" fmla="*/ 41 h 494"/>
                  <a:gd name="T28" fmla="*/ 12 w 523"/>
                  <a:gd name="T29" fmla="*/ 56 h 494"/>
                  <a:gd name="T30" fmla="*/ 1 w 523"/>
                  <a:gd name="T31" fmla="*/ 71 h 494"/>
                  <a:gd name="T32" fmla="*/ 0 w 523"/>
                  <a:gd name="T33" fmla="*/ 82 h 494"/>
                  <a:gd name="T34" fmla="*/ 2 w 523"/>
                  <a:gd name="T35" fmla="*/ 89 h 494"/>
                  <a:gd name="T36" fmla="*/ 106 w 523"/>
                  <a:gd name="T37" fmla="*/ 429 h 494"/>
                  <a:gd name="T38" fmla="*/ 106 w 523"/>
                  <a:gd name="T39" fmla="*/ 430 h 494"/>
                  <a:gd name="T40" fmla="*/ 106 w 523"/>
                  <a:gd name="T41" fmla="*/ 432 h 494"/>
                  <a:gd name="T42" fmla="*/ 107 w 523"/>
                  <a:gd name="T43" fmla="*/ 437 h 494"/>
                  <a:gd name="T44" fmla="*/ 111 w 523"/>
                  <a:gd name="T45" fmla="*/ 443 h 494"/>
                  <a:gd name="T46" fmla="*/ 115 w 523"/>
                  <a:gd name="T47" fmla="*/ 446 h 494"/>
                  <a:gd name="T48" fmla="*/ 134 w 523"/>
                  <a:gd name="T49" fmla="*/ 460 h 494"/>
                  <a:gd name="T50" fmla="*/ 160 w 523"/>
                  <a:gd name="T51" fmla="*/ 474 h 494"/>
                  <a:gd name="T52" fmla="*/ 199 w 523"/>
                  <a:gd name="T53" fmla="*/ 487 h 494"/>
                  <a:gd name="T54" fmla="*/ 259 w 523"/>
                  <a:gd name="T55" fmla="*/ 494 h 494"/>
                  <a:gd name="T56" fmla="*/ 331 w 523"/>
                  <a:gd name="T57" fmla="*/ 490 h 494"/>
                  <a:gd name="T58" fmla="*/ 380 w 523"/>
                  <a:gd name="T59" fmla="*/ 475 h 494"/>
                  <a:gd name="T60" fmla="*/ 408 w 523"/>
                  <a:gd name="T61" fmla="*/ 453 h 494"/>
                  <a:gd name="T62" fmla="*/ 417 w 523"/>
                  <a:gd name="T63" fmla="*/ 432 h 494"/>
                  <a:gd name="T64" fmla="*/ 521 w 523"/>
                  <a:gd name="T65" fmla="*/ 89 h 494"/>
                  <a:gd name="T66" fmla="*/ 523 w 523"/>
                  <a:gd name="T67" fmla="*/ 82 h 49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3"/>
                  <a:gd name="T103" fmla="*/ 0 h 494"/>
                  <a:gd name="T104" fmla="*/ 523 w 523"/>
                  <a:gd name="T105" fmla="*/ 494 h 49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3" h="494">
                    <a:moveTo>
                      <a:pt x="523" y="79"/>
                    </a:moveTo>
                    <a:lnTo>
                      <a:pt x="522" y="71"/>
                    </a:lnTo>
                    <a:lnTo>
                      <a:pt x="517" y="63"/>
                    </a:lnTo>
                    <a:lnTo>
                      <a:pt x="511" y="56"/>
                    </a:lnTo>
                    <a:lnTo>
                      <a:pt x="502" y="48"/>
                    </a:lnTo>
                    <a:lnTo>
                      <a:pt x="492" y="41"/>
                    </a:lnTo>
                    <a:lnTo>
                      <a:pt x="478" y="35"/>
                    </a:lnTo>
                    <a:lnTo>
                      <a:pt x="463" y="29"/>
                    </a:lnTo>
                    <a:lnTo>
                      <a:pt x="447" y="23"/>
                    </a:lnTo>
                    <a:lnTo>
                      <a:pt x="428" y="18"/>
                    </a:lnTo>
                    <a:lnTo>
                      <a:pt x="408" y="13"/>
                    </a:lnTo>
                    <a:lnTo>
                      <a:pt x="386" y="10"/>
                    </a:lnTo>
                    <a:lnTo>
                      <a:pt x="364" y="6"/>
                    </a:lnTo>
                    <a:lnTo>
                      <a:pt x="340" y="4"/>
                    </a:lnTo>
                    <a:lnTo>
                      <a:pt x="314" y="1"/>
                    </a:lnTo>
                    <a:lnTo>
                      <a:pt x="288" y="0"/>
                    </a:lnTo>
                    <a:lnTo>
                      <a:pt x="261" y="0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4" y="4"/>
                    </a:lnTo>
                    <a:lnTo>
                      <a:pt x="160" y="6"/>
                    </a:lnTo>
                    <a:lnTo>
                      <a:pt x="137" y="10"/>
                    </a:lnTo>
                    <a:lnTo>
                      <a:pt x="115" y="13"/>
                    </a:lnTo>
                    <a:lnTo>
                      <a:pt x="96" y="18"/>
                    </a:lnTo>
                    <a:lnTo>
                      <a:pt x="77" y="23"/>
                    </a:lnTo>
                    <a:lnTo>
                      <a:pt x="60" y="29"/>
                    </a:lnTo>
                    <a:lnTo>
                      <a:pt x="45" y="35"/>
                    </a:lnTo>
                    <a:lnTo>
                      <a:pt x="31" y="41"/>
                    </a:lnTo>
                    <a:lnTo>
                      <a:pt x="21" y="48"/>
                    </a:lnTo>
                    <a:lnTo>
                      <a:pt x="12" y="56"/>
                    </a:lnTo>
                    <a:lnTo>
                      <a:pt x="6" y="63"/>
                    </a:lnTo>
                    <a:lnTo>
                      <a:pt x="1" y="71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1" y="86"/>
                    </a:lnTo>
                    <a:lnTo>
                      <a:pt x="2" y="89"/>
                    </a:lnTo>
                    <a:lnTo>
                      <a:pt x="5" y="92"/>
                    </a:lnTo>
                    <a:lnTo>
                      <a:pt x="106" y="429"/>
                    </a:lnTo>
                    <a:lnTo>
                      <a:pt x="106" y="430"/>
                    </a:lnTo>
                    <a:lnTo>
                      <a:pt x="106" y="431"/>
                    </a:lnTo>
                    <a:lnTo>
                      <a:pt x="106" y="432"/>
                    </a:lnTo>
                    <a:lnTo>
                      <a:pt x="106" y="435"/>
                    </a:lnTo>
                    <a:lnTo>
                      <a:pt x="107" y="437"/>
                    </a:lnTo>
                    <a:lnTo>
                      <a:pt x="108" y="441"/>
                    </a:lnTo>
                    <a:lnTo>
                      <a:pt x="111" y="443"/>
                    </a:lnTo>
                    <a:lnTo>
                      <a:pt x="112" y="446"/>
                    </a:lnTo>
                    <a:lnTo>
                      <a:pt x="115" y="446"/>
                    </a:lnTo>
                    <a:lnTo>
                      <a:pt x="123" y="453"/>
                    </a:lnTo>
                    <a:lnTo>
                      <a:pt x="134" y="460"/>
                    </a:lnTo>
                    <a:lnTo>
                      <a:pt x="145" y="467"/>
                    </a:lnTo>
                    <a:lnTo>
                      <a:pt x="160" y="474"/>
                    </a:lnTo>
                    <a:lnTo>
                      <a:pt x="177" y="481"/>
                    </a:lnTo>
                    <a:lnTo>
                      <a:pt x="199" y="487"/>
                    </a:lnTo>
                    <a:lnTo>
                      <a:pt x="227" y="490"/>
                    </a:lnTo>
                    <a:lnTo>
                      <a:pt x="259" y="494"/>
                    </a:lnTo>
                    <a:lnTo>
                      <a:pt x="298" y="494"/>
                    </a:lnTo>
                    <a:lnTo>
                      <a:pt x="331" y="490"/>
                    </a:lnTo>
                    <a:lnTo>
                      <a:pt x="358" y="483"/>
                    </a:lnTo>
                    <a:lnTo>
                      <a:pt x="380" y="475"/>
                    </a:lnTo>
                    <a:lnTo>
                      <a:pt x="396" y="465"/>
                    </a:lnTo>
                    <a:lnTo>
                      <a:pt x="408" y="453"/>
                    </a:lnTo>
                    <a:lnTo>
                      <a:pt x="415" y="443"/>
                    </a:lnTo>
                    <a:lnTo>
                      <a:pt x="417" y="432"/>
                    </a:lnTo>
                    <a:lnTo>
                      <a:pt x="519" y="92"/>
                    </a:lnTo>
                    <a:lnTo>
                      <a:pt x="521" y="89"/>
                    </a:lnTo>
                    <a:lnTo>
                      <a:pt x="522" y="86"/>
                    </a:lnTo>
                    <a:lnTo>
                      <a:pt x="523" y="82"/>
                    </a:lnTo>
                    <a:lnTo>
                      <a:pt x="523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45"/>
              <p:cNvSpPr>
                <a:spLocks/>
              </p:cNvSpPr>
              <p:nvPr/>
            </p:nvSpPr>
            <p:spPr bwMode="auto">
              <a:xfrm>
                <a:off x="3904" y="3431"/>
                <a:ext cx="213" cy="217"/>
              </a:xfrm>
              <a:custGeom>
                <a:avLst/>
                <a:gdLst>
                  <a:gd name="T0" fmla="*/ 425 w 427"/>
                  <a:gd name="T1" fmla="*/ 62 h 434"/>
                  <a:gd name="T2" fmla="*/ 417 w 427"/>
                  <a:gd name="T3" fmla="*/ 49 h 434"/>
                  <a:gd name="T4" fmla="*/ 401 w 427"/>
                  <a:gd name="T5" fmla="*/ 36 h 434"/>
                  <a:gd name="T6" fmla="*/ 378 w 427"/>
                  <a:gd name="T7" fmla="*/ 26 h 434"/>
                  <a:gd name="T8" fmla="*/ 349 w 427"/>
                  <a:gd name="T9" fmla="*/ 16 h 434"/>
                  <a:gd name="T10" fmla="*/ 315 w 427"/>
                  <a:gd name="T11" fmla="*/ 8 h 434"/>
                  <a:gd name="T12" fmla="*/ 277 w 427"/>
                  <a:gd name="T13" fmla="*/ 4 h 434"/>
                  <a:gd name="T14" fmla="*/ 235 w 427"/>
                  <a:gd name="T15" fmla="*/ 0 h 434"/>
                  <a:gd name="T16" fmla="*/ 192 w 427"/>
                  <a:gd name="T17" fmla="*/ 0 h 434"/>
                  <a:gd name="T18" fmla="*/ 150 w 427"/>
                  <a:gd name="T19" fmla="*/ 4 h 434"/>
                  <a:gd name="T20" fmla="*/ 112 w 427"/>
                  <a:gd name="T21" fmla="*/ 8 h 434"/>
                  <a:gd name="T22" fmla="*/ 78 w 427"/>
                  <a:gd name="T23" fmla="*/ 16 h 434"/>
                  <a:gd name="T24" fmla="*/ 49 w 427"/>
                  <a:gd name="T25" fmla="*/ 26 h 434"/>
                  <a:gd name="T26" fmla="*/ 26 w 427"/>
                  <a:gd name="T27" fmla="*/ 36 h 434"/>
                  <a:gd name="T28" fmla="*/ 10 w 427"/>
                  <a:gd name="T29" fmla="*/ 49 h 434"/>
                  <a:gd name="T30" fmla="*/ 2 w 427"/>
                  <a:gd name="T31" fmla="*/ 62 h 434"/>
                  <a:gd name="T32" fmla="*/ 0 w 427"/>
                  <a:gd name="T33" fmla="*/ 73 h 434"/>
                  <a:gd name="T34" fmla="*/ 3 w 427"/>
                  <a:gd name="T35" fmla="*/ 79 h 434"/>
                  <a:gd name="T36" fmla="*/ 87 w 427"/>
                  <a:gd name="T37" fmla="*/ 376 h 434"/>
                  <a:gd name="T38" fmla="*/ 87 w 427"/>
                  <a:gd name="T39" fmla="*/ 377 h 434"/>
                  <a:gd name="T40" fmla="*/ 87 w 427"/>
                  <a:gd name="T41" fmla="*/ 379 h 434"/>
                  <a:gd name="T42" fmla="*/ 88 w 427"/>
                  <a:gd name="T43" fmla="*/ 384 h 434"/>
                  <a:gd name="T44" fmla="*/ 90 w 427"/>
                  <a:gd name="T45" fmla="*/ 389 h 434"/>
                  <a:gd name="T46" fmla="*/ 94 w 427"/>
                  <a:gd name="T47" fmla="*/ 392 h 434"/>
                  <a:gd name="T48" fmla="*/ 109 w 427"/>
                  <a:gd name="T49" fmla="*/ 404 h 434"/>
                  <a:gd name="T50" fmla="*/ 131 w 427"/>
                  <a:gd name="T51" fmla="*/ 416 h 434"/>
                  <a:gd name="T52" fmla="*/ 163 w 427"/>
                  <a:gd name="T53" fmla="*/ 427 h 434"/>
                  <a:gd name="T54" fmla="*/ 211 w 427"/>
                  <a:gd name="T55" fmla="*/ 434 h 434"/>
                  <a:gd name="T56" fmla="*/ 270 w 427"/>
                  <a:gd name="T57" fmla="*/ 430 h 434"/>
                  <a:gd name="T58" fmla="*/ 310 w 427"/>
                  <a:gd name="T59" fmla="*/ 416 h 434"/>
                  <a:gd name="T60" fmla="*/ 333 w 427"/>
                  <a:gd name="T61" fmla="*/ 398 h 434"/>
                  <a:gd name="T62" fmla="*/ 340 w 427"/>
                  <a:gd name="T63" fmla="*/ 379 h 434"/>
                  <a:gd name="T64" fmla="*/ 424 w 427"/>
                  <a:gd name="T65" fmla="*/ 79 h 434"/>
                  <a:gd name="T66" fmla="*/ 427 w 427"/>
                  <a:gd name="T67" fmla="*/ 73 h 4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7"/>
                  <a:gd name="T103" fmla="*/ 0 h 434"/>
                  <a:gd name="T104" fmla="*/ 427 w 427"/>
                  <a:gd name="T105" fmla="*/ 434 h 4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7" h="434">
                    <a:moveTo>
                      <a:pt x="427" y="69"/>
                    </a:moveTo>
                    <a:lnTo>
                      <a:pt x="425" y="62"/>
                    </a:lnTo>
                    <a:lnTo>
                      <a:pt x="422" y="56"/>
                    </a:lnTo>
                    <a:lnTo>
                      <a:pt x="417" y="49"/>
                    </a:lnTo>
                    <a:lnTo>
                      <a:pt x="409" y="43"/>
                    </a:lnTo>
                    <a:lnTo>
                      <a:pt x="401" y="36"/>
                    </a:lnTo>
                    <a:lnTo>
                      <a:pt x="390" y="31"/>
                    </a:lnTo>
                    <a:lnTo>
                      <a:pt x="378" y="26"/>
                    </a:lnTo>
                    <a:lnTo>
                      <a:pt x="364" y="21"/>
                    </a:lnTo>
                    <a:lnTo>
                      <a:pt x="349" y="16"/>
                    </a:lnTo>
                    <a:lnTo>
                      <a:pt x="332" y="12"/>
                    </a:lnTo>
                    <a:lnTo>
                      <a:pt x="315" y="8"/>
                    </a:lnTo>
                    <a:lnTo>
                      <a:pt x="296" y="6"/>
                    </a:lnTo>
                    <a:lnTo>
                      <a:pt x="277" y="4"/>
                    </a:lnTo>
                    <a:lnTo>
                      <a:pt x="256" y="1"/>
                    </a:lnTo>
                    <a:lnTo>
                      <a:pt x="235" y="0"/>
                    </a:lnTo>
                    <a:lnTo>
                      <a:pt x="213" y="0"/>
                    </a:lnTo>
                    <a:lnTo>
                      <a:pt x="192" y="0"/>
                    </a:lnTo>
                    <a:lnTo>
                      <a:pt x="171" y="1"/>
                    </a:lnTo>
                    <a:lnTo>
                      <a:pt x="150" y="4"/>
                    </a:lnTo>
                    <a:lnTo>
                      <a:pt x="131" y="6"/>
                    </a:lnTo>
                    <a:lnTo>
                      <a:pt x="112" y="8"/>
                    </a:lnTo>
                    <a:lnTo>
                      <a:pt x="95" y="12"/>
                    </a:lnTo>
                    <a:lnTo>
                      <a:pt x="78" y="16"/>
                    </a:lnTo>
                    <a:lnTo>
                      <a:pt x="63" y="21"/>
                    </a:lnTo>
                    <a:lnTo>
                      <a:pt x="49" y="26"/>
                    </a:lnTo>
                    <a:lnTo>
                      <a:pt x="37" y="31"/>
                    </a:lnTo>
                    <a:lnTo>
                      <a:pt x="26" y="36"/>
                    </a:lnTo>
                    <a:lnTo>
                      <a:pt x="18" y="43"/>
                    </a:lnTo>
                    <a:lnTo>
                      <a:pt x="10" y="49"/>
                    </a:lnTo>
                    <a:lnTo>
                      <a:pt x="5" y="56"/>
                    </a:lnTo>
                    <a:lnTo>
                      <a:pt x="2" y="62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2" y="75"/>
                    </a:lnTo>
                    <a:lnTo>
                      <a:pt x="3" y="79"/>
                    </a:lnTo>
                    <a:lnTo>
                      <a:pt x="4" y="82"/>
                    </a:lnTo>
                    <a:lnTo>
                      <a:pt x="87" y="376"/>
                    </a:lnTo>
                    <a:lnTo>
                      <a:pt x="87" y="377"/>
                    </a:lnTo>
                    <a:lnTo>
                      <a:pt x="87" y="378"/>
                    </a:lnTo>
                    <a:lnTo>
                      <a:pt x="87" y="379"/>
                    </a:lnTo>
                    <a:lnTo>
                      <a:pt x="87" y="382"/>
                    </a:lnTo>
                    <a:lnTo>
                      <a:pt x="88" y="384"/>
                    </a:lnTo>
                    <a:lnTo>
                      <a:pt x="89" y="386"/>
                    </a:lnTo>
                    <a:lnTo>
                      <a:pt x="90" y="389"/>
                    </a:lnTo>
                    <a:lnTo>
                      <a:pt x="91" y="392"/>
                    </a:lnTo>
                    <a:lnTo>
                      <a:pt x="94" y="392"/>
                    </a:lnTo>
                    <a:lnTo>
                      <a:pt x="101" y="398"/>
                    </a:lnTo>
                    <a:lnTo>
                      <a:pt x="109" y="404"/>
                    </a:lnTo>
                    <a:lnTo>
                      <a:pt x="118" y="411"/>
                    </a:lnTo>
                    <a:lnTo>
                      <a:pt x="131" y="416"/>
                    </a:lnTo>
                    <a:lnTo>
                      <a:pt x="145" y="422"/>
                    </a:lnTo>
                    <a:lnTo>
                      <a:pt x="163" y="427"/>
                    </a:lnTo>
                    <a:lnTo>
                      <a:pt x="185" y="431"/>
                    </a:lnTo>
                    <a:lnTo>
                      <a:pt x="211" y="434"/>
                    </a:lnTo>
                    <a:lnTo>
                      <a:pt x="242" y="434"/>
                    </a:lnTo>
                    <a:lnTo>
                      <a:pt x="270" y="430"/>
                    </a:lnTo>
                    <a:lnTo>
                      <a:pt x="292" y="424"/>
                    </a:lnTo>
                    <a:lnTo>
                      <a:pt x="310" y="416"/>
                    </a:lnTo>
                    <a:lnTo>
                      <a:pt x="323" y="407"/>
                    </a:lnTo>
                    <a:lnTo>
                      <a:pt x="333" y="398"/>
                    </a:lnTo>
                    <a:lnTo>
                      <a:pt x="338" y="387"/>
                    </a:lnTo>
                    <a:lnTo>
                      <a:pt x="340" y="379"/>
                    </a:lnTo>
                    <a:lnTo>
                      <a:pt x="423" y="82"/>
                    </a:lnTo>
                    <a:lnTo>
                      <a:pt x="424" y="79"/>
                    </a:lnTo>
                    <a:lnTo>
                      <a:pt x="425" y="75"/>
                    </a:lnTo>
                    <a:lnTo>
                      <a:pt x="427" y="73"/>
                    </a:lnTo>
                    <a:lnTo>
                      <a:pt x="427" y="69"/>
                    </a:lnTo>
                    <a:close/>
                  </a:path>
                </a:pathLst>
              </a:custGeom>
              <a:solidFill>
                <a:srgbClr val="B54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46"/>
              <p:cNvSpPr>
                <a:spLocks/>
              </p:cNvSpPr>
              <p:nvPr/>
            </p:nvSpPr>
            <p:spPr bwMode="auto">
              <a:xfrm>
                <a:off x="3904" y="3431"/>
                <a:ext cx="214" cy="59"/>
              </a:xfrm>
              <a:custGeom>
                <a:avLst/>
                <a:gdLst>
                  <a:gd name="T0" fmla="*/ 427 w 428"/>
                  <a:gd name="T1" fmla="*/ 68 h 118"/>
                  <a:gd name="T2" fmla="*/ 418 w 428"/>
                  <a:gd name="T3" fmla="*/ 79 h 118"/>
                  <a:gd name="T4" fmla="*/ 402 w 428"/>
                  <a:gd name="T5" fmla="*/ 89 h 118"/>
                  <a:gd name="T6" fmla="*/ 379 w 428"/>
                  <a:gd name="T7" fmla="*/ 97 h 118"/>
                  <a:gd name="T8" fmla="*/ 349 w 428"/>
                  <a:gd name="T9" fmla="*/ 105 h 118"/>
                  <a:gd name="T10" fmla="*/ 316 w 428"/>
                  <a:gd name="T11" fmla="*/ 111 h 118"/>
                  <a:gd name="T12" fmla="*/ 277 w 428"/>
                  <a:gd name="T13" fmla="*/ 115 h 118"/>
                  <a:gd name="T14" fmla="*/ 235 w 428"/>
                  <a:gd name="T15" fmla="*/ 118 h 118"/>
                  <a:gd name="T16" fmla="*/ 192 w 428"/>
                  <a:gd name="T17" fmla="*/ 118 h 118"/>
                  <a:gd name="T18" fmla="*/ 150 w 428"/>
                  <a:gd name="T19" fmla="*/ 115 h 118"/>
                  <a:gd name="T20" fmla="*/ 112 w 428"/>
                  <a:gd name="T21" fmla="*/ 111 h 118"/>
                  <a:gd name="T22" fmla="*/ 78 w 428"/>
                  <a:gd name="T23" fmla="*/ 105 h 118"/>
                  <a:gd name="T24" fmla="*/ 49 w 428"/>
                  <a:gd name="T25" fmla="*/ 97 h 118"/>
                  <a:gd name="T26" fmla="*/ 26 w 428"/>
                  <a:gd name="T27" fmla="*/ 89 h 118"/>
                  <a:gd name="T28" fmla="*/ 10 w 428"/>
                  <a:gd name="T29" fmla="*/ 79 h 118"/>
                  <a:gd name="T30" fmla="*/ 2 w 428"/>
                  <a:gd name="T31" fmla="*/ 68 h 118"/>
                  <a:gd name="T32" fmla="*/ 2 w 428"/>
                  <a:gd name="T33" fmla="*/ 57 h 118"/>
                  <a:gd name="T34" fmla="*/ 10 w 428"/>
                  <a:gd name="T35" fmla="*/ 45 h 118"/>
                  <a:gd name="T36" fmla="*/ 26 w 428"/>
                  <a:gd name="T37" fmla="*/ 35 h 118"/>
                  <a:gd name="T38" fmla="*/ 49 w 428"/>
                  <a:gd name="T39" fmla="*/ 24 h 118"/>
                  <a:gd name="T40" fmla="*/ 78 w 428"/>
                  <a:gd name="T41" fmla="*/ 15 h 118"/>
                  <a:gd name="T42" fmla="*/ 112 w 428"/>
                  <a:gd name="T43" fmla="*/ 8 h 118"/>
                  <a:gd name="T44" fmla="*/ 150 w 428"/>
                  <a:gd name="T45" fmla="*/ 4 h 118"/>
                  <a:gd name="T46" fmla="*/ 192 w 428"/>
                  <a:gd name="T47" fmla="*/ 0 h 118"/>
                  <a:gd name="T48" fmla="*/ 235 w 428"/>
                  <a:gd name="T49" fmla="*/ 0 h 118"/>
                  <a:gd name="T50" fmla="*/ 277 w 428"/>
                  <a:gd name="T51" fmla="*/ 4 h 118"/>
                  <a:gd name="T52" fmla="*/ 316 w 428"/>
                  <a:gd name="T53" fmla="*/ 8 h 118"/>
                  <a:gd name="T54" fmla="*/ 349 w 428"/>
                  <a:gd name="T55" fmla="*/ 15 h 118"/>
                  <a:gd name="T56" fmla="*/ 379 w 428"/>
                  <a:gd name="T57" fmla="*/ 24 h 118"/>
                  <a:gd name="T58" fmla="*/ 402 w 428"/>
                  <a:gd name="T59" fmla="*/ 35 h 118"/>
                  <a:gd name="T60" fmla="*/ 418 w 428"/>
                  <a:gd name="T61" fmla="*/ 45 h 118"/>
                  <a:gd name="T62" fmla="*/ 427 w 428"/>
                  <a:gd name="T63" fmla="*/ 57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8"/>
                  <a:gd name="T97" fmla="*/ 0 h 118"/>
                  <a:gd name="T98" fmla="*/ 428 w 428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8" h="118">
                    <a:moveTo>
                      <a:pt x="428" y="62"/>
                    </a:moveTo>
                    <a:lnTo>
                      <a:pt x="427" y="68"/>
                    </a:lnTo>
                    <a:lnTo>
                      <a:pt x="423" y="74"/>
                    </a:lnTo>
                    <a:lnTo>
                      <a:pt x="418" y="79"/>
                    </a:lnTo>
                    <a:lnTo>
                      <a:pt x="410" y="83"/>
                    </a:lnTo>
                    <a:lnTo>
                      <a:pt x="402" y="89"/>
                    </a:lnTo>
                    <a:lnTo>
                      <a:pt x="391" y="94"/>
                    </a:lnTo>
                    <a:lnTo>
                      <a:pt x="379" y="97"/>
                    </a:lnTo>
                    <a:lnTo>
                      <a:pt x="365" y="102"/>
                    </a:lnTo>
                    <a:lnTo>
                      <a:pt x="349" y="105"/>
                    </a:lnTo>
                    <a:lnTo>
                      <a:pt x="333" y="109"/>
                    </a:lnTo>
                    <a:lnTo>
                      <a:pt x="316" y="111"/>
                    </a:lnTo>
                    <a:lnTo>
                      <a:pt x="298" y="113"/>
                    </a:lnTo>
                    <a:lnTo>
                      <a:pt x="277" y="115"/>
                    </a:lnTo>
                    <a:lnTo>
                      <a:pt x="257" y="117"/>
                    </a:lnTo>
                    <a:lnTo>
                      <a:pt x="235" y="118"/>
                    </a:lnTo>
                    <a:lnTo>
                      <a:pt x="213" y="118"/>
                    </a:lnTo>
                    <a:lnTo>
                      <a:pt x="192" y="118"/>
                    </a:lnTo>
                    <a:lnTo>
                      <a:pt x="171" y="117"/>
                    </a:lnTo>
                    <a:lnTo>
                      <a:pt x="150" y="115"/>
                    </a:lnTo>
                    <a:lnTo>
                      <a:pt x="131" y="113"/>
                    </a:lnTo>
                    <a:lnTo>
                      <a:pt x="112" y="111"/>
                    </a:lnTo>
                    <a:lnTo>
                      <a:pt x="95" y="109"/>
                    </a:lnTo>
                    <a:lnTo>
                      <a:pt x="78" y="105"/>
                    </a:lnTo>
                    <a:lnTo>
                      <a:pt x="63" y="102"/>
                    </a:lnTo>
                    <a:lnTo>
                      <a:pt x="49" y="97"/>
                    </a:lnTo>
                    <a:lnTo>
                      <a:pt x="37" y="94"/>
                    </a:lnTo>
                    <a:lnTo>
                      <a:pt x="26" y="89"/>
                    </a:lnTo>
                    <a:lnTo>
                      <a:pt x="18" y="83"/>
                    </a:lnTo>
                    <a:lnTo>
                      <a:pt x="10" y="79"/>
                    </a:lnTo>
                    <a:lnTo>
                      <a:pt x="5" y="74"/>
                    </a:lnTo>
                    <a:lnTo>
                      <a:pt x="2" y="68"/>
                    </a:lnTo>
                    <a:lnTo>
                      <a:pt x="0" y="62"/>
                    </a:lnTo>
                    <a:lnTo>
                      <a:pt x="2" y="57"/>
                    </a:lnTo>
                    <a:lnTo>
                      <a:pt x="5" y="51"/>
                    </a:lnTo>
                    <a:lnTo>
                      <a:pt x="10" y="45"/>
                    </a:lnTo>
                    <a:lnTo>
                      <a:pt x="18" y="39"/>
                    </a:lnTo>
                    <a:lnTo>
                      <a:pt x="26" y="35"/>
                    </a:lnTo>
                    <a:lnTo>
                      <a:pt x="37" y="29"/>
                    </a:lnTo>
                    <a:lnTo>
                      <a:pt x="49" y="24"/>
                    </a:lnTo>
                    <a:lnTo>
                      <a:pt x="63" y="20"/>
                    </a:lnTo>
                    <a:lnTo>
                      <a:pt x="78" y="15"/>
                    </a:lnTo>
                    <a:lnTo>
                      <a:pt x="95" y="12"/>
                    </a:lnTo>
                    <a:lnTo>
                      <a:pt x="112" y="8"/>
                    </a:lnTo>
                    <a:lnTo>
                      <a:pt x="131" y="6"/>
                    </a:lnTo>
                    <a:lnTo>
                      <a:pt x="150" y="4"/>
                    </a:lnTo>
                    <a:lnTo>
                      <a:pt x="171" y="1"/>
                    </a:lnTo>
                    <a:lnTo>
                      <a:pt x="192" y="0"/>
                    </a:lnTo>
                    <a:lnTo>
                      <a:pt x="213" y="0"/>
                    </a:lnTo>
                    <a:lnTo>
                      <a:pt x="235" y="0"/>
                    </a:lnTo>
                    <a:lnTo>
                      <a:pt x="257" y="1"/>
                    </a:lnTo>
                    <a:lnTo>
                      <a:pt x="277" y="4"/>
                    </a:lnTo>
                    <a:lnTo>
                      <a:pt x="298" y="6"/>
                    </a:lnTo>
                    <a:lnTo>
                      <a:pt x="316" y="8"/>
                    </a:lnTo>
                    <a:lnTo>
                      <a:pt x="333" y="12"/>
                    </a:lnTo>
                    <a:lnTo>
                      <a:pt x="349" y="15"/>
                    </a:lnTo>
                    <a:lnTo>
                      <a:pt x="365" y="20"/>
                    </a:lnTo>
                    <a:lnTo>
                      <a:pt x="379" y="24"/>
                    </a:lnTo>
                    <a:lnTo>
                      <a:pt x="391" y="29"/>
                    </a:lnTo>
                    <a:lnTo>
                      <a:pt x="402" y="35"/>
                    </a:lnTo>
                    <a:lnTo>
                      <a:pt x="410" y="39"/>
                    </a:lnTo>
                    <a:lnTo>
                      <a:pt x="418" y="45"/>
                    </a:lnTo>
                    <a:lnTo>
                      <a:pt x="423" y="51"/>
                    </a:lnTo>
                    <a:lnTo>
                      <a:pt x="427" y="57"/>
                    </a:lnTo>
                    <a:lnTo>
                      <a:pt x="428" y="62"/>
                    </a:lnTo>
                    <a:close/>
                  </a:path>
                </a:pathLst>
              </a:custGeom>
              <a:solidFill>
                <a:srgbClr val="6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47"/>
              <p:cNvSpPr>
                <a:spLocks/>
              </p:cNvSpPr>
              <p:nvPr/>
            </p:nvSpPr>
            <p:spPr bwMode="auto">
              <a:xfrm>
                <a:off x="3896" y="3442"/>
                <a:ext cx="230" cy="54"/>
              </a:xfrm>
              <a:custGeom>
                <a:avLst/>
                <a:gdLst>
                  <a:gd name="T0" fmla="*/ 6 w 460"/>
                  <a:gd name="T1" fmla="*/ 5 h 107"/>
                  <a:gd name="T2" fmla="*/ 0 w 460"/>
                  <a:gd name="T3" fmla="*/ 31 h 107"/>
                  <a:gd name="T4" fmla="*/ 9 w 460"/>
                  <a:gd name="T5" fmla="*/ 55 h 107"/>
                  <a:gd name="T6" fmla="*/ 21 w 460"/>
                  <a:gd name="T7" fmla="*/ 67 h 107"/>
                  <a:gd name="T8" fmla="*/ 37 w 460"/>
                  <a:gd name="T9" fmla="*/ 77 h 107"/>
                  <a:gd name="T10" fmla="*/ 58 w 460"/>
                  <a:gd name="T11" fmla="*/ 85 h 107"/>
                  <a:gd name="T12" fmla="*/ 83 w 460"/>
                  <a:gd name="T13" fmla="*/ 92 h 107"/>
                  <a:gd name="T14" fmla="*/ 112 w 460"/>
                  <a:gd name="T15" fmla="*/ 97 h 107"/>
                  <a:gd name="T16" fmla="*/ 147 w 460"/>
                  <a:gd name="T17" fmla="*/ 100 h 107"/>
                  <a:gd name="T18" fmla="*/ 185 w 460"/>
                  <a:gd name="T19" fmla="*/ 103 h 107"/>
                  <a:gd name="T20" fmla="*/ 204 w 460"/>
                  <a:gd name="T21" fmla="*/ 103 h 107"/>
                  <a:gd name="T22" fmla="*/ 213 w 460"/>
                  <a:gd name="T23" fmla="*/ 104 h 107"/>
                  <a:gd name="T24" fmla="*/ 234 w 460"/>
                  <a:gd name="T25" fmla="*/ 106 h 107"/>
                  <a:gd name="T26" fmla="*/ 264 w 460"/>
                  <a:gd name="T27" fmla="*/ 107 h 107"/>
                  <a:gd name="T28" fmla="*/ 301 w 460"/>
                  <a:gd name="T29" fmla="*/ 105 h 107"/>
                  <a:gd name="T30" fmla="*/ 342 w 460"/>
                  <a:gd name="T31" fmla="*/ 99 h 107"/>
                  <a:gd name="T32" fmla="*/ 384 w 460"/>
                  <a:gd name="T33" fmla="*/ 88 h 107"/>
                  <a:gd name="T34" fmla="*/ 424 w 460"/>
                  <a:gd name="T35" fmla="*/ 69 h 107"/>
                  <a:gd name="T36" fmla="*/ 460 w 460"/>
                  <a:gd name="T37" fmla="*/ 42 h 107"/>
                  <a:gd name="T38" fmla="*/ 429 w 460"/>
                  <a:gd name="T39" fmla="*/ 40 h 107"/>
                  <a:gd name="T40" fmla="*/ 393 w 460"/>
                  <a:gd name="T41" fmla="*/ 61 h 107"/>
                  <a:gd name="T42" fmla="*/ 354 w 460"/>
                  <a:gd name="T43" fmla="*/ 75 h 107"/>
                  <a:gd name="T44" fmla="*/ 315 w 460"/>
                  <a:gd name="T45" fmla="*/ 82 h 107"/>
                  <a:gd name="T46" fmla="*/ 279 w 460"/>
                  <a:gd name="T47" fmla="*/ 85 h 107"/>
                  <a:gd name="T48" fmla="*/ 247 w 460"/>
                  <a:gd name="T49" fmla="*/ 85 h 107"/>
                  <a:gd name="T50" fmla="*/ 223 w 460"/>
                  <a:gd name="T51" fmla="*/ 83 h 107"/>
                  <a:gd name="T52" fmla="*/ 210 w 460"/>
                  <a:gd name="T53" fmla="*/ 82 h 107"/>
                  <a:gd name="T54" fmla="*/ 206 w 460"/>
                  <a:gd name="T55" fmla="*/ 81 h 107"/>
                  <a:gd name="T56" fmla="*/ 206 w 460"/>
                  <a:gd name="T57" fmla="*/ 81 h 107"/>
                  <a:gd name="T58" fmla="*/ 205 w 460"/>
                  <a:gd name="T59" fmla="*/ 81 h 107"/>
                  <a:gd name="T60" fmla="*/ 120 w 460"/>
                  <a:gd name="T61" fmla="*/ 76 h 107"/>
                  <a:gd name="T62" fmla="*/ 67 w 460"/>
                  <a:gd name="T63" fmla="*/ 66 h 107"/>
                  <a:gd name="T64" fmla="*/ 37 w 460"/>
                  <a:gd name="T65" fmla="*/ 52 h 107"/>
                  <a:gd name="T66" fmla="*/ 24 w 460"/>
                  <a:gd name="T67" fmla="*/ 39 h 107"/>
                  <a:gd name="T68" fmla="*/ 22 w 460"/>
                  <a:gd name="T69" fmla="*/ 21 h 107"/>
                  <a:gd name="T70" fmla="*/ 26 w 460"/>
                  <a:gd name="T71" fmla="*/ 13 h 10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60"/>
                  <a:gd name="T109" fmla="*/ 0 h 107"/>
                  <a:gd name="T110" fmla="*/ 460 w 460"/>
                  <a:gd name="T111" fmla="*/ 107 h 10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60" h="107">
                    <a:moveTo>
                      <a:pt x="8" y="0"/>
                    </a:moveTo>
                    <a:lnTo>
                      <a:pt x="6" y="5"/>
                    </a:lnTo>
                    <a:lnTo>
                      <a:pt x="1" y="15"/>
                    </a:lnTo>
                    <a:lnTo>
                      <a:pt x="0" y="31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4" y="61"/>
                    </a:lnTo>
                    <a:lnTo>
                      <a:pt x="21" y="67"/>
                    </a:lnTo>
                    <a:lnTo>
                      <a:pt x="28" y="72"/>
                    </a:lnTo>
                    <a:lnTo>
                      <a:pt x="37" y="77"/>
                    </a:lnTo>
                    <a:lnTo>
                      <a:pt x="46" y="81"/>
                    </a:lnTo>
                    <a:lnTo>
                      <a:pt x="58" y="85"/>
                    </a:lnTo>
                    <a:lnTo>
                      <a:pt x="69" y="89"/>
                    </a:lnTo>
                    <a:lnTo>
                      <a:pt x="83" y="92"/>
                    </a:lnTo>
                    <a:lnTo>
                      <a:pt x="97" y="95"/>
                    </a:lnTo>
                    <a:lnTo>
                      <a:pt x="112" y="97"/>
                    </a:lnTo>
                    <a:lnTo>
                      <a:pt x="128" y="99"/>
                    </a:lnTo>
                    <a:lnTo>
                      <a:pt x="147" y="100"/>
                    </a:lnTo>
                    <a:lnTo>
                      <a:pt x="165" y="102"/>
                    </a:lnTo>
                    <a:lnTo>
                      <a:pt x="185" y="103"/>
                    </a:lnTo>
                    <a:lnTo>
                      <a:pt x="205" y="103"/>
                    </a:lnTo>
                    <a:lnTo>
                      <a:pt x="204" y="103"/>
                    </a:lnTo>
                    <a:lnTo>
                      <a:pt x="206" y="103"/>
                    </a:lnTo>
                    <a:lnTo>
                      <a:pt x="213" y="104"/>
                    </a:lnTo>
                    <a:lnTo>
                      <a:pt x="223" y="105"/>
                    </a:lnTo>
                    <a:lnTo>
                      <a:pt x="234" y="106"/>
                    </a:lnTo>
                    <a:lnTo>
                      <a:pt x="248" y="106"/>
                    </a:lnTo>
                    <a:lnTo>
                      <a:pt x="264" y="107"/>
                    </a:lnTo>
                    <a:lnTo>
                      <a:pt x="282" y="106"/>
                    </a:lnTo>
                    <a:lnTo>
                      <a:pt x="301" y="105"/>
                    </a:lnTo>
                    <a:lnTo>
                      <a:pt x="322" y="103"/>
                    </a:lnTo>
                    <a:lnTo>
                      <a:pt x="342" y="99"/>
                    </a:lnTo>
                    <a:lnTo>
                      <a:pt x="363" y="95"/>
                    </a:lnTo>
                    <a:lnTo>
                      <a:pt x="384" y="88"/>
                    </a:lnTo>
                    <a:lnTo>
                      <a:pt x="405" y="80"/>
                    </a:lnTo>
                    <a:lnTo>
                      <a:pt x="424" y="69"/>
                    </a:lnTo>
                    <a:lnTo>
                      <a:pt x="443" y="57"/>
                    </a:lnTo>
                    <a:lnTo>
                      <a:pt x="460" y="42"/>
                    </a:lnTo>
                    <a:lnTo>
                      <a:pt x="445" y="27"/>
                    </a:lnTo>
                    <a:lnTo>
                      <a:pt x="429" y="40"/>
                    </a:lnTo>
                    <a:lnTo>
                      <a:pt x="411" y="52"/>
                    </a:lnTo>
                    <a:lnTo>
                      <a:pt x="393" y="61"/>
                    </a:lnTo>
                    <a:lnTo>
                      <a:pt x="373" y="69"/>
                    </a:lnTo>
                    <a:lnTo>
                      <a:pt x="354" y="75"/>
                    </a:lnTo>
                    <a:lnTo>
                      <a:pt x="334" y="80"/>
                    </a:lnTo>
                    <a:lnTo>
                      <a:pt x="315" y="82"/>
                    </a:lnTo>
                    <a:lnTo>
                      <a:pt x="296" y="84"/>
                    </a:lnTo>
                    <a:lnTo>
                      <a:pt x="279" y="85"/>
                    </a:lnTo>
                    <a:lnTo>
                      <a:pt x="262" y="85"/>
                    </a:lnTo>
                    <a:lnTo>
                      <a:pt x="247" y="85"/>
                    </a:lnTo>
                    <a:lnTo>
                      <a:pt x="234" y="84"/>
                    </a:lnTo>
                    <a:lnTo>
                      <a:pt x="223" y="83"/>
                    </a:lnTo>
                    <a:lnTo>
                      <a:pt x="214" y="83"/>
                    </a:lnTo>
                    <a:lnTo>
                      <a:pt x="210" y="82"/>
                    </a:lnTo>
                    <a:lnTo>
                      <a:pt x="208" y="82"/>
                    </a:lnTo>
                    <a:lnTo>
                      <a:pt x="206" y="81"/>
                    </a:lnTo>
                    <a:lnTo>
                      <a:pt x="205" y="81"/>
                    </a:lnTo>
                    <a:lnTo>
                      <a:pt x="158" y="80"/>
                    </a:lnTo>
                    <a:lnTo>
                      <a:pt x="120" y="76"/>
                    </a:lnTo>
                    <a:lnTo>
                      <a:pt x="90" y="72"/>
                    </a:lnTo>
                    <a:lnTo>
                      <a:pt x="67" y="66"/>
                    </a:lnTo>
                    <a:lnTo>
                      <a:pt x="50" y="59"/>
                    </a:lnTo>
                    <a:lnTo>
                      <a:pt x="37" y="52"/>
                    </a:lnTo>
                    <a:lnTo>
                      <a:pt x="29" y="45"/>
                    </a:lnTo>
                    <a:lnTo>
                      <a:pt x="24" y="39"/>
                    </a:lnTo>
                    <a:lnTo>
                      <a:pt x="22" y="29"/>
                    </a:lnTo>
                    <a:lnTo>
                      <a:pt x="22" y="21"/>
                    </a:lnTo>
                    <a:lnTo>
                      <a:pt x="24" y="15"/>
                    </a:lnTo>
                    <a:lnTo>
                      <a:pt x="26" y="1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48"/>
              <p:cNvSpPr>
                <a:spLocks/>
              </p:cNvSpPr>
              <p:nvPr/>
            </p:nvSpPr>
            <p:spPr bwMode="auto">
              <a:xfrm>
                <a:off x="3993" y="3488"/>
                <a:ext cx="18" cy="168"/>
              </a:xfrm>
              <a:custGeom>
                <a:avLst/>
                <a:gdLst>
                  <a:gd name="T0" fmla="*/ 0 w 34"/>
                  <a:gd name="T1" fmla="*/ 1 h 338"/>
                  <a:gd name="T2" fmla="*/ 13 w 34"/>
                  <a:gd name="T3" fmla="*/ 338 h 338"/>
                  <a:gd name="T4" fmla="*/ 34 w 34"/>
                  <a:gd name="T5" fmla="*/ 338 h 338"/>
                  <a:gd name="T6" fmla="*/ 21 w 34"/>
                  <a:gd name="T7" fmla="*/ 0 h 338"/>
                  <a:gd name="T8" fmla="*/ 0 w 34"/>
                  <a:gd name="T9" fmla="*/ 1 h 3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338"/>
                  <a:gd name="T17" fmla="*/ 34 w 34"/>
                  <a:gd name="T18" fmla="*/ 338 h 3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338">
                    <a:moveTo>
                      <a:pt x="0" y="1"/>
                    </a:moveTo>
                    <a:lnTo>
                      <a:pt x="13" y="338"/>
                    </a:lnTo>
                    <a:lnTo>
                      <a:pt x="34" y="338"/>
                    </a:lnTo>
                    <a:lnTo>
                      <a:pt x="2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49"/>
              <p:cNvSpPr>
                <a:spLocks/>
              </p:cNvSpPr>
              <p:nvPr/>
            </p:nvSpPr>
            <p:spPr bwMode="auto">
              <a:xfrm>
                <a:off x="4038" y="3485"/>
                <a:ext cx="45" cy="168"/>
              </a:xfrm>
              <a:custGeom>
                <a:avLst/>
                <a:gdLst>
                  <a:gd name="T0" fmla="*/ 67 w 88"/>
                  <a:gd name="T1" fmla="*/ 0 h 337"/>
                  <a:gd name="T2" fmla="*/ 0 w 88"/>
                  <a:gd name="T3" fmla="*/ 332 h 337"/>
                  <a:gd name="T4" fmla="*/ 20 w 88"/>
                  <a:gd name="T5" fmla="*/ 337 h 337"/>
                  <a:gd name="T6" fmla="*/ 88 w 88"/>
                  <a:gd name="T7" fmla="*/ 5 h 337"/>
                  <a:gd name="T8" fmla="*/ 67 w 88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337"/>
                  <a:gd name="T17" fmla="*/ 88 w 88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337">
                    <a:moveTo>
                      <a:pt x="67" y="0"/>
                    </a:moveTo>
                    <a:lnTo>
                      <a:pt x="0" y="332"/>
                    </a:lnTo>
                    <a:lnTo>
                      <a:pt x="20" y="337"/>
                    </a:lnTo>
                    <a:lnTo>
                      <a:pt x="88" y="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50"/>
              <p:cNvSpPr>
                <a:spLocks/>
              </p:cNvSpPr>
              <p:nvPr/>
            </p:nvSpPr>
            <p:spPr bwMode="auto">
              <a:xfrm>
                <a:off x="3927" y="3485"/>
                <a:ext cx="40" cy="154"/>
              </a:xfrm>
              <a:custGeom>
                <a:avLst/>
                <a:gdLst>
                  <a:gd name="T0" fmla="*/ 0 w 80"/>
                  <a:gd name="T1" fmla="*/ 3 h 307"/>
                  <a:gd name="T2" fmla="*/ 59 w 80"/>
                  <a:gd name="T3" fmla="*/ 307 h 307"/>
                  <a:gd name="T4" fmla="*/ 80 w 80"/>
                  <a:gd name="T5" fmla="*/ 304 h 307"/>
                  <a:gd name="T6" fmla="*/ 21 w 80"/>
                  <a:gd name="T7" fmla="*/ 0 h 307"/>
                  <a:gd name="T8" fmla="*/ 0 w 80"/>
                  <a:gd name="T9" fmla="*/ 3 h 3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307"/>
                  <a:gd name="T17" fmla="*/ 80 w 80"/>
                  <a:gd name="T18" fmla="*/ 307 h 3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307">
                    <a:moveTo>
                      <a:pt x="0" y="3"/>
                    </a:moveTo>
                    <a:lnTo>
                      <a:pt x="59" y="307"/>
                    </a:lnTo>
                    <a:lnTo>
                      <a:pt x="80" y="304"/>
                    </a:ln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51"/>
              <p:cNvSpPr>
                <a:spLocks/>
              </p:cNvSpPr>
              <p:nvPr/>
            </p:nvSpPr>
            <p:spPr bwMode="auto">
              <a:xfrm>
                <a:off x="3954" y="3317"/>
                <a:ext cx="133" cy="165"/>
              </a:xfrm>
              <a:custGeom>
                <a:avLst/>
                <a:gdLst>
                  <a:gd name="T0" fmla="*/ 23 w 266"/>
                  <a:gd name="T1" fmla="*/ 222 h 331"/>
                  <a:gd name="T2" fmla="*/ 23 w 266"/>
                  <a:gd name="T3" fmla="*/ 222 h 331"/>
                  <a:gd name="T4" fmla="*/ 22 w 266"/>
                  <a:gd name="T5" fmla="*/ 216 h 331"/>
                  <a:gd name="T6" fmla="*/ 21 w 266"/>
                  <a:gd name="T7" fmla="*/ 198 h 331"/>
                  <a:gd name="T8" fmla="*/ 21 w 266"/>
                  <a:gd name="T9" fmla="*/ 173 h 331"/>
                  <a:gd name="T10" fmla="*/ 25 w 266"/>
                  <a:gd name="T11" fmla="*/ 143 h 331"/>
                  <a:gd name="T12" fmla="*/ 33 w 266"/>
                  <a:gd name="T13" fmla="*/ 110 h 331"/>
                  <a:gd name="T14" fmla="*/ 46 w 266"/>
                  <a:gd name="T15" fmla="*/ 78 h 331"/>
                  <a:gd name="T16" fmla="*/ 70 w 266"/>
                  <a:gd name="T17" fmla="*/ 51 h 331"/>
                  <a:gd name="T18" fmla="*/ 103 w 266"/>
                  <a:gd name="T19" fmla="*/ 29 h 331"/>
                  <a:gd name="T20" fmla="*/ 116 w 266"/>
                  <a:gd name="T21" fmla="*/ 24 h 331"/>
                  <a:gd name="T22" fmla="*/ 127 w 266"/>
                  <a:gd name="T23" fmla="*/ 22 h 331"/>
                  <a:gd name="T24" fmla="*/ 139 w 266"/>
                  <a:gd name="T25" fmla="*/ 21 h 331"/>
                  <a:gd name="T26" fmla="*/ 150 w 266"/>
                  <a:gd name="T27" fmla="*/ 21 h 331"/>
                  <a:gd name="T28" fmla="*/ 162 w 266"/>
                  <a:gd name="T29" fmla="*/ 23 h 331"/>
                  <a:gd name="T30" fmla="*/ 172 w 266"/>
                  <a:gd name="T31" fmla="*/ 28 h 331"/>
                  <a:gd name="T32" fmla="*/ 182 w 266"/>
                  <a:gd name="T33" fmla="*/ 33 h 331"/>
                  <a:gd name="T34" fmla="*/ 192 w 266"/>
                  <a:gd name="T35" fmla="*/ 40 h 331"/>
                  <a:gd name="T36" fmla="*/ 208 w 266"/>
                  <a:gd name="T37" fmla="*/ 58 h 331"/>
                  <a:gd name="T38" fmla="*/ 223 w 266"/>
                  <a:gd name="T39" fmla="*/ 82 h 331"/>
                  <a:gd name="T40" fmla="*/ 234 w 266"/>
                  <a:gd name="T41" fmla="*/ 111 h 331"/>
                  <a:gd name="T42" fmla="*/ 242 w 266"/>
                  <a:gd name="T43" fmla="*/ 144 h 331"/>
                  <a:gd name="T44" fmla="*/ 247 w 266"/>
                  <a:gd name="T45" fmla="*/ 183 h 331"/>
                  <a:gd name="T46" fmla="*/ 246 w 266"/>
                  <a:gd name="T47" fmla="*/ 227 h 331"/>
                  <a:gd name="T48" fmla="*/ 241 w 266"/>
                  <a:gd name="T49" fmla="*/ 274 h 331"/>
                  <a:gd name="T50" fmla="*/ 230 w 266"/>
                  <a:gd name="T51" fmla="*/ 326 h 331"/>
                  <a:gd name="T52" fmla="*/ 249 w 266"/>
                  <a:gd name="T53" fmla="*/ 331 h 331"/>
                  <a:gd name="T54" fmla="*/ 260 w 266"/>
                  <a:gd name="T55" fmla="*/ 282 h 331"/>
                  <a:gd name="T56" fmla="*/ 265 w 266"/>
                  <a:gd name="T57" fmla="*/ 235 h 331"/>
                  <a:gd name="T58" fmla="*/ 266 w 266"/>
                  <a:gd name="T59" fmla="*/ 190 h 331"/>
                  <a:gd name="T60" fmla="*/ 263 w 266"/>
                  <a:gd name="T61" fmla="*/ 149 h 331"/>
                  <a:gd name="T62" fmla="*/ 255 w 266"/>
                  <a:gd name="T63" fmla="*/ 111 h 331"/>
                  <a:gd name="T64" fmla="*/ 243 w 266"/>
                  <a:gd name="T65" fmla="*/ 76 h 331"/>
                  <a:gd name="T66" fmla="*/ 226 w 266"/>
                  <a:gd name="T67" fmla="*/ 47 h 331"/>
                  <a:gd name="T68" fmla="*/ 205 w 266"/>
                  <a:gd name="T69" fmla="*/ 24 h 331"/>
                  <a:gd name="T70" fmla="*/ 194 w 266"/>
                  <a:gd name="T71" fmla="*/ 15 h 331"/>
                  <a:gd name="T72" fmla="*/ 181 w 266"/>
                  <a:gd name="T73" fmla="*/ 8 h 331"/>
                  <a:gd name="T74" fmla="*/ 167 w 266"/>
                  <a:gd name="T75" fmla="*/ 4 h 331"/>
                  <a:gd name="T76" fmla="*/ 154 w 266"/>
                  <a:gd name="T77" fmla="*/ 1 h 331"/>
                  <a:gd name="T78" fmla="*/ 140 w 266"/>
                  <a:gd name="T79" fmla="*/ 0 h 331"/>
                  <a:gd name="T80" fmla="*/ 125 w 266"/>
                  <a:gd name="T81" fmla="*/ 1 h 331"/>
                  <a:gd name="T82" fmla="*/ 110 w 266"/>
                  <a:gd name="T83" fmla="*/ 5 h 331"/>
                  <a:gd name="T84" fmla="*/ 95 w 266"/>
                  <a:gd name="T85" fmla="*/ 10 h 331"/>
                  <a:gd name="T86" fmla="*/ 57 w 266"/>
                  <a:gd name="T87" fmla="*/ 35 h 331"/>
                  <a:gd name="T88" fmla="*/ 30 w 266"/>
                  <a:gd name="T89" fmla="*/ 66 h 331"/>
                  <a:gd name="T90" fmla="*/ 13 w 266"/>
                  <a:gd name="T91" fmla="*/ 101 h 331"/>
                  <a:gd name="T92" fmla="*/ 4 w 266"/>
                  <a:gd name="T93" fmla="*/ 137 h 331"/>
                  <a:gd name="T94" fmla="*/ 0 w 266"/>
                  <a:gd name="T95" fmla="*/ 171 h 331"/>
                  <a:gd name="T96" fmla="*/ 0 w 266"/>
                  <a:gd name="T97" fmla="*/ 199 h 331"/>
                  <a:gd name="T98" fmla="*/ 2 w 266"/>
                  <a:gd name="T99" fmla="*/ 219 h 331"/>
                  <a:gd name="T100" fmla="*/ 3 w 266"/>
                  <a:gd name="T101" fmla="*/ 226 h 331"/>
                  <a:gd name="T102" fmla="*/ 23 w 266"/>
                  <a:gd name="T103" fmla="*/ 222 h 3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66"/>
                  <a:gd name="T157" fmla="*/ 0 h 331"/>
                  <a:gd name="T158" fmla="*/ 266 w 266"/>
                  <a:gd name="T159" fmla="*/ 331 h 33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66" h="331">
                    <a:moveTo>
                      <a:pt x="23" y="222"/>
                    </a:moveTo>
                    <a:lnTo>
                      <a:pt x="23" y="222"/>
                    </a:lnTo>
                    <a:lnTo>
                      <a:pt x="22" y="216"/>
                    </a:lnTo>
                    <a:lnTo>
                      <a:pt x="21" y="198"/>
                    </a:lnTo>
                    <a:lnTo>
                      <a:pt x="21" y="173"/>
                    </a:lnTo>
                    <a:lnTo>
                      <a:pt x="25" y="143"/>
                    </a:lnTo>
                    <a:lnTo>
                      <a:pt x="33" y="110"/>
                    </a:lnTo>
                    <a:lnTo>
                      <a:pt x="46" y="78"/>
                    </a:lnTo>
                    <a:lnTo>
                      <a:pt x="70" y="51"/>
                    </a:lnTo>
                    <a:lnTo>
                      <a:pt x="103" y="29"/>
                    </a:lnTo>
                    <a:lnTo>
                      <a:pt x="116" y="24"/>
                    </a:lnTo>
                    <a:lnTo>
                      <a:pt x="127" y="22"/>
                    </a:lnTo>
                    <a:lnTo>
                      <a:pt x="139" y="21"/>
                    </a:lnTo>
                    <a:lnTo>
                      <a:pt x="150" y="21"/>
                    </a:lnTo>
                    <a:lnTo>
                      <a:pt x="162" y="23"/>
                    </a:lnTo>
                    <a:lnTo>
                      <a:pt x="172" y="28"/>
                    </a:lnTo>
                    <a:lnTo>
                      <a:pt x="182" y="33"/>
                    </a:lnTo>
                    <a:lnTo>
                      <a:pt x="192" y="40"/>
                    </a:lnTo>
                    <a:lnTo>
                      <a:pt x="208" y="58"/>
                    </a:lnTo>
                    <a:lnTo>
                      <a:pt x="223" y="82"/>
                    </a:lnTo>
                    <a:lnTo>
                      <a:pt x="234" y="111"/>
                    </a:lnTo>
                    <a:lnTo>
                      <a:pt x="242" y="144"/>
                    </a:lnTo>
                    <a:lnTo>
                      <a:pt x="247" y="183"/>
                    </a:lnTo>
                    <a:lnTo>
                      <a:pt x="246" y="227"/>
                    </a:lnTo>
                    <a:lnTo>
                      <a:pt x="241" y="274"/>
                    </a:lnTo>
                    <a:lnTo>
                      <a:pt x="230" y="326"/>
                    </a:lnTo>
                    <a:lnTo>
                      <a:pt x="249" y="331"/>
                    </a:lnTo>
                    <a:lnTo>
                      <a:pt x="260" y="282"/>
                    </a:lnTo>
                    <a:lnTo>
                      <a:pt x="265" y="235"/>
                    </a:lnTo>
                    <a:lnTo>
                      <a:pt x="266" y="190"/>
                    </a:lnTo>
                    <a:lnTo>
                      <a:pt x="263" y="149"/>
                    </a:lnTo>
                    <a:lnTo>
                      <a:pt x="255" y="111"/>
                    </a:lnTo>
                    <a:lnTo>
                      <a:pt x="243" y="76"/>
                    </a:lnTo>
                    <a:lnTo>
                      <a:pt x="226" y="47"/>
                    </a:lnTo>
                    <a:lnTo>
                      <a:pt x="205" y="24"/>
                    </a:lnTo>
                    <a:lnTo>
                      <a:pt x="194" y="15"/>
                    </a:lnTo>
                    <a:lnTo>
                      <a:pt x="181" y="8"/>
                    </a:lnTo>
                    <a:lnTo>
                      <a:pt x="167" y="4"/>
                    </a:lnTo>
                    <a:lnTo>
                      <a:pt x="154" y="1"/>
                    </a:lnTo>
                    <a:lnTo>
                      <a:pt x="140" y="0"/>
                    </a:lnTo>
                    <a:lnTo>
                      <a:pt x="125" y="1"/>
                    </a:lnTo>
                    <a:lnTo>
                      <a:pt x="110" y="5"/>
                    </a:lnTo>
                    <a:lnTo>
                      <a:pt x="95" y="10"/>
                    </a:lnTo>
                    <a:lnTo>
                      <a:pt x="57" y="35"/>
                    </a:lnTo>
                    <a:lnTo>
                      <a:pt x="30" y="66"/>
                    </a:lnTo>
                    <a:lnTo>
                      <a:pt x="13" y="101"/>
                    </a:lnTo>
                    <a:lnTo>
                      <a:pt x="4" y="137"/>
                    </a:lnTo>
                    <a:lnTo>
                      <a:pt x="0" y="171"/>
                    </a:lnTo>
                    <a:lnTo>
                      <a:pt x="0" y="199"/>
                    </a:lnTo>
                    <a:lnTo>
                      <a:pt x="2" y="219"/>
                    </a:lnTo>
                    <a:lnTo>
                      <a:pt x="3" y="226"/>
                    </a:lnTo>
                    <a:lnTo>
                      <a:pt x="23" y="2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2875" y="3565"/>
              <a:ext cx="261" cy="346"/>
              <a:chOff x="3880" y="3317"/>
              <a:chExt cx="261" cy="346"/>
            </a:xfrm>
          </p:grpSpPr>
          <p:sp>
            <p:nvSpPr>
              <p:cNvPr id="60" name="Freeform 53"/>
              <p:cNvSpPr>
                <a:spLocks/>
              </p:cNvSpPr>
              <p:nvPr/>
            </p:nvSpPr>
            <p:spPr bwMode="auto">
              <a:xfrm>
                <a:off x="3880" y="3416"/>
                <a:ext cx="261" cy="247"/>
              </a:xfrm>
              <a:custGeom>
                <a:avLst/>
                <a:gdLst>
                  <a:gd name="T0" fmla="*/ 522 w 523"/>
                  <a:gd name="T1" fmla="*/ 71 h 494"/>
                  <a:gd name="T2" fmla="*/ 511 w 523"/>
                  <a:gd name="T3" fmla="*/ 56 h 494"/>
                  <a:gd name="T4" fmla="*/ 492 w 523"/>
                  <a:gd name="T5" fmla="*/ 41 h 494"/>
                  <a:gd name="T6" fmla="*/ 463 w 523"/>
                  <a:gd name="T7" fmla="*/ 29 h 494"/>
                  <a:gd name="T8" fmla="*/ 428 w 523"/>
                  <a:gd name="T9" fmla="*/ 18 h 494"/>
                  <a:gd name="T10" fmla="*/ 386 w 523"/>
                  <a:gd name="T11" fmla="*/ 10 h 494"/>
                  <a:gd name="T12" fmla="*/ 340 w 523"/>
                  <a:gd name="T13" fmla="*/ 4 h 494"/>
                  <a:gd name="T14" fmla="*/ 288 w 523"/>
                  <a:gd name="T15" fmla="*/ 0 h 494"/>
                  <a:gd name="T16" fmla="*/ 235 w 523"/>
                  <a:gd name="T17" fmla="*/ 0 h 494"/>
                  <a:gd name="T18" fmla="*/ 184 w 523"/>
                  <a:gd name="T19" fmla="*/ 4 h 494"/>
                  <a:gd name="T20" fmla="*/ 137 w 523"/>
                  <a:gd name="T21" fmla="*/ 10 h 494"/>
                  <a:gd name="T22" fmla="*/ 96 w 523"/>
                  <a:gd name="T23" fmla="*/ 18 h 494"/>
                  <a:gd name="T24" fmla="*/ 60 w 523"/>
                  <a:gd name="T25" fmla="*/ 29 h 494"/>
                  <a:gd name="T26" fmla="*/ 31 w 523"/>
                  <a:gd name="T27" fmla="*/ 41 h 494"/>
                  <a:gd name="T28" fmla="*/ 12 w 523"/>
                  <a:gd name="T29" fmla="*/ 56 h 494"/>
                  <a:gd name="T30" fmla="*/ 1 w 523"/>
                  <a:gd name="T31" fmla="*/ 71 h 494"/>
                  <a:gd name="T32" fmla="*/ 0 w 523"/>
                  <a:gd name="T33" fmla="*/ 82 h 494"/>
                  <a:gd name="T34" fmla="*/ 2 w 523"/>
                  <a:gd name="T35" fmla="*/ 89 h 494"/>
                  <a:gd name="T36" fmla="*/ 106 w 523"/>
                  <a:gd name="T37" fmla="*/ 429 h 494"/>
                  <a:gd name="T38" fmla="*/ 106 w 523"/>
                  <a:gd name="T39" fmla="*/ 430 h 494"/>
                  <a:gd name="T40" fmla="*/ 106 w 523"/>
                  <a:gd name="T41" fmla="*/ 432 h 494"/>
                  <a:gd name="T42" fmla="*/ 107 w 523"/>
                  <a:gd name="T43" fmla="*/ 437 h 494"/>
                  <a:gd name="T44" fmla="*/ 111 w 523"/>
                  <a:gd name="T45" fmla="*/ 443 h 494"/>
                  <a:gd name="T46" fmla="*/ 115 w 523"/>
                  <a:gd name="T47" fmla="*/ 446 h 494"/>
                  <a:gd name="T48" fmla="*/ 134 w 523"/>
                  <a:gd name="T49" fmla="*/ 460 h 494"/>
                  <a:gd name="T50" fmla="*/ 160 w 523"/>
                  <a:gd name="T51" fmla="*/ 474 h 494"/>
                  <a:gd name="T52" fmla="*/ 199 w 523"/>
                  <a:gd name="T53" fmla="*/ 487 h 494"/>
                  <a:gd name="T54" fmla="*/ 259 w 523"/>
                  <a:gd name="T55" fmla="*/ 494 h 494"/>
                  <a:gd name="T56" fmla="*/ 331 w 523"/>
                  <a:gd name="T57" fmla="*/ 490 h 494"/>
                  <a:gd name="T58" fmla="*/ 380 w 523"/>
                  <a:gd name="T59" fmla="*/ 475 h 494"/>
                  <a:gd name="T60" fmla="*/ 408 w 523"/>
                  <a:gd name="T61" fmla="*/ 453 h 494"/>
                  <a:gd name="T62" fmla="*/ 417 w 523"/>
                  <a:gd name="T63" fmla="*/ 432 h 494"/>
                  <a:gd name="T64" fmla="*/ 521 w 523"/>
                  <a:gd name="T65" fmla="*/ 89 h 494"/>
                  <a:gd name="T66" fmla="*/ 523 w 523"/>
                  <a:gd name="T67" fmla="*/ 82 h 49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3"/>
                  <a:gd name="T103" fmla="*/ 0 h 494"/>
                  <a:gd name="T104" fmla="*/ 523 w 523"/>
                  <a:gd name="T105" fmla="*/ 494 h 49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3" h="494">
                    <a:moveTo>
                      <a:pt x="523" y="79"/>
                    </a:moveTo>
                    <a:lnTo>
                      <a:pt x="522" y="71"/>
                    </a:lnTo>
                    <a:lnTo>
                      <a:pt x="517" y="63"/>
                    </a:lnTo>
                    <a:lnTo>
                      <a:pt x="511" y="56"/>
                    </a:lnTo>
                    <a:lnTo>
                      <a:pt x="502" y="48"/>
                    </a:lnTo>
                    <a:lnTo>
                      <a:pt x="492" y="41"/>
                    </a:lnTo>
                    <a:lnTo>
                      <a:pt x="478" y="35"/>
                    </a:lnTo>
                    <a:lnTo>
                      <a:pt x="463" y="29"/>
                    </a:lnTo>
                    <a:lnTo>
                      <a:pt x="447" y="23"/>
                    </a:lnTo>
                    <a:lnTo>
                      <a:pt x="428" y="18"/>
                    </a:lnTo>
                    <a:lnTo>
                      <a:pt x="408" y="13"/>
                    </a:lnTo>
                    <a:lnTo>
                      <a:pt x="386" y="10"/>
                    </a:lnTo>
                    <a:lnTo>
                      <a:pt x="364" y="6"/>
                    </a:lnTo>
                    <a:lnTo>
                      <a:pt x="340" y="4"/>
                    </a:lnTo>
                    <a:lnTo>
                      <a:pt x="314" y="1"/>
                    </a:lnTo>
                    <a:lnTo>
                      <a:pt x="288" y="0"/>
                    </a:lnTo>
                    <a:lnTo>
                      <a:pt x="261" y="0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4" y="4"/>
                    </a:lnTo>
                    <a:lnTo>
                      <a:pt x="160" y="6"/>
                    </a:lnTo>
                    <a:lnTo>
                      <a:pt x="137" y="10"/>
                    </a:lnTo>
                    <a:lnTo>
                      <a:pt x="115" y="13"/>
                    </a:lnTo>
                    <a:lnTo>
                      <a:pt x="96" y="18"/>
                    </a:lnTo>
                    <a:lnTo>
                      <a:pt x="77" y="23"/>
                    </a:lnTo>
                    <a:lnTo>
                      <a:pt x="60" y="29"/>
                    </a:lnTo>
                    <a:lnTo>
                      <a:pt x="45" y="35"/>
                    </a:lnTo>
                    <a:lnTo>
                      <a:pt x="31" y="41"/>
                    </a:lnTo>
                    <a:lnTo>
                      <a:pt x="21" y="48"/>
                    </a:lnTo>
                    <a:lnTo>
                      <a:pt x="12" y="56"/>
                    </a:lnTo>
                    <a:lnTo>
                      <a:pt x="6" y="63"/>
                    </a:lnTo>
                    <a:lnTo>
                      <a:pt x="1" y="71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1" y="86"/>
                    </a:lnTo>
                    <a:lnTo>
                      <a:pt x="2" y="89"/>
                    </a:lnTo>
                    <a:lnTo>
                      <a:pt x="5" y="92"/>
                    </a:lnTo>
                    <a:lnTo>
                      <a:pt x="106" y="429"/>
                    </a:lnTo>
                    <a:lnTo>
                      <a:pt x="106" y="430"/>
                    </a:lnTo>
                    <a:lnTo>
                      <a:pt x="106" y="431"/>
                    </a:lnTo>
                    <a:lnTo>
                      <a:pt x="106" y="432"/>
                    </a:lnTo>
                    <a:lnTo>
                      <a:pt x="106" y="435"/>
                    </a:lnTo>
                    <a:lnTo>
                      <a:pt x="107" y="437"/>
                    </a:lnTo>
                    <a:lnTo>
                      <a:pt x="108" y="441"/>
                    </a:lnTo>
                    <a:lnTo>
                      <a:pt x="111" y="443"/>
                    </a:lnTo>
                    <a:lnTo>
                      <a:pt x="112" y="446"/>
                    </a:lnTo>
                    <a:lnTo>
                      <a:pt x="115" y="446"/>
                    </a:lnTo>
                    <a:lnTo>
                      <a:pt x="123" y="453"/>
                    </a:lnTo>
                    <a:lnTo>
                      <a:pt x="134" y="460"/>
                    </a:lnTo>
                    <a:lnTo>
                      <a:pt x="145" y="467"/>
                    </a:lnTo>
                    <a:lnTo>
                      <a:pt x="160" y="474"/>
                    </a:lnTo>
                    <a:lnTo>
                      <a:pt x="177" y="481"/>
                    </a:lnTo>
                    <a:lnTo>
                      <a:pt x="199" y="487"/>
                    </a:lnTo>
                    <a:lnTo>
                      <a:pt x="227" y="490"/>
                    </a:lnTo>
                    <a:lnTo>
                      <a:pt x="259" y="494"/>
                    </a:lnTo>
                    <a:lnTo>
                      <a:pt x="298" y="494"/>
                    </a:lnTo>
                    <a:lnTo>
                      <a:pt x="331" y="490"/>
                    </a:lnTo>
                    <a:lnTo>
                      <a:pt x="358" y="483"/>
                    </a:lnTo>
                    <a:lnTo>
                      <a:pt x="380" y="475"/>
                    </a:lnTo>
                    <a:lnTo>
                      <a:pt x="396" y="465"/>
                    </a:lnTo>
                    <a:lnTo>
                      <a:pt x="408" y="453"/>
                    </a:lnTo>
                    <a:lnTo>
                      <a:pt x="415" y="443"/>
                    </a:lnTo>
                    <a:lnTo>
                      <a:pt x="417" y="432"/>
                    </a:lnTo>
                    <a:lnTo>
                      <a:pt x="519" y="92"/>
                    </a:lnTo>
                    <a:lnTo>
                      <a:pt x="521" y="89"/>
                    </a:lnTo>
                    <a:lnTo>
                      <a:pt x="522" y="86"/>
                    </a:lnTo>
                    <a:lnTo>
                      <a:pt x="523" y="82"/>
                    </a:lnTo>
                    <a:lnTo>
                      <a:pt x="523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54"/>
              <p:cNvSpPr>
                <a:spLocks/>
              </p:cNvSpPr>
              <p:nvPr/>
            </p:nvSpPr>
            <p:spPr bwMode="auto">
              <a:xfrm>
                <a:off x="3904" y="3431"/>
                <a:ext cx="213" cy="217"/>
              </a:xfrm>
              <a:custGeom>
                <a:avLst/>
                <a:gdLst>
                  <a:gd name="T0" fmla="*/ 425 w 427"/>
                  <a:gd name="T1" fmla="*/ 62 h 434"/>
                  <a:gd name="T2" fmla="*/ 417 w 427"/>
                  <a:gd name="T3" fmla="*/ 49 h 434"/>
                  <a:gd name="T4" fmla="*/ 401 w 427"/>
                  <a:gd name="T5" fmla="*/ 36 h 434"/>
                  <a:gd name="T6" fmla="*/ 378 w 427"/>
                  <a:gd name="T7" fmla="*/ 26 h 434"/>
                  <a:gd name="T8" fmla="*/ 349 w 427"/>
                  <a:gd name="T9" fmla="*/ 16 h 434"/>
                  <a:gd name="T10" fmla="*/ 315 w 427"/>
                  <a:gd name="T11" fmla="*/ 8 h 434"/>
                  <a:gd name="T12" fmla="*/ 277 w 427"/>
                  <a:gd name="T13" fmla="*/ 4 h 434"/>
                  <a:gd name="T14" fmla="*/ 235 w 427"/>
                  <a:gd name="T15" fmla="*/ 0 h 434"/>
                  <a:gd name="T16" fmla="*/ 192 w 427"/>
                  <a:gd name="T17" fmla="*/ 0 h 434"/>
                  <a:gd name="T18" fmla="*/ 150 w 427"/>
                  <a:gd name="T19" fmla="*/ 4 h 434"/>
                  <a:gd name="T20" fmla="*/ 112 w 427"/>
                  <a:gd name="T21" fmla="*/ 8 h 434"/>
                  <a:gd name="T22" fmla="*/ 78 w 427"/>
                  <a:gd name="T23" fmla="*/ 16 h 434"/>
                  <a:gd name="T24" fmla="*/ 49 w 427"/>
                  <a:gd name="T25" fmla="*/ 26 h 434"/>
                  <a:gd name="T26" fmla="*/ 26 w 427"/>
                  <a:gd name="T27" fmla="*/ 36 h 434"/>
                  <a:gd name="T28" fmla="*/ 10 w 427"/>
                  <a:gd name="T29" fmla="*/ 49 h 434"/>
                  <a:gd name="T30" fmla="*/ 2 w 427"/>
                  <a:gd name="T31" fmla="*/ 62 h 434"/>
                  <a:gd name="T32" fmla="*/ 0 w 427"/>
                  <a:gd name="T33" fmla="*/ 73 h 434"/>
                  <a:gd name="T34" fmla="*/ 3 w 427"/>
                  <a:gd name="T35" fmla="*/ 79 h 434"/>
                  <a:gd name="T36" fmla="*/ 87 w 427"/>
                  <a:gd name="T37" fmla="*/ 376 h 434"/>
                  <a:gd name="T38" fmla="*/ 87 w 427"/>
                  <a:gd name="T39" fmla="*/ 377 h 434"/>
                  <a:gd name="T40" fmla="*/ 87 w 427"/>
                  <a:gd name="T41" fmla="*/ 379 h 434"/>
                  <a:gd name="T42" fmla="*/ 88 w 427"/>
                  <a:gd name="T43" fmla="*/ 384 h 434"/>
                  <a:gd name="T44" fmla="*/ 90 w 427"/>
                  <a:gd name="T45" fmla="*/ 389 h 434"/>
                  <a:gd name="T46" fmla="*/ 94 w 427"/>
                  <a:gd name="T47" fmla="*/ 392 h 434"/>
                  <a:gd name="T48" fmla="*/ 109 w 427"/>
                  <a:gd name="T49" fmla="*/ 404 h 434"/>
                  <a:gd name="T50" fmla="*/ 131 w 427"/>
                  <a:gd name="T51" fmla="*/ 416 h 434"/>
                  <a:gd name="T52" fmla="*/ 163 w 427"/>
                  <a:gd name="T53" fmla="*/ 427 h 434"/>
                  <a:gd name="T54" fmla="*/ 211 w 427"/>
                  <a:gd name="T55" fmla="*/ 434 h 434"/>
                  <a:gd name="T56" fmla="*/ 270 w 427"/>
                  <a:gd name="T57" fmla="*/ 430 h 434"/>
                  <a:gd name="T58" fmla="*/ 310 w 427"/>
                  <a:gd name="T59" fmla="*/ 416 h 434"/>
                  <a:gd name="T60" fmla="*/ 333 w 427"/>
                  <a:gd name="T61" fmla="*/ 398 h 434"/>
                  <a:gd name="T62" fmla="*/ 340 w 427"/>
                  <a:gd name="T63" fmla="*/ 379 h 434"/>
                  <a:gd name="T64" fmla="*/ 424 w 427"/>
                  <a:gd name="T65" fmla="*/ 79 h 434"/>
                  <a:gd name="T66" fmla="*/ 427 w 427"/>
                  <a:gd name="T67" fmla="*/ 73 h 4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7"/>
                  <a:gd name="T103" fmla="*/ 0 h 434"/>
                  <a:gd name="T104" fmla="*/ 427 w 427"/>
                  <a:gd name="T105" fmla="*/ 434 h 4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7" h="434">
                    <a:moveTo>
                      <a:pt x="427" y="69"/>
                    </a:moveTo>
                    <a:lnTo>
                      <a:pt x="425" y="62"/>
                    </a:lnTo>
                    <a:lnTo>
                      <a:pt x="422" y="56"/>
                    </a:lnTo>
                    <a:lnTo>
                      <a:pt x="417" y="49"/>
                    </a:lnTo>
                    <a:lnTo>
                      <a:pt x="409" y="43"/>
                    </a:lnTo>
                    <a:lnTo>
                      <a:pt x="401" y="36"/>
                    </a:lnTo>
                    <a:lnTo>
                      <a:pt x="390" y="31"/>
                    </a:lnTo>
                    <a:lnTo>
                      <a:pt x="378" y="26"/>
                    </a:lnTo>
                    <a:lnTo>
                      <a:pt x="364" y="21"/>
                    </a:lnTo>
                    <a:lnTo>
                      <a:pt x="349" y="16"/>
                    </a:lnTo>
                    <a:lnTo>
                      <a:pt x="332" y="12"/>
                    </a:lnTo>
                    <a:lnTo>
                      <a:pt x="315" y="8"/>
                    </a:lnTo>
                    <a:lnTo>
                      <a:pt x="296" y="6"/>
                    </a:lnTo>
                    <a:lnTo>
                      <a:pt x="277" y="4"/>
                    </a:lnTo>
                    <a:lnTo>
                      <a:pt x="256" y="1"/>
                    </a:lnTo>
                    <a:lnTo>
                      <a:pt x="235" y="0"/>
                    </a:lnTo>
                    <a:lnTo>
                      <a:pt x="213" y="0"/>
                    </a:lnTo>
                    <a:lnTo>
                      <a:pt x="192" y="0"/>
                    </a:lnTo>
                    <a:lnTo>
                      <a:pt x="171" y="1"/>
                    </a:lnTo>
                    <a:lnTo>
                      <a:pt x="150" y="4"/>
                    </a:lnTo>
                    <a:lnTo>
                      <a:pt x="131" y="6"/>
                    </a:lnTo>
                    <a:lnTo>
                      <a:pt x="112" y="8"/>
                    </a:lnTo>
                    <a:lnTo>
                      <a:pt x="95" y="12"/>
                    </a:lnTo>
                    <a:lnTo>
                      <a:pt x="78" y="16"/>
                    </a:lnTo>
                    <a:lnTo>
                      <a:pt x="63" y="21"/>
                    </a:lnTo>
                    <a:lnTo>
                      <a:pt x="49" y="26"/>
                    </a:lnTo>
                    <a:lnTo>
                      <a:pt x="37" y="31"/>
                    </a:lnTo>
                    <a:lnTo>
                      <a:pt x="26" y="36"/>
                    </a:lnTo>
                    <a:lnTo>
                      <a:pt x="18" y="43"/>
                    </a:lnTo>
                    <a:lnTo>
                      <a:pt x="10" y="49"/>
                    </a:lnTo>
                    <a:lnTo>
                      <a:pt x="5" y="56"/>
                    </a:lnTo>
                    <a:lnTo>
                      <a:pt x="2" y="62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2" y="75"/>
                    </a:lnTo>
                    <a:lnTo>
                      <a:pt x="3" y="79"/>
                    </a:lnTo>
                    <a:lnTo>
                      <a:pt x="4" y="82"/>
                    </a:lnTo>
                    <a:lnTo>
                      <a:pt x="87" y="376"/>
                    </a:lnTo>
                    <a:lnTo>
                      <a:pt x="87" y="377"/>
                    </a:lnTo>
                    <a:lnTo>
                      <a:pt x="87" y="378"/>
                    </a:lnTo>
                    <a:lnTo>
                      <a:pt x="87" y="379"/>
                    </a:lnTo>
                    <a:lnTo>
                      <a:pt x="87" y="382"/>
                    </a:lnTo>
                    <a:lnTo>
                      <a:pt x="88" y="384"/>
                    </a:lnTo>
                    <a:lnTo>
                      <a:pt x="89" y="386"/>
                    </a:lnTo>
                    <a:lnTo>
                      <a:pt x="90" y="389"/>
                    </a:lnTo>
                    <a:lnTo>
                      <a:pt x="91" y="392"/>
                    </a:lnTo>
                    <a:lnTo>
                      <a:pt x="94" y="392"/>
                    </a:lnTo>
                    <a:lnTo>
                      <a:pt x="101" y="398"/>
                    </a:lnTo>
                    <a:lnTo>
                      <a:pt x="109" y="404"/>
                    </a:lnTo>
                    <a:lnTo>
                      <a:pt x="118" y="411"/>
                    </a:lnTo>
                    <a:lnTo>
                      <a:pt x="131" y="416"/>
                    </a:lnTo>
                    <a:lnTo>
                      <a:pt x="145" y="422"/>
                    </a:lnTo>
                    <a:lnTo>
                      <a:pt x="163" y="427"/>
                    </a:lnTo>
                    <a:lnTo>
                      <a:pt x="185" y="431"/>
                    </a:lnTo>
                    <a:lnTo>
                      <a:pt x="211" y="434"/>
                    </a:lnTo>
                    <a:lnTo>
                      <a:pt x="242" y="434"/>
                    </a:lnTo>
                    <a:lnTo>
                      <a:pt x="270" y="430"/>
                    </a:lnTo>
                    <a:lnTo>
                      <a:pt x="292" y="424"/>
                    </a:lnTo>
                    <a:lnTo>
                      <a:pt x="310" y="416"/>
                    </a:lnTo>
                    <a:lnTo>
                      <a:pt x="323" y="407"/>
                    </a:lnTo>
                    <a:lnTo>
                      <a:pt x="333" y="398"/>
                    </a:lnTo>
                    <a:lnTo>
                      <a:pt x="338" y="387"/>
                    </a:lnTo>
                    <a:lnTo>
                      <a:pt x="340" y="379"/>
                    </a:lnTo>
                    <a:lnTo>
                      <a:pt x="423" y="82"/>
                    </a:lnTo>
                    <a:lnTo>
                      <a:pt x="424" y="79"/>
                    </a:lnTo>
                    <a:lnTo>
                      <a:pt x="425" y="75"/>
                    </a:lnTo>
                    <a:lnTo>
                      <a:pt x="427" y="73"/>
                    </a:lnTo>
                    <a:lnTo>
                      <a:pt x="427" y="69"/>
                    </a:lnTo>
                    <a:close/>
                  </a:path>
                </a:pathLst>
              </a:custGeom>
              <a:solidFill>
                <a:srgbClr val="B54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55"/>
              <p:cNvSpPr>
                <a:spLocks/>
              </p:cNvSpPr>
              <p:nvPr/>
            </p:nvSpPr>
            <p:spPr bwMode="auto">
              <a:xfrm>
                <a:off x="3904" y="3431"/>
                <a:ext cx="214" cy="59"/>
              </a:xfrm>
              <a:custGeom>
                <a:avLst/>
                <a:gdLst>
                  <a:gd name="T0" fmla="*/ 427 w 428"/>
                  <a:gd name="T1" fmla="*/ 68 h 118"/>
                  <a:gd name="T2" fmla="*/ 418 w 428"/>
                  <a:gd name="T3" fmla="*/ 79 h 118"/>
                  <a:gd name="T4" fmla="*/ 402 w 428"/>
                  <a:gd name="T5" fmla="*/ 89 h 118"/>
                  <a:gd name="T6" fmla="*/ 379 w 428"/>
                  <a:gd name="T7" fmla="*/ 97 h 118"/>
                  <a:gd name="T8" fmla="*/ 349 w 428"/>
                  <a:gd name="T9" fmla="*/ 105 h 118"/>
                  <a:gd name="T10" fmla="*/ 316 w 428"/>
                  <a:gd name="T11" fmla="*/ 111 h 118"/>
                  <a:gd name="T12" fmla="*/ 277 w 428"/>
                  <a:gd name="T13" fmla="*/ 115 h 118"/>
                  <a:gd name="T14" fmla="*/ 235 w 428"/>
                  <a:gd name="T15" fmla="*/ 118 h 118"/>
                  <a:gd name="T16" fmla="*/ 192 w 428"/>
                  <a:gd name="T17" fmla="*/ 118 h 118"/>
                  <a:gd name="T18" fmla="*/ 150 w 428"/>
                  <a:gd name="T19" fmla="*/ 115 h 118"/>
                  <a:gd name="T20" fmla="*/ 112 w 428"/>
                  <a:gd name="T21" fmla="*/ 111 h 118"/>
                  <a:gd name="T22" fmla="*/ 78 w 428"/>
                  <a:gd name="T23" fmla="*/ 105 h 118"/>
                  <a:gd name="T24" fmla="*/ 49 w 428"/>
                  <a:gd name="T25" fmla="*/ 97 h 118"/>
                  <a:gd name="T26" fmla="*/ 26 w 428"/>
                  <a:gd name="T27" fmla="*/ 89 h 118"/>
                  <a:gd name="T28" fmla="*/ 10 w 428"/>
                  <a:gd name="T29" fmla="*/ 79 h 118"/>
                  <a:gd name="T30" fmla="*/ 2 w 428"/>
                  <a:gd name="T31" fmla="*/ 68 h 118"/>
                  <a:gd name="T32" fmla="*/ 2 w 428"/>
                  <a:gd name="T33" fmla="*/ 57 h 118"/>
                  <a:gd name="T34" fmla="*/ 10 w 428"/>
                  <a:gd name="T35" fmla="*/ 45 h 118"/>
                  <a:gd name="T36" fmla="*/ 26 w 428"/>
                  <a:gd name="T37" fmla="*/ 35 h 118"/>
                  <a:gd name="T38" fmla="*/ 49 w 428"/>
                  <a:gd name="T39" fmla="*/ 24 h 118"/>
                  <a:gd name="T40" fmla="*/ 78 w 428"/>
                  <a:gd name="T41" fmla="*/ 15 h 118"/>
                  <a:gd name="T42" fmla="*/ 112 w 428"/>
                  <a:gd name="T43" fmla="*/ 8 h 118"/>
                  <a:gd name="T44" fmla="*/ 150 w 428"/>
                  <a:gd name="T45" fmla="*/ 4 h 118"/>
                  <a:gd name="T46" fmla="*/ 192 w 428"/>
                  <a:gd name="T47" fmla="*/ 0 h 118"/>
                  <a:gd name="T48" fmla="*/ 235 w 428"/>
                  <a:gd name="T49" fmla="*/ 0 h 118"/>
                  <a:gd name="T50" fmla="*/ 277 w 428"/>
                  <a:gd name="T51" fmla="*/ 4 h 118"/>
                  <a:gd name="T52" fmla="*/ 316 w 428"/>
                  <a:gd name="T53" fmla="*/ 8 h 118"/>
                  <a:gd name="T54" fmla="*/ 349 w 428"/>
                  <a:gd name="T55" fmla="*/ 15 h 118"/>
                  <a:gd name="T56" fmla="*/ 379 w 428"/>
                  <a:gd name="T57" fmla="*/ 24 h 118"/>
                  <a:gd name="T58" fmla="*/ 402 w 428"/>
                  <a:gd name="T59" fmla="*/ 35 h 118"/>
                  <a:gd name="T60" fmla="*/ 418 w 428"/>
                  <a:gd name="T61" fmla="*/ 45 h 118"/>
                  <a:gd name="T62" fmla="*/ 427 w 428"/>
                  <a:gd name="T63" fmla="*/ 57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8"/>
                  <a:gd name="T97" fmla="*/ 0 h 118"/>
                  <a:gd name="T98" fmla="*/ 428 w 428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8" h="118">
                    <a:moveTo>
                      <a:pt x="428" y="62"/>
                    </a:moveTo>
                    <a:lnTo>
                      <a:pt x="427" y="68"/>
                    </a:lnTo>
                    <a:lnTo>
                      <a:pt x="423" y="74"/>
                    </a:lnTo>
                    <a:lnTo>
                      <a:pt x="418" y="79"/>
                    </a:lnTo>
                    <a:lnTo>
                      <a:pt x="410" y="83"/>
                    </a:lnTo>
                    <a:lnTo>
                      <a:pt x="402" y="89"/>
                    </a:lnTo>
                    <a:lnTo>
                      <a:pt x="391" y="94"/>
                    </a:lnTo>
                    <a:lnTo>
                      <a:pt x="379" y="97"/>
                    </a:lnTo>
                    <a:lnTo>
                      <a:pt x="365" y="102"/>
                    </a:lnTo>
                    <a:lnTo>
                      <a:pt x="349" y="105"/>
                    </a:lnTo>
                    <a:lnTo>
                      <a:pt x="333" y="109"/>
                    </a:lnTo>
                    <a:lnTo>
                      <a:pt x="316" y="111"/>
                    </a:lnTo>
                    <a:lnTo>
                      <a:pt x="298" y="113"/>
                    </a:lnTo>
                    <a:lnTo>
                      <a:pt x="277" y="115"/>
                    </a:lnTo>
                    <a:lnTo>
                      <a:pt x="257" y="117"/>
                    </a:lnTo>
                    <a:lnTo>
                      <a:pt x="235" y="118"/>
                    </a:lnTo>
                    <a:lnTo>
                      <a:pt x="213" y="118"/>
                    </a:lnTo>
                    <a:lnTo>
                      <a:pt x="192" y="118"/>
                    </a:lnTo>
                    <a:lnTo>
                      <a:pt x="171" y="117"/>
                    </a:lnTo>
                    <a:lnTo>
                      <a:pt x="150" y="115"/>
                    </a:lnTo>
                    <a:lnTo>
                      <a:pt x="131" y="113"/>
                    </a:lnTo>
                    <a:lnTo>
                      <a:pt x="112" y="111"/>
                    </a:lnTo>
                    <a:lnTo>
                      <a:pt x="95" y="109"/>
                    </a:lnTo>
                    <a:lnTo>
                      <a:pt x="78" y="105"/>
                    </a:lnTo>
                    <a:lnTo>
                      <a:pt x="63" y="102"/>
                    </a:lnTo>
                    <a:lnTo>
                      <a:pt x="49" y="97"/>
                    </a:lnTo>
                    <a:lnTo>
                      <a:pt x="37" y="94"/>
                    </a:lnTo>
                    <a:lnTo>
                      <a:pt x="26" y="89"/>
                    </a:lnTo>
                    <a:lnTo>
                      <a:pt x="18" y="83"/>
                    </a:lnTo>
                    <a:lnTo>
                      <a:pt x="10" y="79"/>
                    </a:lnTo>
                    <a:lnTo>
                      <a:pt x="5" y="74"/>
                    </a:lnTo>
                    <a:lnTo>
                      <a:pt x="2" y="68"/>
                    </a:lnTo>
                    <a:lnTo>
                      <a:pt x="0" y="62"/>
                    </a:lnTo>
                    <a:lnTo>
                      <a:pt x="2" y="57"/>
                    </a:lnTo>
                    <a:lnTo>
                      <a:pt x="5" y="51"/>
                    </a:lnTo>
                    <a:lnTo>
                      <a:pt x="10" y="45"/>
                    </a:lnTo>
                    <a:lnTo>
                      <a:pt x="18" y="39"/>
                    </a:lnTo>
                    <a:lnTo>
                      <a:pt x="26" y="35"/>
                    </a:lnTo>
                    <a:lnTo>
                      <a:pt x="37" y="29"/>
                    </a:lnTo>
                    <a:lnTo>
                      <a:pt x="49" y="24"/>
                    </a:lnTo>
                    <a:lnTo>
                      <a:pt x="63" y="20"/>
                    </a:lnTo>
                    <a:lnTo>
                      <a:pt x="78" y="15"/>
                    </a:lnTo>
                    <a:lnTo>
                      <a:pt x="95" y="12"/>
                    </a:lnTo>
                    <a:lnTo>
                      <a:pt x="112" y="8"/>
                    </a:lnTo>
                    <a:lnTo>
                      <a:pt x="131" y="6"/>
                    </a:lnTo>
                    <a:lnTo>
                      <a:pt x="150" y="4"/>
                    </a:lnTo>
                    <a:lnTo>
                      <a:pt x="171" y="1"/>
                    </a:lnTo>
                    <a:lnTo>
                      <a:pt x="192" y="0"/>
                    </a:lnTo>
                    <a:lnTo>
                      <a:pt x="213" y="0"/>
                    </a:lnTo>
                    <a:lnTo>
                      <a:pt x="235" y="0"/>
                    </a:lnTo>
                    <a:lnTo>
                      <a:pt x="257" y="1"/>
                    </a:lnTo>
                    <a:lnTo>
                      <a:pt x="277" y="4"/>
                    </a:lnTo>
                    <a:lnTo>
                      <a:pt x="298" y="6"/>
                    </a:lnTo>
                    <a:lnTo>
                      <a:pt x="316" y="8"/>
                    </a:lnTo>
                    <a:lnTo>
                      <a:pt x="333" y="12"/>
                    </a:lnTo>
                    <a:lnTo>
                      <a:pt x="349" y="15"/>
                    </a:lnTo>
                    <a:lnTo>
                      <a:pt x="365" y="20"/>
                    </a:lnTo>
                    <a:lnTo>
                      <a:pt x="379" y="24"/>
                    </a:lnTo>
                    <a:lnTo>
                      <a:pt x="391" y="29"/>
                    </a:lnTo>
                    <a:lnTo>
                      <a:pt x="402" y="35"/>
                    </a:lnTo>
                    <a:lnTo>
                      <a:pt x="410" y="39"/>
                    </a:lnTo>
                    <a:lnTo>
                      <a:pt x="418" y="45"/>
                    </a:lnTo>
                    <a:lnTo>
                      <a:pt x="423" y="51"/>
                    </a:lnTo>
                    <a:lnTo>
                      <a:pt x="427" y="57"/>
                    </a:lnTo>
                    <a:lnTo>
                      <a:pt x="428" y="62"/>
                    </a:lnTo>
                    <a:close/>
                  </a:path>
                </a:pathLst>
              </a:custGeom>
              <a:solidFill>
                <a:srgbClr val="6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56"/>
              <p:cNvSpPr>
                <a:spLocks/>
              </p:cNvSpPr>
              <p:nvPr/>
            </p:nvSpPr>
            <p:spPr bwMode="auto">
              <a:xfrm>
                <a:off x="3896" y="3442"/>
                <a:ext cx="230" cy="54"/>
              </a:xfrm>
              <a:custGeom>
                <a:avLst/>
                <a:gdLst>
                  <a:gd name="T0" fmla="*/ 6 w 460"/>
                  <a:gd name="T1" fmla="*/ 5 h 107"/>
                  <a:gd name="T2" fmla="*/ 0 w 460"/>
                  <a:gd name="T3" fmla="*/ 31 h 107"/>
                  <a:gd name="T4" fmla="*/ 9 w 460"/>
                  <a:gd name="T5" fmla="*/ 55 h 107"/>
                  <a:gd name="T6" fmla="*/ 21 w 460"/>
                  <a:gd name="T7" fmla="*/ 67 h 107"/>
                  <a:gd name="T8" fmla="*/ 37 w 460"/>
                  <a:gd name="T9" fmla="*/ 77 h 107"/>
                  <a:gd name="T10" fmla="*/ 58 w 460"/>
                  <a:gd name="T11" fmla="*/ 85 h 107"/>
                  <a:gd name="T12" fmla="*/ 83 w 460"/>
                  <a:gd name="T13" fmla="*/ 92 h 107"/>
                  <a:gd name="T14" fmla="*/ 112 w 460"/>
                  <a:gd name="T15" fmla="*/ 97 h 107"/>
                  <a:gd name="T16" fmla="*/ 147 w 460"/>
                  <a:gd name="T17" fmla="*/ 100 h 107"/>
                  <a:gd name="T18" fmla="*/ 185 w 460"/>
                  <a:gd name="T19" fmla="*/ 103 h 107"/>
                  <a:gd name="T20" fmla="*/ 204 w 460"/>
                  <a:gd name="T21" fmla="*/ 103 h 107"/>
                  <a:gd name="T22" fmla="*/ 213 w 460"/>
                  <a:gd name="T23" fmla="*/ 104 h 107"/>
                  <a:gd name="T24" fmla="*/ 234 w 460"/>
                  <a:gd name="T25" fmla="*/ 106 h 107"/>
                  <a:gd name="T26" fmla="*/ 264 w 460"/>
                  <a:gd name="T27" fmla="*/ 107 h 107"/>
                  <a:gd name="T28" fmla="*/ 301 w 460"/>
                  <a:gd name="T29" fmla="*/ 105 h 107"/>
                  <a:gd name="T30" fmla="*/ 342 w 460"/>
                  <a:gd name="T31" fmla="*/ 99 h 107"/>
                  <a:gd name="T32" fmla="*/ 384 w 460"/>
                  <a:gd name="T33" fmla="*/ 88 h 107"/>
                  <a:gd name="T34" fmla="*/ 424 w 460"/>
                  <a:gd name="T35" fmla="*/ 69 h 107"/>
                  <a:gd name="T36" fmla="*/ 460 w 460"/>
                  <a:gd name="T37" fmla="*/ 42 h 107"/>
                  <a:gd name="T38" fmla="*/ 429 w 460"/>
                  <a:gd name="T39" fmla="*/ 40 h 107"/>
                  <a:gd name="T40" fmla="*/ 393 w 460"/>
                  <a:gd name="T41" fmla="*/ 61 h 107"/>
                  <a:gd name="T42" fmla="*/ 354 w 460"/>
                  <a:gd name="T43" fmla="*/ 75 h 107"/>
                  <a:gd name="T44" fmla="*/ 315 w 460"/>
                  <a:gd name="T45" fmla="*/ 82 h 107"/>
                  <a:gd name="T46" fmla="*/ 279 w 460"/>
                  <a:gd name="T47" fmla="*/ 85 h 107"/>
                  <a:gd name="T48" fmla="*/ 247 w 460"/>
                  <a:gd name="T49" fmla="*/ 85 h 107"/>
                  <a:gd name="T50" fmla="*/ 223 w 460"/>
                  <a:gd name="T51" fmla="*/ 83 h 107"/>
                  <a:gd name="T52" fmla="*/ 210 w 460"/>
                  <a:gd name="T53" fmla="*/ 82 h 107"/>
                  <a:gd name="T54" fmla="*/ 206 w 460"/>
                  <a:gd name="T55" fmla="*/ 81 h 107"/>
                  <a:gd name="T56" fmla="*/ 206 w 460"/>
                  <a:gd name="T57" fmla="*/ 81 h 107"/>
                  <a:gd name="T58" fmla="*/ 205 w 460"/>
                  <a:gd name="T59" fmla="*/ 81 h 107"/>
                  <a:gd name="T60" fmla="*/ 120 w 460"/>
                  <a:gd name="T61" fmla="*/ 76 h 107"/>
                  <a:gd name="T62" fmla="*/ 67 w 460"/>
                  <a:gd name="T63" fmla="*/ 66 h 107"/>
                  <a:gd name="T64" fmla="*/ 37 w 460"/>
                  <a:gd name="T65" fmla="*/ 52 h 107"/>
                  <a:gd name="T66" fmla="*/ 24 w 460"/>
                  <a:gd name="T67" fmla="*/ 39 h 107"/>
                  <a:gd name="T68" fmla="*/ 22 w 460"/>
                  <a:gd name="T69" fmla="*/ 21 h 107"/>
                  <a:gd name="T70" fmla="*/ 26 w 460"/>
                  <a:gd name="T71" fmla="*/ 13 h 10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60"/>
                  <a:gd name="T109" fmla="*/ 0 h 107"/>
                  <a:gd name="T110" fmla="*/ 460 w 460"/>
                  <a:gd name="T111" fmla="*/ 107 h 10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60" h="107">
                    <a:moveTo>
                      <a:pt x="8" y="0"/>
                    </a:moveTo>
                    <a:lnTo>
                      <a:pt x="6" y="5"/>
                    </a:lnTo>
                    <a:lnTo>
                      <a:pt x="1" y="15"/>
                    </a:lnTo>
                    <a:lnTo>
                      <a:pt x="0" y="31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4" y="61"/>
                    </a:lnTo>
                    <a:lnTo>
                      <a:pt x="21" y="67"/>
                    </a:lnTo>
                    <a:lnTo>
                      <a:pt x="28" y="72"/>
                    </a:lnTo>
                    <a:lnTo>
                      <a:pt x="37" y="77"/>
                    </a:lnTo>
                    <a:lnTo>
                      <a:pt x="46" y="81"/>
                    </a:lnTo>
                    <a:lnTo>
                      <a:pt x="58" y="85"/>
                    </a:lnTo>
                    <a:lnTo>
                      <a:pt x="69" y="89"/>
                    </a:lnTo>
                    <a:lnTo>
                      <a:pt x="83" y="92"/>
                    </a:lnTo>
                    <a:lnTo>
                      <a:pt x="97" y="95"/>
                    </a:lnTo>
                    <a:lnTo>
                      <a:pt x="112" y="97"/>
                    </a:lnTo>
                    <a:lnTo>
                      <a:pt x="128" y="99"/>
                    </a:lnTo>
                    <a:lnTo>
                      <a:pt x="147" y="100"/>
                    </a:lnTo>
                    <a:lnTo>
                      <a:pt x="165" y="102"/>
                    </a:lnTo>
                    <a:lnTo>
                      <a:pt x="185" y="103"/>
                    </a:lnTo>
                    <a:lnTo>
                      <a:pt x="205" y="103"/>
                    </a:lnTo>
                    <a:lnTo>
                      <a:pt x="204" y="103"/>
                    </a:lnTo>
                    <a:lnTo>
                      <a:pt x="206" y="103"/>
                    </a:lnTo>
                    <a:lnTo>
                      <a:pt x="213" y="104"/>
                    </a:lnTo>
                    <a:lnTo>
                      <a:pt x="223" y="105"/>
                    </a:lnTo>
                    <a:lnTo>
                      <a:pt x="234" y="106"/>
                    </a:lnTo>
                    <a:lnTo>
                      <a:pt x="248" y="106"/>
                    </a:lnTo>
                    <a:lnTo>
                      <a:pt x="264" y="107"/>
                    </a:lnTo>
                    <a:lnTo>
                      <a:pt x="282" y="106"/>
                    </a:lnTo>
                    <a:lnTo>
                      <a:pt x="301" y="105"/>
                    </a:lnTo>
                    <a:lnTo>
                      <a:pt x="322" y="103"/>
                    </a:lnTo>
                    <a:lnTo>
                      <a:pt x="342" y="99"/>
                    </a:lnTo>
                    <a:lnTo>
                      <a:pt x="363" y="95"/>
                    </a:lnTo>
                    <a:lnTo>
                      <a:pt x="384" y="88"/>
                    </a:lnTo>
                    <a:lnTo>
                      <a:pt x="405" y="80"/>
                    </a:lnTo>
                    <a:lnTo>
                      <a:pt x="424" y="69"/>
                    </a:lnTo>
                    <a:lnTo>
                      <a:pt x="443" y="57"/>
                    </a:lnTo>
                    <a:lnTo>
                      <a:pt x="460" y="42"/>
                    </a:lnTo>
                    <a:lnTo>
                      <a:pt x="445" y="27"/>
                    </a:lnTo>
                    <a:lnTo>
                      <a:pt x="429" y="40"/>
                    </a:lnTo>
                    <a:lnTo>
                      <a:pt x="411" y="52"/>
                    </a:lnTo>
                    <a:lnTo>
                      <a:pt x="393" y="61"/>
                    </a:lnTo>
                    <a:lnTo>
                      <a:pt x="373" y="69"/>
                    </a:lnTo>
                    <a:lnTo>
                      <a:pt x="354" y="75"/>
                    </a:lnTo>
                    <a:lnTo>
                      <a:pt x="334" y="80"/>
                    </a:lnTo>
                    <a:lnTo>
                      <a:pt x="315" y="82"/>
                    </a:lnTo>
                    <a:lnTo>
                      <a:pt x="296" y="84"/>
                    </a:lnTo>
                    <a:lnTo>
                      <a:pt x="279" y="85"/>
                    </a:lnTo>
                    <a:lnTo>
                      <a:pt x="262" y="85"/>
                    </a:lnTo>
                    <a:lnTo>
                      <a:pt x="247" y="85"/>
                    </a:lnTo>
                    <a:lnTo>
                      <a:pt x="234" y="84"/>
                    </a:lnTo>
                    <a:lnTo>
                      <a:pt x="223" y="83"/>
                    </a:lnTo>
                    <a:lnTo>
                      <a:pt x="214" y="83"/>
                    </a:lnTo>
                    <a:lnTo>
                      <a:pt x="210" y="82"/>
                    </a:lnTo>
                    <a:lnTo>
                      <a:pt x="208" y="82"/>
                    </a:lnTo>
                    <a:lnTo>
                      <a:pt x="206" y="81"/>
                    </a:lnTo>
                    <a:lnTo>
                      <a:pt x="205" y="81"/>
                    </a:lnTo>
                    <a:lnTo>
                      <a:pt x="158" y="80"/>
                    </a:lnTo>
                    <a:lnTo>
                      <a:pt x="120" y="76"/>
                    </a:lnTo>
                    <a:lnTo>
                      <a:pt x="90" y="72"/>
                    </a:lnTo>
                    <a:lnTo>
                      <a:pt x="67" y="66"/>
                    </a:lnTo>
                    <a:lnTo>
                      <a:pt x="50" y="59"/>
                    </a:lnTo>
                    <a:lnTo>
                      <a:pt x="37" y="52"/>
                    </a:lnTo>
                    <a:lnTo>
                      <a:pt x="29" y="45"/>
                    </a:lnTo>
                    <a:lnTo>
                      <a:pt x="24" y="39"/>
                    </a:lnTo>
                    <a:lnTo>
                      <a:pt x="22" y="29"/>
                    </a:lnTo>
                    <a:lnTo>
                      <a:pt x="22" y="21"/>
                    </a:lnTo>
                    <a:lnTo>
                      <a:pt x="24" y="15"/>
                    </a:lnTo>
                    <a:lnTo>
                      <a:pt x="26" y="1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57"/>
              <p:cNvSpPr>
                <a:spLocks/>
              </p:cNvSpPr>
              <p:nvPr/>
            </p:nvSpPr>
            <p:spPr bwMode="auto">
              <a:xfrm>
                <a:off x="3993" y="3488"/>
                <a:ext cx="18" cy="168"/>
              </a:xfrm>
              <a:custGeom>
                <a:avLst/>
                <a:gdLst>
                  <a:gd name="T0" fmla="*/ 0 w 34"/>
                  <a:gd name="T1" fmla="*/ 1 h 338"/>
                  <a:gd name="T2" fmla="*/ 13 w 34"/>
                  <a:gd name="T3" fmla="*/ 338 h 338"/>
                  <a:gd name="T4" fmla="*/ 34 w 34"/>
                  <a:gd name="T5" fmla="*/ 338 h 338"/>
                  <a:gd name="T6" fmla="*/ 21 w 34"/>
                  <a:gd name="T7" fmla="*/ 0 h 338"/>
                  <a:gd name="T8" fmla="*/ 0 w 34"/>
                  <a:gd name="T9" fmla="*/ 1 h 3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338"/>
                  <a:gd name="T17" fmla="*/ 34 w 34"/>
                  <a:gd name="T18" fmla="*/ 338 h 3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338">
                    <a:moveTo>
                      <a:pt x="0" y="1"/>
                    </a:moveTo>
                    <a:lnTo>
                      <a:pt x="13" y="338"/>
                    </a:lnTo>
                    <a:lnTo>
                      <a:pt x="34" y="338"/>
                    </a:lnTo>
                    <a:lnTo>
                      <a:pt x="2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58"/>
              <p:cNvSpPr>
                <a:spLocks/>
              </p:cNvSpPr>
              <p:nvPr/>
            </p:nvSpPr>
            <p:spPr bwMode="auto">
              <a:xfrm>
                <a:off x="4038" y="3485"/>
                <a:ext cx="45" cy="168"/>
              </a:xfrm>
              <a:custGeom>
                <a:avLst/>
                <a:gdLst>
                  <a:gd name="T0" fmla="*/ 67 w 88"/>
                  <a:gd name="T1" fmla="*/ 0 h 337"/>
                  <a:gd name="T2" fmla="*/ 0 w 88"/>
                  <a:gd name="T3" fmla="*/ 332 h 337"/>
                  <a:gd name="T4" fmla="*/ 20 w 88"/>
                  <a:gd name="T5" fmla="*/ 337 h 337"/>
                  <a:gd name="T6" fmla="*/ 88 w 88"/>
                  <a:gd name="T7" fmla="*/ 5 h 337"/>
                  <a:gd name="T8" fmla="*/ 67 w 88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337"/>
                  <a:gd name="T17" fmla="*/ 88 w 88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337">
                    <a:moveTo>
                      <a:pt x="67" y="0"/>
                    </a:moveTo>
                    <a:lnTo>
                      <a:pt x="0" y="332"/>
                    </a:lnTo>
                    <a:lnTo>
                      <a:pt x="20" y="337"/>
                    </a:lnTo>
                    <a:lnTo>
                      <a:pt x="88" y="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59"/>
              <p:cNvSpPr>
                <a:spLocks/>
              </p:cNvSpPr>
              <p:nvPr/>
            </p:nvSpPr>
            <p:spPr bwMode="auto">
              <a:xfrm>
                <a:off x="3927" y="3485"/>
                <a:ext cx="40" cy="154"/>
              </a:xfrm>
              <a:custGeom>
                <a:avLst/>
                <a:gdLst>
                  <a:gd name="T0" fmla="*/ 0 w 80"/>
                  <a:gd name="T1" fmla="*/ 3 h 307"/>
                  <a:gd name="T2" fmla="*/ 59 w 80"/>
                  <a:gd name="T3" fmla="*/ 307 h 307"/>
                  <a:gd name="T4" fmla="*/ 80 w 80"/>
                  <a:gd name="T5" fmla="*/ 304 h 307"/>
                  <a:gd name="T6" fmla="*/ 21 w 80"/>
                  <a:gd name="T7" fmla="*/ 0 h 307"/>
                  <a:gd name="T8" fmla="*/ 0 w 80"/>
                  <a:gd name="T9" fmla="*/ 3 h 3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307"/>
                  <a:gd name="T17" fmla="*/ 80 w 80"/>
                  <a:gd name="T18" fmla="*/ 307 h 3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307">
                    <a:moveTo>
                      <a:pt x="0" y="3"/>
                    </a:moveTo>
                    <a:lnTo>
                      <a:pt x="59" y="307"/>
                    </a:lnTo>
                    <a:lnTo>
                      <a:pt x="80" y="304"/>
                    </a:ln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60"/>
              <p:cNvSpPr>
                <a:spLocks/>
              </p:cNvSpPr>
              <p:nvPr/>
            </p:nvSpPr>
            <p:spPr bwMode="auto">
              <a:xfrm>
                <a:off x="3954" y="3317"/>
                <a:ext cx="133" cy="165"/>
              </a:xfrm>
              <a:custGeom>
                <a:avLst/>
                <a:gdLst>
                  <a:gd name="T0" fmla="*/ 23 w 266"/>
                  <a:gd name="T1" fmla="*/ 222 h 331"/>
                  <a:gd name="T2" fmla="*/ 23 w 266"/>
                  <a:gd name="T3" fmla="*/ 222 h 331"/>
                  <a:gd name="T4" fmla="*/ 22 w 266"/>
                  <a:gd name="T5" fmla="*/ 216 h 331"/>
                  <a:gd name="T6" fmla="*/ 21 w 266"/>
                  <a:gd name="T7" fmla="*/ 198 h 331"/>
                  <a:gd name="T8" fmla="*/ 21 w 266"/>
                  <a:gd name="T9" fmla="*/ 173 h 331"/>
                  <a:gd name="T10" fmla="*/ 25 w 266"/>
                  <a:gd name="T11" fmla="*/ 143 h 331"/>
                  <a:gd name="T12" fmla="*/ 33 w 266"/>
                  <a:gd name="T13" fmla="*/ 110 h 331"/>
                  <a:gd name="T14" fmla="*/ 46 w 266"/>
                  <a:gd name="T15" fmla="*/ 78 h 331"/>
                  <a:gd name="T16" fmla="*/ 70 w 266"/>
                  <a:gd name="T17" fmla="*/ 51 h 331"/>
                  <a:gd name="T18" fmla="*/ 103 w 266"/>
                  <a:gd name="T19" fmla="*/ 29 h 331"/>
                  <a:gd name="T20" fmla="*/ 116 w 266"/>
                  <a:gd name="T21" fmla="*/ 24 h 331"/>
                  <a:gd name="T22" fmla="*/ 127 w 266"/>
                  <a:gd name="T23" fmla="*/ 22 h 331"/>
                  <a:gd name="T24" fmla="*/ 139 w 266"/>
                  <a:gd name="T25" fmla="*/ 21 h 331"/>
                  <a:gd name="T26" fmla="*/ 150 w 266"/>
                  <a:gd name="T27" fmla="*/ 21 h 331"/>
                  <a:gd name="T28" fmla="*/ 162 w 266"/>
                  <a:gd name="T29" fmla="*/ 23 h 331"/>
                  <a:gd name="T30" fmla="*/ 172 w 266"/>
                  <a:gd name="T31" fmla="*/ 28 h 331"/>
                  <a:gd name="T32" fmla="*/ 182 w 266"/>
                  <a:gd name="T33" fmla="*/ 33 h 331"/>
                  <a:gd name="T34" fmla="*/ 192 w 266"/>
                  <a:gd name="T35" fmla="*/ 40 h 331"/>
                  <a:gd name="T36" fmla="*/ 208 w 266"/>
                  <a:gd name="T37" fmla="*/ 58 h 331"/>
                  <a:gd name="T38" fmla="*/ 223 w 266"/>
                  <a:gd name="T39" fmla="*/ 82 h 331"/>
                  <a:gd name="T40" fmla="*/ 234 w 266"/>
                  <a:gd name="T41" fmla="*/ 111 h 331"/>
                  <a:gd name="T42" fmla="*/ 242 w 266"/>
                  <a:gd name="T43" fmla="*/ 144 h 331"/>
                  <a:gd name="T44" fmla="*/ 247 w 266"/>
                  <a:gd name="T45" fmla="*/ 183 h 331"/>
                  <a:gd name="T46" fmla="*/ 246 w 266"/>
                  <a:gd name="T47" fmla="*/ 227 h 331"/>
                  <a:gd name="T48" fmla="*/ 241 w 266"/>
                  <a:gd name="T49" fmla="*/ 274 h 331"/>
                  <a:gd name="T50" fmla="*/ 230 w 266"/>
                  <a:gd name="T51" fmla="*/ 326 h 331"/>
                  <a:gd name="T52" fmla="*/ 249 w 266"/>
                  <a:gd name="T53" fmla="*/ 331 h 331"/>
                  <a:gd name="T54" fmla="*/ 260 w 266"/>
                  <a:gd name="T55" fmla="*/ 282 h 331"/>
                  <a:gd name="T56" fmla="*/ 265 w 266"/>
                  <a:gd name="T57" fmla="*/ 235 h 331"/>
                  <a:gd name="T58" fmla="*/ 266 w 266"/>
                  <a:gd name="T59" fmla="*/ 190 h 331"/>
                  <a:gd name="T60" fmla="*/ 263 w 266"/>
                  <a:gd name="T61" fmla="*/ 149 h 331"/>
                  <a:gd name="T62" fmla="*/ 255 w 266"/>
                  <a:gd name="T63" fmla="*/ 111 h 331"/>
                  <a:gd name="T64" fmla="*/ 243 w 266"/>
                  <a:gd name="T65" fmla="*/ 76 h 331"/>
                  <a:gd name="T66" fmla="*/ 226 w 266"/>
                  <a:gd name="T67" fmla="*/ 47 h 331"/>
                  <a:gd name="T68" fmla="*/ 205 w 266"/>
                  <a:gd name="T69" fmla="*/ 24 h 331"/>
                  <a:gd name="T70" fmla="*/ 194 w 266"/>
                  <a:gd name="T71" fmla="*/ 15 h 331"/>
                  <a:gd name="T72" fmla="*/ 181 w 266"/>
                  <a:gd name="T73" fmla="*/ 8 h 331"/>
                  <a:gd name="T74" fmla="*/ 167 w 266"/>
                  <a:gd name="T75" fmla="*/ 4 h 331"/>
                  <a:gd name="T76" fmla="*/ 154 w 266"/>
                  <a:gd name="T77" fmla="*/ 1 h 331"/>
                  <a:gd name="T78" fmla="*/ 140 w 266"/>
                  <a:gd name="T79" fmla="*/ 0 h 331"/>
                  <a:gd name="T80" fmla="*/ 125 w 266"/>
                  <a:gd name="T81" fmla="*/ 1 h 331"/>
                  <a:gd name="T82" fmla="*/ 110 w 266"/>
                  <a:gd name="T83" fmla="*/ 5 h 331"/>
                  <a:gd name="T84" fmla="*/ 95 w 266"/>
                  <a:gd name="T85" fmla="*/ 10 h 331"/>
                  <a:gd name="T86" fmla="*/ 57 w 266"/>
                  <a:gd name="T87" fmla="*/ 35 h 331"/>
                  <a:gd name="T88" fmla="*/ 30 w 266"/>
                  <a:gd name="T89" fmla="*/ 66 h 331"/>
                  <a:gd name="T90" fmla="*/ 13 w 266"/>
                  <a:gd name="T91" fmla="*/ 101 h 331"/>
                  <a:gd name="T92" fmla="*/ 4 w 266"/>
                  <a:gd name="T93" fmla="*/ 137 h 331"/>
                  <a:gd name="T94" fmla="*/ 0 w 266"/>
                  <a:gd name="T95" fmla="*/ 171 h 331"/>
                  <a:gd name="T96" fmla="*/ 0 w 266"/>
                  <a:gd name="T97" fmla="*/ 199 h 331"/>
                  <a:gd name="T98" fmla="*/ 2 w 266"/>
                  <a:gd name="T99" fmla="*/ 219 h 331"/>
                  <a:gd name="T100" fmla="*/ 3 w 266"/>
                  <a:gd name="T101" fmla="*/ 226 h 331"/>
                  <a:gd name="T102" fmla="*/ 23 w 266"/>
                  <a:gd name="T103" fmla="*/ 222 h 3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66"/>
                  <a:gd name="T157" fmla="*/ 0 h 331"/>
                  <a:gd name="T158" fmla="*/ 266 w 266"/>
                  <a:gd name="T159" fmla="*/ 331 h 33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66" h="331">
                    <a:moveTo>
                      <a:pt x="23" y="222"/>
                    </a:moveTo>
                    <a:lnTo>
                      <a:pt x="23" y="222"/>
                    </a:lnTo>
                    <a:lnTo>
                      <a:pt x="22" y="216"/>
                    </a:lnTo>
                    <a:lnTo>
                      <a:pt x="21" y="198"/>
                    </a:lnTo>
                    <a:lnTo>
                      <a:pt x="21" y="173"/>
                    </a:lnTo>
                    <a:lnTo>
                      <a:pt x="25" y="143"/>
                    </a:lnTo>
                    <a:lnTo>
                      <a:pt x="33" y="110"/>
                    </a:lnTo>
                    <a:lnTo>
                      <a:pt x="46" y="78"/>
                    </a:lnTo>
                    <a:lnTo>
                      <a:pt x="70" y="51"/>
                    </a:lnTo>
                    <a:lnTo>
                      <a:pt x="103" y="29"/>
                    </a:lnTo>
                    <a:lnTo>
                      <a:pt x="116" y="24"/>
                    </a:lnTo>
                    <a:lnTo>
                      <a:pt x="127" y="22"/>
                    </a:lnTo>
                    <a:lnTo>
                      <a:pt x="139" y="21"/>
                    </a:lnTo>
                    <a:lnTo>
                      <a:pt x="150" y="21"/>
                    </a:lnTo>
                    <a:lnTo>
                      <a:pt x="162" y="23"/>
                    </a:lnTo>
                    <a:lnTo>
                      <a:pt x="172" y="28"/>
                    </a:lnTo>
                    <a:lnTo>
                      <a:pt x="182" y="33"/>
                    </a:lnTo>
                    <a:lnTo>
                      <a:pt x="192" y="40"/>
                    </a:lnTo>
                    <a:lnTo>
                      <a:pt x="208" y="58"/>
                    </a:lnTo>
                    <a:lnTo>
                      <a:pt x="223" y="82"/>
                    </a:lnTo>
                    <a:lnTo>
                      <a:pt x="234" y="111"/>
                    </a:lnTo>
                    <a:lnTo>
                      <a:pt x="242" y="144"/>
                    </a:lnTo>
                    <a:lnTo>
                      <a:pt x="247" y="183"/>
                    </a:lnTo>
                    <a:lnTo>
                      <a:pt x="246" y="227"/>
                    </a:lnTo>
                    <a:lnTo>
                      <a:pt x="241" y="274"/>
                    </a:lnTo>
                    <a:lnTo>
                      <a:pt x="230" y="326"/>
                    </a:lnTo>
                    <a:lnTo>
                      <a:pt x="249" y="331"/>
                    </a:lnTo>
                    <a:lnTo>
                      <a:pt x="260" y="282"/>
                    </a:lnTo>
                    <a:lnTo>
                      <a:pt x="265" y="235"/>
                    </a:lnTo>
                    <a:lnTo>
                      <a:pt x="266" y="190"/>
                    </a:lnTo>
                    <a:lnTo>
                      <a:pt x="263" y="149"/>
                    </a:lnTo>
                    <a:lnTo>
                      <a:pt x="255" y="111"/>
                    </a:lnTo>
                    <a:lnTo>
                      <a:pt x="243" y="76"/>
                    </a:lnTo>
                    <a:lnTo>
                      <a:pt x="226" y="47"/>
                    </a:lnTo>
                    <a:lnTo>
                      <a:pt x="205" y="24"/>
                    </a:lnTo>
                    <a:lnTo>
                      <a:pt x="194" y="15"/>
                    </a:lnTo>
                    <a:lnTo>
                      <a:pt x="181" y="8"/>
                    </a:lnTo>
                    <a:lnTo>
                      <a:pt x="167" y="4"/>
                    </a:lnTo>
                    <a:lnTo>
                      <a:pt x="154" y="1"/>
                    </a:lnTo>
                    <a:lnTo>
                      <a:pt x="140" y="0"/>
                    </a:lnTo>
                    <a:lnTo>
                      <a:pt x="125" y="1"/>
                    </a:lnTo>
                    <a:lnTo>
                      <a:pt x="110" y="5"/>
                    </a:lnTo>
                    <a:lnTo>
                      <a:pt x="95" y="10"/>
                    </a:lnTo>
                    <a:lnTo>
                      <a:pt x="57" y="35"/>
                    </a:lnTo>
                    <a:lnTo>
                      <a:pt x="30" y="66"/>
                    </a:lnTo>
                    <a:lnTo>
                      <a:pt x="13" y="101"/>
                    </a:lnTo>
                    <a:lnTo>
                      <a:pt x="4" y="137"/>
                    </a:lnTo>
                    <a:lnTo>
                      <a:pt x="0" y="171"/>
                    </a:lnTo>
                    <a:lnTo>
                      <a:pt x="0" y="199"/>
                    </a:lnTo>
                    <a:lnTo>
                      <a:pt x="2" y="219"/>
                    </a:lnTo>
                    <a:lnTo>
                      <a:pt x="3" y="226"/>
                    </a:lnTo>
                    <a:lnTo>
                      <a:pt x="23" y="2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61"/>
            <p:cNvGrpSpPr>
              <a:grpSpLocks/>
            </p:cNvGrpSpPr>
            <p:nvPr/>
          </p:nvGrpSpPr>
          <p:grpSpPr bwMode="auto">
            <a:xfrm>
              <a:off x="3443" y="3575"/>
              <a:ext cx="261" cy="346"/>
              <a:chOff x="3880" y="3317"/>
              <a:chExt cx="261" cy="346"/>
            </a:xfrm>
          </p:grpSpPr>
          <p:sp>
            <p:nvSpPr>
              <p:cNvPr id="52" name="Freeform 62"/>
              <p:cNvSpPr>
                <a:spLocks/>
              </p:cNvSpPr>
              <p:nvPr/>
            </p:nvSpPr>
            <p:spPr bwMode="auto">
              <a:xfrm>
                <a:off x="3880" y="3416"/>
                <a:ext cx="261" cy="247"/>
              </a:xfrm>
              <a:custGeom>
                <a:avLst/>
                <a:gdLst>
                  <a:gd name="T0" fmla="*/ 522 w 523"/>
                  <a:gd name="T1" fmla="*/ 71 h 494"/>
                  <a:gd name="T2" fmla="*/ 511 w 523"/>
                  <a:gd name="T3" fmla="*/ 56 h 494"/>
                  <a:gd name="T4" fmla="*/ 492 w 523"/>
                  <a:gd name="T5" fmla="*/ 41 h 494"/>
                  <a:gd name="T6" fmla="*/ 463 w 523"/>
                  <a:gd name="T7" fmla="*/ 29 h 494"/>
                  <a:gd name="T8" fmla="*/ 428 w 523"/>
                  <a:gd name="T9" fmla="*/ 18 h 494"/>
                  <a:gd name="T10" fmla="*/ 386 w 523"/>
                  <a:gd name="T11" fmla="*/ 10 h 494"/>
                  <a:gd name="T12" fmla="*/ 340 w 523"/>
                  <a:gd name="T13" fmla="*/ 4 h 494"/>
                  <a:gd name="T14" fmla="*/ 288 w 523"/>
                  <a:gd name="T15" fmla="*/ 0 h 494"/>
                  <a:gd name="T16" fmla="*/ 235 w 523"/>
                  <a:gd name="T17" fmla="*/ 0 h 494"/>
                  <a:gd name="T18" fmla="*/ 184 w 523"/>
                  <a:gd name="T19" fmla="*/ 4 h 494"/>
                  <a:gd name="T20" fmla="*/ 137 w 523"/>
                  <a:gd name="T21" fmla="*/ 10 h 494"/>
                  <a:gd name="T22" fmla="*/ 96 w 523"/>
                  <a:gd name="T23" fmla="*/ 18 h 494"/>
                  <a:gd name="T24" fmla="*/ 60 w 523"/>
                  <a:gd name="T25" fmla="*/ 29 h 494"/>
                  <a:gd name="T26" fmla="*/ 31 w 523"/>
                  <a:gd name="T27" fmla="*/ 41 h 494"/>
                  <a:gd name="T28" fmla="*/ 12 w 523"/>
                  <a:gd name="T29" fmla="*/ 56 h 494"/>
                  <a:gd name="T30" fmla="*/ 1 w 523"/>
                  <a:gd name="T31" fmla="*/ 71 h 494"/>
                  <a:gd name="T32" fmla="*/ 0 w 523"/>
                  <a:gd name="T33" fmla="*/ 82 h 494"/>
                  <a:gd name="T34" fmla="*/ 2 w 523"/>
                  <a:gd name="T35" fmla="*/ 89 h 494"/>
                  <a:gd name="T36" fmla="*/ 106 w 523"/>
                  <a:gd name="T37" fmla="*/ 429 h 494"/>
                  <a:gd name="T38" fmla="*/ 106 w 523"/>
                  <a:gd name="T39" fmla="*/ 430 h 494"/>
                  <a:gd name="T40" fmla="*/ 106 w 523"/>
                  <a:gd name="T41" fmla="*/ 432 h 494"/>
                  <a:gd name="T42" fmla="*/ 107 w 523"/>
                  <a:gd name="T43" fmla="*/ 437 h 494"/>
                  <a:gd name="T44" fmla="*/ 111 w 523"/>
                  <a:gd name="T45" fmla="*/ 443 h 494"/>
                  <a:gd name="T46" fmla="*/ 115 w 523"/>
                  <a:gd name="T47" fmla="*/ 446 h 494"/>
                  <a:gd name="T48" fmla="*/ 134 w 523"/>
                  <a:gd name="T49" fmla="*/ 460 h 494"/>
                  <a:gd name="T50" fmla="*/ 160 w 523"/>
                  <a:gd name="T51" fmla="*/ 474 h 494"/>
                  <a:gd name="T52" fmla="*/ 199 w 523"/>
                  <a:gd name="T53" fmla="*/ 487 h 494"/>
                  <a:gd name="T54" fmla="*/ 259 w 523"/>
                  <a:gd name="T55" fmla="*/ 494 h 494"/>
                  <a:gd name="T56" fmla="*/ 331 w 523"/>
                  <a:gd name="T57" fmla="*/ 490 h 494"/>
                  <a:gd name="T58" fmla="*/ 380 w 523"/>
                  <a:gd name="T59" fmla="*/ 475 h 494"/>
                  <a:gd name="T60" fmla="*/ 408 w 523"/>
                  <a:gd name="T61" fmla="*/ 453 h 494"/>
                  <a:gd name="T62" fmla="*/ 417 w 523"/>
                  <a:gd name="T63" fmla="*/ 432 h 494"/>
                  <a:gd name="T64" fmla="*/ 521 w 523"/>
                  <a:gd name="T65" fmla="*/ 89 h 494"/>
                  <a:gd name="T66" fmla="*/ 523 w 523"/>
                  <a:gd name="T67" fmla="*/ 82 h 49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3"/>
                  <a:gd name="T103" fmla="*/ 0 h 494"/>
                  <a:gd name="T104" fmla="*/ 523 w 523"/>
                  <a:gd name="T105" fmla="*/ 494 h 49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3" h="494">
                    <a:moveTo>
                      <a:pt x="523" y="79"/>
                    </a:moveTo>
                    <a:lnTo>
                      <a:pt x="522" y="71"/>
                    </a:lnTo>
                    <a:lnTo>
                      <a:pt x="517" y="63"/>
                    </a:lnTo>
                    <a:lnTo>
                      <a:pt x="511" y="56"/>
                    </a:lnTo>
                    <a:lnTo>
                      <a:pt x="502" y="48"/>
                    </a:lnTo>
                    <a:lnTo>
                      <a:pt x="492" y="41"/>
                    </a:lnTo>
                    <a:lnTo>
                      <a:pt x="478" y="35"/>
                    </a:lnTo>
                    <a:lnTo>
                      <a:pt x="463" y="29"/>
                    </a:lnTo>
                    <a:lnTo>
                      <a:pt x="447" y="23"/>
                    </a:lnTo>
                    <a:lnTo>
                      <a:pt x="428" y="18"/>
                    </a:lnTo>
                    <a:lnTo>
                      <a:pt x="408" y="13"/>
                    </a:lnTo>
                    <a:lnTo>
                      <a:pt x="386" y="10"/>
                    </a:lnTo>
                    <a:lnTo>
                      <a:pt x="364" y="6"/>
                    </a:lnTo>
                    <a:lnTo>
                      <a:pt x="340" y="4"/>
                    </a:lnTo>
                    <a:lnTo>
                      <a:pt x="314" y="1"/>
                    </a:lnTo>
                    <a:lnTo>
                      <a:pt x="288" y="0"/>
                    </a:lnTo>
                    <a:lnTo>
                      <a:pt x="261" y="0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4" y="4"/>
                    </a:lnTo>
                    <a:lnTo>
                      <a:pt x="160" y="6"/>
                    </a:lnTo>
                    <a:lnTo>
                      <a:pt x="137" y="10"/>
                    </a:lnTo>
                    <a:lnTo>
                      <a:pt x="115" y="13"/>
                    </a:lnTo>
                    <a:lnTo>
                      <a:pt x="96" y="18"/>
                    </a:lnTo>
                    <a:lnTo>
                      <a:pt x="77" y="23"/>
                    </a:lnTo>
                    <a:lnTo>
                      <a:pt x="60" y="29"/>
                    </a:lnTo>
                    <a:lnTo>
                      <a:pt x="45" y="35"/>
                    </a:lnTo>
                    <a:lnTo>
                      <a:pt x="31" y="41"/>
                    </a:lnTo>
                    <a:lnTo>
                      <a:pt x="21" y="48"/>
                    </a:lnTo>
                    <a:lnTo>
                      <a:pt x="12" y="56"/>
                    </a:lnTo>
                    <a:lnTo>
                      <a:pt x="6" y="63"/>
                    </a:lnTo>
                    <a:lnTo>
                      <a:pt x="1" y="71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1" y="86"/>
                    </a:lnTo>
                    <a:lnTo>
                      <a:pt x="2" y="89"/>
                    </a:lnTo>
                    <a:lnTo>
                      <a:pt x="5" y="92"/>
                    </a:lnTo>
                    <a:lnTo>
                      <a:pt x="106" y="429"/>
                    </a:lnTo>
                    <a:lnTo>
                      <a:pt x="106" y="430"/>
                    </a:lnTo>
                    <a:lnTo>
                      <a:pt x="106" y="431"/>
                    </a:lnTo>
                    <a:lnTo>
                      <a:pt x="106" y="432"/>
                    </a:lnTo>
                    <a:lnTo>
                      <a:pt x="106" y="435"/>
                    </a:lnTo>
                    <a:lnTo>
                      <a:pt x="107" y="437"/>
                    </a:lnTo>
                    <a:lnTo>
                      <a:pt x="108" y="441"/>
                    </a:lnTo>
                    <a:lnTo>
                      <a:pt x="111" y="443"/>
                    </a:lnTo>
                    <a:lnTo>
                      <a:pt x="112" y="446"/>
                    </a:lnTo>
                    <a:lnTo>
                      <a:pt x="115" y="446"/>
                    </a:lnTo>
                    <a:lnTo>
                      <a:pt x="123" y="453"/>
                    </a:lnTo>
                    <a:lnTo>
                      <a:pt x="134" y="460"/>
                    </a:lnTo>
                    <a:lnTo>
                      <a:pt x="145" y="467"/>
                    </a:lnTo>
                    <a:lnTo>
                      <a:pt x="160" y="474"/>
                    </a:lnTo>
                    <a:lnTo>
                      <a:pt x="177" y="481"/>
                    </a:lnTo>
                    <a:lnTo>
                      <a:pt x="199" y="487"/>
                    </a:lnTo>
                    <a:lnTo>
                      <a:pt x="227" y="490"/>
                    </a:lnTo>
                    <a:lnTo>
                      <a:pt x="259" y="494"/>
                    </a:lnTo>
                    <a:lnTo>
                      <a:pt x="298" y="494"/>
                    </a:lnTo>
                    <a:lnTo>
                      <a:pt x="331" y="490"/>
                    </a:lnTo>
                    <a:lnTo>
                      <a:pt x="358" y="483"/>
                    </a:lnTo>
                    <a:lnTo>
                      <a:pt x="380" y="475"/>
                    </a:lnTo>
                    <a:lnTo>
                      <a:pt x="396" y="465"/>
                    </a:lnTo>
                    <a:lnTo>
                      <a:pt x="408" y="453"/>
                    </a:lnTo>
                    <a:lnTo>
                      <a:pt x="415" y="443"/>
                    </a:lnTo>
                    <a:lnTo>
                      <a:pt x="417" y="432"/>
                    </a:lnTo>
                    <a:lnTo>
                      <a:pt x="519" y="92"/>
                    </a:lnTo>
                    <a:lnTo>
                      <a:pt x="521" y="89"/>
                    </a:lnTo>
                    <a:lnTo>
                      <a:pt x="522" y="86"/>
                    </a:lnTo>
                    <a:lnTo>
                      <a:pt x="523" y="82"/>
                    </a:lnTo>
                    <a:lnTo>
                      <a:pt x="523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63"/>
              <p:cNvSpPr>
                <a:spLocks/>
              </p:cNvSpPr>
              <p:nvPr/>
            </p:nvSpPr>
            <p:spPr bwMode="auto">
              <a:xfrm>
                <a:off x="3904" y="3431"/>
                <a:ext cx="213" cy="217"/>
              </a:xfrm>
              <a:custGeom>
                <a:avLst/>
                <a:gdLst>
                  <a:gd name="T0" fmla="*/ 425 w 427"/>
                  <a:gd name="T1" fmla="*/ 62 h 434"/>
                  <a:gd name="T2" fmla="*/ 417 w 427"/>
                  <a:gd name="T3" fmla="*/ 49 h 434"/>
                  <a:gd name="T4" fmla="*/ 401 w 427"/>
                  <a:gd name="T5" fmla="*/ 36 h 434"/>
                  <a:gd name="T6" fmla="*/ 378 w 427"/>
                  <a:gd name="T7" fmla="*/ 26 h 434"/>
                  <a:gd name="T8" fmla="*/ 349 w 427"/>
                  <a:gd name="T9" fmla="*/ 16 h 434"/>
                  <a:gd name="T10" fmla="*/ 315 w 427"/>
                  <a:gd name="T11" fmla="*/ 8 h 434"/>
                  <a:gd name="T12" fmla="*/ 277 w 427"/>
                  <a:gd name="T13" fmla="*/ 4 h 434"/>
                  <a:gd name="T14" fmla="*/ 235 w 427"/>
                  <a:gd name="T15" fmla="*/ 0 h 434"/>
                  <a:gd name="T16" fmla="*/ 192 w 427"/>
                  <a:gd name="T17" fmla="*/ 0 h 434"/>
                  <a:gd name="T18" fmla="*/ 150 w 427"/>
                  <a:gd name="T19" fmla="*/ 4 h 434"/>
                  <a:gd name="T20" fmla="*/ 112 w 427"/>
                  <a:gd name="T21" fmla="*/ 8 h 434"/>
                  <a:gd name="T22" fmla="*/ 78 w 427"/>
                  <a:gd name="T23" fmla="*/ 16 h 434"/>
                  <a:gd name="T24" fmla="*/ 49 w 427"/>
                  <a:gd name="T25" fmla="*/ 26 h 434"/>
                  <a:gd name="T26" fmla="*/ 26 w 427"/>
                  <a:gd name="T27" fmla="*/ 36 h 434"/>
                  <a:gd name="T28" fmla="*/ 10 w 427"/>
                  <a:gd name="T29" fmla="*/ 49 h 434"/>
                  <a:gd name="T30" fmla="*/ 2 w 427"/>
                  <a:gd name="T31" fmla="*/ 62 h 434"/>
                  <a:gd name="T32" fmla="*/ 0 w 427"/>
                  <a:gd name="T33" fmla="*/ 73 h 434"/>
                  <a:gd name="T34" fmla="*/ 3 w 427"/>
                  <a:gd name="T35" fmla="*/ 79 h 434"/>
                  <a:gd name="T36" fmla="*/ 87 w 427"/>
                  <a:gd name="T37" fmla="*/ 376 h 434"/>
                  <a:gd name="T38" fmla="*/ 87 w 427"/>
                  <a:gd name="T39" fmla="*/ 377 h 434"/>
                  <a:gd name="T40" fmla="*/ 87 w 427"/>
                  <a:gd name="T41" fmla="*/ 379 h 434"/>
                  <a:gd name="T42" fmla="*/ 88 w 427"/>
                  <a:gd name="T43" fmla="*/ 384 h 434"/>
                  <a:gd name="T44" fmla="*/ 90 w 427"/>
                  <a:gd name="T45" fmla="*/ 389 h 434"/>
                  <a:gd name="T46" fmla="*/ 94 w 427"/>
                  <a:gd name="T47" fmla="*/ 392 h 434"/>
                  <a:gd name="T48" fmla="*/ 109 w 427"/>
                  <a:gd name="T49" fmla="*/ 404 h 434"/>
                  <a:gd name="T50" fmla="*/ 131 w 427"/>
                  <a:gd name="T51" fmla="*/ 416 h 434"/>
                  <a:gd name="T52" fmla="*/ 163 w 427"/>
                  <a:gd name="T53" fmla="*/ 427 h 434"/>
                  <a:gd name="T54" fmla="*/ 211 w 427"/>
                  <a:gd name="T55" fmla="*/ 434 h 434"/>
                  <a:gd name="T56" fmla="*/ 270 w 427"/>
                  <a:gd name="T57" fmla="*/ 430 h 434"/>
                  <a:gd name="T58" fmla="*/ 310 w 427"/>
                  <a:gd name="T59" fmla="*/ 416 h 434"/>
                  <a:gd name="T60" fmla="*/ 333 w 427"/>
                  <a:gd name="T61" fmla="*/ 398 h 434"/>
                  <a:gd name="T62" fmla="*/ 340 w 427"/>
                  <a:gd name="T63" fmla="*/ 379 h 434"/>
                  <a:gd name="T64" fmla="*/ 424 w 427"/>
                  <a:gd name="T65" fmla="*/ 79 h 434"/>
                  <a:gd name="T66" fmla="*/ 427 w 427"/>
                  <a:gd name="T67" fmla="*/ 73 h 4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7"/>
                  <a:gd name="T103" fmla="*/ 0 h 434"/>
                  <a:gd name="T104" fmla="*/ 427 w 427"/>
                  <a:gd name="T105" fmla="*/ 434 h 4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7" h="434">
                    <a:moveTo>
                      <a:pt x="427" y="69"/>
                    </a:moveTo>
                    <a:lnTo>
                      <a:pt x="425" y="62"/>
                    </a:lnTo>
                    <a:lnTo>
                      <a:pt x="422" y="56"/>
                    </a:lnTo>
                    <a:lnTo>
                      <a:pt x="417" y="49"/>
                    </a:lnTo>
                    <a:lnTo>
                      <a:pt x="409" y="43"/>
                    </a:lnTo>
                    <a:lnTo>
                      <a:pt x="401" y="36"/>
                    </a:lnTo>
                    <a:lnTo>
                      <a:pt x="390" y="31"/>
                    </a:lnTo>
                    <a:lnTo>
                      <a:pt x="378" y="26"/>
                    </a:lnTo>
                    <a:lnTo>
                      <a:pt x="364" y="21"/>
                    </a:lnTo>
                    <a:lnTo>
                      <a:pt x="349" y="16"/>
                    </a:lnTo>
                    <a:lnTo>
                      <a:pt x="332" y="12"/>
                    </a:lnTo>
                    <a:lnTo>
                      <a:pt x="315" y="8"/>
                    </a:lnTo>
                    <a:lnTo>
                      <a:pt x="296" y="6"/>
                    </a:lnTo>
                    <a:lnTo>
                      <a:pt x="277" y="4"/>
                    </a:lnTo>
                    <a:lnTo>
                      <a:pt x="256" y="1"/>
                    </a:lnTo>
                    <a:lnTo>
                      <a:pt x="235" y="0"/>
                    </a:lnTo>
                    <a:lnTo>
                      <a:pt x="213" y="0"/>
                    </a:lnTo>
                    <a:lnTo>
                      <a:pt x="192" y="0"/>
                    </a:lnTo>
                    <a:lnTo>
                      <a:pt x="171" y="1"/>
                    </a:lnTo>
                    <a:lnTo>
                      <a:pt x="150" y="4"/>
                    </a:lnTo>
                    <a:lnTo>
                      <a:pt x="131" y="6"/>
                    </a:lnTo>
                    <a:lnTo>
                      <a:pt x="112" y="8"/>
                    </a:lnTo>
                    <a:lnTo>
                      <a:pt x="95" y="12"/>
                    </a:lnTo>
                    <a:lnTo>
                      <a:pt x="78" y="16"/>
                    </a:lnTo>
                    <a:lnTo>
                      <a:pt x="63" y="21"/>
                    </a:lnTo>
                    <a:lnTo>
                      <a:pt x="49" y="26"/>
                    </a:lnTo>
                    <a:lnTo>
                      <a:pt x="37" y="31"/>
                    </a:lnTo>
                    <a:lnTo>
                      <a:pt x="26" y="36"/>
                    </a:lnTo>
                    <a:lnTo>
                      <a:pt x="18" y="43"/>
                    </a:lnTo>
                    <a:lnTo>
                      <a:pt x="10" y="49"/>
                    </a:lnTo>
                    <a:lnTo>
                      <a:pt x="5" y="56"/>
                    </a:lnTo>
                    <a:lnTo>
                      <a:pt x="2" y="62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2" y="75"/>
                    </a:lnTo>
                    <a:lnTo>
                      <a:pt x="3" y="79"/>
                    </a:lnTo>
                    <a:lnTo>
                      <a:pt x="4" y="82"/>
                    </a:lnTo>
                    <a:lnTo>
                      <a:pt x="87" y="376"/>
                    </a:lnTo>
                    <a:lnTo>
                      <a:pt x="87" y="377"/>
                    </a:lnTo>
                    <a:lnTo>
                      <a:pt x="87" y="378"/>
                    </a:lnTo>
                    <a:lnTo>
                      <a:pt x="87" y="379"/>
                    </a:lnTo>
                    <a:lnTo>
                      <a:pt x="87" y="382"/>
                    </a:lnTo>
                    <a:lnTo>
                      <a:pt x="88" y="384"/>
                    </a:lnTo>
                    <a:lnTo>
                      <a:pt x="89" y="386"/>
                    </a:lnTo>
                    <a:lnTo>
                      <a:pt x="90" y="389"/>
                    </a:lnTo>
                    <a:lnTo>
                      <a:pt x="91" y="392"/>
                    </a:lnTo>
                    <a:lnTo>
                      <a:pt x="94" y="392"/>
                    </a:lnTo>
                    <a:lnTo>
                      <a:pt x="101" y="398"/>
                    </a:lnTo>
                    <a:lnTo>
                      <a:pt x="109" y="404"/>
                    </a:lnTo>
                    <a:lnTo>
                      <a:pt x="118" y="411"/>
                    </a:lnTo>
                    <a:lnTo>
                      <a:pt x="131" y="416"/>
                    </a:lnTo>
                    <a:lnTo>
                      <a:pt x="145" y="422"/>
                    </a:lnTo>
                    <a:lnTo>
                      <a:pt x="163" y="427"/>
                    </a:lnTo>
                    <a:lnTo>
                      <a:pt x="185" y="431"/>
                    </a:lnTo>
                    <a:lnTo>
                      <a:pt x="211" y="434"/>
                    </a:lnTo>
                    <a:lnTo>
                      <a:pt x="242" y="434"/>
                    </a:lnTo>
                    <a:lnTo>
                      <a:pt x="270" y="430"/>
                    </a:lnTo>
                    <a:lnTo>
                      <a:pt x="292" y="424"/>
                    </a:lnTo>
                    <a:lnTo>
                      <a:pt x="310" y="416"/>
                    </a:lnTo>
                    <a:lnTo>
                      <a:pt x="323" y="407"/>
                    </a:lnTo>
                    <a:lnTo>
                      <a:pt x="333" y="398"/>
                    </a:lnTo>
                    <a:lnTo>
                      <a:pt x="338" y="387"/>
                    </a:lnTo>
                    <a:lnTo>
                      <a:pt x="340" y="379"/>
                    </a:lnTo>
                    <a:lnTo>
                      <a:pt x="423" y="82"/>
                    </a:lnTo>
                    <a:lnTo>
                      <a:pt x="424" y="79"/>
                    </a:lnTo>
                    <a:lnTo>
                      <a:pt x="425" y="75"/>
                    </a:lnTo>
                    <a:lnTo>
                      <a:pt x="427" y="73"/>
                    </a:lnTo>
                    <a:lnTo>
                      <a:pt x="427" y="69"/>
                    </a:lnTo>
                    <a:close/>
                  </a:path>
                </a:pathLst>
              </a:custGeom>
              <a:solidFill>
                <a:srgbClr val="B54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64"/>
              <p:cNvSpPr>
                <a:spLocks/>
              </p:cNvSpPr>
              <p:nvPr/>
            </p:nvSpPr>
            <p:spPr bwMode="auto">
              <a:xfrm>
                <a:off x="3904" y="3431"/>
                <a:ext cx="214" cy="59"/>
              </a:xfrm>
              <a:custGeom>
                <a:avLst/>
                <a:gdLst>
                  <a:gd name="T0" fmla="*/ 427 w 428"/>
                  <a:gd name="T1" fmla="*/ 68 h 118"/>
                  <a:gd name="T2" fmla="*/ 418 w 428"/>
                  <a:gd name="T3" fmla="*/ 79 h 118"/>
                  <a:gd name="T4" fmla="*/ 402 w 428"/>
                  <a:gd name="T5" fmla="*/ 89 h 118"/>
                  <a:gd name="T6" fmla="*/ 379 w 428"/>
                  <a:gd name="T7" fmla="*/ 97 h 118"/>
                  <a:gd name="T8" fmla="*/ 349 w 428"/>
                  <a:gd name="T9" fmla="*/ 105 h 118"/>
                  <a:gd name="T10" fmla="*/ 316 w 428"/>
                  <a:gd name="T11" fmla="*/ 111 h 118"/>
                  <a:gd name="T12" fmla="*/ 277 w 428"/>
                  <a:gd name="T13" fmla="*/ 115 h 118"/>
                  <a:gd name="T14" fmla="*/ 235 w 428"/>
                  <a:gd name="T15" fmla="*/ 118 h 118"/>
                  <a:gd name="T16" fmla="*/ 192 w 428"/>
                  <a:gd name="T17" fmla="*/ 118 h 118"/>
                  <a:gd name="T18" fmla="*/ 150 w 428"/>
                  <a:gd name="T19" fmla="*/ 115 h 118"/>
                  <a:gd name="T20" fmla="*/ 112 w 428"/>
                  <a:gd name="T21" fmla="*/ 111 h 118"/>
                  <a:gd name="T22" fmla="*/ 78 w 428"/>
                  <a:gd name="T23" fmla="*/ 105 h 118"/>
                  <a:gd name="T24" fmla="*/ 49 w 428"/>
                  <a:gd name="T25" fmla="*/ 97 h 118"/>
                  <a:gd name="T26" fmla="*/ 26 w 428"/>
                  <a:gd name="T27" fmla="*/ 89 h 118"/>
                  <a:gd name="T28" fmla="*/ 10 w 428"/>
                  <a:gd name="T29" fmla="*/ 79 h 118"/>
                  <a:gd name="T30" fmla="*/ 2 w 428"/>
                  <a:gd name="T31" fmla="*/ 68 h 118"/>
                  <a:gd name="T32" fmla="*/ 2 w 428"/>
                  <a:gd name="T33" fmla="*/ 57 h 118"/>
                  <a:gd name="T34" fmla="*/ 10 w 428"/>
                  <a:gd name="T35" fmla="*/ 45 h 118"/>
                  <a:gd name="T36" fmla="*/ 26 w 428"/>
                  <a:gd name="T37" fmla="*/ 35 h 118"/>
                  <a:gd name="T38" fmla="*/ 49 w 428"/>
                  <a:gd name="T39" fmla="*/ 24 h 118"/>
                  <a:gd name="T40" fmla="*/ 78 w 428"/>
                  <a:gd name="T41" fmla="*/ 15 h 118"/>
                  <a:gd name="T42" fmla="*/ 112 w 428"/>
                  <a:gd name="T43" fmla="*/ 8 h 118"/>
                  <a:gd name="T44" fmla="*/ 150 w 428"/>
                  <a:gd name="T45" fmla="*/ 4 h 118"/>
                  <a:gd name="T46" fmla="*/ 192 w 428"/>
                  <a:gd name="T47" fmla="*/ 0 h 118"/>
                  <a:gd name="T48" fmla="*/ 235 w 428"/>
                  <a:gd name="T49" fmla="*/ 0 h 118"/>
                  <a:gd name="T50" fmla="*/ 277 w 428"/>
                  <a:gd name="T51" fmla="*/ 4 h 118"/>
                  <a:gd name="T52" fmla="*/ 316 w 428"/>
                  <a:gd name="T53" fmla="*/ 8 h 118"/>
                  <a:gd name="T54" fmla="*/ 349 w 428"/>
                  <a:gd name="T55" fmla="*/ 15 h 118"/>
                  <a:gd name="T56" fmla="*/ 379 w 428"/>
                  <a:gd name="T57" fmla="*/ 24 h 118"/>
                  <a:gd name="T58" fmla="*/ 402 w 428"/>
                  <a:gd name="T59" fmla="*/ 35 h 118"/>
                  <a:gd name="T60" fmla="*/ 418 w 428"/>
                  <a:gd name="T61" fmla="*/ 45 h 118"/>
                  <a:gd name="T62" fmla="*/ 427 w 428"/>
                  <a:gd name="T63" fmla="*/ 57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8"/>
                  <a:gd name="T97" fmla="*/ 0 h 118"/>
                  <a:gd name="T98" fmla="*/ 428 w 428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8" h="118">
                    <a:moveTo>
                      <a:pt x="428" y="62"/>
                    </a:moveTo>
                    <a:lnTo>
                      <a:pt x="427" y="68"/>
                    </a:lnTo>
                    <a:lnTo>
                      <a:pt x="423" y="74"/>
                    </a:lnTo>
                    <a:lnTo>
                      <a:pt x="418" y="79"/>
                    </a:lnTo>
                    <a:lnTo>
                      <a:pt x="410" y="83"/>
                    </a:lnTo>
                    <a:lnTo>
                      <a:pt x="402" y="89"/>
                    </a:lnTo>
                    <a:lnTo>
                      <a:pt x="391" y="94"/>
                    </a:lnTo>
                    <a:lnTo>
                      <a:pt x="379" y="97"/>
                    </a:lnTo>
                    <a:lnTo>
                      <a:pt x="365" y="102"/>
                    </a:lnTo>
                    <a:lnTo>
                      <a:pt x="349" y="105"/>
                    </a:lnTo>
                    <a:lnTo>
                      <a:pt x="333" y="109"/>
                    </a:lnTo>
                    <a:lnTo>
                      <a:pt x="316" y="111"/>
                    </a:lnTo>
                    <a:lnTo>
                      <a:pt x="298" y="113"/>
                    </a:lnTo>
                    <a:lnTo>
                      <a:pt x="277" y="115"/>
                    </a:lnTo>
                    <a:lnTo>
                      <a:pt x="257" y="117"/>
                    </a:lnTo>
                    <a:lnTo>
                      <a:pt x="235" y="118"/>
                    </a:lnTo>
                    <a:lnTo>
                      <a:pt x="213" y="118"/>
                    </a:lnTo>
                    <a:lnTo>
                      <a:pt x="192" y="118"/>
                    </a:lnTo>
                    <a:lnTo>
                      <a:pt x="171" y="117"/>
                    </a:lnTo>
                    <a:lnTo>
                      <a:pt x="150" y="115"/>
                    </a:lnTo>
                    <a:lnTo>
                      <a:pt x="131" y="113"/>
                    </a:lnTo>
                    <a:lnTo>
                      <a:pt x="112" y="111"/>
                    </a:lnTo>
                    <a:lnTo>
                      <a:pt x="95" y="109"/>
                    </a:lnTo>
                    <a:lnTo>
                      <a:pt x="78" y="105"/>
                    </a:lnTo>
                    <a:lnTo>
                      <a:pt x="63" y="102"/>
                    </a:lnTo>
                    <a:lnTo>
                      <a:pt x="49" y="97"/>
                    </a:lnTo>
                    <a:lnTo>
                      <a:pt x="37" y="94"/>
                    </a:lnTo>
                    <a:lnTo>
                      <a:pt x="26" y="89"/>
                    </a:lnTo>
                    <a:lnTo>
                      <a:pt x="18" y="83"/>
                    </a:lnTo>
                    <a:lnTo>
                      <a:pt x="10" y="79"/>
                    </a:lnTo>
                    <a:lnTo>
                      <a:pt x="5" y="74"/>
                    </a:lnTo>
                    <a:lnTo>
                      <a:pt x="2" y="68"/>
                    </a:lnTo>
                    <a:lnTo>
                      <a:pt x="0" y="62"/>
                    </a:lnTo>
                    <a:lnTo>
                      <a:pt x="2" y="57"/>
                    </a:lnTo>
                    <a:lnTo>
                      <a:pt x="5" y="51"/>
                    </a:lnTo>
                    <a:lnTo>
                      <a:pt x="10" y="45"/>
                    </a:lnTo>
                    <a:lnTo>
                      <a:pt x="18" y="39"/>
                    </a:lnTo>
                    <a:lnTo>
                      <a:pt x="26" y="35"/>
                    </a:lnTo>
                    <a:lnTo>
                      <a:pt x="37" y="29"/>
                    </a:lnTo>
                    <a:lnTo>
                      <a:pt x="49" y="24"/>
                    </a:lnTo>
                    <a:lnTo>
                      <a:pt x="63" y="20"/>
                    </a:lnTo>
                    <a:lnTo>
                      <a:pt x="78" y="15"/>
                    </a:lnTo>
                    <a:lnTo>
                      <a:pt x="95" y="12"/>
                    </a:lnTo>
                    <a:lnTo>
                      <a:pt x="112" y="8"/>
                    </a:lnTo>
                    <a:lnTo>
                      <a:pt x="131" y="6"/>
                    </a:lnTo>
                    <a:lnTo>
                      <a:pt x="150" y="4"/>
                    </a:lnTo>
                    <a:lnTo>
                      <a:pt x="171" y="1"/>
                    </a:lnTo>
                    <a:lnTo>
                      <a:pt x="192" y="0"/>
                    </a:lnTo>
                    <a:lnTo>
                      <a:pt x="213" y="0"/>
                    </a:lnTo>
                    <a:lnTo>
                      <a:pt x="235" y="0"/>
                    </a:lnTo>
                    <a:lnTo>
                      <a:pt x="257" y="1"/>
                    </a:lnTo>
                    <a:lnTo>
                      <a:pt x="277" y="4"/>
                    </a:lnTo>
                    <a:lnTo>
                      <a:pt x="298" y="6"/>
                    </a:lnTo>
                    <a:lnTo>
                      <a:pt x="316" y="8"/>
                    </a:lnTo>
                    <a:lnTo>
                      <a:pt x="333" y="12"/>
                    </a:lnTo>
                    <a:lnTo>
                      <a:pt x="349" y="15"/>
                    </a:lnTo>
                    <a:lnTo>
                      <a:pt x="365" y="20"/>
                    </a:lnTo>
                    <a:lnTo>
                      <a:pt x="379" y="24"/>
                    </a:lnTo>
                    <a:lnTo>
                      <a:pt x="391" y="29"/>
                    </a:lnTo>
                    <a:lnTo>
                      <a:pt x="402" y="35"/>
                    </a:lnTo>
                    <a:lnTo>
                      <a:pt x="410" y="39"/>
                    </a:lnTo>
                    <a:lnTo>
                      <a:pt x="418" y="45"/>
                    </a:lnTo>
                    <a:lnTo>
                      <a:pt x="423" y="51"/>
                    </a:lnTo>
                    <a:lnTo>
                      <a:pt x="427" y="57"/>
                    </a:lnTo>
                    <a:lnTo>
                      <a:pt x="428" y="62"/>
                    </a:lnTo>
                    <a:close/>
                  </a:path>
                </a:pathLst>
              </a:custGeom>
              <a:solidFill>
                <a:srgbClr val="6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65"/>
              <p:cNvSpPr>
                <a:spLocks/>
              </p:cNvSpPr>
              <p:nvPr/>
            </p:nvSpPr>
            <p:spPr bwMode="auto">
              <a:xfrm>
                <a:off x="3896" y="3442"/>
                <a:ext cx="230" cy="54"/>
              </a:xfrm>
              <a:custGeom>
                <a:avLst/>
                <a:gdLst>
                  <a:gd name="T0" fmla="*/ 6 w 460"/>
                  <a:gd name="T1" fmla="*/ 5 h 107"/>
                  <a:gd name="T2" fmla="*/ 0 w 460"/>
                  <a:gd name="T3" fmla="*/ 31 h 107"/>
                  <a:gd name="T4" fmla="*/ 9 w 460"/>
                  <a:gd name="T5" fmla="*/ 55 h 107"/>
                  <a:gd name="T6" fmla="*/ 21 w 460"/>
                  <a:gd name="T7" fmla="*/ 67 h 107"/>
                  <a:gd name="T8" fmla="*/ 37 w 460"/>
                  <a:gd name="T9" fmla="*/ 77 h 107"/>
                  <a:gd name="T10" fmla="*/ 58 w 460"/>
                  <a:gd name="T11" fmla="*/ 85 h 107"/>
                  <a:gd name="T12" fmla="*/ 83 w 460"/>
                  <a:gd name="T13" fmla="*/ 92 h 107"/>
                  <a:gd name="T14" fmla="*/ 112 w 460"/>
                  <a:gd name="T15" fmla="*/ 97 h 107"/>
                  <a:gd name="T16" fmla="*/ 147 w 460"/>
                  <a:gd name="T17" fmla="*/ 100 h 107"/>
                  <a:gd name="T18" fmla="*/ 185 w 460"/>
                  <a:gd name="T19" fmla="*/ 103 h 107"/>
                  <a:gd name="T20" fmla="*/ 204 w 460"/>
                  <a:gd name="T21" fmla="*/ 103 h 107"/>
                  <a:gd name="T22" fmla="*/ 213 w 460"/>
                  <a:gd name="T23" fmla="*/ 104 h 107"/>
                  <a:gd name="T24" fmla="*/ 234 w 460"/>
                  <a:gd name="T25" fmla="*/ 106 h 107"/>
                  <a:gd name="T26" fmla="*/ 264 w 460"/>
                  <a:gd name="T27" fmla="*/ 107 h 107"/>
                  <a:gd name="T28" fmla="*/ 301 w 460"/>
                  <a:gd name="T29" fmla="*/ 105 h 107"/>
                  <a:gd name="T30" fmla="*/ 342 w 460"/>
                  <a:gd name="T31" fmla="*/ 99 h 107"/>
                  <a:gd name="T32" fmla="*/ 384 w 460"/>
                  <a:gd name="T33" fmla="*/ 88 h 107"/>
                  <a:gd name="T34" fmla="*/ 424 w 460"/>
                  <a:gd name="T35" fmla="*/ 69 h 107"/>
                  <a:gd name="T36" fmla="*/ 460 w 460"/>
                  <a:gd name="T37" fmla="*/ 42 h 107"/>
                  <a:gd name="T38" fmla="*/ 429 w 460"/>
                  <a:gd name="T39" fmla="*/ 40 h 107"/>
                  <a:gd name="T40" fmla="*/ 393 w 460"/>
                  <a:gd name="T41" fmla="*/ 61 h 107"/>
                  <a:gd name="T42" fmla="*/ 354 w 460"/>
                  <a:gd name="T43" fmla="*/ 75 h 107"/>
                  <a:gd name="T44" fmla="*/ 315 w 460"/>
                  <a:gd name="T45" fmla="*/ 82 h 107"/>
                  <a:gd name="T46" fmla="*/ 279 w 460"/>
                  <a:gd name="T47" fmla="*/ 85 h 107"/>
                  <a:gd name="T48" fmla="*/ 247 w 460"/>
                  <a:gd name="T49" fmla="*/ 85 h 107"/>
                  <a:gd name="T50" fmla="*/ 223 w 460"/>
                  <a:gd name="T51" fmla="*/ 83 h 107"/>
                  <a:gd name="T52" fmla="*/ 210 w 460"/>
                  <a:gd name="T53" fmla="*/ 82 h 107"/>
                  <a:gd name="T54" fmla="*/ 206 w 460"/>
                  <a:gd name="T55" fmla="*/ 81 h 107"/>
                  <a:gd name="T56" fmla="*/ 206 w 460"/>
                  <a:gd name="T57" fmla="*/ 81 h 107"/>
                  <a:gd name="T58" fmla="*/ 205 w 460"/>
                  <a:gd name="T59" fmla="*/ 81 h 107"/>
                  <a:gd name="T60" fmla="*/ 120 w 460"/>
                  <a:gd name="T61" fmla="*/ 76 h 107"/>
                  <a:gd name="T62" fmla="*/ 67 w 460"/>
                  <a:gd name="T63" fmla="*/ 66 h 107"/>
                  <a:gd name="T64" fmla="*/ 37 w 460"/>
                  <a:gd name="T65" fmla="*/ 52 h 107"/>
                  <a:gd name="T66" fmla="*/ 24 w 460"/>
                  <a:gd name="T67" fmla="*/ 39 h 107"/>
                  <a:gd name="T68" fmla="*/ 22 w 460"/>
                  <a:gd name="T69" fmla="*/ 21 h 107"/>
                  <a:gd name="T70" fmla="*/ 26 w 460"/>
                  <a:gd name="T71" fmla="*/ 13 h 10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60"/>
                  <a:gd name="T109" fmla="*/ 0 h 107"/>
                  <a:gd name="T110" fmla="*/ 460 w 460"/>
                  <a:gd name="T111" fmla="*/ 107 h 10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60" h="107">
                    <a:moveTo>
                      <a:pt x="8" y="0"/>
                    </a:moveTo>
                    <a:lnTo>
                      <a:pt x="6" y="5"/>
                    </a:lnTo>
                    <a:lnTo>
                      <a:pt x="1" y="15"/>
                    </a:lnTo>
                    <a:lnTo>
                      <a:pt x="0" y="31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4" y="61"/>
                    </a:lnTo>
                    <a:lnTo>
                      <a:pt x="21" y="67"/>
                    </a:lnTo>
                    <a:lnTo>
                      <a:pt x="28" y="72"/>
                    </a:lnTo>
                    <a:lnTo>
                      <a:pt x="37" y="77"/>
                    </a:lnTo>
                    <a:lnTo>
                      <a:pt x="46" y="81"/>
                    </a:lnTo>
                    <a:lnTo>
                      <a:pt x="58" y="85"/>
                    </a:lnTo>
                    <a:lnTo>
                      <a:pt x="69" y="89"/>
                    </a:lnTo>
                    <a:lnTo>
                      <a:pt x="83" y="92"/>
                    </a:lnTo>
                    <a:lnTo>
                      <a:pt x="97" y="95"/>
                    </a:lnTo>
                    <a:lnTo>
                      <a:pt x="112" y="97"/>
                    </a:lnTo>
                    <a:lnTo>
                      <a:pt x="128" y="99"/>
                    </a:lnTo>
                    <a:lnTo>
                      <a:pt x="147" y="100"/>
                    </a:lnTo>
                    <a:lnTo>
                      <a:pt x="165" y="102"/>
                    </a:lnTo>
                    <a:lnTo>
                      <a:pt x="185" y="103"/>
                    </a:lnTo>
                    <a:lnTo>
                      <a:pt x="205" y="103"/>
                    </a:lnTo>
                    <a:lnTo>
                      <a:pt x="204" y="103"/>
                    </a:lnTo>
                    <a:lnTo>
                      <a:pt x="206" y="103"/>
                    </a:lnTo>
                    <a:lnTo>
                      <a:pt x="213" y="104"/>
                    </a:lnTo>
                    <a:lnTo>
                      <a:pt x="223" y="105"/>
                    </a:lnTo>
                    <a:lnTo>
                      <a:pt x="234" y="106"/>
                    </a:lnTo>
                    <a:lnTo>
                      <a:pt x="248" y="106"/>
                    </a:lnTo>
                    <a:lnTo>
                      <a:pt x="264" y="107"/>
                    </a:lnTo>
                    <a:lnTo>
                      <a:pt x="282" y="106"/>
                    </a:lnTo>
                    <a:lnTo>
                      <a:pt x="301" y="105"/>
                    </a:lnTo>
                    <a:lnTo>
                      <a:pt x="322" y="103"/>
                    </a:lnTo>
                    <a:lnTo>
                      <a:pt x="342" y="99"/>
                    </a:lnTo>
                    <a:lnTo>
                      <a:pt x="363" y="95"/>
                    </a:lnTo>
                    <a:lnTo>
                      <a:pt x="384" y="88"/>
                    </a:lnTo>
                    <a:lnTo>
                      <a:pt x="405" y="80"/>
                    </a:lnTo>
                    <a:lnTo>
                      <a:pt x="424" y="69"/>
                    </a:lnTo>
                    <a:lnTo>
                      <a:pt x="443" y="57"/>
                    </a:lnTo>
                    <a:lnTo>
                      <a:pt x="460" y="42"/>
                    </a:lnTo>
                    <a:lnTo>
                      <a:pt x="445" y="27"/>
                    </a:lnTo>
                    <a:lnTo>
                      <a:pt x="429" y="40"/>
                    </a:lnTo>
                    <a:lnTo>
                      <a:pt x="411" y="52"/>
                    </a:lnTo>
                    <a:lnTo>
                      <a:pt x="393" y="61"/>
                    </a:lnTo>
                    <a:lnTo>
                      <a:pt x="373" y="69"/>
                    </a:lnTo>
                    <a:lnTo>
                      <a:pt x="354" y="75"/>
                    </a:lnTo>
                    <a:lnTo>
                      <a:pt x="334" y="80"/>
                    </a:lnTo>
                    <a:lnTo>
                      <a:pt x="315" y="82"/>
                    </a:lnTo>
                    <a:lnTo>
                      <a:pt x="296" y="84"/>
                    </a:lnTo>
                    <a:lnTo>
                      <a:pt x="279" y="85"/>
                    </a:lnTo>
                    <a:lnTo>
                      <a:pt x="262" y="85"/>
                    </a:lnTo>
                    <a:lnTo>
                      <a:pt x="247" y="85"/>
                    </a:lnTo>
                    <a:lnTo>
                      <a:pt x="234" y="84"/>
                    </a:lnTo>
                    <a:lnTo>
                      <a:pt x="223" y="83"/>
                    </a:lnTo>
                    <a:lnTo>
                      <a:pt x="214" y="83"/>
                    </a:lnTo>
                    <a:lnTo>
                      <a:pt x="210" y="82"/>
                    </a:lnTo>
                    <a:lnTo>
                      <a:pt x="208" y="82"/>
                    </a:lnTo>
                    <a:lnTo>
                      <a:pt x="206" y="81"/>
                    </a:lnTo>
                    <a:lnTo>
                      <a:pt x="205" y="81"/>
                    </a:lnTo>
                    <a:lnTo>
                      <a:pt x="158" y="80"/>
                    </a:lnTo>
                    <a:lnTo>
                      <a:pt x="120" y="76"/>
                    </a:lnTo>
                    <a:lnTo>
                      <a:pt x="90" y="72"/>
                    </a:lnTo>
                    <a:lnTo>
                      <a:pt x="67" y="66"/>
                    </a:lnTo>
                    <a:lnTo>
                      <a:pt x="50" y="59"/>
                    </a:lnTo>
                    <a:lnTo>
                      <a:pt x="37" y="52"/>
                    </a:lnTo>
                    <a:lnTo>
                      <a:pt x="29" y="45"/>
                    </a:lnTo>
                    <a:lnTo>
                      <a:pt x="24" y="39"/>
                    </a:lnTo>
                    <a:lnTo>
                      <a:pt x="22" y="29"/>
                    </a:lnTo>
                    <a:lnTo>
                      <a:pt x="22" y="21"/>
                    </a:lnTo>
                    <a:lnTo>
                      <a:pt x="24" y="15"/>
                    </a:lnTo>
                    <a:lnTo>
                      <a:pt x="26" y="1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66"/>
              <p:cNvSpPr>
                <a:spLocks/>
              </p:cNvSpPr>
              <p:nvPr/>
            </p:nvSpPr>
            <p:spPr bwMode="auto">
              <a:xfrm>
                <a:off x="3993" y="3488"/>
                <a:ext cx="18" cy="168"/>
              </a:xfrm>
              <a:custGeom>
                <a:avLst/>
                <a:gdLst>
                  <a:gd name="T0" fmla="*/ 0 w 34"/>
                  <a:gd name="T1" fmla="*/ 1 h 338"/>
                  <a:gd name="T2" fmla="*/ 13 w 34"/>
                  <a:gd name="T3" fmla="*/ 338 h 338"/>
                  <a:gd name="T4" fmla="*/ 34 w 34"/>
                  <a:gd name="T5" fmla="*/ 338 h 338"/>
                  <a:gd name="T6" fmla="*/ 21 w 34"/>
                  <a:gd name="T7" fmla="*/ 0 h 338"/>
                  <a:gd name="T8" fmla="*/ 0 w 34"/>
                  <a:gd name="T9" fmla="*/ 1 h 3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338"/>
                  <a:gd name="T17" fmla="*/ 34 w 34"/>
                  <a:gd name="T18" fmla="*/ 338 h 3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338">
                    <a:moveTo>
                      <a:pt x="0" y="1"/>
                    </a:moveTo>
                    <a:lnTo>
                      <a:pt x="13" y="338"/>
                    </a:lnTo>
                    <a:lnTo>
                      <a:pt x="34" y="338"/>
                    </a:lnTo>
                    <a:lnTo>
                      <a:pt x="2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67"/>
              <p:cNvSpPr>
                <a:spLocks/>
              </p:cNvSpPr>
              <p:nvPr/>
            </p:nvSpPr>
            <p:spPr bwMode="auto">
              <a:xfrm>
                <a:off x="4038" y="3485"/>
                <a:ext cx="45" cy="168"/>
              </a:xfrm>
              <a:custGeom>
                <a:avLst/>
                <a:gdLst>
                  <a:gd name="T0" fmla="*/ 67 w 88"/>
                  <a:gd name="T1" fmla="*/ 0 h 337"/>
                  <a:gd name="T2" fmla="*/ 0 w 88"/>
                  <a:gd name="T3" fmla="*/ 332 h 337"/>
                  <a:gd name="T4" fmla="*/ 20 w 88"/>
                  <a:gd name="T5" fmla="*/ 337 h 337"/>
                  <a:gd name="T6" fmla="*/ 88 w 88"/>
                  <a:gd name="T7" fmla="*/ 5 h 337"/>
                  <a:gd name="T8" fmla="*/ 67 w 88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337"/>
                  <a:gd name="T17" fmla="*/ 88 w 88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337">
                    <a:moveTo>
                      <a:pt x="67" y="0"/>
                    </a:moveTo>
                    <a:lnTo>
                      <a:pt x="0" y="332"/>
                    </a:lnTo>
                    <a:lnTo>
                      <a:pt x="20" y="337"/>
                    </a:lnTo>
                    <a:lnTo>
                      <a:pt x="88" y="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68"/>
              <p:cNvSpPr>
                <a:spLocks/>
              </p:cNvSpPr>
              <p:nvPr/>
            </p:nvSpPr>
            <p:spPr bwMode="auto">
              <a:xfrm>
                <a:off x="3927" y="3485"/>
                <a:ext cx="40" cy="154"/>
              </a:xfrm>
              <a:custGeom>
                <a:avLst/>
                <a:gdLst>
                  <a:gd name="T0" fmla="*/ 0 w 80"/>
                  <a:gd name="T1" fmla="*/ 3 h 307"/>
                  <a:gd name="T2" fmla="*/ 59 w 80"/>
                  <a:gd name="T3" fmla="*/ 307 h 307"/>
                  <a:gd name="T4" fmla="*/ 80 w 80"/>
                  <a:gd name="T5" fmla="*/ 304 h 307"/>
                  <a:gd name="T6" fmla="*/ 21 w 80"/>
                  <a:gd name="T7" fmla="*/ 0 h 307"/>
                  <a:gd name="T8" fmla="*/ 0 w 80"/>
                  <a:gd name="T9" fmla="*/ 3 h 3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307"/>
                  <a:gd name="T17" fmla="*/ 80 w 80"/>
                  <a:gd name="T18" fmla="*/ 307 h 3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307">
                    <a:moveTo>
                      <a:pt x="0" y="3"/>
                    </a:moveTo>
                    <a:lnTo>
                      <a:pt x="59" y="307"/>
                    </a:lnTo>
                    <a:lnTo>
                      <a:pt x="80" y="304"/>
                    </a:ln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69"/>
              <p:cNvSpPr>
                <a:spLocks/>
              </p:cNvSpPr>
              <p:nvPr/>
            </p:nvSpPr>
            <p:spPr bwMode="auto">
              <a:xfrm>
                <a:off x="3954" y="3317"/>
                <a:ext cx="133" cy="165"/>
              </a:xfrm>
              <a:custGeom>
                <a:avLst/>
                <a:gdLst>
                  <a:gd name="T0" fmla="*/ 23 w 266"/>
                  <a:gd name="T1" fmla="*/ 222 h 331"/>
                  <a:gd name="T2" fmla="*/ 23 w 266"/>
                  <a:gd name="T3" fmla="*/ 222 h 331"/>
                  <a:gd name="T4" fmla="*/ 22 w 266"/>
                  <a:gd name="T5" fmla="*/ 216 h 331"/>
                  <a:gd name="T6" fmla="*/ 21 w 266"/>
                  <a:gd name="T7" fmla="*/ 198 h 331"/>
                  <a:gd name="T8" fmla="*/ 21 w 266"/>
                  <a:gd name="T9" fmla="*/ 173 h 331"/>
                  <a:gd name="T10" fmla="*/ 25 w 266"/>
                  <a:gd name="T11" fmla="*/ 143 h 331"/>
                  <a:gd name="T12" fmla="*/ 33 w 266"/>
                  <a:gd name="T13" fmla="*/ 110 h 331"/>
                  <a:gd name="T14" fmla="*/ 46 w 266"/>
                  <a:gd name="T15" fmla="*/ 78 h 331"/>
                  <a:gd name="T16" fmla="*/ 70 w 266"/>
                  <a:gd name="T17" fmla="*/ 51 h 331"/>
                  <a:gd name="T18" fmla="*/ 103 w 266"/>
                  <a:gd name="T19" fmla="*/ 29 h 331"/>
                  <a:gd name="T20" fmla="*/ 116 w 266"/>
                  <a:gd name="T21" fmla="*/ 24 h 331"/>
                  <a:gd name="T22" fmla="*/ 127 w 266"/>
                  <a:gd name="T23" fmla="*/ 22 h 331"/>
                  <a:gd name="T24" fmla="*/ 139 w 266"/>
                  <a:gd name="T25" fmla="*/ 21 h 331"/>
                  <a:gd name="T26" fmla="*/ 150 w 266"/>
                  <a:gd name="T27" fmla="*/ 21 h 331"/>
                  <a:gd name="T28" fmla="*/ 162 w 266"/>
                  <a:gd name="T29" fmla="*/ 23 h 331"/>
                  <a:gd name="T30" fmla="*/ 172 w 266"/>
                  <a:gd name="T31" fmla="*/ 28 h 331"/>
                  <a:gd name="T32" fmla="*/ 182 w 266"/>
                  <a:gd name="T33" fmla="*/ 33 h 331"/>
                  <a:gd name="T34" fmla="*/ 192 w 266"/>
                  <a:gd name="T35" fmla="*/ 40 h 331"/>
                  <a:gd name="T36" fmla="*/ 208 w 266"/>
                  <a:gd name="T37" fmla="*/ 58 h 331"/>
                  <a:gd name="T38" fmla="*/ 223 w 266"/>
                  <a:gd name="T39" fmla="*/ 82 h 331"/>
                  <a:gd name="T40" fmla="*/ 234 w 266"/>
                  <a:gd name="T41" fmla="*/ 111 h 331"/>
                  <a:gd name="T42" fmla="*/ 242 w 266"/>
                  <a:gd name="T43" fmla="*/ 144 h 331"/>
                  <a:gd name="T44" fmla="*/ 247 w 266"/>
                  <a:gd name="T45" fmla="*/ 183 h 331"/>
                  <a:gd name="T46" fmla="*/ 246 w 266"/>
                  <a:gd name="T47" fmla="*/ 227 h 331"/>
                  <a:gd name="T48" fmla="*/ 241 w 266"/>
                  <a:gd name="T49" fmla="*/ 274 h 331"/>
                  <a:gd name="T50" fmla="*/ 230 w 266"/>
                  <a:gd name="T51" fmla="*/ 326 h 331"/>
                  <a:gd name="T52" fmla="*/ 249 w 266"/>
                  <a:gd name="T53" fmla="*/ 331 h 331"/>
                  <a:gd name="T54" fmla="*/ 260 w 266"/>
                  <a:gd name="T55" fmla="*/ 282 h 331"/>
                  <a:gd name="T56" fmla="*/ 265 w 266"/>
                  <a:gd name="T57" fmla="*/ 235 h 331"/>
                  <a:gd name="T58" fmla="*/ 266 w 266"/>
                  <a:gd name="T59" fmla="*/ 190 h 331"/>
                  <a:gd name="T60" fmla="*/ 263 w 266"/>
                  <a:gd name="T61" fmla="*/ 149 h 331"/>
                  <a:gd name="T62" fmla="*/ 255 w 266"/>
                  <a:gd name="T63" fmla="*/ 111 h 331"/>
                  <a:gd name="T64" fmla="*/ 243 w 266"/>
                  <a:gd name="T65" fmla="*/ 76 h 331"/>
                  <a:gd name="T66" fmla="*/ 226 w 266"/>
                  <a:gd name="T67" fmla="*/ 47 h 331"/>
                  <a:gd name="T68" fmla="*/ 205 w 266"/>
                  <a:gd name="T69" fmla="*/ 24 h 331"/>
                  <a:gd name="T70" fmla="*/ 194 w 266"/>
                  <a:gd name="T71" fmla="*/ 15 h 331"/>
                  <a:gd name="T72" fmla="*/ 181 w 266"/>
                  <a:gd name="T73" fmla="*/ 8 h 331"/>
                  <a:gd name="T74" fmla="*/ 167 w 266"/>
                  <a:gd name="T75" fmla="*/ 4 h 331"/>
                  <a:gd name="T76" fmla="*/ 154 w 266"/>
                  <a:gd name="T77" fmla="*/ 1 h 331"/>
                  <a:gd name="T78" fmla="*/ 140 w 266"/>
                  <a:gd name="T79" fmla="*/ 0 h 331"/>
                  <a:gd name="T80" fmla="*/ 125 w 266"/>
                  <a:gd name="T81" fmla="*/ 1 h 331"/>
                  <a:gd name="T82" fmla="*/ 110 w 266"/>
                  <a:gd name="T83" fmla="*/ 5 h 331"/>
                  <a:gd name="T84" fmla="*/ 95 w 266"/>
                  <a:gd name="T85" fmla="*/ 10 h 331"/>
                  <a:gd name="T86" fmla="*/ 57 w 266"/>
                  <a:gd name="T87" fmla="*/ 35 h 331"/>
                  <a:gd name="T88" fmla="*/ 30 w 266"/>
                  <a:gd name="T89" fmla="*/ 66 h 331"/>
                  <a:gd name="T90" fmla="*/ 13 w 266"/>
                  <a:gd name="T91" fmla="*/ 101 h 331"/>
                  <a:gd name="T92" fmla="*/ 4 w 266"/>
                  <a:gd name="T93" fmla="*/ 137 h 331"/>
                  <a:gd name="T94" fmla="*/ 0 w 266"/>
                  <a:gd name="T95" fmla="*/ 171 h 331"/>
                  <a:gd name="T96" fmla="*/ 0 w 266"/>
                  <a:gd name="T97" fmla="*/ 199 h 331"/>
                  <a:gd name="T98" fmla="*/ 2 w 266"/>
                  <a:gd name="T99" fmla="*/ 219 h 331"/>
                  <a:gd name="T100" fmla="*/ 3 w 266"/>
                  <a:gd name="T101" fmla="*/ 226 h 331"/>
                  <a:gd name="T102" fmla="*/ 23 w 266"/>
                  <a:gd name="T103" fmla="*/ 222 h 3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66"/>
                  <a:gd name="T157" fmla="*/ 0 h 331"/>
                  <a:gd name="T158" fmla="*/ 266 w 266"/>
                  <a:gd name="T159" fmla="*/ 331 h 33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66" h="331">
                    <a:moveTo>
                      <a:pt x="23" y="222"/>
                    </a:moveTo>
                    <a:lnTo>
                      <a:pt x="23" y="222"/>
                    </a:lnTo>
                    <a:lnTo>
                      <a:pt x="22" y="216"/>
                    </a:lnTo>
                    <a:lnTo>
                      <a:pt x="21" y="198"/>
                    </a:lnTo>
                    <a:lnTo>
                      <a:pt x="21" y="173"/>
                    </a:lnTo>
                    <a:lnTo>
                      <a:pt x="25" y="143"/>
                    </a:lnTo>
                    <a:lnTo>
                      <a:pt x="33" y="110"/>
                    </a:lnTo>
                    <a:lnTo>
                      <a:pt x="46" y="78"/>
                    </a:lnTo>
                    <a:lnTo>
                      <a:pt x="70" y="51"/>
                    </a:lnTo>
                    <a:lnTo>
                      <a:pt x="103" y="29"/>
                    </a:lnTo>
                    <a:lnTo>
                      <a:pt x="116" y="24"/>
                    </a:lnTo>
                    <a:lnTo>
                      <a:pt x="127" y="22"/>
                    </a:lnTo>
                    <a:lnTo>
                      <a:pt x="139" y="21"/>
                    </a:lnTo>
                    <a:lnTo>
                      <a:pt x="150" y="21"/>
                    </a:lnTo>
                    <a:lnTo>
                      <a:pt x="162" y="23"/>
                    </a:lnTo>
                    <a:lnTo>
                      <a:pt x="172" y="28"/>
                    </a:lnTo>
                    <a:lnTo>
                      <a:pt x="182" y="33"/>
                    </a:lnTo>
                    <a:lnTo>
                      <a:pt x="192" y="40"/>
                    </a:lnTo>
                    <a:lnTo>
                      <a:pt x="208" y="58"/>
                    </a:lnTo>
                    <a:lnTo>
                      <a:pt x="223" y="82"/>
                    </a:lnTo>
                    <a:lnTo>
                      <a:pt x="234" y="111"/>
                    </a:lnTo>
                    <a:lnTo>
                      <a:pt x="242" y="144"/>
                    </a:lnTo>
                    <a:lnTo>
                      <a:pt x="247" y="183"/>
                    </a:lnTo>
                    <a:lnTo>
                      <a:pt x="246" y="227"/>
                    </a:lnTo>
                    <a:lnTo>
                      <a:pt x="241" y="274"/>
                    </a:lnTo>
                    <a:lnTo>
                      <a:pt x="230" y="326"/>
                    </a:lnTo>
                    <a:lnTo>
                      <a:pt x="249" y="331"/>
                    </a:lnTo>
                    <a:lnTo>
                      <a:pt x="260" y="282"/>
                    </a:lnTo>
                    <a:lnTo>
                      <a:pt x="265" y="235"/>
                    </a:lnTo>
                    <a:lnTo>
                      <a:pt x="266" y="190"/>
                    </a:lnTo>
                    <a:lnTo>
                      <a:pt x="263" y="149"/>
                    </a:lnTo>
                    <a:lnTo>
                      <a:pt x="255" y="111"/>
                    </a:lnTo>
                    <a:lnTo>
                      <a:pt x="243" y="76"/>
                    </a:lnTo>
                    <a:lnTo>
                      <a:pt x="226" y="47"/>
                    </a:lnTo>
                    <a:lnTo>
                      <a:pt x="205" y="24"/>
                    </a:lnTo>
                    <a:lnTo>
                      <a:pt x="194" y="15"/>
                    </a:lnTo>
                    <a:lnTo>
                      <a:pt x="181" y="8"/>
                    </a:lnTo>
                    <a:lnTo>
                      <a:pt x="167" y="4"/>
                    </a:lnTo>
                    <a:lnTo>
                      <a:pt x="154" y="1"/>
                    </a:lnTo>
                    <a:lnTo>
                      <a:pt x="140" y="0"/>
                    </a:lnTo>
                    <a:lnTo>
                      <a:pt x="125" y="1"/>
                    </a:lnTo>
                    <a:lnTo>
                      <a:pt x="110" y="5"/>
                    </a:lnTo>
                    <a:lnTo>
                      <a:pt x="95" y="10"/>
                    </a:lnTo>
                    <a:lnTo>
                      <a:pt x="57" y="35"/>
                    </a:lnTo>
                    <a:lnTo>
                      <a:pt x="30" y="66"/>
                    </a:lnTo>
                    <a:lnTo>
                      <a:pt x="13" y="101"/>
                    </a:lnTo>
                    <a:lnTo>
                      <a:pt x="4" y="137"/>
                    </a:lnTo>
                    <a:lnTo>
                      <a:pt x="0" y="171"/>
                    </a:lnTo>
                    <a:lnTo>
                      <a:pt x="0" y="199"/>
                    </a:lnTo>
                    <a:lnTo>
                      <a:pt x="2" y="219"/>
                    </a:lnTo>
                    <a:lnTo>
                      <a:pt x="3" y="226"/>
                    </a:lnTo>
                    <a:lnTo>
                      <a:pt x="23" y="2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70"/>
            <p:cNvGrpSpPr>
              <a:grpSpLocks/>
            </p:cNvGrpSpPr>
            <p:nvPr/>
          </p:nvGrpSpPr>
          <p:grpSpPr bwMode="auto">
            <a:xfrm>
              <a:off x="3929" y="3575"/>
              <a:ext cx="261" cy="346"/>
              <a:chOff x="3880" y="3317"/>
              <a:chExt cx="261" cy="346"/>
            </a:xfrm>
          </p:grpSpPr>
          <p:sp>
            <p:nvSpPr>
              <p:cNvPr id="44" name="Freeform 71"/>
              <p:cNvSpPr>
                <a:spLocks/>
              </p:cNvSpPr>
              <p:nvPr/>
            </p:nvSpPr>
            <p:spPr bwMode="auto">
              <a:xfrm>
                <a:off x="3880" y="3416"/>
                <a:ext cx="261" cy="247"/>
              </a:xfrm>
              <a:custGeom>
                <a:avLst/>
                <a:gdLst>
                  <a:gd name="T0" fmla="*/ 522 w 523"/>
                  <a:gd name="T1" fmla="*/ 71 h 494"/>
                  <a:gd name="T2" fmla="*/ 511 w 523"/>
                  <a:gd name="T3" fmla="*/ 56 h 494"/>
                  <a:gd name="T4" fmla="*/ 492 w 523"/>
                  <a:gd name="T5" fmla="*/ 41 h 494"/>
                  <a:gd name="T6" fmla="*/ 463 w 523"/>
                  <a:gd name="T7" fmla="*/ 29 h 494"/>
                  <a:gd name="T8" fmla="*/ 428 w 523"/>
                  <a:gd name="T9" fmla="*/ 18 h 494"/>
                  <a:gd name="T10" fmla="*/ 386 w 523"/>
                  <a:gd name="T11" fmla="*/ 10 h 494"/>
                  <a:gd name="T12" fmla="*/ 340 w 523"/>
                  <a:gd name="T13" fmla="*/ 4 h 494"/>
                  <a:gd name="T14" fmla="*/ 288 w 523"/>
                  <a:gd name="T15" fmla="*/ 0 h 494"/>
                  <a:gd name="T16" fmla="*/ 235 w 523"/>
                  <a:gd name="T17" fmla="*/ 0 h 494"/>
                  <a:gd name="T18" fmla="*/ 184 w 523"/>
                  <a:gd name="T19" fmla="*/ 4 h 494"/>
                  <a:gd name="T20" fmla="*/ 137 w 523"/>
                  <a:gd name="T21" fmla="*/ 10 h 494"/>
                  <a:gd name="T22" fmla="*/ 96 w 523"/>
                  <a:gd name="T23" fmla="*/ 18 h 494"/>
                  <a:gd name="T24" fmla="*/ 60 w 523"/>
                  <a:gd name="T25" fmla="*/ 29 h 494"/>
                  <a:gd name="T26" fmla="*/ 31 w 523"/>
                  <a:gd name="T27" fmla="*/ 41 h 494"/>
                  <a:gd name="T28" fmla="*/ 12 w 523"/>
                  <a:gd name="T29" fmla="*/ 56 h 494"/>
                  <a:gd name="T30" fmla="*/ 1 w 523"/>
                  <a:gd name="T31" fmla="*/ 71 h 494"/>
                  <a:gd name="T32" fmla="*/ 0 w 523"/>
                  <a:gd name="T33" fmla="*/ 82 h 494"/>
                  <a:gd name="T34" fmla="*/ 2 w 523"/>
                  <a:gd name="T35" fmla="*/ 89 h 494"/>
                  <a:gd name="T36" fmla="*/ 106 w 523"/>
                  <a:gd name="T37" fmla="*/ 429 h 494"/>
                  <a:gd name="T38" fmla="*/ 106 w 523"/>
                  <a:gd name="T39" fmla="*/ 430 h 494"/>
                  <a:gd name="T40" fmla="*/ 106 w 523"/>
                  <a:gd name="T41" fmla="*/ 432 h 494"/>
                  <a:gd name="T42" fmla="*/ 107 w 523"/>
                  <a:gd name="T43" fmla="*/ 437 h 494"/>
                  <a:gd name="T44" fmla="*/ 111 w 523"/>
                  <a:gd name="T45" fmla="*/ 443 h 494"/>
                  <a:gd name="T46" fmla="*/ 115 w 523"/>
                  <a:gd name="T47" fmla="*/ 446 h 494"/>
                  <a:gd name="T48" fmla="*/ 134 w 523"/>
                  <a:gd name="T49" fmla="*/ 460 h 494"/>
                  <a:gd name="T50" fmla="*/ 160 w 523"/>
                  <a:gd name="T51" fmla="*/ 474 h 494"/>
                  <a:gd name="T52" fmla="*/ 199 w 523"/>
                  <a:gd name="T53" fmla="*/ 487 h 494"/>
                  <a:gd name="T54" fmla="*/ 259 w 523"/>
                  <a:gd name="T55" fmla="*/ 494 h 494"/>
                  <a:gd name="T56" fmla="*/ 331 w 523"/>
                  <a:gd name="T57" fmla="*/ 490 h 494"/>
                  <a:gd name="T58" fmla="*/ 380 w 523"/>
                  <a:gd name="T59" fmla="*/ 475 h 494"/>
                  <a:gd name="T60" fmla="*/ 408 w 523"/>
                  <a:gd name="T61" fmla="*/ 453 h 494"/>
                  <a:gd name="T62" fmla="*/ 417 w 523"/>
                  <a:gd name="T63" fmla="*/ 432 h 494"/>
                  <a:gd name="T64" fmla="*/ 521 w 523"/>
                  <a:gd name="T65" fmla="*/ 89 h 494"/>
                  <a:gd name="T66" fmla="*/ 523 w 523"/>
                  <a:gd name="T67" fmla="*/ 82 h 49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3"/>
                  <a:gd name="T103" fmla="*/ 0 h 494"/>
                  <a:gd name="T104" fmla="*/ 523 w 523"/>
                  <a:gd name="T105" fmla="*/ 494 h 49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3" h="494">
                    <a:moveTo>
                      <a:pt x="523" y="79"/>
                    </a:moveTo>
                    <a:lnTo>
                      <a:pt x="522" y="71"/>
                    </a:lnTo>
                    <a:lnTo>
                      <a:pt x="517" y="63"/>
                    </a:lnTo>
                    <a:lnTo>
                      <a:pt x="511" y="56"/>
                    </a:lnTo>
                    <a:lnTo>
                      <a:pt x="502" y="48"/>
                    </a:lnTo>
                    <a:lnTo>
                      <a:pt x="492" y="41"/>
                    </a:lnTo>
                    <a:lnTo>
                      <a:pt x="478" y="35"/>
                    </a:lnTo>
                    <a:lnTo>
                      <a:pt x="463" y="29"/>
                    </a:lnTo>
                    <a:lnTo>
                      <a:pt x="447" y="23"/>
                    </a:lnTo>
                    <a:lnTo>
                      <a:pt x="428" y="18"/>
                    </a:lnTo>
                    <a:lnTo>
                      <a:pt x="408" y="13"/>
                    </a:lnTo>
                    <a:lnTo>
                      <a:pt x="386" y="10"/>
                    </a:lnTo>
                    <a:lnTo>
                      <a:pt x="364" y="6"/>
                    </a:lnTo>
                    <a:lnTo>
                      <a:pt x="340" y="4"/>
                    </a:lnTo>
                    <a:lnTo>
                      <a:pt x="314" y="1"/>
                    </a:lnTo>
                    <a:lnTo>
                      <a:pt x="288" y="0"/>
                    </a:lnTo>
                    <a:lnTo>
                      <a:pt x="261" y="0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4" y="4"/>
                    </a:lnTo>
                    <a:lnTo>
                      <a:pt x="160" y="6"/>
                    </a:lnTo>
                    <a:lnTo>
                      <a:pt x="137" y="10"/>
                    </a:lnTo>
                    <a:lnTo>
                      <a:pt x="115" y="13"/>
                    </a:lnTo>
                    <a:lnTo>
                      <a:pt x="96" y="18"/>
                    </a:lnTo>
                    <a:lnTo>
                      <a:pt x="77" y="23"/>
                    </a:lnTo>
                    <a:lnTo>
                      <a:pt x="60" y="29"/>
                    </a:lnTo>
                    <a:lnTo>
                      <a:pt x="45" y="35"/>
                    </a:lnTo>
                    <a:lnTo>
                      <a:pt x="31" y="41"/>
                    </a:lnTo>
                    <a:lnTo>
                      <a:pt x="21" y="48"/>
                    </a:lnTo>
                    <a:lnTo>
                      <a:pt x="12" y="56"/>
                    </a:lnTo>
                    <a:lnTo>
                      <a:pt x="6" y="63"/>
                    </a:lnTo>
                    <a:lnTo>
                      <a:pt x="1" y="71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1" y="86"/>
                    </a:lnTo>
                    <a:lnTo>
                      <a:pt x="2" y="89"/>
                    </a:lnTo>
                    <a:lnTo>
                      <a:pt x="5" y="92"/>
                    </a:lnTo>
                    <a:lnTo>
                      <a:pt x="106" y="429"/>
                    </a:lnTo>
                    <a:lnTo>
                      <a:pt x="106" y="430"/>
                    </a:lnTo>
                    <a:lnTo>
                      <a:pt x="106" y="431"/>
                    </a:lnTo>
                    <a:lnTo>
                      <a:pt x="106" y="432"/>
                    </a:lnTo>
                    <a:lnTo>
                      <a:pt x="106" y="435"/>
                    </a:lnTo>
                    <a:lnTo>
                      <a:pt x="107" y="437"/>
                    </a:lnTo>
                    <a:lnTo>
                      <a:pt x="108" y="441"/>
                    </a:lnTo>
                    <a:lnTo>
                      <a:pt x="111" y="443"/>
                    </a:lnTo>
                    <a:lnTo>
                      <a:pt x="112" y="446"/>
                    </a:lnTo>
                    <a:lnTo>
                      <a:pt x="115" y="446"/>
                    </a:lnTo>
                    <a:lnTo>
                      <a:pt x="123" y="453"/>
                    </a:lnTo>
                    <a:lnTo>
                      <a:pt x="134" y="460"/>
                    </a:lnTo>
                    <a:lnTo>
                      <a:pt x="145" y="467"/>
                    </a:lnTo>
                    <a:lnTo>
                      <a:pt x="160" y="474"/>
                    </a:lnTo>
                    <a:lnTo>
                      <a:pt x="177" y="481"/>
                    </a:lnTo>
                    <a:lnTo>
                      <a:pt x="199" y="487"/>
                    </a:lnTo>
                    <a:lnTo>
                      <a:pt x="227" y="490"/>
                    </a:lnTo>
                    <a:lnTo>
                      <a:pt x="259" y="494"/>
                    </a:lnTo>
                    <a:lnTo>
                      <a:pt x="298" y="494"/>
                    </a:lnTo>
                    <a:lnTo>
                      <a:pt x="331" y="490"/>
                    </a:lnTo>
                    <a:lnTo>
                      <a:pt x="358" y="483"/>
                    </a:lnTo>
                    <a:lnTo>
                      <a:pt x="380" y="475"/>
                    </a:lnTo>
                    <a:lnTo>
                      <a:pt x="396" y="465"/>
                    </a:lnTo>
                    <a:lnTo>
                      <a:pt x="408" y="453"/>
                    </a:lnTo>
                    <a:lnTo>
                      <a:pt x="415" y="443"/>
                    </a:lnTo>
                    <a:lnTo>
                      <a:pt x="417" y="432"/>
                    </a:lnTo>
                    <a:lnTo>
                      <a:pt x="519" y="92"/>
                    </a:lnTo>
                    <a:lnTo>
                      <a:pt x="521" y="89"/>
                    </a:lnTo>
                    <a:lnTo>
                      <a:pt x="522" y="86"/>
                    </a:lnTo>
                    <a:lnTo>
                      <a:pt x="523" y="82"/>
                    </a:lnTo>
                    <a:lnTo>
                      <a:pt x="523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72"/>
              <p:cNvSpPr>
                <a:spLocks/>
              </p:cNvSpPr>
              <p:nvPr/>
            </p:nvSpPr>
            <p:spPr bwMode="auto">
              <a:xfrm>
                <a:off x="3904" y="3431"/>
                <a:ext cx="213" cy="217"/>
              </a:xfrm>
              <a:custGeom>
                <a:avLst/>
                <a:gdLst>
                  <a:gd name="T0" fmla="*/ 425 w 427"/>
                  <a:gd name="T1" fmla="*/ 62 h 434"/>
                  <a:gd name="T2" fmla="*/ 417 w 427"/>
                  <a:gd name="T3" fmla="*/ 49 h 434"/>
                  <a:gd name="T4" fmla="*/ 401 w 427"/>
                  <a:gd name="T5" fmla="*/ 36 h 434"/>
                  <a:gd name="T6" fmla="*/ 378 w 427"/>
                  <a:gd name="T7" fmla="*/ 26 h 434"/>
                  <a:gd name="T8" fmla="*/ 349 w 427"/>
                  <a:gd name="T9" fmla="*/ 16 h 434"/>
                  <a:gd name="T10" fmla="*/ 315 w 427"/>
                  <a:gd name="T11" fmla="*/ 8 h 434"/>
                  <a:gd name="T12" fmla="*/ 277 w 427"/>
                  <a:gd name="T13" fmla="*/ 4 h 434"/>
                  <a:gd name="T14" fmla="*/ 235 w 427"/>
                  <a:gd name="T15" fmla="*/ 0 h 434"/>
                  <a:gd name="T16" fmla="*/ 192 w 427"/>
                  <a:gd name="T17" fmla="*/ 0 h 434"/>
                  <a:gd name="T18" fmla="*/ 150 w 427"/>
                  <a:gd name="T19" fmla="*/ 4 h 434"/>
                  <a:gd name="T20" fmla="*/ 112 w 427"/>
                  <a:gd name="T21" fmla="*/ 8 h 434"/>
                  <a:gd name="T22" fmla="*/ 78 w 427"/>
                  <a:gd name="T23" fmla="*/ 16 h 434"/>
                  <a:gd name="T24" fmla="*/ 49 w 427"/>
                  <a:gd name="T25" fmla="*/ 26 h 434"/>
                  <a:gd name="T26" fmla="*/ 26 w 427"/>
                  <a:gd name="T27" fmla="*/ 36 h 434"/>
                  <a:gd name="T28" fmla="*/ 10 w 427"/>
                  <a:gd name="T29" fmla="*/ 49 h 434"/>
                  <a:gd name="T30" fmla="*/ 2 w 427"/>
                  <a:gd name="T31" fmla="*/ 62 h 434"/>
                  <a:gd name="T32" fmla="*/ 0 w 427"/>
                  <a:gd name="T33" fmla="*/ 73 h 434"/>
                  <a:gd name="T34" fmla="*/ 3 w 427"/>
                  <a:gd name="T35" fmla="*/ 79 h 434"/>
                  <a:gd name="T36" fmla="*/ 87 w 427"/>
                  <a:gd name="T37" fmla="*/ 376 h 434"/>
                  <a:gd name="T38" fmla="*/ 87 w 427"/>
                  <a:gd name="T39" fmla="*/ 377 h 434"/>
                  <a:gd name="T40" fmla="*/ 87 w 427"/>
                  <a:gd name="T41" fmla="*/ 379 h 434"/>
                  <a:gd name="T42" fmla="*/ 88 w 427"/>
                  <a:gd name="T43" fmla="*/ 384 h 434"/>
                  <a:gd name="T44" fmla="*/ 90 w 427"/>
                  <a:gd name="T45" fmla="*/ 389 h 434"/>
                  <a:gd name="T46" fmla="*/ 94 w 427"/>
                  <a:gd name="T47" fmla="*/ 392 h 434"/>
                  <a:gd name="T48" fmla="*/ 109 w 427"/>
                  <a:gd name="T49" fmla="*/ 404 h 434"/>
                  <a:gd name="T50" fmla="*/ 131 w 427"/>
                  <a:gd name="T51" fmla="*/ 416 h 434"/>
                  <a:gd name="T52" fmla="*/ 163 w 427"/>
                  <a:gd name="T53" fmla="*/ 427 h 434"/>
                  <a:gd name="T54" fmla="*/ 211 w 427"/>
                  <a:gd name="T55" fmla="*/ 434 h 434"/>
                  <a:gd name="T56" fmla="*/ 270 w 427"/>
                  <a:gd name="T57" fmla="*/ 430 h 434"/>
                  <a:gd name="T58" fmla="*/ 310 w 427"/>
                  <a:gd name="T59" fmla="*/ 416 h 434"/>
                  <a:gd name="T60" fmla="*/ 333 w 427"/>
                  <a:gd name="T61" fmla="*/ 398 h 434"/>
                  <a:gd name="T62" fmla="*/ 340 w 427"/>
                  <a:gd name="T63" fmla="*/ 379 h 434"/>
                  <a:gd name="T64" fmla="*/ 424 w 427"/>
                  <a:gd name="T65" fmla="*/ 79 h 434"/>
                  <a:gd name="T66" fmla="*/ 427 w 427"/>
                  <a:gd name="T67" fmla="*/ 73 h 4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7"/>
                  <a:gd name="T103" fmla="*/ 0 h 434"/>
                  <a:gd name="T104" fmla="*/ 427 w 427"/>
                  <a:gd name="T105" fmla="*/ 434 h 4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7" h="434">
                    <a:moveTo>
                      <a:pt x="427" y="69"/>
                    </a:moveTo>
                    <a:lnTo>
                      <a:pt x="425" y="62"/>
                    </a:lnTo>
                    <a:lnTo>
                      <a:pt x="422" y="56"/>
                    </a:lnTo>
                    <a:lnTo>
                      <a:pt x="417" y="49"/>
                    </a:lnTo>
                    <a:lnTo>
                      <a:pt x="409" y="43"/>
                    </a:lnTo>
                    <a:lnTo>
                      <a:pt x="401" y="36"/>
                    </a:lnTo>
                    <a:lnTo>
                      <a:pt x="390" y="31"/>
                    </a:lnTo>
                    <a:lnTo>
                      <a:pt x="378" y="26"/>
                    </a:lnTo>
                    <a:lnTo>
                      <a:pt x="364" y="21"/>
                    </a:lnTo>
                    <a:lnTo>
                      <a:pt x="349" y="16"/>
                    </a:lnTo>
                    <a:lnTo>
                      <a:pt x="332" y="12"/>
                    </a:lnTo>
                    <a:lnTo>
                      <a:pt x="315" y="8"/>
                    </a:lnTo>
                    <a:lnTo>
                      <a:pt x="296" y="6"/>
                    </a:lnTo>
                    <a:lnTo>
                      <a:pt x="277" y="4"/>
                    </a:lnTo>
                    <a:lnTo>
                      <a:pt x="256" y="1"/>
                    </a:lnTo>
                    <a:lnTo>
                      <a:pt x="235" y="0"/>
                    </a:lnTo>
                    <a:lnTo>
                      <a:pt x="213" y="0"/>
                    </a:lnTo>
                    <a:lnTo>
                      <a:pt x="192" y="0"/>
                    </a:lnTo>
                    <a:lnTo>
                      <a:pt x="171" y="1"/>
                    </a:lnTo>
                    <a:lnTo>
                      <a:pt x="150" y="4"/>
                    </a:lnTo>
                    <a:lnTo>
                      <a:pt x="131" y="6"/>
                    </a:lnTo>
                    <a:lnTo>
                      <a:pt x="112" y="8"/>
                    </a:lnTo>
                    <a:lnTo>
                      <a:pt x="95" y="12"/>
                    </a:lnTo>
                    <a:lnTo>
                      <a:pt x="78" y="16"/>
                    </a:lnTo>
                    <a:lnTo>
                      <a:pt x="63" y="21"/>
                    </a:lnTo>
                    <a:lnTo>
                      <a:pt x="49" y="26"/>
                    </a:lnTo>
                    <a:lnTo>
                      <a:pt x="37" y="31"/>
                    </a:lnTo>
                    <a:lnTo>
                      <a:pt x="26" y="36"/>
                    </a:lnTo>
                    <a:lnTo>
                      <a:pt x="18" y="43"/>
                    </a:lnTo>
                    <a:lnTo>
                      <a:pt x="10" y="49"/>
                    </a:lnTo>
                    <a:lnTo>
                      <a:pt x="5" y="56"/>
                    </a:lnTo>
                    <a:lnTo>
                      <a:pt x="2" y="62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2" y="75"/>
                    </a:lnTo>
                    <a:lnTo>
                      <a:pt x="3" y="79"/>
                    </a:lnTo>
                    <a:lnTo>
                      <a:pt x="4" y="82"/>
                    </a:lnTo>
                    <a:lnTo>
                      <a:pt x="87" y="376"/>
                    </a:lnTo>
                    <a:lnTo>
                      <a:pt x="87" y="377"/>
                    </a:lnTo>
                    <a:lnTo>
                      <a:pt x="87" y="378"/>
                    </a:lnTo>
                    <a:lnTo>
                      <a:pt x="87" y="379"/>
                    </a:lnTo>
                    <a:lnTo>
                      <a:pt x="87" y="382"/>
                    </a:lnTo>
                    <a:lnTo>
                      <a:pt x="88" y="384"/>
                    </a:lnTo>
                    <a:lnTo>
                      <a:pt x="89" y="386"/>
                    </a:lnTo>
                    <a:lnTo>
                      <a:pt x="90" y="389"/>
                    </a:lnTo>
                    <a:lnTo>
                      <a:pt x="91" y="392"/>
                    </a:lnTo>
                    <a:lnTo>
                      <a:pt x="94" y="392"/>
                    </a:lnTo>
                    <a:lnTo>
                      <a:pt x="101" y="398"/>
                    </a:lnTo>
                    <a:lnTo>
                      <a:pt x="109" y="404"/>
                    </a:lnTo>
                    <a:lnTo>
                      <a:pt x="118" y="411"/>
                    </a:lnTo>
                    <a:lnTo>
                      <a:pt x="131" y="416"/>
                    </a:lnTo>
                    <a:lnTo>
                      <a:pt x="145" y="422"/>
                    </a:lnTo>
                    <a:lnTo>
                      <a:pt x="163" y="427"/>
                    </a:lnTo>
                    <a:lnTo>
                      <a:pt x="185" y="431"/>
                    </a:lnTo>
                    <a:lnTo>
                      <a:pt x="211" y="434"/>
                    </a:lnTo>
                    <a:lnTo>
                      <a:pt x="242" y="434"/>
                    </a:lnTo>
                    <a:lnTo>
                      <a:pt x="270" y="430"/>
                    </a:lnTo>
                    <a:lnTo>
                      <a:pt x="292" y="424"/>
                    </a:lnTo>
                    <a:lnTo>
                      <a:pt x="310" y="416"/>
                    </a:lnTo>
                    <a:lnTo>
                      <a:pt x="323" y="407"/>
                    </a:lnTo>
                    <a:lnTo>
                      <a:pt x="333" y="398"/>
                    </a:lnTo>
                    <a:lnTo>
                      <a:pt x="338" y="387"/>
                    </a:lnTo>
                    <a:lnTo>
                      <a:pt x="340" y="379"/>
                    </a:lnTo>
                    <a:lnTo>
                      <a:pt x="423" y="82"/>
                    </a:lnTo>
                    <a:lnTo>
                      <a:pt x="424" y="79"/>
                    </a:lnTo>
                    <a:lnTo>
                      <a:pt x="425" y="75"/>
                    </a:lnTo>
                    <a:lnTo>
                      <a:pt x="427" y="73"/>
                    </a:lnTo>
                    <a:lnTo>
                      <a:pt x="427" y="69"/>
                    </a:lnTo>
                    <a:close/>
                  </a:path>
                </a:pathLst>
              </a:custGeom>
              <a:solidFill>
                <a:srgbClr val="B54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73"/>
              <p:cNvSpPr>
                <a:spLocks/>
              </p:cNvSpPr>
              <p:nvPr/>
            </p:nvSpPr>
            <p:spPr bwMode="auto">
              <a:xfrm>
                <a:off x="3904" y="3431"/>
                <a:ext cx="214" cy="59"/>
              </a:xfrm>
              <a:custGeom>
                <a:avLst/>
                <a:gdLst>
                  <a:gd name="T0" fmla="*/ 427 w 428"/>
                  <a:gd name="T1" fmla="*/ 68 h 118"/>
                  <a:gd name="T2" fmla="*/ 418 w 428"/>
                  <a:gd name="T3" fmla="*/ 79 h 118"/>
                  <a:gd name="T4" fmla="*/ 402 w 428"/>
                  <a:gd name="T5" fmla="*/ 89 h 118"/>
                  <a:gd name="T6" fmla="*/ 379 w 428"/>
                  <a:gd name="T7" fmla="*/ 97 h 118"/>
                  <a:gd name="T8" fmla="*/ 349 w 428"/>
                  <a:gd name="T9" fmla="*/ 105 h 118"/>
                  <a:gd name="T10" fmla="*/ 316 w 428"/>
                  <a:gd name="T11" fmla="*/ 111 h 118"/>
                  <a:gd name="T12" fmla="*/ 277 w 428"/>
                  <a:gd name="T13" fmla="*/ 115 h 118"/>
                  <a:gd name="T14" fmla="*/ 235 w 428"/>
                  <a:gd name="T15" fmla="*/ 118 h 118"/>
                  <a:gd name="T16" fmla="*/ 192 w 428"/>
                  <a:gd name="T17" fmla="*/ 118 h 118"/>
                  <a:gd name="T18" fmla="*/ 150 w 428"/>
                  <a:gd name="T19" fmla="*/ 115 h 118"/>
                  <a:gd name="T20" fmla="*/ 112 w 428"/>
                  <a:gd name="T21" fmla="*/ 111 h 118"/>
                  <a:gd name="T22" fmla="*/ 78 w 428"/>
                  <a:gd name="T23" fmla="*/ 105 h 118"/>
                  <a:gd name="T24" fmla="*/ 49 w 428"/>
                  <a:gd name="T25" fmla="*/ 97 h 118"/>
                  <a:gd name="T26" fmla="*/ 26 w 428"/>
                  <a:gd name="T27" fmla="*/ 89 h 118"/>
                  <a:gd name="T28" fmla="*/ 10 w 428"/>
                  <a:gd name="T29" fmla="*/ 79 h 118"/>
                  <a:gd name="T30" fmla="*/ 2 w 428"/>
                  <a:gd name="T31" fmla="*/ 68 h 118"/>
                  <a:gd name="T32" fmla="*/ 2 w 428"/>
                  <a:gd name="T33" fmla="*/ 57 h 118"/>
                  <a:gd name="T34" fmla="*/ 10 w 428"/>
                  <a:gd name="T35" fmla="*/ 45 h 118"/>
                  <a:gd name="T36" fmla="*/ 26 w 428"/>
                  <a:gd name="T37" fmla="*/ 35 h 118"/>
                  <a:gd name="T38" fmla="*/ 49 w 428"/>
                  <a:gd name="T39" fmla="*/ 24 h 118"/>
                  <a:gd name="T40" fmla="*/ 78 w 428"/>
                  <a:gd name="T41" fmla="*/ 15 h 118"/>
                  <a:gd name="T42" fmla="*/ 112 w 428"/>
                  <a:gd name="T43" fmla="*/ 8 h 118"/>
                  <a:gd name="T44" fmla="*/ 150 w 428"/>
                  <a:gd name="T45" fmla="*/ 4 h 118"/>
                  <a:gd name="T46" fmla="*/ 192 w 428"/>
                  <a:gd name="T47" fmla="*/ 0 h 118"/>
                  <a:gd name="T48" fmla="*/ 235 w 428"/>
                  <a:gd name="T49" fmla="*/ 0 h 118"/>
                  <a:gd name="T50" fmla="*/ 277 w 428"/>
                  <a:gd name="T51" fmla="*/ 4 h 118"/>
                  <a:gd name="T52" fmla="*/ 316 w 428"/>
                  <a:gd name="T53" fmla="*/ 8 h 118"/>
                  <a:gd name="T54" fmla="*/ 349 w 428"/>
                  <a:gd name="T55" fmla="*/ 15 h 118"/>
                  <a:gd name="T56" fmla="*/ 379 w 428"/>
                  <a:gd name="T57" fmla="*/ 24 h 118"/>
                  <a:gd name="T58" fmla="*/ 402 w 428"/>
                  <a:gd name="T59" fmla="*/ 35 h 118"/>
                  <a:gd name="T60" fmla="*/ 418 w 428"/>
                  <a:gd name="T61" fmla="*/ 45 h 118"/>
                  <a:gd name="T62" fmla="*/ 427 w 428"/>
                  <a:gd name="T63" fmla="*/ 57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8"/>
                  <a:gd name="T97" fmla="*/ 0 h 118"/>
                  <a:gd name="T98" fmla="*/ 428 w 428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8" h="118">
                    <a:moveTo>
                      <a:pt x="428" y="62"/>
                    </a:moveTo>
                    <a:lnTo>
                      <a:pt x="427" y="68"/>
                    </a:lnTo>
                    <a:lnTo>
                      <a:pt x="423" y="74"/>
                    </a:lnTo>
                    <a:lnTo>
                      <a:pt x="418" y="79"/>
                    </a:lnTo>
                    <a:lnTo>
                      <a:pt x="410" y="83"/>
                    </a:lnTo>
                    <a:lnTo>
                      <a:pt x="402" y="89"/>
                    </a:lnTo>
                    <a:lnTo>
                      <a:pt x="391" y="94"/>
                    </a:lnTo>
                    <a:lnTo>
                      <a:pt x="379" y="97"/>
                    </a:lnTo>
                    <a:lnTo>
                      <a:pt x="365" y="102"/>
                    </a:lnTo>
                    <a:lnTo>
                      <a:pt x="349" y="105"/>
                    </a:lnTo>
                    <a:lnTo>
                      <a:pt x="333" y="109"/>
                    </a:lnTo>
                    <a:lnTo>
                      <a:pt x="316" y="111"/>
                    </a:lnTo>
                    <a:lnTo>
                      <a:pt x="298" y="113"/>
                    </a:lnTo>
                    <a:lnTo>
                      <a:pt x="277" y="115"/>
                    </a:lnTo>
                    <a:lnTo>
                      <a:pt x="257" y="117"/>
                    </a:lnTo>
                    <a:lnTo>
                      <a:pt x="235" y="118"/>
                    </a:lnTo>
                    <a:lnTo>
                      <a:pt x="213" y="118"/>
                    </a:lnTo>
                    <a:lnTo>
                      <a:pt x="192" y="118"/>
                    </a:lnTo>
                    <a:lnTo>
                      <a:pt x="171" y="117"/>
                    </a:lnTo>
                    <a:lnTo>
                      <a:pt x="150" y="115"/>
                    </a:lnTo>
                    <a:lnTo>
                      <a:pt x="131" y="113"/>
                    </a:lnTo>
                    <a:lnTo>
                      <a:pt x="112" y="111"/>
                    </a:lnTo>
                    <a:lnTo>
                      <a:pt x="95" y="109"/>
                    </a:lnTo>
                    <a:lnTo>
                      <a:pt x="78" y="105"/>
                    </a:lnTo>
                    <a:lnTo>
                      <a:pt x="63" y="102"/>
                    </a:lnTo>
                    <a:lnTo>
                      <a:pt x="49" y="97"/>
                    </a:lnTo>
                    <a:lnTo>
                      <a:pt x="37" y="94"/>
                    </a:lnTo>
                    <a:lnTo>
                      <a:pt x="26" y="89"/>
                    </a:lnTo>
                    <a:lnTo>
                      <a:pt x="18" y="83"/>
                    </a:lnTo>
                    <a:lnTo>
                      <a:pt x="10" y="79"/>
                    </a:lnTo>
                    <a:lnTo>
                      <a:pt x="5" y="74"/>
                    </a:lnTo>
                    <a:lnTo>
                      <a:pt x="2" y="68"/>
                    </a:lnTo>
                    <a:lnTo>
                      <a:pt x="0" y="62"/>
                    </a:lnTo>
                    <a:lnTo>
                      <a:pt x="2" y="57"/>
                    </a:lnTo>
                    <a:lnTo>
                      <a:pt x="5" y="51"/>
                    </a:lnTo>
                    <a:lnTo>
                      <a:pt x="10" y="45"/>
                    </a:lnTo>
                    <a:lnTo>
                      <a:pt x="18" y="39"/>
                    </a:lnTo>
                    <a:lnTo>
                      <a:pt x="26" y="35"/>
                    </a:lnTo>
                    <a:lnTo>
                      <a:pt x="37" y="29"/>
                    </a:lnTo>
                    <a:lnTo>
                      <a:pt x="49" y="24"/>
                    </a:lnTo>
                    <a:lnTo>
                      <a:pt x="63" y="20"/>
                    </a:lnTo>
                    <a:lnTo>
                      <a:pt x="78" y="15"/>
                    </a:lnTo>
                    <a:lnTo>
                      <a:pt x="95" y="12"/>
                    </a:lnTo>
                    <a:lnTo>
                      <a:pt x="112" y="8"/>
                    </a:lnTo>
                    <a:lnTo>
                      <a:pt x="131" y="6"/>
                    </a:lnTo>
                    <a:lnTo>
                      <a:pt x="150" y="4"/>
                    </a:lnTo>
                    <a:lnTo>
                      <a:pt x="171" y="1"/>
                    </a:lnTo>
                    <a:lnTo>
                      <a:pt x="192" y="0"/>
                    </a:lnTo>
                    <a:lnTo>
                      <a:pt x="213" y="0"/>
                    </a:lnTo>
                    <a:lnTo>
                      <a:pt x="235" y="0"/>
                    </a:lnTo>
                    <a:lnTo>
                      <a:pt x="257" y="1"/>
                    </a:lnTo>
                    <a:lnTo>
                      <a:pt x="277" y="4"/>
                    </a:lnTo>
                    <a:lnTo>
                      <a:pt x="298" y="6"/>
                    </a:lnTo>
                    <a:lnTo>
                      <a:pt x="316" y="8"/>
                    </a:lnTo>
                    <a:lnTo>
                      <a:pt x="333" y="12"/>
                    </a:lnTo>
                    <a:lnTo>
                      <a:pt x="349" y="15"/>
                    </a:lnTo>
                    <a:lnTo>
                      <a:pt x="365" y="20"/>
                    </a:lnTo>
                    <a:lnTo>
                      <a:pt x="379" y="24"/>
                    </a:lnTo>
                    <a:lnTo>
                      <a:pt x="391" y="29"/>
                    </a:lnTo>
                    <a:lnTo>
                      <a:pt x="402" y="35"/>
                    </a:lnTo>
                    <a:lnTo>
                      <a:pt x="410" y="39"/>
                    </a:lnTo>
                    <a:lnTo>
                      <a:pt x="418" y="45"/>
                    </a:lnTo>
                    <a:lnTo>
                      <a:pt x="423" y="51"/>
                    </a:lnTo>
                    <a:lnTo>
                      <a:pt x="427" y="57"/>
                    </a:lnTo>
                    <a:lnTo>
                      <a:pt x="428" y="62"/>
                    </a:lnTo>
                    <a:close/>
                  </a:path>
                </a:pathLst>
              </a:custGeom>
              <a:solidFill>
                <a:srgbClr val="6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74"/>
              <p:cNvSpPr>
                <a:spLocks/>
              </p:cNvSpPr>
              <p:nvPr/>
            </p:nvSpPr>
            <p:spPr bwMode="auto">
              <a:xfrm>
                <a:off x="3896" y="3442"/>
                <a:ext cx="230" cy="54"/>
              </a:xfrm>
              <a:custGeom>
                <a:avLst/>
                <a:gdLst>
                  <a:gd name="T0" fmla="*/ 6 w 460"/>
                  <a:gd name="T1" fmla="*/ 5 h 107"/>
                  <a:gd name="T2" fmla="*/ 0 w 460"/>
                  <a:gd name="T3" fmla="*/ 31 h 107"/>
                  <a:gd name="T4" fmla="*/ 9 w 460"/>
                  <a:gd name="T5" fmla="*/ 55 h 107"/>
                  <a:gd name="T6" fmla="*/ 21 w 460"/>
                  <a:gd name="T7" fmla="*/ 67 h 107"/>
                  <a:gd name="T8" fmla="*/ 37 w 460"/>
                  <a:gd name="T9" fmla="*/ 77 h 107"/>
                  <a:gd name="T10" fmla="*/ 58 w 460"/>
                  <a:gd name="T11" fmla="*/ 85 h 107"/>
                  <a:gd name="T12" fmla="*/ 83 w 460"/>
                  <a:gd name="T13" fmla="*/ 92 h 107"/>
                  <a:gd name="T14" fmla="*/ 112 w 460"/>
                  <a:gd name="T15" fmla="*/ 97 h 107"/>
                  <a:gd name="T16" fmla="*/ 147 w 460"/>
                  <a:gd name="T17" fmla="*/ 100 h 107"/>
                  <a:gd name="T18" fmla="*/ 185 w 460"/>
                  <a:gd name="T19" fmla="*/ 103 h 107"/>
                  <a:gd name="T20" fmla="*/ 204 w 460"/>
                  <a:gd name="T21" fmla="*/ 103 h 107"/>
                  <a:gd name="T22" fmla="*/ 213 w 460"/>
                  <a:gd name="T23" fmla="*/ 104 h 107"/>
                  <a:gd name="T24" fmla="*/ 234 w 460"/>
                  <a:gd name="T25" fmla="*/ 106 h 107"/>
                  <a:gd name="T26" fmla="*/ 264 w 460"/>
                  <a:gd name="T27" fmla="*/ 107 h 107"/>
                  <a:gd name="T28" fmla="*/ 301 w 460"/>
                  <a:gd name="T29" fmla="*/ 105 h 107"/>
                  <a:gd name="T30" fmla="*/ 342 w 460"/>
                  <a:gd name="T31" fmla="*/ 99 h 107"/>
                  <a:gd name="T32" fmla="*/ 384 w 460"/>
                  <a:gd name="T33" fmla="*/ 88 h 107"/>
                  <a:gd name="T34" fmla="*/ 424 w 460"/>
                  <a:gd name="T35" fmla="*/ 69 h 107"/>
                  <a:gd name="T36" fmla="*/ 460 w 460"/>
                  <a:gd name="T37" fmla="*/ 42 h 107"/>
                  <a:gd name="T38" fmla="*/ 429 w 460"/>
                  <a:gd name="T39" fmla="*/ 40 h 107"/>
                  <a:gd name="T40" fmla="*/ 393 w 460"/>
                  <a:gd name="T41" fmla="*/ 61 h 107"/>
                  <a:gd name="T42" fmla="*/ 354 w 460"/>
                  <a:gd name="T43" fmla="*/ 75 h 107"/>
                  <a:gd name="T44" fmla="*/ 315 w 460"/>
                  <a:gd name="T45" fmla="*/ 82 h 107"/>
                  <a:gd name="T46" fmla="*/ 279 w 460"/>
                  <a:gd name="T47" fmla="*/ 85 h 107"/>
                  <a:gd name="T48" fmla="*/ 247 w 460"/>
                  <a:gd name="T49" fmla="*/ 85 h 107"/>
                  <a:gd name="T50" fmla="*/ 223 w 460"/>
                  <a:gd name="T51" fmla="*/ 83 h 107"/>
                  <a:gd name="T52" fmla="*/ 210 w 460"/>
                  <a:gd name="T53" fmla="*/ 82 h 107"/>
                  <a:gd name="T54" fmla="*/ 206 w 460"/>
                  <a:gd name="T55" fmla="*/ 81 h 107"/>
                  <a:gd name="T56" fmla="*/ 206 w 460"/>
                  <a:gd name="T57" fmla="*/ 81 h 107"/>
                  <a:gd name="T58" fmla="*/ 205 w 460"/>
                  <a:gd name="T59" fmla="*/ 81 h 107"/>
                  <a:gd name="T60" fmla="*/ 120 w 460"/>
                  <a:gd name="T61" fmla="*/ 76 h 107"/>
                  <a:gd name="T62" fmla="*/ 67 w 460"/>
                  <a:gd name="T63" fmla="*/ 66 h 107"/>
                  <a:gd name="T64" fmla="*/ 37 w 460"/>
                  <a:gd name="T65" fmla="*/ 52 h 107"/>
                  <a:gd name="T66" fmla="*/ 24 w 460"/>
                  <a:gd name="T67" fmla="*/ 39 h 107"/>
                  <a:gd name="T68" fmla="*/ 22 w 460"/>
                  <a:gd name="T69" fmla="*/ 21 h 107"/>
                  <a:gd name="T70" fmla="*/ 26 w 460"/>
                  <a:gd name="T71" fmla="*/ 13 h 10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60"/>
                  <a:gd name="T109" fmla="*/ 0 h 107"/>
                  <a:gd name="T110" fmla="*/ 460 w 460"/>
                  <a:gd name="T111" fmla="*/ 107 h 10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60" h="107">
                    <a:moveTo>
                      <a:pt x="8" y="0"/>
                    </a:moveTo>
                    <a:lnTo>
                      <a:pt x="6" y="5"/>
                    </a:lnTo>
                    <a:lnTo>
                      <a:pt x="1" y="15"/>
                    </a:lnTo>
                    <a:lnTo>
                      <a:pt x="0" y="31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4" y="61"/>
                    </a:lnTo>
                    <a:lnTo>
                      <a:pt x="21" y="67"/>
                    </a:lnTo>
                    <a:lnTo>
                      <a:pt x="28" y="72"/>
                    </a:lnTo>
                    <a:lnTo>
                      <a:pt x="37" y="77"/>
                    </a:lnTo>
                    <a:lnTo>
                      <a:pt x="46" y="81"/>
                    </a:lnTo>
                    <a:lnTo>
                      <a:pt x="58" y="85"/>
                    </a:lnTo>
                    <a:lnTo>
                      <a:pt x="69" y="89"/>
                    </a:lnTo>
                    <a:lnTo>
                      <a:pt x="83" y="92"/>
                    </a:lnTo>
                    <a:lnTo>
                      <a:pt x="97" y="95"/>
                    </a:lnTo>
                    <a:lnTo>
                      <a:pt x="112" y="97"/>
                    </a:lnTo>
                    <a:lnTo>
                      <a:pt x="128" y="99"/>
                    </a:lnTo>
                    <a:lnTo>
                      <a:pt x="147" y="100"/>
                    </a:lnTo>
                    <a:lnTo>
                      <a:pt x="165" y="102"/>
                    </a:lnTo>
                    <a:lnTo>
                      <a:pt x="185" y="103"/>
                    </a:lnTo>
                    <a:lnTo>
                      <a:pt x="205" y="103"/>
                    </a:lnTo>
                    <a:lnTo>
                      <a:pt x="204" y="103"/>
                    </a:lnTo>
                    <a:lnTo>
                      <a:pt x="206" y="103"/>
                    </a:lnTo>
                    <a:lnTo>
                      <a:pt x="213" y="104"/>
                    </a:lnTo>
                    <a:lnTo>
                      <a:pt x="223" y="105"/>
                    </a:lnTo>
                    <a:lnTo>
                      <a:pt x="234" y="106"/>
                    </a:lnTo>
                    <a:lnTo>
                      <a:pt x="248" y="106"/>
                    </a:lnTo>
                    <a:lnTo>
                      <a:pt x="264" y="107"/>
                    </a:lnTo>
                    <a:lnTo>
                      <a:pt x="282" y="106"/>
                    </a:lnTo>
                    <a:lnTo>
                      <a:pt x="301" y="105"/>
                    </a:lnTo>
                    <a:lnTo>
                      <a:pt x="322" y="103"/>
                    </a:lnTo>
                    <a:lnTo>
                      <a:pt x="342" y="99"/>
                    </a:lnTo>
                    <a:lnTo>
                      <a:pt x="363" y="95"/>
                    </a:lnTo>
                    <a:lnTo>
                      <a:pt x="384" y="88"/>
                    </a:lnTo>
                    <a:lnTo>
                      <a:pt x="405" y="80"/>
                    </a:lnTo>
                    <a:lnTo>
                      <a:pt x="424" y="69"/>
                    </a:lnTo>
                    <a:lnTo>
                      <a:pt x="443" y="57"/>
                    </a:lnTo>
                    <a:lnTo>
                      <a:pt x="460" y="42"/>
                    </a:lnTo>
                    <a:lnTo>
                      <a:pt x="445" y="27"/>
                    </a:lnTo>
                    <a:lnTo>
                      <a:pt x="429" y="40"/>
                    </a:lnTo>
                    <a:lnTo>
                      <a:pt x="411" y="52"/>
                    </a:lnTo>
                    <a:lnTo>
                      <a:pt x="393" y="61"/>
                    </a:lnTo>
                    <a:lnTo>
                      <a:pt x="373" y="69"/>
                    </a:lnTo>
                    <a:lnTo>
                      <a:pt x="354" y="75"/>
                    </a:lnTo>
                    <a:lnTo>
                      <a:pt x="334" y="80"/>
                    </a:lnTo>
                    <a:lnTo>
                      <a:pt x="315" y="82"/>
                    </a:lnTo>
                    <a:lnTo>
                      <a:pt x="296" y="84"/>
                    </a:lnTo>
                    <a:lnTo>
                      <a:pt x="279" y="85"/>
                    </a:lnTo>
                    <a:lnTo>
                      <a:pt x="262" y="85"/>
                    </a:lnTo>
                    <a:lnTo>
                      <a:pt x="247" y="85"/>
                    </a:lnTo>
                    <a:lnTo>
                      <a:pt x="234" y="84"/>
                    </a:lnTo>
                    <a:lnTo>
                      <a:pt x="223" y="83"/>
                    </a:lnTo>
                    <a:lnTo>
                      <a:pt x="214" y="83"/>
                    </a:lnTo>
                    <a:lnTo>
                      <a:pt x="210" y="82"/>
                    </a:lnTo>
                    <a:lnTo>
                      <a:pt x="208" y="82"/>
                    </a:lnTo>
                    <a:lnTo>
                      <a:pt x="206" y="81"/>
                    </a:lnTo>
                    <a:lnTo>
                      <a:pt x="205" y="81"/>
                    </a:lnTo>
                    <a:lnTo>
                      <a:pt x="158" y="80"/>
                    </a:lnTo>
                    <a:lnTo>
                      <a:pt x="120" y="76"/>
                    </a:lnTo>
                    <a:lnTo>
                      <a:pt x="90" y="72"/>
                    </a:lnTo>
                    <a:lnTo>
                      <a:pt x="67" y="66"/>
                    </a:lnTo>
                    <a:lnTo>
                      <a:pt x="50" y="59"/>
                    </a:lnTo>
                    <a:lnTo>
                      <a:pt x="37" y="52"/>
                    </a:lnTo>
                    <a:lnTo>
                      <a:pt x="29" y="45"/>
                    </a:lnTo>
                    <a:lnTo>
                      <a:pt x="24" y="39"/>
                    </a:lnTo>
                    <a:lnTo>
                      <a:pt x="22" y="29"/>
                    </a:lnTo>
                    <a:lnTo>
                      <a:pt x="22" y="21"/>
                    </a:lnTo>
                    <a:lnTo>
                      <a:pt x="24" y="15"/>
                    </a:lnTo>
                    <a:lnTo>
                      <a:pt x="26" y="1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75"/>
              <p:cNvSpPr>
                <a:spLocks/>
              </p:cNvSpPr>
              <p:nvPr/>
            </p:nvSpPr>
            <p:spPr bwMode="auto">
              <a:xfrm>
                <a:off x="3993" y="3488"/>
                <a:ext cx="18" cy="168"/>
              </a:xfrm>
              <a:custGeom>
                <a:avLst/>
                <a:gdLst>
                  <a:gd name="T0" fmla="*/ 0 w 34"/>
                  <a:gd name="T1" fmla="*/ 1 h 338"/>
                  <a:gd name="T2" fmla="*/ 13 w 34"/>
                  <a:gd name="T3" fmla="*/ 338 h 338"/>
                  <a:gd name="T4" fmla="*/ 34 w 34"/>
                  <a:gd name="T5" fmla="*/ 338 h 338"/>
                  <a:gd name="T6" fmla="*/ 21 w 34"/>
                  <a:gd name="T7" fmla="*/ 0 h 338"/>
                  <a:gd name="T8" fmla="*/ 0 w 34"/>
                  <a:gd name="T9" fmla="*/ 1 h 3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338"/>
                  <a:gd name="T17" fmla="*/ 34 w 34"/>
                  <a:gd name="T18" fmla="*/ 338 h 3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338">
                    <a:moveTo>
                      <a:pt x="0" y="1"/>
                    </a:moveTo>
                    <a:lnTo>
                      <a:pt x="13" y="338"/>
                    </a:lnTo>
                    <a:lnTo>
                      <a:pt x="34" y="338"/>
                    </a:lnTo>
                    <a:lnTo>
                      <a:pt x="2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76"/>
              <p:cNvSpPr>
                <a:spLocks/>
              </p:cNvSpPr>
              <p:nvPr/>
            </p:nvSpPr>
            <p:spPr bwMode="auto">
              <a:xfrm>
                <a:off x="4038" y="3485"/>
                <a:ext cx="45" cy="168"/>
              </a:xfrm>
              <a:custGeom>
                <a:avLst/>
                <a:gdLst>
                  <a:gd name="T0" fmla="*/ 67 w 88"/>
                  <a:gd name="T1" fmla="*/ 0 h 337"/>
                  <a:gd name="T2" fmla="*/ 0 w 88"/>
                  <a:gd name="T3" fmla="*/ 332 h 337"/>
                  <a:gd name="T4" fmla="*/ 20 w 88"/>
                  <a:gd name="T5" fmla="*/ 337 h 337"/>
                  <a:gd name="T6" fmla="*/ 88 w 88"/>
                  <a:gd name="T7" fmla="*/ 5 h 337"/>
                  <a:gd name="T8" fmla="*/ 67 w 88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337"/>
                  <a:gd name="T17" fmla="*/ 88 w 88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337">
                    <a:moveTo>
                      <a:pt x="67" y="0"/>
                    </a:moveTo>
                    <a:lnTo>
                      <a:pt x="0" y="332"/>
                    </a:lnTo>
                    <a:lnTo>
                      <a:pt x="20" y="337"/>
                    </a:lnTo>
                    <a:lnTo>
                      <a:pt x="88" y="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77"/>
              <p:cNvSpPr>
                <a:spLocks/>
              </p:cNvSpPr>
              <p:nvPr/>
            </p:nvSpPr>
            <p:spPr bwMode="auto">
              <a:xfrm>
                <a:off x="3927" y="3485"/>
                <a:ext cx="40" cy="154"/>
              </a:xfrm>
              <a:custGeom>
                <a:avLst/>
                <a:gdLst>
                  <a:gd name="T0" fmla="*/ 0 w 80"/>
                  <a:gd name="T1" fmla="*/ 3 h 307"/>
                  <a:gd name="T2" fmla="*/ 59 w 80"/>
                  <a:gd name="T3" fmla="*/ 307 h 307"/>
                  <a:gd name="T4" fmla="*/ 80 w 80"/>
                  <a:gd name="T5" fmla="*/ 304 h 307"/>
                  <a:gd name="T6" fmla="*/ 21 w 80"/>
                  <a:gd name="T7" fmla="*/ 0 h 307"/>
                  <a:gd name="T8" fmla="*/ 0 w 80"/>
                  <a:gd name="T9" fmla="*/ 3 h 3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307"/>
                  <a:gd name="T17" fmla="*/ 80 w 80"/>
                  <a:gd name="T18" fmla="*/ 307 h 3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307">
                    <a:moveTo>
                      <a:pt x="0" y="3"/>
                    </a:moveTo>
                    <a:lnTo>
                      <a:pt x="59" y="307"/>
                    </a:lnTo>
                    <a:lnTo>
                      <a:pt x="80" y="304"/>
                    </a:ln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78"/>
              <p:cNvSpPr>
                <a:spLocks/>
              </p:cNvSpPr>
              <p:nvPr/>
            </p:nvSpPr>
            <p:spPr bwMode="auto">
              <a:xfrm>
                <a:off x="3954" y="3317"/>
                <a:ext cx="133" cy="165"/>
              </a:xfrm>
              <a:custGeom>
                <a:avLst/>
                <a:gdLst>
                  <a:gd name="T0" fmla="*/ 23 w 266"/>
                  <a:gd name="T1" fmla="*/ 222 h 331"/>
                  <a:gd name="T2" fmla="*/ 23 w 266"/>
                  <a:gd name="T3" fmla="*/ 222 h 331"/>
                  <a:gd name="T4" fmla="*/ 22 w 266"/>
                  <a:gd name="T5" fmla="*/ 216 h 331"/>
                  <a:gd name="T6" fmla="*/ 21 w 266"/>
                  <a:gd name="T7" fmla="*/ 198 h 331"/>
                  <a:gd name="T8" fmla="*/ 21 w 266"/>
                  <a:gd name="T9" fmla="*/ 173 h 331"/>
                  <a:gd name="T10" fmla="*/ 25 w 266"/>
                  <a:gd name="T11" fmla="*/ 143 h 331"/>
                  <a:gd name="T12" fmla="*/ 33 w 266"/>
                  <a:gd name="T13" fmla="*/ 110 h 331"/>
                  <a:gd name="T14" fmla="*/ 46 w 266"/>
                  <a:gd name="T15" fmla="*/ 78 h 331"/>
                  <a:gd name="T16" fmla="*/ 70 w 266"/>
                  <a:gd name="T17" fmla="*/ 51 h 331"/>
                  <a:gd name="T18" fmla="*/ 103 w 266"/>
                  <a:gd name="T19" fmla="*/ 29 h 331"/>
                  <a:gd name="T20" fmla="*/ 116 w 266"/>
                  <a:gd name="T21" fmla="*/ 24 h 331"/>
                  <a:gd name="T22" fmla="*/ 127 w 266"/>
                  <a:gd name="T23" fmla="*/ 22 h 331"/>
                  <a:gd name="T24" fmla="*/ 139 w 266"/>
                  <a:gd name="T25" fmla="*/ 21 h 331"/>
                  <a:gd name="T26" fmla="*/ 150 w 266"/>
                  <a:gd name="T27" fmla="*/ 21 h 331"/>
                  <a:gd name="T28" fmla="*/ 162 w 266"/>
                  <a:gd name="T29" fmla="*/ 23 h 331"/>
                  <a:gd name="T30" fmla="*/ 172 w 266"/>
                  <a:gd name="T31" fmla="*/ 28 h 331"/>
                  <a:gd name="T32" fmla="*/ 182 w 266"/>
                  <a:gd name="T33" fmla="*/ 33 h 331"/>
                  <a:gd name="T34" fmla="*/ 192 w 266"/>
                  <a:gd name="T35" fmla="*/ 40 h 331"/>
                  <a:gd name="T36" fmla="*/ 208 w 266"/>
                  <a:gd name="T37" fmla="*/ 58 h 331"/>
                  <a:gd name="T38" fmla="*/ 223 w 266"/>
                  <a:gd name="T39" fmla="*/ 82 h 331"/>
                  <a:gd name="T40" fmla="*/ 234 w 266"/>
                  <a:gd name="T41" fmla="*/ 111 h 331"/>
                  <a:gd name="T42" fmla="*/ 242 w 266"/>
                  <a:gd name="T43" fmla="*/ 144 h 331"/>
                  <a:gd name="T44" fmla="*/ 247 w 266"/>
                  <a:gd name="T45" fmla="*/ 183 h 331"/>
                  <a:gd name="T46" fmla="*/ 246 w 266"/>
                  <a:gd name="T47" fmla="*/ 227 h 331"/>
                  <a:gd name="T48" fmla="*/ 241 w 266"/>
                  <a:gd name="T49" fmla="*/ 274 h 331"/>
                  <a:gd name="T50" fmla="*/ 230 w 266"/>
                  <a:gd name="T51" fmla="*/ 326 h 331"/>
                  <a:gd name="T52" fmla="*/ 249 w 266"/>
                  <a:gd name="T53" fmla="*/ 331 h 331"/>
                  <a:gd name="T54" fmla="*/ 260 w 266"/>
                  <a:gd name="T55" fmla="*/ 282 h 331"/>
                  <a:gd name="T56" fmla="*/ 265 w 266"/>
                  <a:gd name="T57" fmla="*/ 235 h 331"/>
                  <a:gd name="T58" fmla="*/ 266 w 266"/>
                  <a:gd name="T59" fmla="*/ 190 h 331"/>
                  <a:gd name="T60" fmla="*/ 263 w 266"/>
                  <a:gd name="T61" fmla="*/ 149 h 331"/>
                  <a:gd name="T62" fmla="*/ 255 w 266"/>
                  <a:gd name="T63" fmla="*/ 111 h 331"/>
                  <a:gd name="T64" fmla="*/ 243 w 266"/>
                  <a:gd name="T65" fmla="*/ 76 h 331"/>
                  <a:gd name="T66" fmla="*/ 226 w 266"/>
                  <a:gd name="T67" fmla="*/ 47 h 331"/>
                  <a:gd name="T68" fmla="*/ 205 w 266"/>
                  <a:gd name="T69" fmla="*/ 24 h 331"/>
                  <a:gd name="T70" fmla="*/ 194 w 266"/>
                  <a:gd name="T71" fmla="*/ 15 h 331"/>
                  <a:gd name="T72" fmla="*/ 181 w 266"/>
                  <a:gd name="T73" fmla="*/ 8 h 331"/>
                  <a:gd name="T74" fmla="*/ 167 w 266"/>
                  <a:gd name="T75" fmla="*/ 4 h 331"/>
                  <a:gd name="T76" fmla="*/ 154 w 266"/>
                  <a:gd name="T77" fmla="*/ 1 h 331"/>
                  <a:gd name="T78" fmla="*/ 140 w 266"/>
                  <a:gd name="T79" fmla="*/ 0 h 331"/>
                  <a:gd name="T80" fmla="*/ 125 w 266"/>
                  <a:gd name="T81" fmla="*/ 1 h 331"/>
                  <a:gd name="T82" fmla="*/ 110 w 266"/>
                  <a:gd name="T83" fmla="*/ 5 h 331"/>
                  <a:gd name="T84" fmla="*/ 95 w 266"/>
                  <a:gd name="T85" fmla="*/ 10 h 331"/>
                  <a:gd name="T86" fmla="*/ 57 w 266"/>
                  <a:gd name="T87" fmla="*/ 35 h 331"/>
                  <a:gd name="T88" fmla="*/ 30 w 266"/>
                  <a:gd name="T89" fmla="*/ 66 h 331"/>
                  <a:gd name="T90" fmla="*/ 13 w 266"/>
                  <a:gd name="T91" fmla="*/ 101 h 331"/>
                  <a:gd name="T92" fmla="*/ 4 w 266"/>
                  <a:gd name="T93" fmla="*/ 137 h 331"/>
                  <a:gd name="T94" fmla="*/ 0 w 266"/>
                  <a:gd name="T95" fmla="*/ 171 h 331"/>
                  <a:gd name="T96" fmla="*/ 0 w 266"/>
                  <a:gd name="T97" fmla="*/ 199 h 331"/>
                  <a:gd name="T98" fmla="*/ 2 w 266"/>
                  <a:gd name="T99" fmla="*/ 219 h 331"/>
                  <a:gd name="T100" fmla="*/ 3 w 266"/>
                  <a:gd name="T101" fmla="*/ 226 h 331"/>
                  <a:gd name="T102" fmla="*/ 23 w 266"/>
                  <a:gd name="T103" fmla="*/ 222 h 3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66"/>
                  <a:gd name="T157" fmla="*/ 0 h 331"/>
                  <a:gd name="T158" fmla="*/ 266 w 266"/>
                  <a:gd name="T159" fmla="*/ 331 h 33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66" h="331">
                    <a:moveTo>
                      <a:pt x="23" y="222"/>
                    </a:moveTo>
                    <a:lnTo>
                      <a:pt x="23" y="222"/>
                    </a:lnTo>
                    <a:lnTo>
                      <a:pt x="22" y="216"/>
                    </a:lnTo>
                    <a:lnTo>
                      <a:pt x="21" y="198"/>
                    </a:lnTo>
                    <a:lnTo>
                      <a:pt x="21" y="173"/>
                    </a:lnTo>
                    <a:lnTo>
                      <a:pt x="25" y="143"/>
                    </a:lnTo>
                    <a:lnTo>
                      <a:pt x="33" y="110"/>
                    </a:lnTo>
                    <a:lnTo>
                      <a:pt x="46" y="78"/>
                    </a:lnTo>
                    <a:lnTo>
                      <a:pt x="70" y="51"/>
                    </a:lnTo>
                    <a:lnTo>
                      <a:pt x="103" y="29"/>
                    </a:lnTo>
                    <a:lnTo>
                      <a:pt x="116" y="24"/>
                    </a:lnTo>
                    <a:lnTo>
                      <a:pt x="127" y="22"/>
                    </a:lnTo>
                    <a:lnTo>
                      <a:pt x="139" y="21"/>
                    </a:lnTo>
                    <a:lnTo>
                      <a:pt x="150" y="21"/>
                    </a:lnTo>
                    <a:lnTo>
                      <a:pt x="162" y="23"/>
                    </a:lnTo>
                    <a:lnTo>
                      <a:pt x="172" y="28"/>
                    </a:lnTo>
                    <a:lnTo>
                      <a:pt x="182" y="33"/>
                    </a:lnTo>
                    <a:lnTo>
                      <a:pt x="192" y="40"/>
                    </a:lnTo>
                    <a:lnTo>
                      <a:pt x="208" y="58"/>
                    </a:lnTo>
                    <a:lnTo>
                      <a:pt x="223" y="82"/>
                    </a:lnTo>
                    <a:lnTo>
                      <a:pt x="234" y="111"/>
                    </a:lnTo>
                    <a:lnTo>
                      <a:pt x="242" y="144"/>
                    </a:lnTo>
                    <a:lnTo>
                      <a:pt x="247" y="183"/>
                    </a:lnTo>
                    <a:lnTo>
                      <a:pt x="246" y="227"/>
                    </a:lnTo>
                    <a:lnTo>
                      <a:pt x="241" y="274"/>
                    </a:lnTo>
                    <a:lnTo>
                      <a:pt x="230" y="326"/>
                    </a:lnTo>
                    <a:lnTo>
                      <a:pt x="249" y="331"/>
                    </a:lnTo>
                    <a:lnTo>
                      <a:pt x="260" y="282"/>
                    </a:lnTo>
                    <a:lnTo>
                      <a:pt x="265" y="235"/>
                    </a:lnTo>
                    <a:lnTo>
                      <a:pt x="266" y="190"/>
                    </a:lnTo>
                    <a:lnTo>
                      <a:pt x="263" y="149"/>
                    </a:lnTo>
                    <a:lnTo>
                      <a:pt x="255" y="111"/>
                    </a:lnTo>
                    <a:lnTo>
                      <a:pt x="243" y="76"/>
                    </a:lnTo>
                    <a:lnTo>
                      <a:pt x="226" y="47"/>
                    </a:lnTo>
                    <a:lnTo>
                      <a:pt x="205" y="24"/>
                    </a:lnTo>
                    <a:lnTo>
                      <a:pt x="194" y="15"/>
                    </a:lnTo>
                    <a:lnTo>
                      <a:pt x="181" y="8"/>
                    </a:lnTo>
                    <a:lnTo>
                      <a:pt x="167" y="4"/>
                    </a:lnTo>
                    <a:lnTo>
                      <a:pt x="154" y="1"/>
                    </a:lnTo>
                    <a:lnTo>
                      <a:pt x="140" y="0"/>
                    </a:lnTo>
                    <a:lnTo>
                      <a:pt x="125" y="1"/>
                    </a:lnTo>
                    <a:lnTo>
                      <a:pt x="110" y="5"/>
                    </a:lnTo>
                    <a:lnTo>
                      <a:pt x="95" y="10"/>
                    </a:lnTo>
                    <a:lnTo>
                      <a:pt x="57" y="35"/>
                    </a:lnTo>
                    <a:lnTo>
                      <a:pt x="30" y="66"/>
                    </a:lnTo>
                    <a:lnTo>
                      <a:pt x="13" y="101"/>
                    </a:lnTo>
                    <a:lnTo>
                      <a:pt x="4" y="137"/>
                    </a:lnTo>
                    <a:lnTo>
                      <a:pt x="0" y="171"/>
                    </a:lnTo>
                    <a:lnTo>
                      <a:pt x="0" y="199"/>
                    </a:lnTo>
                    <a:lnTo>
                      <a:pt x="2" y="219"/>
                    </a:lnTo>
                    <a:lnTo>
                      <a:pt x="3" y="226"/>
                    </a:lnTo>
                    <a:lnTo>
                      <a:pt x="23" y="2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79"/>
            <p:cNvGrpSpPr>
              <a:grpSpLocks/>
            </p:cNvGrpSpPr>
            <p:nvPr/>
          </p:nvGrpSpPr>
          <p:grpSpPr bwMode="auto">
            <a:xfrm>
              <a:off x="4338" y="3583"/>
              <a:ext cx="261" cy="346"/>
              <a:chOff x="3880" y="3317"/>
              <a:chExt cx="261" cy="346"/>
            </a:xfrm>
          </p:grpSpPr>
          <p:sp>
            <p:nvSpPr>
              <p:cNvPr id="36" name="Freeform 80"/>
              <p:cNvSpPr>
                <a:spLocks/>
              </p:cNvSpPr>
              <p:nvPr/>
            </p:nvSpPr>
            <p:spPr bwMode="auto">
              <a:xfrm>
                <a:off x="3880" y="3416"/>
                <a:ext cx="261" cy="247"/>
              </a:xfrm>
              <a:custGeom>
                <a:avLst/>
                <a:gdLst>
                  <a:gd name="T0" fmla="*/ 522 w 523"/>
                  <a:gd name="T1" fmla="*/ 71 h 494"/>
                  <a:gd name="T2" fmla="*/ 511 w 523"/>
                  <a:gd name="T3" fmla="*/ 56 h 494"/>
                  <a:gd name="T4" fmla="*/ 492 w 523"/>
                  <a:gd name="T5" fmla="*/ 41 h 494"/>
                  <a:gd name="T6" fmla="*/ 463 w 523"/>
                  <a:gd name="T7" fmla="*/ 29 h 494"/>
                  <a:gd name="T8" fmla="*/ 428 w 523"/>
                  <a:gd name="T9" fmla="*/ 18 h 494"/>
                  <a:gd name="T10" fmla="*/ 386 w 523"/>
                  <a:gd name="T11" fmla="*/ 10 h 494"/>
                  <a:gd name="T12" fmla="*/ 340 w 523"/>
                  <a:gd name="T13" fmla="*/ 4 h 494"/>
                  <a:gd name="T14" fmla="*/ 288 w 523"/>
                  <a:gd name="T15" fmla="*/ 0 h 494"/>
                  <a:gd name="T16" fmla="*/ 235 w 523"/>
                  <a:gd name="T17" fmla="*/ 0 h 494"/>
                  <a:gd name="T18" fmla="*/ 184 w 523"/>
                  <a:gd name="T19" fmla="*/ 4 h 494"/>
                  <a:gd name="T20" fmla="*/ 137 w 523"/>
                  <a:gd name="T21" fmla="*/ 10 h 494"/>
                  <a:gd name="T22" fmla="*/ 96 w 523"/>
                  <a:gd name="T23" fmla="*/ 18 h 494"/>
                  <a:gd name="T24" fmla="*/ 60 w 523"/>
                  <a:gd name="T25" fmla="*/ 29 h 494"/>
                  <a:gd name="T26" fmla="*/ 31 w 523"/>
                  <a:gd name="T27" fmla="*/ 41 h 494"/>
                  <a:gd name="T28" fmla="*/ 12 w 523"/>
                  <a:gd name="T29" fmla="*/ 56 h 494"/>
                  <a:gd name="T30" fmla="*/ 1 w 523"/>
                  <a:gd name="T31" fmla="*/ 71 h 494"/>
                  <a:gd name="T32" fmla="*/ 0 w 523"/>
                  <a:gd name="T33" fmla="*/ 82 h 494"/>
                  <a:gd name="T34" fmla="*/ 2 w 523"/>
                  <a:gd name="T35" fmla="*/ 89 h 494"/>
                  <a:gd name="T36" fmla="*/ 106 w 523"/>
                  <a:gd name="T37" fmla="*/ 429 h 494"/>
                  <a:gd name="T38" fmla="*/ 106 w 523"/>
                  <a:gd name="T39" fmla="*/ 430 h 494"/>
                  <a:gd name="T40" fmla="*/ 106 w 523"/>
                  <a:gd name="T41" fmla="*/ 432 h 494"/>
                  <a:gd name="T42" fmla="*/ 107 w 523"/>
                  <a:gd name="T43" fmla="*/ 437 h 494"/>
                  <a:gd name="T44" fmla="*/ 111 w 523"/>
                  <a:gd name="T45" fmla="*/ 443 h 494"/>
                  <a:gd name="T46" fmla="*/ 115 w 523"/>
                  <a:gd name="T47" fmla="*/ 446 h 494"/>
                  <a:gd name="T48" fmla="*/ 134 w 523"/>
                  <a:gd name="T49" fmla="*/ 460 h 494"/>
                  <a:gd name="T50" fmla="*/ 160 w 523"/>
                  <a:gd name="T51" fmla="*/ 474 h 494"/>
                  <a:gd name="T52" fmla="*/ 199 w 523"/>
                  <a:gd name="T53" fmla="*/ 487 h 494"/>
                  <a:gd name="T54" fmla="*/ 259 w 523"/>
                  <a:gd name="T55" fmla="*/ 494 h 494"/>
                  <a:gd name="T56" fmla="*/ 331 w 523"/>
                  <a:gd name="T57" fmla="*/ 490 h 494"/>
                  <a:gd name="T58" fmla="*/ 380 w 523"/>
                  <a:gd name="T59" fmla="*/ 475 h 494"/>
                  <a:gd name="T60" fmla="*/ 408 w 523"/>
                  <a:gd name="T61" fmla="*/ 453 h 494"/>
                  <a:gd name="T62" fmla="*/ 417 w 523"/>
                  <a:gd name="T63" fmla="*/ 432 h 494"/>
                  <a:gd name="T64" fmla="*/ 521 w 523"/>
                  <a:gd name="T65" fmla="*/ 89 h 494"/>
                  <a:gd name="T66" fmla="*/ 523 w 523"/>
                  <a:gd name="T67" fmla="*/ 82 h 49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3"/>
                  <a:gd name="T103" fmla="*/ 0 h 494"/>
                  <a:gd name="T104" fmla="*/ 523 w 523"/>
                  <a:gd name="T105" fmla="*/ 494 h 49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3" h="494">
                    <a:moveTo>
                      <a:pt x="523" y="79"/>
                    </a:moveTo>
                    <a:lnTo>
                      <a:pt x="522" y="71"/>
                    </a:lnTo>
                    <a:lnTo>
                      <a:pt x="517" y="63"/>
                    </a:lnTo>
                    <a:lnTo>
                      <a:pt x="511" y="56"/>
                    </a:lnTo>
                    <a:lnTo>
                      <a:pt x="502" y="48"/>
                    </a:lnTo>
                    <a:lnTo>
                      <a:pt x="492" y="41"/>
                    </a:lnTo>
                    <a:lnTo>
                      <a:pt x="478" y="35"/>
                    </a:lnTo>
                    <a:lnTo>
                      <a:pt x="463" y="29"/>
                    </a:lnTo>
                    <a:lnTo>
                      <a:pt x="447" y="23"/>
                    </a:lnTo>
                    <a:lnTo>
                      <a:pt x="428" y="18"/>
                    </a:lnTo>
                    <a:lnTo>
                      <a:pt x="408" y="13"/>
                    </a:lnTo>
                    <a:lnTo>
                      <a:pt x="386" y="10"/>
                    </a:lnTo>
                    <a:lnTo>
                      <a:pt x="364" y="6"/>
                    </a:lnTo>
                    <a:lnTo>
                      <a:pt x="340" y="4"/>
                    </a:lnTo>
                    <a:lnTo>
                      <a:pt x="314" y="1"/>
                    </a:lnTo>
                    <a:lnTo>
                      <a:pt x="288" y="0"/>
                    </a:lnTo>
                    <a:lnTo>
                      <a:pt x="261" y="0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4" y="4"/>
                    </a:lnTo>
                    <a:lnTo>
                      <a:pt x="160" y="6"/>
                    </a:lnTo>
                    <a:lnTo>
                      <a:pt x="137" y="10"/>
                    </a:lnTo>
                    <a:lnTo>
                      <a:pt x="115" y="13"/>
                    </a:lnTo>
                    <a:lnTo>
                      <a:pt x="96" y="18"/>
                    </a:lnTo>
                    <a:lnTo>
                      <a:pt x="77" y="23"/>
                    </a:lnTo>
                    <a:lnTo>
                      <a:pt x="60" y="29"/>
                    </a:lnTo>
                    <a:lnTo>
                      <a:pt x="45" y="35"/>
                    </a:lnTo>
                    <a:lnTo>
                      <a:pt x="31" y="41"/>
                    </a:lnTo>
                    <a:lnTo>
                      <a:pt x="21" y="48"/>
                    </a:lnTo>
                    <a:lnTo>
                      <a:pt x="12" y="56"/>
                    </a:lnTo>
                    <a:lnTo>
                      <a:pt x="6" y="63"/>
                    </a:lnTo>
                    <a:lnTo>
                      <a:pt x="1" y="71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1" y="86"/>
                    </a:lnTo>
                    <a:lnTo>
                      <a:pt x="2" y="89"/>
                    </a:lnTo>
                    <a:lnTo>
                      <a:pt x="5" y="92"/>
                    </a:lnTo>
                    <a:lnTo>
                      <a:pt x="106" y="429"/>
                    </a:lnTo>
                    <a:lnTo>
                      <a:pt x="106" y="430"/>
                    </a:lnTo>
                    <a:lnTo>
                      <a:pt x="106" y="431"/>
                    </a:lnTo>
                    <a:lnTo>
                      <a:pt x="106" y="432"/>
                    </a:lnTo>
                    <a:lnTo>
                      <a:pt x="106" y="435"/>
                    </a:lnTo>
                    <a:lnTo>
                      <a:pt x="107" y="437"/>
                    </a:lnTo>
                    <a:lnTo>
                      <a:pt x="108" y="441"/>
                    </a:lnTo>
                    <a:lnTo>
                      <a:pt x="111" y="443"/>
                    </a:lnTo>
                    <a:lnTo>
                      <a:pt x="112" y="446"/>
                    </a:lnTo>
                    <a:lnTo>
                      <a:pt x="115" y="446"/>
                    </a:lnTo>
                    <a:lnTo>
                      <a:pt x="123" y="453"/>
                    </a:lnTo>
                    <a:lnTo>
                      <a:pt x="134" y="460"/>
                    </a:lnTo>
                    <a:lnTo>
                      <a:pt x="145" y="467"/>
                    </a:lnTo>
                    <a:lnTo>
                      <a:pt x="160" y="474"/>
                    </a:lnTo>
                    <a:lnTo>
                      <a:pt x="177" y="481"/>
                    </a:lnTo>
                    <a:lnTo>
                      <a:pt x="199" y="487"/>
                    </a:lnTo>
                    <a:lnTo>
                      <a:pt x="227" y="490"/>
                    </a:lnTo>
                    <a:lnTo>
                      <a:pt x="259" y="494"/>
                    </a:lnTo>
                    <a:lnTo>
                      <a:pt x="298" y="494"/>
                    </a:lnTo>
                    <a:lnTo>
                      <a:pt x="331" y="490"/>
                    </a:lnTo>
                    <a:lnTo>
                      <a:pt x="358" y="483"/>
                    </a:lnTo>
                    <a:lnTo>
                      <a:pt x="380" y="475"/>
                    </a:lnTo>
                    <a:lnTo>
                      <a:pt x="396" y="465"/>
                    </a:lnTo>
                    <a:lnTo>
                      <a:pt x="408" y="453"/>
                    </a:lnTo>
                    <a:lnTo>
                      <a:pt x="415" y="443"/>
                    </a:lnTo>
                    <a:lnTo>
                      <a:pt x="417" y="432"/>
                    </a:lnTo>
                    <a:lnTo>
                      <a:pt x="519" y="92"/>
                    </a:lnTo>
                    <a:lnTo>
                      <a:pt x="521" y="89"/>
                    </a:lnTo>
                    <a:lnTo>
                      <a:pt x="522" y="86"/>
                    </a:lnTo>
                    <a:lnTo>
                      <a:pt x="523" y="82"/>
                    </a:lnTo>
                    <a:lnTo>
                      <a:pt x="523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81"/>
              <p:cNvSpPr>
                <a:spLocks/>
              </p:cNvSpPr>
              <p:nvPr/>
            </p:nvSpPr>
            <p:spPr bwMode="auto">
              <a:xfrm>
                <a:off x="3904" y="3431"/>
                <a:ext cx="213" cy="217"/>
              </a:xfrm>
              <a:custGeom>
                <a:avLst/>
                <a:gdLst>
                  <a:gd name="T0" fmla="*/ 425 w 427"/>
                  <a:gd name="T1" fmla="*/ 62 h 434"/>
                  <a:gd name="T2" fmla="*/ 417 w 427"/>
                  <a:gd name="T3" fmla="*/ 49 h 434"/>
                  <a:gd name="T4" fmla="*/ 401 w 427"/>
                  <a:gd name="T5" fmla="*/ 36 h 434"/>
                  <a:gd name="T6" fmla="*/ 378 w 427"/>
                  <a:gd name="T7" fmla="*/ 26 h 434"/>
                  <a:gd name="T8" fmla="*/ 349 w 427"/>
                  <a:gd name="T9" fmla="*/ 16 h 434"/>
                  <a:gd name="T10" fmla="*/ 315 w 427"/>
                  <a:gd name="T11" fmla="*/ 8 h 434"/>
                  <a:gd name="T12" fmla="*/ 277 w 427"/>
                  <a:gd name="T13" fmla="*/ 4 h 434"/>
                  <a:gd name="T14" fmla="*/ 235 w 427"/>
                  <a:gd name="T15" fmla="*/ 0 h 434"/>
                  <a:gd name="T16" fmla="*/ 192 w 427"/>
                  <a:gd name="T17" fmla="*/ 0 h 434"/>
                  <a:gd name="T18" fmla="*/ 150 w 427"/>
                  <a:gd name="T19" fmla="*/ 4 h 434"/>
                  <a:gd name="T20" fmla="*/ 112 w 427"/>
                  <a:gd name="T21" fmla="*/ 8 h 434"/>
                  <a:gd name="T22" fmla="*/ 78 w 427"/>
                  <a:gd name="T23" fmla="*/ 16 h 434"/>
                  <a:gd name="T24" fmla="*/ 49 w 427"/>
                  <a:gd name="T25" fmla="*/ 26 h 434"/>
                  <a:gd name="T26" fmla="*/ 26 w 427"/>
                  <a:gd name="T27" fmla="*/ 36 h 434"/>
                  <a:gd name="T28" fmla="*/ 10 w 427"/>
                  <a:gd name="T29" fmla="*/ 49 h 434"/>
                  <a:gd name="T30" fmla="*/ 2 w 427"/>
                  <a:gd name="T31" fmla="*/ 62 h 434"/>
                  <a:gd name="T32" fmla="*/ 0 w 427"/>
                  <a:gd name="T33" fmla="*/ 73 h 434"/>
                  <a:gd name="T34" fmla="*/ 3 w 427"/>
                  <a:gd name="T35" fmla="*/ 79 h 434"/>
                  <a:gd name="T36" fmla="*/ 87 w 427"/>
                  <a:gd name="T37" fmla="*/ 376 h 434"/>
                  <a:gd name="T38" fmla="*/ 87 w 427"/>
                  <a:gd name="T39" fmla="*/ 377 h 434"/>
                  <a:gd name="T40" fmla="*/ 87 w 427"/>
                  <a:gd name="T41" fmla="*/ 379 h 434"/>
                  <a:gd name="T42" fmla="*/ 88 w 427"/>
                  <a:gd name="T43" fmla="*/ 384 h 434"/>
                  <a:gd name="T44" fmla="*/ 90 w 427"/>
                  <a:gd name="T45" fmla="*/ 389 h 434"/>
                  <a:gd name="T46" fmla="*/ 94 w 427"/>
                  <a:gd name="T47" fmla="*/ 392 h 434"/>
                  <a:gd name="T48" fmla="*/ 109 w 427"/>
                  <a:gd name="T49" fmla="*/ 404 h 434"/>
                  <a:gd name="T50" fmla="*/ 131 w 427"/>
                  <a:gd name="T51" fmla="*/ 416 h 434"/>
                  <a:gd name="T52" fmla="*/ 163 w 427"/>
                  <a:gd name="T53" fmla="*/ 427 h 434"/>
                  <a:gd name="T54" fmla="*/ 211 w 427"/>
                  <a:gd name="T55" fmla="*/ 434 h 434"/>
                  <a:gd name="T56" fmla="*/ 270 w 427"/>
                  <a:gd name="T57" fmla="*/ 430 h 434"/>
                  <a:gd name="T58" fmla="*/ 310 w 427"/>
                  <a:gd name="T59" fmla="*/ 416 h 434"/>
                  <a:gd name="T60" fmla="*/ 333 w 427"/>
                  <a:gd name="T61" fmla="*/ 398 h 434"/>
                  <a:gd name="T62" fmla="*/ 340 w 427"/>
                  <a:gd name="T63" fmla="*/ 379 h 434"/>
                  <a:gd name="T64" fmla="*/ 424 w 427"/>
                  <a:gd name="T65" fmla="*/ 79 h 434"/>
                  <a:gd name="T66" fmla="*/ 427 w 427"/>
                  <a:gd name="T67" fmla="*/ 73 h 4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7"/>
                  <a:gd name="T103" fmla="*/ 0 h 434"/>
                  <a:gd name="T104" fmla="*/ 427 w 427"/>
                  <a:gd name="T105" fmla="*/ 434 h 4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7" h="434">
                    <a:moveTo>
                      <a:pt x="427" y="69"/>
                    </a:moveTo>
                    <a:lnTo>
                      <a:pt x="425" y="62"/>
                    </a:lnTo>
                    <a:lnTo>
                      <a:pt x="422" y="56"/>
                    </a:lnTo>
                    <a:lnTo>
                      <a:pt x="417" y="49"/>
                    </a:lnTo>
                    <a:lnTo>
                      <a:pt x="409" y="43"/>
                    </a:lnTo>
                    <a:lnTo>
                      <a:pt x="401" y="36"/>
                    </a:lnTo>
                    <a:lnTo>
                      <a:pt x="390" y="31"/>
                    </a:lnTo>
                    <a:lnTo>
                      <a:pt x="378" y="26"/>
                    </a:lnTo>
                    <a:lnTo>
                      <a:pt x="364" y="21"/>
                    </a:lnTo>
                    <a:lnTo>
                      <a:pt x="349" y="16"/>
                    </a:lnTo>
                    <a:lnTo>
                      <a:pt x="332" y="12"/>
                    </a:lnTo>
                    <a:lnTo>
                      <a:pt x="315" y="8"/>
                    </a:lnTo>
                    <a:lnTo>
                      <a:pt x="296" y="6"/>
                    </a:lnTo>
                    <a:lnTo>
                      <a:pt x="277" y="4"/>
                    </a:lnTo>
                    <a:lnTo>
                      <a:pt x="256" y="1"/>
                    </a:lnTo>
                    <a:lnTo>
                      <a:pt x="235" y="0"/>
                    </a:lnTo>
                    <a:lnTo>
                      <a:pt x="213" y="0"/>
                    </a:lnTo>
                    <a:lnTo>
                      <a:pt x="192" y="0"/>
                    </a:lnTo>
                    <a:lnTo>
                      <a:pt x="171" y="1"/>
                    </a:lnTo>
                    <a:lnTo>
                      <a:pt x="150" y="4"/>
                    </a:lnTo>
                    <a:lnTo>
                      <a:pt x="131" y="6"/>
                    </a:lnTo>
                    <a:lnTo>
                      <a:pt x="112" y="8"/>
                    </a:lnTo>
                    <a:lnTo>
                      <a:pt x="95" y="12"/>
                    </a:lnTo>
                    <a:lnTo>
                      <a:pt x="78" y="16"/>
                    </a:lnTo>
                    <a:lnTo>
                      <a:pt x="63" y="21"/>
                    </a:lnTo>
                    <a:lnTo>
                      <a:pt x="49" y="26"/>
                    </a:lnTo>
                    <a:lnTo>
                      <a:pt x="37" y="31"/>
                    </a:lnTo>
                    <a:lnTo>
                      <a:pt x="26" y="36"/>
                    </a:lnTo>
                    <a:lnTo>
                      <a:pt x="18" y="43"/>
                    </a:lnTo>
                    <a:lnTo>
                      <a:pt x="10" y="49"/>
                    </a:lnTo>
                    <a:lnTo>
                      <a:pt x="5" y="56"/>
                    </a:lnTo>
                    <a:lnTo>
                      <a:pt x="2" y="62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2" y="75"/>
                    </a:lnTo>
                    <a:lnTo>
                      <a:pt x="3" y="79"/>
                    </a:lnTo>
                    <a:lnTo>
                      <a:pt x="4" y="82"/>
                    </a:lnTo>
                    <a:lnTo>
                      <a:pt x="87" y="376"/>
                    </a:lnTo>
                    <a:lnTo>
                      <a:pt x="87" y="377"/>
                    </a:lnTo>
                    <a:lnTo>
                      <a:pt x="87" y="378"/>
                    </a:lnTo>
                    <a:lnTo>
                      <a:pt x="87" y="379"/>
                    </a:lnTo>
                    <a:lnTo>
                      <a:pt x="87" y="382"/>
                    </a:lnTo>
                    <a:lnTo>
                      <a:pt x="88" y="384"/>
                    </a:lnTo>
                    <a:lnTo>
                      <a:pt x="89" y="386"/>
                    </a:lnTo>
                    <a:lnTo>
                      <a:pt x="90" y="389"/>
                    </a:lnTo>
                    <a:lnTo>
                      <a:pt x="91" y="392"/>
                    </a:lnTo>
                    <a:lnTo>
                      <a:pt x="94" y="392"/>
                    </a:lnTo>
                    <a:lnTo>
                      <a:pt x="101" y="398"/>
                    </a:lnTo>
                    <a:lnTo>
                      <a:pt x="109" y="404"/>
                    </a:lnTo>
                    <a:lnTo>
                      <a:pt x="118" y="411"/>
                    </a:lnTo>
                    <a:lnTo>
                      <a:pt x="131" y="416"/>
                    </a:lnTo>
                    <a:lnTo>
                      <a:pt x="145" y="422"/>
                    </a:lnTo>
                    <a:lnTo>
                      <a:pt x="163" y="427"/>
                    </a:lnTo>
                    <a:lnTo>
                      <a:pt x="185" y="431"/>
                    </a:lnTo>
                    <a:lnTo>
                      <a:pt x="211" y="434"/>
                    </a:lnTo>
                    <a:lnTo>
                      <a:pt x="242" y="434"/>
                    </a:lnTo>
                    <a:lnTo>
                      <a:pt x="270" y="430"/>
                    </a:lnTo>
                    <a:lnTo>
                      <a:pt x="292" y="424"/>
                    </a:lnTo>
                    <a:lnTo>
                      <a:pt x="310" y="416"/>
                    </a:lnTo>
                    <a:lnTo>
                      <a:pt x="323" y="407"/>
                    </a:lnTo>
                    <a:lnTo>
                      <a:pt x="333" y="398"/>
                    </a:lnTo>
                    <a:lnTo>
                      <a:pt x="338" y="387"/>
                    </a:lnTo>
                    <a:lnTo>
                      <a:pt x="340" y="379"/>
                    </a:lnTo>
                    <a:lnTo>
                      <a:pt x="423" y="82"/>
                    </a:lnTo>
                    <a:lnTo>
                      <a:pt x="424" y="79"/>
                    </a:lnTo>
                    <a:lnTo>
                      <a:pt x="425" y="75"/>
                    </a:lnTo>
                    <a:lnTo>
                      <a:pt x="427" y="73"/>
                    </a:lnTo>
                    <a:lnTo>
                      <a:pt x="427" y="69"/>
                    </a:lnTo>
                    <a:close/>
                  </a:path>
                </a:pathLst>
              </a:custGeom>
              <a:solidFill>
                <a:srgbClr val="B54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82"/>
              <p:cNvSpPr>
                <a:spLocks/>
              </p:cNvSpPr>
              <p:nvPr/>
            </p:nvSpPr>
            <p:spPr bwMode="auto">
              <a:xfrm>
                <a:off x="3904" y="3431"/>
                <a:ext cx="214" cy="59"/>
              </a:xfrm>
              <a:custGeom>
                <a:avLst/>
                <a:gdLst>
                  <a:gd name="T0" fmla="*/ 427 w 428"/>
                  <a:gd name="T1" fmla="*/ 68 h 118"/>
                  <a:gd name="T2" fmla="*/ 418 w 428"/>
                  <a:gd name="T3" fmla="*/ 79 h 118"/>
                  <a:gd name="T4" fmla="*/ 402 w 428"/>
                  <a:gd name="T5" fmla="*/ 89 h 118"/>
                  <a:gd name="T6" fmla="*/ 379 w 428"/>
                  <a:gd name="T7" fmla="*/ 97 h 118"/>
                  <a:gd name="T8" fmla="*/ 349 w 428"/>
                  <a:gd name="T9" fmla="*/ 105 h 118"/>
                  <a:gd name="T10" fmla="*/ 316 w 428"/>
                  <a:gd name="T11" fmla="*/ 111 h 118"/>
                  <a:gd name="T12" fmla="*/ 277 w 428"/>
                  <a:gd name="T13" fmla="*/ 115 h 118"/>
                  <a:gd name="T14" fmla="*/ 235 w 428"/>
                  <a:gd name="T15" fmla="*/ 118 h 118"/>
                  <a:gd name="T16" fmla="*/ 192 w 428"/>
                  <a:gd name="T17" fmla="*/ 118 h 118"/>
                  <a:gd name="T18" fmla="*/ 150 w 428"/>
                  <a:gd name="T19" fmla="*/ 115 h 118"/>
                  <a:gd name="T20" fmla="*/ 112 w 428"/>
                  <a:gd name="T21" fmla="*/ 111 h 118"/>
                  <a:gd name="T22" fmla="*/ 78 w 428"/>
                  <a:gd name="T23" fmla="*/ 105 h 118"/>
                  <a:gd name="T24" fmla="*/ 49 w 428"/>
                  <a:gd name="T25" fmla="*/ 97 h 118"/>
                  <a:gd name="T26" fmla="*/ 26 w 428"/>
                  <a:gd name="T27" fmla="*/ 89 h 118"/>
                  <a:gd name="T28" fmla="*/ 10 w 428"/>
                  <a:gd name="T29" fmla="*/ 79 h 118"/>
                  <a:gd name="T30" fmla="*/ 2 w 428"/>
                  <a:gd name="T31" fmla="*/ 68 h 118"/>
                  <a:gd name="T32" fmla="*/ 2 w 428"/>
                  <a:gd name="T33" fmla="*/ 57 h 118"/>
                  <a:gd name="T34" fmla="*/ 10 w 428"/>
                  <a:gd name="T35" fmla="*/ 45 h 118"/>
                  <a:gd name="T36" fmla="*/ 26 w 428"/>
                  <a:gd name="T37" fmla="*/ 35 h 118"/>
                  <a:gd name="T38" fmla="*/ 49 w 428"/>
                  <a:gd name="T39" fmla="*/ 24 h 118"/>
                  <a:gd name="T40" fmla="*/ 78 w 428"/>
                  <a:gd name="T41" fmla="*/ 15 h 118"/>
                  <a:gd name="T42" fmla="*/ 112 w 428"/>
                  <a:gd name="T43" fmla="*/ 8 h 118"/>
                  <a:gd name="T44" fmla="*/ 150 w 428"/>
                  <a:gd name="T45" fmla="*/ 4 h 118"/>
                  <a:gd name="T46" fmla="*/ 192 w 428"/>
                  <a:gd name="T47" fmla="*/ 0 h 118"/>
                  <a:gd name="T48" fmla="*/ 235 w 428"/>
                  <a:gd name="T49" fmla="*/ 0 h 118"/>
                  <a:gd name="T50" fmla="*/ 277 w 428"/>
                  <a:gd name="T51" fmla="*/ 4 h 118"/>
                  <a:gd name="T52" fmla="*/ 316 w 428"/>
                  <a:gd name="T53" fmla="*/ 8 h 118"/>
                  <a:gd name="T54" fmla="*/ 349 w 428"/>
                  <a:gd name="T55" fmla="*/ 15 h 118"/>
                  <a:gd name="T56" fmla="*/ 379 w 428"/>
                  <a:gd name="T57" fmla="*/ 24 h 118"/>
                  <a:gd name="T58" fmla="*/ 402 w 428"/>
                  <a:gd name="T59" fmla="*/ 35 h 118"/>
                  <a:gd name="T60" fmla="*/ 418 w 428"/>
                  <a:gd name="T61" fmla="*/ 45 h 118"/>
                  <a:gd name="T62" fmla="*/ 427 w 428"/>
                  <a:gd name="T63" fmla="*/ 57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8"/>
                  <a:gd name="T97" fmla="*/ 0 h 118"/>
                  <a:gd name="T98" fmla="*/ 428 w 428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8" h="118">
                    <a:moveTo>
                      <a:pt x="428" y="62"/>
                    </a:moveTo>
                    <a:lnTo>
                      <a:pt x="427" y="68"/>
                    </a:lnTo>
                    <a:lnTo>
                      <a:pt x="423" y="74"/>
                    </a:lnTo>
                    <a:lnTo>
                      <a:pt x="418" y="79"/>
                    </a:lnTo>
                    <a:lnTo>
                      <a:pt x="410" y="83"/>
                    </a:lnTo>
                    <a:lnTo>
                      <a:pt x="402" y="89"/>
                    </a:lnTo>
                    <a:lnTo>
                      <a:pt x="391" y="94"/>
                    </a:lnTo>
                    <a:lnTo>
                      <a:pt x="379" y="97"/>
                    </a:lnTo>
                    <a:lnTo>
                      <a:pt x="365" y="102"/>
                    </a:lnTo>
                    <a:lnTo>
                      <a:pt x="349" y="105"/>
                    </a:lnTo>
                    <a:lnTo>
                      <a:pt x="333" y="109"/>
                    </a:lnTo>
                    <a:lnTo>
                      <a:pt x="316" y="111"/>
                    </a:lnTo>
                    <a:lnTo>
                      <a:pt x="298" y="113"/>
                    </a:lnTo>
                    <a:lnTo>
                      <a:pt x="277" y="115"/>
                    </a:lnTo>
                    <a:lnTo>
                      <a:pt x="257" y="117"/>
                    </a:lnTo>
                    <a:lnTo>
                      <a:pt x="235" y="118"/>
                    </a:lnTo>
                    <a:lnTo>
                      <a:pt x="213" y="118"/>
                    </a:lnTo>
                    <a:lnTo>
                      <a:pt x="192" y="118"/>
                    </a:lnTo>
                    <a:lnTo>
                      <a:pt x="171" y="117"/>
                    </a:lnTo>
                    <a:lnTo>
                      <a:pt x="150" y="115"/>
                    </a:lnTo>
                    <a:lnTo>
                      <a:pt x="131" y="113"/>
                    </a:lnTo>
                    <a:lnTo>
                      <a:pt x="112" y="111"/>
                    </a:lnTo>
                    <a:lnTo>
                      <a:pt x="95" y="109"/>
                    </a:lnTo>
                    <a:lnTo>
                      <a:pt x="78" y="105"/>
                    </a:lnTo>
                    <a:lnTo>
                      <a:pt x="63" y="102"/>
                    </a:lnTo>
                    <a:lnTo>
                      <a:pt x="49" y="97"/>
                    </a:lnTo>
                    <a:lnTo>
                      <a:pt x="37" y="94"/>
                    </a:lnTo>
                    <a:lnTo>
                      <a:pt x="26" y="89"/>
                    </a:lnTo>
                    <a:lnTo>
                      <a:pt x="18" y="83"/>
                    </a:lnTo>
                    <a:lnTo>
                      <a:pt x="10" y="79"/>
                    </a:lnTo>
                    <a:lnTo>
                      <a:pt x="5" y="74"/>
                    </a:lnTo>
                    <a:lnTo>
                      <a:pt x="2" y="68"/>
                    </a:lnTo>
                    <a:lnTo>
                      <a:pt x="0" y="62"/>
                    </a:lnTo>
                    <a:lnTo>
                      <a:pt x="2" y="57"/>
                    </a:lnTo>
                    <a:lnTo>
                      <a:pt x="5" y="51"/>
                    </a:lnTo>
                    <a:lnTo>
                      <a:pt x="10" y="45"/>
                    </a:lnTo>
                    <a:lnTo>
                      <a:pt x="18" y="39"/>
                    </a:lnTo>
                    <a:lnTo>
                      <a:pt x="26" y="35"/>
                    </a:lnTo>
                    <a:lnTo>
                      <a:pt x="37" y="29"/>
                    </a:lnTo>
                    <a:lnTo>
                      <a:pt x="49" y="24"/>
                    </a:lnTo>
                    <a:lnTo>
                      <a:pt x="63" y="20"/>
                    </a:lnTo>
                    <a:lnTo>
                      <a:pt x="78" y="15"/>
                    </a:lnTo>
                    <a:lnTo>
                      <a:pt x="95" y="12"/>
                    </a:lnTo>
                    <a:lnTo>
                      <a:pt x="112" y="8"/>
                    </a:lnTo>
                    <a:lnTo>
                      <a:pt x="131" y="6"/>
                    </a:lnTo>
                    <a:lnTo>
                      <a:pt x="150" y="4"/>
                    </a:lnTo>
                    <a:lnTo>
                      <a:pt x="171" y="1"/>
                    </a:lnTo>
                    <a:lnTo>
                      <a:pt x="192" y="0"/>
                    </a:lnTo>
                    <a:lnTo>
                      <a:pt x="213" y="0"/>
                    </a:lnTo>
                    <a:lnTo>
                      <a:pt x="235" y="0"/>
                    </a:lnTo>
                    <a:lnTo>
                      <a:pt x="257" y="1"/>
                    </a:lnTo>
                    <a:lnTo>
                      <a:pt x="277" y="4"/>
                    </a:lnTo>
                    <a:lnTo>
                      <a:pt x="298" y="6"/>
                    </a:lnTo>
                    <a:lnTo>
                      <a:pt x="316" y="8"/>
                    </a:lnTo>
                    <a:lnTo>
                      <a:pt x="333" y="12"/>
                    </a:lnTo>
                    <a:lnTo>
                      <a:pt x="349" y="15"/>
                    </a:lnTo>
                    <a:lnTo>
                      <a:pt x="365" y="20"/>
                    </a:lnTo>
                    <a:lnTo>
                      <a:pt x="379" y="24"/>
                    </a:lnTo>
                    <a:lnTo>
                      <a:pt x="391" y="29"/>
                    </a:lnTo>
                    <a:lnTo>
                      <a:pt x="402" y="35"/>
                    </a:lnTo>
                    <a:lnTo>
                      <a:pt x="410" y="39"/>
                    </a:lnTo>
                    <a:lnTo>
                      <a:pt x="418" y="45"/>
                    </a:lnTo>
                    <a:lnTo>
                      <a:pt x="423" y="51"/>
                    </a:lnTo>
                    <a:lnTo>
                      <a:pt x="427" y="57"/>
                    </a:lnTo>
                    <a:lnTo>
                      <a:pt x="428" y="62"/>
                    </a:lnTo>
                    <a:close/>
                  </a:path>
                </a:pathLst>
              </a:custGeom>
              <a:solidFill>
                <a:srgbClr val="6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83"/>
              <p:cNvSpPr>
                <a:spLocks/>
              </p:cNvSpPr>
              <p:nvPr/>
            </p:nvSpPr>
            <p:spPr bwMode="auto">
              <a:xfrm>
                <a:off x="3896" y="3442"/>
                <a:ext cx="230" cy="54"/>
              </a:xfrm>
              <a:custGeom>
                <a:avLst/>
                <a:gdLst>
                  <a:gd name="T0" fmla="*/ 6 w 460"/>
                  <a:gd name="T1" fmla="*/ 5 h 107"/>
                  <a:gd name="T2" fmla="*/ 0 w 460"/>
                  <a:gd name="T3" fmla="*/ 31 h 107"/>
                  <a:gd name="T4" fmla="*/ 9 w 460"/>
                  <a:gd name="T5" fmla="*/ 55 h 107"/>
                  <a:gd name="T6" fmla="*/ 21 w 460"/>
                  <a:gd name="T7" fmla="*/ 67 h 107"/>
                  <a:gd name="T8" fmla="*/ 37 w 460"/>
                  <a:gd name="T9" fmla="*/ 77 h 107"/>
                  <a:gd name="T10" fmla="*/ 58 w 460"/>
                  <a:gd name="T11" fmla="*/ 85 h 107"/>
                  <a:gd name="T12" fmla="*/ 83 w 460"/>
                  <a:gd name="T13" fmla="*/ 92 h 107"/>
                  <a:gd name="T14" fmla="*/ 112 w 460"/>
                  <a:gd name="T15" fmla="*/ 97 h 107"/>
                  <a:gd name="T16" fmla="*/ 147 w 460"/>
                  <a:gd name="T17" fmla="*/ 100 h 107"/>
                  <a:gd name="T18" fmla="*/ 185 w 460"/>
                  <a:gd name="T19" fmla="*/ 103 h 107"/>
                  <a:gd name="T20" fmla="*/ 204 w 460"/>
                  <a:gd name="T21" fmla="*/ 103 h 107"/>
                  <a:gd name="T22" fmla="*/ 213 w 460"/>
                  <a:gd name="T23" fmla="*/ 104 h 107"/>
                  <a:gd name="T24" fmla="*/ 234 w 460"/>
                  <a:gd name="T25" fmla="*/ 106 h 107"/>
                  <a:gd name="T26" fmla="*/ 264 w 460"/>
                  <a:gd name="T27" fmla="*/ 107 h 107"/>
                  <a:gd name="T28" fmla="*/ 301 w 460"/>
                  <a:gd name="T29" fmla="*/ 105 h 107"/>
                  <a:gd name="T30" fmla="*/ 342 w 460"/>
                  <a:gd name="T31" fmla="*/ 99 h 107"/>
                  <a:gd name="T32" fmla="*/ 384 w 460"/>
                  <a:gd name="T33" fmla="*/ 88 h 107"/>
                  <a:gd name="T34" fmla="*/ 424 w 460"/>
                  <a:gd name="T35" fmla="*/ 69 h 107"/>
                  <a:gd name="T36" fmla="*/ 460 w 460"/>
                  <a:gd name="T37" fmla="*/ 42 h 107"/>
                  <a:gd name="T38" fmla="*/ 429 w 460"/>
                  <a:gd name="T39" fmla="*/ 40 h 107"/>
                  <a:gd name="T40" fmla="*/ 393 w 460"/>
                  <a:gd name="T41" fmla="*/ 61 h 107"/>
                  <a:gd name="T42" fmla="*/ 354 w 460"/>
                  <a:gd name="T43" fmla="*/ 75 h 107"/>
                  <a:gd name="T44" fmla="*/ 315 w 460"/>
                  <a:gd name="T45" fmla="*/ 82 h 107"/>
                  <a:gd name="T46" fmla="*/ 279 w 460"/>
                  <a:gd name="T47" fmla="*/ 85 h 107"/>
                  <a:gd name="T48" fmla="*/ 247 w 460"/>
                  <a:gd name="T49" fmla="*/ 85 h 107"/>
                  <a:gd name="T50" fmla="*/ 223 w 460"/>
                  <a:gd name="T51" fmla="*/ 83 h 107"/>
                  <a:gd name="T52" fmla="*/ 210 w 460"/>
                  <a:gd name="T53" fmla="*/ 82 h 107"/>
                  <a:gd name="T54" fmla="*/ 206 w 460"/>
                  <a:gd name="T55" fmla="*/ 81 h 107"/>
                  <a:gd name="T56" fmla="*/ 206 w 460"/>
                  <a:gd name="T57" fmla="*/ 81 h 107"/>
                  <a:gd name="T58" fmla="*/ 205 w 460"/>
                  <a:gd name="T59" fmla="*/ 81 h 107"/>
                  <a:gd name="T60" fmla="*/ 120 w 460"/>
                  <a:gd name="T61" fmla="*/ 76 h 107"/>
                  <a:gd name="T62" fmla="*/ 67 w 460"/>
                  <a:gd name="T63" fmla="*/ 66 h 107"/>
                  <a:gd name="T64" fmla="*/ 37 w 460"/>
                  <a:gd name="T65" fmla="*/ 52 h 107"/>
                  <a:gd name="T66" fmla="*/ 24 w 460"/>
                  <a:gd name="T67" fmla="*/ 39 h 107"/>
                  <a:gd name="T68" fmla="*/ 22 w 460"/>
                  <a:gd name="T69" fmla="*/ 21 h 107"/>
                  <a:gd name="T70" fmla="*/ 26 w 460"/>
                  <a:gd name="T71" fmla="*/ 13 h 10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60"/>
                  <a:gd name="T109" fmla="*/ 0 h 107"/>
                  <a:gd name="T110" fmla="*/ 460 w 460"/>
                  <a:gd name="T111" fmla="*/ 107 h 10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60" h="107">
                    <a:moveTo>
                      <a:pt x="8" y="0"/>
                    </a:moveTo>
                    <a:lnTo>
                      <a:pt x="6" y="5"/>
                    </a:lnTo>
                    <a:lnTo>
                      <a:pt x="1" y="15"/>
                    </a:lnTo>
                    <a:lnTo>
                      <a:pt x="0" y="31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4" y="61"/>
                    </a:lnTo>
                    <a:lnTo>
                      <a:pt x="21" y="67"/>
                    </a:lnTo>
                    <a:lnTo>
                      <a:pt x="28" y="72"/>
                    </a:lnTo>
                    <a:lnTo>
                      <a:pt x="37" y="77"/>
                    </a:lnTo>
                    <a:lnTo>
                      <a:pt x="46" y="81"/>
                    </a:lnTo>
                    <a:lnTo>
                      <a:pt x="58" y="85"/>
                    </a:lnTo>
                    <a:lnTo>
                      <a:pt x="69" y="89"/>
                    </a:lnTo>
                    <a:lnTo>
                      <a:pt x="83" y="92"/>
                    </a:lnTo>
                    <a:lnTo>
                      <a:pt x="97" y="95"/>
                    </a:lnTo>
                    <a:lnTo>
                      <a:pt x="112" y="97"/>
                    </a:lnTo>
                    <a:lnTo>
                      <a:pt x="128" y="99"/>
                    </a:lnTo>
                    <a:lnTo>
                      <a:pt x="147" y="100"/>
                    </a:lnTo>
                    <a:lnTo>
                      <a:pt x="165" y="102"/>
                    </a:lnTo>
                    <a:lnTo>
                      <a:pt x="185" y="103"/>
                    </a:lnTo>
                    <a:lnTo>
                      <a:pt x="205" y="103"/>
                    </a:lnTo>
                    <a:lnTo>
                      <a:pt x="204" y="103"/>
                    </a:lnTo>
                    <a:lnTo>
                      <a:pt x="206" y="103"/>
                    </a:lnTo>
                    <a:lnTo>
                      <a:pt x="213" y="104"/>
                    </a:lnTo>
                    <a:lnTo>
                      <a:pt x="223" y="105"/>
                    </a:lnTo>
                    <a:lnTo>
                      <a:pt x="234" y="106"/>
                    </a:lnTo>
                    <a:lnTo>
                      <a:pt x="248" y="106"/>
                    </a:lnTo>
                    <a:lnTo>
                      <a:pt x="264" y="107"/>
                    </a:lnTo>
                    <a:lnTo>
                      <a:pt x="282" y="106"/>
                    </a:lnTo>
                    <a:lnTo>
                      <a:pt x="301" y="105"/>
                    </a:lnTo>
                    <a:lnTo>
                      <a:pt x="322" y="103"/>
                    </a:lnTo>
                    <a:lnTo>
                      <a:pt x="342" y="99"/>
                    </a:lnTo>
                    <a:lnTo>
                      <a:pt x="363" y="95"/>
                    </a:lnTo>
                    <a:lnTo>
                      <a:pt x="384" y="88"/>
                    </a:lnTo>
                    <a:lnTo>
                      <a:pt x="405" y="80"/>
                    </a:lnTo>
                    <a:lnTo>
                      <a:pt x="424" y="69"/>
                    </a:lnTo>
                    <a:lnTo>
                      <a:pt x="443" y="57"/>
                    </a:lnTo>
                    <a:lnTo>
                      <a:pt x="460" y="42"/>
                    </a:lnTo>
                    <a:lnTo>
                      <a:pt x="445" y="27"/>
                    </a:lnTo>
                    <a:lnTo>
                      <a:pt x="429" y="40"/>
                    </a:lnTo>
                    <a:lnTo>
                      <a:pt x="411" y="52"/>
                    </a:lnTo>
                    <a:lnTo>
                      <a:pt x="393" y="61"/>
                    </a:lnTo>
                    <a:lnTo>
                      <a:pt x="373" y="69"/>
                    </a:lnTo>
                    <a:lnTo>
                      <a:pt x="354" y="75"/>
                    </a:lnTo>
                    <a:lnTo>
                      <a:pt x="334" y="80"/>
                    </a:lnTo>
                    <a:lnTo>
                      <a:pt x="315" y="82"/>
                    </a:lnTo>
                    <a:lnTo>
                      <a:pt x="296" y="84"/>
                    </a:lnTo>
                    <a:lnTo>
                      <a:pt x="279" y="85"/>
                    </a:lnTo>
                    <a:lnTo>
                      <a:pt x="262" y="85"/>
                    </a:lnTo>
                    <a:lnTo>
                      <a:pt x="247" y="85"/>
                    </a:lnTo>
                    <a:lnTo>
                      <a:pt x="234" y="84"/>
                    </a:lnTo>
                    <a:lnTo>
                      <a:pt x="223" y="83"/>
                    </a:lnTo>
                    <a:lnTo>
                      <a:pt x="214" y="83"/>
                    </a:lnTo>
                    <a:lnTo>
                      <a:pt x="210" y="82"/>
                    </a:lnTo>
                    <a:lnTo>
                      <a:pt x="208" y="82"/>
                    </a:lnTo>
                    <a:lnTo>
                      <a:pt x="206" y="81"/>
                    </a:lnTo>
                    <a:lnTo>
                      <a:pt x="205" y="81"/>
                    </a:lnTo>
                    <a:lnTo>
                      <a:pt x="158" y="80"/>
                    </a:lnTo>
                    <a:lnTo>
                      <a:pt x="120" y="76"/>
                    </a:lnTo>
                    <a:lnTo>
                      <a:pt x="90" y="72"/>
                    </a:lnTo>
                    <a:lnTo>
                      <a:pt x="67" y="66"/>
                    </a:lnTo>
                    <a:lnTo>
                      <a:pt x="50" y="59"/>
                    </a:lnTo>
                    <a:lnTo>
                      <a:pt x="37" y="52"/>
                    </a:lnTo>
                    <a:lnTo>
                      <a:pt x="29" y="45"/>
                    </a:lnTo>
                    <a:lnTo>
                      <a:pt x="24" y="39"/>
                    </a:lnTo>
                    <a:lnTo>
                      <a:pt x="22" y="29"/>
                    </a:lnTo>
                    <a:lnTo>
                      <a:pt x="22" y="21"/>
                    </a:lnTo>
                    <a:lnTo>
                      <a:pt x="24" y="15"/>
                    </a:lnTo>
                    <a:lnTo>
                      <a:pt x="26" y="1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84"/>
              <p:cNvSpPr>
                <a:spLocks/>
              </p:cNvSpPr>
              <p:nvPr/>
            </p:nvSpPr>
            <p:spPr bwMode="auto">
              <a:xfrm>
                <a:off x="3993" y="3488"/>
                <a:ext cx="18" cy="168"/>
              </a:xfrm>
              <a:custGeom>
                <a:avLst/>
                <a:gdLst>
                  <a:gd name="T0" fmla="*/ 0 w 34"/>
                  <a:gd name="T1" fmla="*/ 1 h 338"/>
                  <a:gd name="T2" fmla="*/ 13 w 34"/>
                  <a:gd name="T3" fmla="*/ 338 h 338"/>
                  <a:gd name="T4" fmla="*/ 34 w 34"/>
                  <a:gd name="T5" fmla="*/ 338 h 338"/>
                  <a:gd name="T6" fmla="*/ 21 w 34"/>
                  <a:gd name="T7" fmla="*/ 0 h 338"/>
                  <a:gd name="T8" fmla="*/ 0 w 34"/>
                  <a:gd name="T9" fmla="*/ 1 h 3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338"/>
                  <a:gd name="T17" fmla="*/ 34 w 34"/>
                  <a:gd name="T18" fmla="*/ 338 h 3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338">
                    <a:moveTo>
                      <a:pt x="0" y="1"/>
                    </a:moveTo>
                    <a:lnTo>
                      <a:pt x="13" y="338"/>
                    </a:lnTo>
                    <a:lnTo>
                      <a:pt x="34" y="338"/>
                    </a:lnTo>
                    <a:lnTo>
                      <a:pt x="2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85"/>
              <p:cNvSpPr>
                <a:spLocks/>
              </p:cNvSpPr>
              <p:nvPr/>
            </p:nvSpPr>
            <p:spPr bwMode="auto">
              <a:xfrm>
                <a:off x="4038" y="3485"/>
                <a:ext cx="45" cy="168"/>
              </a:xfrm>
              <a:custGeom>
                <a:avLst/>
                <a:gdLst>
                  <a:gd name="T0" fmla="*/ 67 w 88"/>
                  <a:gd name="T1" fmla="*/ 0 h 337"/>
                  <a:gd name="T2" fmla="*/ 0 w 88"/>
                  <a:gd name="T3" fmla="*/ 332 h 337"/>
                  <a:gd name="T4" fmla="*/ 20 w 88"/>
                  <a:gd name="T5" fmla="*/ 337 h 337"/>
                  <a:gd name="T6" fmla="*/ 88 w 88"/>
                  <a:gd name="T7" fmla="*/ 5 h 337"/>
                  <a:gd name="T8" fmla="*/ 67 w 88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337"/>
                  <a:gd name="T17" fmla="*/ 88 w 88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337">
                    <a:moveTo>
                      <a:pt x="67" y="0"/>
                    </a:moveTo>
                    <a:lnTo>
                      <a:pt x="0" y="332"/>
                    </a:lnTo>
                    <a:lnTo>
                      <a:pt x="20" y="337"/>
                    </a:lnTo>
                    <a:lnTo>
                      <a:pt x="88" y="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86"/>
              <p:cNvSpPr>
                <a:spLocks/>
              </p:cNvSpPr>
              <p:nvPr/>
            </p:nvSpPr>
            <p:spPr bwMode="auto">
              <a:xfrm>
                <a:off x="3927" y="3485"/>
                <a:ext cx="40" cy="154"/>
              </a:xfrm>
              <a:custGeom>
                <a:avLst/>
                <a:gdLst>
                  <a:gd name="T0" fmla="*/ 0 w 80"/>
                  <a:gd name="T1" fmla="*/ 3 h 307"/>
                  <a:gd name="T2" fmla="*/ 59 w 80"/>
                  <a:gd name="T3" fmla="*/ 307 h 307"/>
                  <a:gd name="T4" fmla="*/ 80 w 80"/>
                  <a:gd name="T5" fmla="*/ 304 h 307"/>
                  <a:gd name="T6" fmla="*/ 21 w 80"/>
                  <a:gd name="T7" fmla="*/ 0 h 307"/>
                  <a:gd name="T8" fmla="*/ 0 w 80"/>
                  <a:gd name="T9" fmla="*/ 3 h 3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307"/>
                  <a:gd name="T17" fmla="*/ 80 w 80"/>
                  <a:gd name="T18" fmla="*/ 307 h 3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307">
                    <a:moveTo>
                      <a:pt x="0" y="3"/>
                    </a:moveTo>
                    <a:lnTo>
                      <a:pt x="59" y="307"/>
                    </a:lnTo>
                    <a:lnTo>
                      <a:pt x="80" y="304"/>
                    </a:ln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87"/>
              <p:cNvSpPr>
                <a:spLocks/>
              </p:cNvSpPr>
              <p:nvPr/>
            </p:nvSpPr>
            <p:spPr bwMode="auto">
              <a:xfrm>
                <a:off x="3954" y="3317"/>
                <a:ext cx="133" cy="165"/>
              </a:xfrm>
              <a:custGeom>
                <a:avLst/>
                <a:gdLst>
                  <a:gd name="T0" fmla="*/ 23 w 266"/>
                  <a:gd name="T1" fmla="*/ 222 h 331"/>
                  <a:gd name="T2" fmla="*/ 23 w 266"/>
                  <a:gd name="T3" fmla="*/ 222 h 331"/>
                  <a:gd name="T4" fmla="*/ 22 w 266"/>
                  <a:gd name="T5" fmla="*/ 216 h 331"/>
                  <a:gd name="T6" fmla="*/ 21 w 266"/>
                  <a:gd name="T7" fmla="*/ 198 h 331"/>
                  <a:gd name="T8" fmla="*/ 21 w 266"/>
                  <a:gd name="T9" fmla="*/ 173 h 331"/>
                  <a:gd name="T10" fmla="*/ 25 w 266"/>
                  <a:gd name="T11" fmla="*/ 143 h 331"/>
                  <a:gd name="T12" fmla="*/ 33 w 266"/>
                  <a:gd name="T13" fmla="*/ 110 h 331"/>
                  <a:gd name="T14" fmla="*/ 46 w 266"/>
                  <a:gd name="T15" fmla="*/ 78 h 331"/>
                  <a:gd name="T16" fmla="*/ 70 w 266"/>
                  <a:gd name="T17" fmla="*/ 51 h 331"/>
                  <a:gd name="T18" fmla="*/ 103 w 266"/>
                  <a:gd name="T19" fmla="*/ 29 h 331"/>
                  <a:gd name="T20" fmla="*/ 116 w 266"/>
                  <a:gd name="T21" fmla="*/ 24 h 331"/>
                  <a:gd name="T22" fmla="*/ 127 w 266"/>
                  <a:gd name="T23" fmla="*/ 22 h 331"/>
                  <a:gd name="T24" fmla="*/ 139 w 266"/>
                  <a:gd name="T25" fmla="*/ 21 h 331"/>
                  <a:gd name="T26" fmla="*/ 150 w 266"/>
                  <a:gd name="T27" fmla="*/ 21 h 331"/>
                  <a:gd name="T28" fmla="*/ 162 w 266"/>
                  <a:gd name="T29" fmla="*/ 23 h 331"/>
                  <a:gd name="T30" fmla="*/ 172 w 266"/>
                  <a:gd name="T31" fmla="*/ 28 h 331"/>
                  <a:gd name="T32" fmla="*/ 182 w 266"/>
                  <a:gd name="T33" fmla="*/ 33 h 331"/>
                  <a:gd name="T34" fmla="*/ 192 w 266"/>
                  <a:gd name="T35" fmla="*/ 40 h 331"/>
                  <a:gd name="T36" fmla="*/ 208 w 266"/>
                  <a:gd name="T37" fmla="*/ 58 h 331"/>
                  <a:gd name="T38" fmla="*/ 223 w 266"/>
                  <a:gd name="T39" fmla="*/ 82 h 331"/>
                  <a:gd name="T40" fmla="*/ 234 w 266"/>
                  <a:gd name="T41" fmla="*/ 111 h 331"/>
                  <a:gd name="T42" fmla="*/ 242 w 266"/>
                  <a:gd name="T43" fmla="*/ 144 h 331"/>
                  <a:gd name="T44" fmla="*/ 247 w 266"/>
                  <a:gd name="T45" fmla="*/ 183 h 331"/>
                  <a:gd name="T46" fmla="*/ 246 w 266"/>
                  <a:gd name="T47" fmla="*/ 227 h 331"/>
                  <a:gd name="T48" fmla="*/ 241 w 266"/>
                  <a:gd name="T49" fmla="*/ 274 h 331"/>
                  <a:gd name="T50" fmla="*/ 230 w 266"/>
                  <a:gd name="T51" fmla="*/ 326 h 331"/>
                  <a:gd name="T52" fmla="*/ 249 w 266"/>
                  <a:gd name="T53" fmla="*/ 331 h 331"/>
                  <a:gd name="T54" fmla="*/ 260 w 266"/>
                  <a:gd name="T55" fmla="*/ 282 h 331"/>
                  <a:gd name="T56" fmla="*/ 265 w 266"/>
                  <a:gd name="T57" fmla="*/ 235 h 331"/>
                  <a:gd name="T58" fmla="*/ 266 w 266"/>
                  <a:gd name="T59" fmla="*/ 190 h 331"/>
                  <a:gd name="T60" fmla="*/ 263 w 266"/>
                  <a:gd name="T61" fmla="*/ 149 h 331"/>
                  <a:gd name="T62" fmla="*/ 255 w 266"/>
                  <a:gd name="T63" fmla="*/ 111 h 331"/>
                  <a:gd name="T64" fmla="*/ 243 w 266"/>
                  <a:gd name="T65" fmla="*/ 76 h 331"/>
                  <a:gd name="T66" fmla="*/ 226 w 266"/>
                  <a:gd name="T67" fmla="*/ 47 h 331"/>
                  <a:gd name="T68" fmla="*/ 205 w 266"/>
                  <a:gd name="T69" fmla="*/ 24 h 331"/>
                  <a:gd name="T70" fmla="*/ 194 w 266"/>
                  <a:gd name="T71" fmla="*/ 15 h 331"/>
                  <a:gd name="T72" fmla="*/ 181 w 266"/>
                  <a:gd name="T73" fmla="*/ 8 h 331"/>
                  <a:gd name="T74" fmla="*/ 167 w 266"/>
                  <a:gd name="T75" fmla="*/ 4 h 331"/>
                  <a:gd name="T76" fmla="*/ 154 w 266"/>
                  <a:gd name="T77" fmla="*/ 1 h 331"/>
                  <a:gd name="T78" fmla="*/ 140 w 266"/>
                  <a:gd name="T79" fmla="*/ 0 h 331"/>
                  <a:gd name="T80" fmla="*/ 125 w 266"/>
                  <a:gd name="T81" fmla="*/ 1 h 331"/>
                  <a:gd name="T82" fmla="*/ 110 w 266"/>
                  <a:gd name="T83" fmla="*/ 5 h 331"/>
                  <a:gd name="T84" fmla="*/ 95 w 266"/>
                  <a:gd name="T85" fmla="*/ 10 h 331"/>
                  <a:gd name="T86" fmla="*/ 57 w 266"/>
                  <a:gd name="T87" fmla="*/ 35 h 331"/>
                  <a:gd name="T88" fmla="*/ 30 w 266"/>
                  <a:gd name="T89" fmla="*/ 66 h 331"/>
                  <a:gd name="T90" fmla="*/ 13 w 266"/>
                  <a:gd name="T91" fmla="*/ 101 h 331"/>
                  <a:gd name="T92" fmla="*/ 4 w 266"/>
                  <a:gd name="T93" fmla="*/ 137 h 331"/>
                  <a:gd name="T94" fmla="*/ 0 w 266"/>
                  <a:gd name="T95" fmla="*/ 171 h 331"/>
                  <a:gd name="T96" fmla="*/ 0 w 266"/>
                  <a:gd name="T97" fmla="*/ 199 h 331"/>
                  <a:gd name="T98" fmla="*/ 2 w 266"/>
                  <a:gd name="T99" fmla="*/ 219 h 331"/>
                  <a:gd name="T100" fmla="*/ 3 w 266"/>
                  <a:gd name="T101" fmla="*/ 226 h 331"/>
                  <a:gd name="T102" fmla="*/ 23 w 266"/>
                  <a:gd name="T103" fmla="*/ 222 h 3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66"/>
                  <a:gd name="T157" fmla="*/ 0 h 331"/>
                  <a:gd name="T158" fmla="*/ 266 w 266"/>
                  <a:gd name="T159" fmla="*/ 331 h 33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66" h="331">
                    <a:moveTo>
                      <a:pt x="23" y="222"/>
                    </a:moveTo>
                    <a:lnTo>
                      <a:pt x="23" y="222"/>
                    </a:lnTo>
                    <a:lnTo>
                      <a:pt x="22" y="216"/>
                    </a:lnTo>
                    <a:lnTo>
                      <a:pt x="21" y="198"/>
                    </a:lnTo>
                    <a:lnTo>
                      <a:pt x="21" y="173"/>
                    </a:lnTo>
                    <a:lnTo>
                      <a:pt x="25" y="143"/>
                    </a:lnTo>
                    <a:lnTo>
                      <a:pt x="33" y="110"/>
                    </a:lnTo>
                    <a:lnTo>
                      <a:pt x="46" y="78"/>
                    </a:lnTo>
                    <a:lnTo>
                      <a:pt x="70" y="51"/>
                    </a:lnTo>
                    <a:lnTo>
                      <a:pt x="103" y="29"/>
                    </a:lnTo>
                    <a:lnTo>
                      <a:pt x="116" y="24"/>
                    </a:lnTo>
                    <a:lnTo>
                      <a:pt x="127" y="22"/>
                    </a:lnTo>
                    <a:lnTo>
                      <a:pt x="139" y="21"/>
                    </a:lnTo>
                    <a:lnTo>
                      <a:pt x="150" y="21"/>
                    </a:lnTo>
                    <a:lnTo>
                      <a:pt x="162" y="23"/>
                    </a:lnTo>
                    <a:lnTo>
                      <a:pt x="172" y="28"/>
                    </a:lnTo>
                    <a:lnTo>
                      <a:pt x="182" y="33"/>
                    </a:lnTo>
                    <a:lnTo>
                      <a:pt x="192" y="40"/>
                    </a:lnTo>
                    <a:lnTo>
                      <a:pt x="208" y="58"/>
                    </a:lnTo>
                    <a:lnTo>
                      <a:pt x="223" y="82"/>
                    </a:lnTo>
                    <a:lnTo>
                      <a:pt x="234" y="111"/>
                    </a:lnTo>
                    <a:lnTo>
                      <a:pt x="242" y="144"/>
                    </a:lnTo>
                    <a:lnTo>
                      <a:pt x="247" y="183"/>
                    </a:lnTo>
                    <a:lnTo>
                      <a:pt x="246" y="227"/>
                    </a:lnTo>
                    <a:lnTo>
                      <a:pt x="241" y="274"/>
                    </a:lnTo>
                    <a:lnTo>
                      <a:pt x="230" y="326"/>
                    </a:lnTo>
                    <a:lnTo>
                      <a:pt x="249" y="331"/>
                    </a:lnTo>
                    <a:lnTo>
                      <a:pt x="260" y="282"/>
                    </a:lnTo>
                    <a:lnTo>
                      <a:pt x="265" y="235"/>
                    </a:lnTo>
                    <a:lnTo>
                      <a:pt x="266" y="190"/>
                    </a:lnTo>
                    <a:lnTo>
                      <a:pt x="263" y="149"/>
                    </a:lnTo>
                    <a:lnTo>
                      <a:pt x="255" y="111"/>
                    </a:lnTo>
                    <a:lnTo>
                      <a:pt x="243" y="76"/>
                    </a:lnTo>
                    <a:lnTo>
                      <a:pt x="226" y="47"/>
                    </a:lnTo>
                    <a:lnTo>
                      <a:pt x="205" y="24"/>
                    </a:lnTo>
                    <a:lnTo>
                      <a:pt x="194" y="15"/>
                    </a:lnTo>
                    <a:lnTo>
                      <a:pt x="181" y="8"/>
                    </a:lnTo>
                    <a:lnTo>
                      <a:pt x="167" y="4"/>
                    </a:lnTo>
                    <a:lnTo>
                      <a:pt x="154" y="1"/>
                    </a:lnTo>
                    <a:lnTo>
                      <a:pt x="140" y="0"/>
                    </a:lnTo>
                    <a:lnTo>
                      <a:pt x="125" y="1"/>
                    </a:lnTo>
                    <a:lnTo>
                      <a:pt x="110" y="5"/>
                    </a:lnTo>
                    <a:lnTo>
                      <a:pt x="95" y="10"/>
                    </a:lnTo>
                    <a:lnTo>
                      <a:pt x="57" y="35"/>
                    </a:lnTo>
                    <a:lnTo>
                      <a:pt x="30" y="66"/>
                    </a:lnTo>
                    <a:lnTo>
                      <a:pt x="13" y="101"/>
                    </a:lnTo>
                    <a:lnTo>
                      <a:pt x="4" y="137"/>
                    </a:lnTo>
                    <a:lnTo>
                      <a:pt x="0" y="171"/>
                    </a:lnTo>
                    <a:lnTo>
                      <a:pt x="0" y="199"/>
                    </a:lnTo>
                    <a:lnTo>
                      <a:pt x="2" y="219"/>
                    </a:lnTo>
                    <a:lnTo>
                      <a:pt x="3" y="226"/>
                    </a:lnTo>
                    <a:lnTo>
                      <a:pt x="23" y="2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88"/>
            <p:cNvGrpSpPr>
              <a:grpSpLocks/>
            </p:cNvGrpSpPr>
            <p:nvPr/>
          </p:nvGrpSpPr>
          <p:grpSpPr bwMode="auto">
            <a:xfrm>
              <a:off x="4753" y="3548"/>
              <a:ext cx="261" cy="346"/>
              <a:chOff x="3880" y="3317"/>
              <a:chExt cx="261" cy="346"/>
            </a:xfrm>
          </p:grpSpPr>
          <p:sp>
            <p:nvSpPr>
              <p:cNvPr id="28" name="Freeform 89"/>
              <p:cNvSpPr>
                <a:spLocks/>
              </p:cNvSpPr>
              <p:nvPr/>
            </p:nvSpPr>
            <p:spPr bwMode="auto">
              <a:xfrm>
                <a:off x="3880" y="3416"/>
                <a:ext cx="261" cy="247"/>
              </a:xfrm>
              <a:custGeom>
                <a:avLst/>
                <a:gdLst>
                  <a:gd name="T0" fmla="*/ 522 w 523"/>
                  <a:gd name="T1" fmla="*/ 71 h 494"/>
                  <a:gd name="T2" fmla="*/ 511 w 523"/>
                  <a:gd name="T3" fmla="*/ 56 h 494"/>
                  <a:gd name="T4" fmla="*/ 492 w 523"/>
                  <a:gd name="T5" fmla="*/ 41 h 494"/>
                  <a:gd name="T6" fmla="*/ 463 w 523"/>
                  <a:gd name="T7" fmla="*/ 29 h 494"/>
                  <a:gd name="T8" fmla="*/ 428 w 523"/>
                  <a:gd name="T9" fmla="*/ 18 h 494"/>
                  <a:gd name="T10" fmla="*/ 386 w 523"/>
                  <a:gd name="T11" fmla="*/ 10 h 494"/>
                  <a:gd name="T12" fmla="*/ 340 w 523"/>
                  <a:gd name="T13" fmla="*/ 4 h 494"/>
                  <a:gd name="T14" fmla="*/ 288 w 523"/>
                  <a:gd name="T15" fmla="*/ 0 h 494"/>
                  <a:gd name="T16" fmla="*/ 235 w 523"/>
                  <a:gd name="T17" fmla="*/ 0 h 494"/>
                  <a:gd name="T18" fmla="*/ 184 w 523"/>
                  <a:gd name="T19" fmla="*/ 4 h 494"/>
                  <a:gd name="T20" fmla="*/ 137 w 523"/>
                  <a:gd name="T21" fmla="*/ 10 h 494"/>
                  <a:gd name="T22" fmla="*/ 96 w 523"/>
                  <a:gd name="T23" fmla="*/ 18 h 494"/>
                  <a:gd name="T24" fmla="*/ 60 w 523"/>
                  <a:gd name="T25" fmla="*/ 29 h 494"/>
                  <a:gd name="T26" fmla="*/ 31 w 523"/>
                  <a:gd name="T27" fmla="*/ 41 h 494"/>
                  <a:gd name="T28" fmla="*/ 12 w 523"/>
                  <a:gd name="T29" fmla="*/ 56 h 494"/>
                  <a:gd name="T30" fmla="*/ 1 w 523"/>
                  <a:gd name="T31" fmla="*/ 71 h 494"/>
                  <a:gd name="T32" fmla="*/ 0 w 523"/>
                  <a:gd name="T33" fmla="*/ 82 h 494"/>
                  <a:gd name="T34" fmla="*/ 2 w 523"/>
                  <a:gd name="T35" fmla="*/ 89 h 494"/>
                  <a:gd name="T36" fmla="*/ 106 w 523"/>
                  <a:gd name="T37" fmla="*/ 429 h 494"/>
                  <a:gd name="T38" fmla="*/ 106 w 523"/>
                  <a:gd name="T39" fmla="*/ 430 h 494"/>
                  <a:gd name="T40" fmla="*/ 106 w 523"/>
                  <a:gd name="T41" fmla="*/ 432 h 494"/>
                  <a:gd name="T42" fmla="*/ 107 w 523"/>
                  <a:gd name="T43" fmla="*/ 437 h 494"/>
                  <a:gd name="T44" fmla="*/ 111 w 523"/>
                  <a:gd name="T45" fmla="*/ 443 h 494"/>
                  <a:gd name="T46" fmla="*/ 115 w 523"/>
                  <a:gd name="T47" fmla="*/ 446 h 494"/>
                  <a:gd name="T48" fmla="*/ 134 w 523"/>
                  <a:gd name="T49" fmla="*/ 460 h 494"/>
                  <a:gd name="T50" fmla="*/ 160 w 523"/>
                  <a:gd name="T51" fmla="*/ 474 h 494"/>
                  <a:gd name="T52" fmla="*/ 199 w 523"/>
                  <a:gd name="T53" fmla="*/ 487 h 494"/>
                  <a:gd name="T54" fmla="*/ 259 w 523"/>
                  <a:gd name="T55" fmla="*/ 494 h 494"/>
                  <a:gd name="T56" fmla="*/ 331 w 523"/>
                  <a:gd name="T57" fmla="*/ 490 h 494"/>
                  <a:gd name="T58" fmla="*/ 380 w 523"/>
                  <a:gd name="T59" fmla="*/ 475 h 494"/>
                  <a:gd name="T60" fmla="*/ 408 w 523"/>
                  <a:gd name="T61" fmla="*/ 453 h 494"/>
                  <a:gd name="T62" fmla="*/ 417 w 523"/>
                  <a:gd name="T63" fmla="*/ 432 h 494"/>
                  <a:gd name="T64" fmla="*/ 521 w 523"/>
                  <a:gd name="T65" fmla="*/ 89 h 494"/>
                  <a:gd name="T66" fmla="*/ 523 w 523"/>
                  <a:gd name="T67" fmla="*/ 82 h 49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3"/>
                  <a:gd name="T103" fmla="*/ 0 h 494"/>
                  <a:gd name="T104" fmla="*/ 523 w 523"/>
                  <a:gd name="T105" fmla="*/ 494 h 49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3" h="494">
                    <a:moveTo>
                      <a:pt x="523" y="79"/>
                    </a:moveTo>
                    <a:lnTo>
                      <a:pt x="522" y="71"/>
                    </a:lnTo>
                    <a:lnTo>
                      <a:pt x="517" y="63"/>
                    </a:lnTo>
                    <a:lnTo>
                      <a:pt x="511" y="56"/>
                    </a:lnTo>
                    <a:lnTo>
                      <a:pt x="502" y="48"/>
                    </a:lnTo>
                    <a:lnTo>
                      <a:pt x="492" y="41"/>
                    </a:lnTo>
                    <a:lnTo>
                      <a:pt x="478" y="35"/>
                    </a:lnTo>
                    <a:lnTo>
                      <a:pt x="463" y="29"/>
                    </a:lnTo>
                    <a:lnTo>
                      <a:pt x="447" y="23"/>
                    </a:lnTo>
                    <a:lnTo>
                      <a:pt x="428" y="18"/>
                    </a:lnTo>
                    <a:lnTo>
                      <a:pt x="408" y="13"/>
                    </a:lnTo>
                    <a:lnTo>
                      <a:pt x="386" y="10"/>
                    </a:lnTo>
                    <a:lnTo>
                      <a:pt x="364" y="6"/>
                    </a:lnTo>
                    <a:lnTo>
                      <a:pt x="340" y="4"/>
                    </a:lnTo>
                    <a:lnTo>
                      <a:pt x="314" y="1"/>
                    </a:lnTo>
                    <a:lnTo>
                      <a:pt x="288" y="0"/>
                    </a:lnTo>
                    <a:lnTo>
                      <a:pt x="261" y="0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4" y="4"/>
                    </a:lnTo>
                    <a:lnTo>
                      <a:pt x="160" y="6"/>
                    </a:lnTo>
                    <a:lnTo>
                      <a:pt x="137" y="10"/>
                    </a:lnTo>
                    <a:lnTo>
                      <a:pt x="115" y="13"/>
                    </a:lnTo>
                    <a:lnTo>
                      <a:pt x="96" y="18"/>
                    </a:lnTo>
                    <a:lnTo>
                      <a:pt x="77" y="23"/>
                    </a:lnTo>
                    <a:lnTo>
                      <a:pt x="60" y="29"/>
                    </a:lnTo>
                    <a:lnTo>
                      <a:pt x="45" y="35"/>
                    </a:lnTo>
                    <a:lnTo>
                      <a:pt x="31" y="41"/>
                    </a:lnTo>
                    <a:lnTo>
                      <a:pt x="21" y="48"/>
                    </a:lnTo>
                    <a:lnTo>
                      <a:pt x="12" y="56"/>
                    </a:lnTo>
                    <a:lnTo>
                      <a:pt x="6" y="63"/>
                    </a:lnTo>
                    <a:lnTo>
                      <a:pt x="1" y="71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1" y="86"/>
                    </a:lnTo>
                    <a:lnTo>
                      <a:pt x="2" y="89"/>
                    </a:lnTo>
                    <a:lnTo>
                      <a:pt x="5" y="92"/>
                    </a:lnTo>
                    <a:lnTo>
                      <a:pt x="106" y="429"/>
                    </a:lnTo>
                    <a:lnTo>
                      <a:pt x="106" y="430"/>
                    </a:lnTo>
                    <a:lnTo>
                      <a:pt x="106" y="431"/>
                    </a:lnTo>
                    <a:lnTo>
                      <a:pt x="106" y="432"/>
                    </a:lnTo>
                    <a:lnTo>
                      <a:pt x="106" y="435"/>
                    </a:lnTo>
                    <a:lnTo>
                      <a:pt x="107" y="437"/>
                    </a:lnTo>
                    <a:lnTo>
                      <a:pt x="108" y="441"/>
                    </a:lnTo>
                    <a:lnTo>
                      <a:pt x="111" y="443"/>
                    </a:lnTo>
                    <a:lnTo>
                      <a:pt x="112" y="446"/>
                    </a:lnTo>
                    <a:lnTo>
                      <a:pt x="115" y="446"/>
                    </a:lnTo>
                    <a:lnTo>
                      <a:pt x="123" y="453"/>
                    </a:lnTo>
                    <a:lnTo>
                      <a:pt x="134" y="460"/>
                    </a:lnTo>
                    <a:lnTo>
                      <a:pt x="145" y="467"/>
                    </a:lnTo>
                    <a:lnTo>
                      <a:pt x="160" y="474"/>
                    </a:lnTo>
                    <a:lnTo>
                      <a:pt x="177" y="481"/>
                    </a:lnTo>
                    <a:lnTo>
                      <a:pt x="199" y="487"/>
                    </a:lnTo>
                    <a:lnTo>
                      <a:pt x="227" y="490"/>
                    </a:lnTo>
                    <a:lnTo>
                      <a:pt x="259" y="494"/>
                    </a:lnTo>
                    <a:lnTo>
                      <a:pt x="298" y="494"/>
                    </a:lnTo>
                    <a:lnTo>
                      <a:pt x="331" y="490"/>
                    </a:lnTo>
                    <a:lnTo>
                      <a:pt x="358" y="483"/>
                    </a:lnTo>
                    <a:lnTo>
                      <a:pt x="380" y="475"/>
                    </a:lnTo>
                    <a:lnTo>
                      <a:pt x="396" y="465"/>
                    </a:lnTo>
                    <a:lnTo>
                      <a:pt x="408" y="453"/>
                    </a:lnTo>
                    <a:lnTo>
                      <a:pt x="415" y="443"/>
                    </a:lnTo>
                    <a:lnTo>
                      <a:pt x="417" y="432"/>
                    </a:lnTo>
                    <a:lnTo>
                      <a:pt x="519" y="92"/>
                    </a:lnTo>
                    <a:lnTo>
                      <a:pt x="521" y="89"/>
                    </a:lnTo>
                    <a:lnTo>
                      <a:pt x="522" y="86"/>
                    </a:lnTo>
                    <a:lnTo>
                      <a:pt x="523" y="82"/>
                    </a:lnTo>
                    <a:lnTo>
                      <a:pt x="523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90"/>
              <p:cNvSpPr>
                <a:spLocks/>
              </p:cNvSpPr>
              <p:nvPr/>
            </p:nvSpPr>
            <p:spPr bwMode="auto">
              <a:xfrm>
                <a:off x="3904" y="3431"/>
                <a:ext cx="213" cy="217"/>
              </a:xfrm>
              <a:custGeom>
                <a:avLst/>
                <a:gdLst>
                  <a:gd name="T0" fmla="*/ 425 w 427"/>
                  <a:gd name="T1" fmla="*/ 62 h 434"/>
                  <a:gd name="T2" fmla="*/ 417 w 427"/>
                  <a:gd name="T3" fmla="*/ 49 h 434"/>
                  <a:gd name="T4" fmla="*/ 401 w 427"/>
                  <a:gd name="T5" fmla="*/ 36 h 434"/>
                  <a:gd name="T6" fmla="*/ 378 w 427"/>
                  <a:gd name="T7" fmla="*/ 26 h 434"/>
                  <a:gd name="T8" fmla="*/ 349 w 427"/>
                  <a:gd name="T9" fmla="*/ 16 h 434"/>
                  <a:gd name="T10" fmla="*/ 315 w 427"/>
                  <a:gd name="T11" fmla="*/ 8 h 434"/>
                  <a:gd name="T12" fmla="*/ 277 w 427"/>
                  <a:gd name="T13" fmla="*/ 4 h 434"/>
                  <a:gd name="T14" fmla="*/ 235 w 427"/>
                  <a:gd name="T15" fmla="*/ 0 h 434"/>
                  <a:gd name="T16" fmla="*/ 192 w 427"/>
                  <a:gd name="T17" fmla="*/ 0 h 434"/>
                  <a:gd name="T18" fmla="*/ 150 w 427"/>
                  <a:gd name="T19" fmla="*/ 4 h 434"/>
                  <a:gd name="T20" fmla="*/ 112 w 427"/>
                  <a:gd name="T21" fmla="*/ 8 h 434"/>
                  <a:gd name="T22" fmla="*/ 78 w 427"/>
                  <a:gd name="T23" fmla="*/ 16 h 434"/>
                  <a:gd name="T24" fmla="*/ 49 w 427"/>
                  <a:gd name="T25" fmla="*/ 26 h 434"/>
                  <a:gd name="T26" fmla="*/ 26 w 427"/>
                  <a:gd name="T27" fmla="*/ 36 h 434"/>
                  <a:gd name="T28" fmla="*/ 10 w 427"/>
                  <a:gd name="T29" fmla="*/ 49 h 434"/>
                  <a:gd name="T30" fmla="*/ 2 w 427"/>
                  <a:gd name="T31" fmla="*/ 62 h 434"/>
                  <a:gd name="T32" fmla="*/ 0 w 427"/>
                  <a:gd name="T33" fmla="*/ 73 h 434"/>
                  <a:gd name="T34" fmla="*/ 3 w 427"/>
                  <a:gd name="T35" fmla="*/ 79 h 434"/>
                  <a:gd name="T36" fmla="*/ 87 w 427"/>
                  <a:gd name="T37" fmla="*/ 376 h 434"/>
                  <a:gd name="T38" fmla="*/ 87 w 427"/>
                  <a:gd name="T39" fmla="*/ 377 h 434"/>
                  <a:gd name="T40" fmla="*/ 87 w 427"/>
                  <a:gd name="T41" fmla="*/ 379 h 434"/>
                  <a:gd name="T42" fmla="*/ 88 w 427"/>
                  <a:gd name="T43" fmla="*/ 384 h 434"/>
                  <a:gd name="T44" fmla="*/ 90 w 427"/>
                  <a:gd name="T45" fmla="*/ 389 h 434"/>
                  <a:gd name="T46" fmla="*/ 94 w 427"/>
                  <a:gd name="T47" fmla="*/ 392 h 434"/>
                  <a:gd name="T48" fmla="*/ 109 w 427"/>
                  <a:gd name="T49" fmla="*/ 404 h 434"/>
                  <a:gd name="T50" fmla="*/ 131 w 427"/>
                  <a:gd name="T51" fmla="*/ 416 h 434"/>
                  <a:gd name="T52" fmla="*/ 163 w 427"/>
                  <a:gd name="T53" fmla="*/ 427 h 434"/>
                  <a:gd name="T54" fmla="*/ 211 w 427"/>
                  <a:gd name="T55" fmla="*/ 434 h 434"/>
                  <a:gd name="T56" fmla="*/ 270 w 427"/>
                  <a:gd name="T57" fmla="*/ 430 h 434"/>
                  <a:gd name="T58" fmla="*/ 310 w 427"/>
                  <a:gd name="T59" fmla="*/ 416 h 434"/>
                  <a:gd name="T60" fmla="*/ 333 w 427"/>
                  <a:gd name="T61" fmla="*/ 398 h 434"/>
                  <a:gd name="T62" fmla="*/ 340 w 427"/>
                  <a:gd name="T63" fmla="*/ 379 h 434"/>
                  <a:gd name="T64" fmla="*/ 424 w 427"/>
                  <a:gd name="T65" fmla="*/ 79 h 434"/>
                  <a:gd name="T66" fmla="*/ 427 w 427"/>
                  <a:gd name="T67" fmla="*/ 73 h 4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7"/>
                  <a:gd name="T103" fmla="*/ 0 h 434"/>
                  <a:gd name="T104" fmla="*/ 427 w 427"/>
                  <a:gd name="T105" fmla="*/ 434 h 4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7" h="434">
                    <a:moveTo>
                      <a:pt x="427" y="69"/>
                    </a:moveTo>
                    <a:lnTo>
                      <a:pt x="425" y="62"/>
                    </a:lnTo>
                    <a:lnTo>
                      <a:pt x="422" y="56"/>
                    </a:lnTo>
                    <a:lnTo>
                      <a:pt x="417" y="49"/>
                    </a:lnTo>
                    <a:lnTo>
                      <a:pt x="409" y="43"/>
                    </a:lnTo>
                    <a:lnTo>
                      <a:pt x="401" y="36"/>
                    </a:lnTo>
                    <a:lnTo>
                      <a:pt x="390" y="31"/>
                    </a:lnTo>
                    <a:lnTo>
                      <a:pt x="378" y="26"/>
                    </a:lnTo>
                    <a:lnTo>
                      <a:pt x="364" y="21"/>
                    </a:lnTo>
                    <a:lnTo>
                      <a:pt x="349" y="16"/>
                    </a:lnTo>
                    <a:lnTo>
                      <a:pt x="332" y="12"/>
                    </a:lnTo>
                    <a:lnTo>
                      <a:pt x="315" y="8"/>
                    </a:lnTo>
                    <a:lnTo>
                      <a:pt x="296" y="6"/>
                    </a:lnTo>
                    <a:lnTo>
                      <a:pt x="277" y="4"/>
                    </a:lnTo>
                    <a:lnTo>
                      <a:pt x="256" y="1"/>
                    </a:lnTo>
                    <a:lnTo>
                      <a:pt x="235" y="0"/>
                    </a:lnTo>
                    <a:lnTo>
                      <a:pt x="213" y="0"/>
                    </a:lnTo>
                    <a:lnTo>
                      <a:pt x="192" y="0"/>
                    </a:lnTo>
                    <a:lnTo>
                      <a:pt x="171" y="1"/>
                    </a:lnTo>
                    <a:lnTo>
                      <a:pt x="150" y="4"/>
                    </a:lnTo>
                    <a:lnTo>
                      <a:pt x="131" y="6"/>
                    </a:lnTo>
                    <a:lnTo>
                      <a:pt x="112" y="8"/>
                    </a:lnTo>
                    <a:lnTo>
                      <a:pt x="95" y="12"/>
                    </a:lnTo>
                    <a:lnTo>
                      <a:pt x="78" y="16"/>
                    </a:lnTo>
                    <a:lnTo>
                      <a:pt x="63" y="21"/>
                    </a:lnTo>
                    <a:lnTo>
                      <a:pt x="49" y="26"/>
                    </a:lnTo>
                    <a:lnTo>
                      <a:pt x="37" y="31"/>
                    </a:lnTo>
                    <a:lnTo>
                      <a:pt x="26" y="36"/>
                    </a:lnTo>
                    <a:lnTo>
                      <a:pt x="18" y="43"/>
                    </a:lnTo>
                    <a:lnTo>
                      <a:pt x="10" y="49"/>
                    </a:lnTo>
                    <a:lnTo>
                      <a:pt x="5" y="56"/>
                    </a:lnTo>
                    <a:lnTo>
                      <a:pt x="2" y="62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2" y="75"/>
                    </a:lnTo>
                    <a:lnTo>
                      <a:pt x="3" y="79"/>
                    </a:lnTo>
                    <a:lnTo>
                      <a:pt x="4" y="82"/>
                    </a:lnTo>
                    <a:lnTo>
                      <a:pt x="87" y="376"/>
                    </a:lnTo>
                    <a:lnTo>
                      <a:pt x="87" y="377"/>
                    </a:lnTo>
                    <a:lnTo>
                      <a:pt x="87" y="378"/>
                    </a:lnTo>
                    <a:lnTo>
                      <a:pt x="87" y="379"/>
                    </a:lnTo>
                    <a:lnTo>
                      <a:pt x="87" y="382"/>
                    </a:lnTo>
                    <a:lnTo>
                      <a:pt x="88" y="384"/>
                    </a:lnTo>
                    <a:lnTo>
                      <a:pt x="89" y="386"/>
                    </a:lnTo>
                    <a:lnTo>
                      <a:pt x="90" y="389"/>
                    </a:lnTo>
                    <a:lnTo>
                      <a:pt x="91" y="392"/>
                    </a:lnTo>
                    <a:lnTo>
                      <a:pt x="94" y="392"/>
                    </a:lnTo>
                    <a:lnTo>
                      <a:pt x="101" y="398"/>
                    </a:lnTo>
                    <a:lnTo>
                      <a:pt x="109" y="404"/>
                    </a:lnTo>
                    <a:lnTo>
                      <a:pt x="118" y="411"/>
                    </a:lnTo>
                    <a:lnTo>
                      <a:pt x="131" y="416"/>
                    </a:lnTo>
                    <a:lnTo>
                      <a:pt x="145" y="422"/>
                    </a:lnTo>
                    <a:lnTo>
                      <a:pt x="163" y="427"/>
                    </a:lnTo>
                    <a:lnTo>
                      <a:pt x="185" y="431"/>
                    </a:lnTo>
                    <a:lnTo>
                      <a:pt x="211" y="434"/>
                    </a:lnTo>
                    <a:lnTo>
                      <a:pt x="242" y="434"/>
                    </a:lnTo>
                    <a:lnTo>
                      <a:pt x="270" y="430"/>
                    </a:lnTo>
                    <a:lnTo>
                      <a:pt x="292" y="424"/>
                    </a:lnTo>
                    <a:lnTo>
                      <a:pt x="310" y="416"/>
                    </a:lnTo>
                    <a:lnTo>
                      <a:pt x="323" y="407"/>
                    </a:lnTo>
                    <a:lnTo>
                      <a:pt x="333" y="398"/>
                    </a:lnTo>
                    <a:lnTo>
                      <a:pt x="338" y="387"/>
                    </a:lnTo>
                    <a:lnTo>
                      <a:pt x="340" y="379"/>
                    </a:lnTo>
                    <a:lnTo>
                      <a:pt x="423" y="82"/>
                    </a:lnTo>
                    <a:lnTo>
                      <a:pt x="424" y="79"/>
                    </a:lnTo>
                    <a:lnTo>
                      <a:pt x="425" y="75"/>
                    </a:lnTo>
                    <a:lnTo>
                      <a:pt x="427" y="73"/>
                    </a:lnTo>
                    <a:lnTo>
                      <a:pt x="427" y="69"/>
                    </a:lnTo>
                    <a:close/>
                  </a:path>
                </a:pathLst>
              </a:custGeom>
              <a:solidFill>
                <a:srgbClr val="B54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91"/>
              <p:cNvSpPr>
                <a:spLocks/>
              </p:cNvSpPr>
              <p:nvPr/>
            </p:nvSpPr>
            <p:spPr bwMode="auto">
              <a:xfrm>
                <a:off x="3904" y="3431"/>
                <a:ext cx="214" cy="59"/>
              </a:xfrm>
              <a:custGeom>
                <a:avLst/>
                <a:gdLst>
                  <a:gd name="T0" fmla="*/ 427 w 428"/>
                  <a:gd name="T1" fmla="*/ 68 h 118"/>
                  <a:gd name="T2" fmla="*/ 418 w 428"/>
                  <a:gd name="T3" fmla="*/ 79 h 118"/>
                  <a:gd name="T4" fmla="*/ 402 w 428"/>
                  <a:gd name="T5" fmla="*/ 89 h 118"/>
                  <a:gd name="T6" fmla="*/ 379 w 428"/>
                  <a:gd name="T7" fmla="*/ 97 h 118"/>
                  <a:gd name="T8" fmla="*/ 349 w 428"/>
                  <a:gd name="T9" fmla="*/ 105 h 118"/>
                  <a:gd name="T10" fmla="*/ 316 w 428"/>
                  <a:gd name="T11" fmla="*/ 111 h 118"/>
                  <a:gd name="T12" fmla="*/ 277 w 428"/>
                  <a:gd name="T13" fmla="*/ 115 h 118"/>
                  <a:gd name="T14" fmla="*/ 235 w 428"/>
                  <a:gd name="T15" fmla="*/ 118 h 118"/>
                  <a:gd name="T16" fmla="*/ 192 w 428"/>
                  <a:gd name="T17" fmla="*/ 118 h 118"/>
                  <a:gd name="T18" fmla="*/ 150 w 428"/>
                  <a:gd name="T19" fmla="*/ 115 h 118"/>
                  <a:gd name="T20" fmla="*/ 112 w 428"/>
                  <a:gd name="T21" fmla="*/ 111 h 118"/>
                  <a:gd name="T22" fmla="*/ 78 w 428"/>
                  <a:gd name="T23" fmla="*/ 105 h 118"/>
                  <a:gd name="T24" fmla="*/ 49 w 428"/>
                  <a:gd name="T25" fmla="*/ 97 h 118"/>
                  <a:gd name="T26" fmla="*/ 26 w 428"/>
                  <a:gd name="T27" fmla="*/ 89 h 118"/>
                  <a:gd name="T28" fmla="*/ 10 w 428"/>
                  <a:gd name="T29" fmla="*/ 79 h 118"/>
                  <a:gd name="T30" fmla="*/ 2 w 428"/>
                  <a:gd name="T31" fmla="*/ 68 h 118"/>
                  <a:gd name="T32" fmla="*/ 2 w 428"/>
                  <a:gd name="T33" fmla="*/ 57 h 118"/>
                  <a:gd name="T34" fmla="*/ 10 w 428"/>
                  <a:gd name="T35" fmla="*/ 45 h 118"/>
                  <a:gd name="T36" fmla="*/ 26 w 428"/>
                  <a:gd name="T37" fmla="*/ 35 h 118"/>
                  <a:gd name="T38" fmla="*/ 49 w 428"/>
                  <a:gd name="T39" fmla="*/ 24 h 118"/>
                  <a:gd name="T40" fmla="*/ 78 w 428"/>
                  <a:gd name="T41" fmla="*/ 15 h 118"/>
                  <a:gd name="T42" fmla="*/ 112 w 428"/>
                  <a:gd name="T43" fmla="*/ 8 h 118"/>
                  <a:gd name="T44" fmla="*/ 150 w 428"/>
                  <a:gd name="T45" fmla="*/ 4 h 118"/>
                  <a:gd name="T46" fmla="*/ 192 w 428"/>
                  <a:gd name="T47" fmla="*/ 0 h 118"/>
                  <a:gd name="T48" fmla="*/ 235 w 428"/>
                  <a:gd name="T49" fmla="*/ 0 h 118"/>
                  <a:gd name="T50" fmla="*/ 277 w 428"/>
                  <a:gd name="T51" fmla="*/ 4 h 118"/>
                  <a:gd name="T52" fmla="*/ 316 w 428"/>
                  <a:gd name="T53" fmla="*/ 8 h 118"/>
                  <a:gd name="T54" fmla="*/ 349 w 428"/>
                  <a:gd name="T55" fmla="*/ 15 h 118"/>
                  <a:gd name="T56" fmla="*/ 379 w 428"/>
                  <a:gd name="T57" fmla="*/ 24 h 118"/>
                  <a:gd name="T58" fmla="*/ 402 w 428"/>
                  <a:gd name="T59" fmla="*/ 35 h 118"/>
                  <a:gd name="T60" fmla="*/ 418 w 428"/>
                  <a:gd name="T61" fmla="*/ 45 h 118"/>
                  <a:gd name="T62" fmla="*/ 427 w 428"/>
                  <a:gd name="T63" fmla="*/ 57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8"/>
                  <a:gd name="T97" fmla="*/ 0 h 118"/>
                  <a:gd name="T98" fmla="*/ 428 w 428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8" h="118">
                    <a:moveTo>
                      <a:pt x="428" y="62"/>
                    </a:moveTo>
                    <a:lnTo>
                      <a:pt x="427" y="68"/>
                    </a:lnTo>
                    <a:lnTo>
                      <a:pt x="423" y="74"/>
                    </a:lnTo>
                    <a:lnTo>
                      <a:pt x="418" y="79"/>
                    </a:lnTo>
                    <a:lnTo>
                      <a:pt x="410" y="83"/>
                    </a:lnTo>
                    <a:lnTo>
                      <a:pt x="402" y="89"/>
                    </a:lnTo>
                    <a:lnTo>
                      <a:pt x="391" y="94"/>
                    </a:lnTo>
                    <a:lnTo>
                      <a:pt x="379" y="97"/>
                    </a:lnTo>
                    <a:lnTo>
                      <a:pt x="365" y="102"/>
                    </a:lnTo>
                    <a:lnTo>
                      <a:pt x="349" y="105"/>
                    </a:lnTo>
                    <a:lnTo>
                      <a:pt x="333" y="109"/>
                    </a:lnTo>
                    <a:lnTo>
                      <a:pt x="316" y="111"/>
                    </a:lnTo>
                    <a:lnTo>
                      <a:pt x="298" y="113"/>
                    </a:lnTo>
                    <a:lnTo>
                      <a:pt x="277" y="115"/>
                    </a:lnTo>
                    <a:lnTo>
                      <a:pt x="257" y="117"/>
                    </a:lnTo>
                    <a:lnTo>
                      <a:pt x="235" y="118"/>
                    </a:lnTo>
                    <a:lnTo>
                      <a:pt x="213" y="118"/>
                    </a:lnTo>
                    <a:lnTo>
                      <a:pt x="192" y="118"/>
                    </a:lnTo>
                    <a:lnTo>
                      <a:pt x="171" y="117"/>
                    </a:lnTo>
                    <a:lnTo>
                      <a:pt x="150" y="115"/>
                    </a:lnTo>
                    <a:lnTo>
                      <a:pt x="131" y="113"/>
                    </a:lnTo>
                    <a:lnTo>
                      <a:pt x="112" y="111"/>
                    </a:lnTo>
                    <a:lnTo>
                      <a:pt x="95" y="109"/>
                    </a:lnTo>
                    <a:lnTo>
                      <a:pt x="78" y="105"/>
                    </a:lnTo>
                    <a:lnTo>
                      <a:pt x="63" y="102"/>
                    </a:lnTo>
                    <a:lnTo>
                      <a:pt x="49" y="97"/>
                    </a:lnTo>
                    <a:lnTo>
                      <a:pt x="37" y="94"/>
                    </a:lnTo>
                    <a:lnTo>
                      <a:pt x="26" y="89"/>
                    </a:lnTo>
                    <a:lnTo>
                      <a:pt x="18" y="83"/>
                    </a:lnTo>
                    <a:lnTo>
                      <a:pt x="10" y="79"/>
                    </a:lnTo>
                    <a:lnTo>
                      <a:pt x="5" y="74"/>
                    </a:lnTo>
                    <a:lnTo>
                      <a:pt x="2" y="68"/>
                    </a:lnTo>
                    <a:lnTo>
                      <a:pt x="0" y="62"/>
                    </a:lnTo>
                    <a:lnTo>
                      <a:pt x="2" y="57"/>
                    </a:lnTo>
                    <a:lnTo>
                      <a:pt x="5" y="51"/>
                    </a:lnTo>
                    <a:lnTo>
                      <a:pt x="10" y="45"/>
                    </a:lnTo>
                    <a:lnTo>
                      <a:pt x="18" y="39"/>
                    </a:lnTo>
                    <a:lnTo>
                      <a:pt x="26" y="35"/>
                    </a:lnTo>
                    <a:lnTo>
                      <a:pt x="37" y="29"/>
                    </a:lnTo>
                    <a:lnTo>
                      <a:pt x="49" y="24"/>
                    </a:lnTo>
                    <a:lnTo>
                      <a:pt x="63" y="20"/>
                    </a:lnTo>
                    <a:lnTo>
                      <a:pt x="78" y="15"/>
                    </a:lnTo>
                    <a:lnTo>
                      <a:pt x="95" y="12"/>
                    </a:lnTo>
                    <a:lnTo>
                      <a:pt x="112" y="8"/>
                    </a:lnTo>
                    <a:lnTo>
                      <a:pt x="131" y="6"/>
                    </a:lnTo>
                    <a:lnTo>
                      <a:pt x="150" y="4"/>
                    </a:lnTo>
                    <a:lnTo>
                      <a:pt x="171" y="1"/>
                    </a:lnTo>
                    <a:lnTo>
                      <a:pt x="192" y="0"/>
                    </a:lnTo>
                    <a:lnTo>
                      <a:pt x="213" y="0"/>
                    </a:lnTo>
                    <a:lnTo>
                      <a:pt x="235" y="0"/>
                    </a:lnTo>
                    <a:lnTo>
                      <a:pt x="257" y="1"/>
                    </a:lnTo>
                    <a:lnTo>
                      <a:pt x="277" y="4"/>
                    </a:lnTo>
                    <a:lnTo>
                      <a:pt x="298" y="6"/>
                    </a:lnTo>
                    <a:lnTo>
                      <a:pt x="316" y="8"/>
                    </a:lnTo>
                    <a:lnTo>
                      <a:pt x="333" y="12"/>
                    </a:lnTo>
                    <a:lnTo>
                      <a:pt x="349" y="15"/>
                    </a:lnTo>
                    <a:lnTo>
                      <a:pt x="365" y="20"/>
                    </a:lnTo>
                    <a:lnTo>
                      <a:pt x="379" y="24"/>
                    </a:lnTo>
                    <a:lnTo>
                      <a:pt x="391" y="29"/>
                    </a:lnTo>
                    <a:lnTo>
                      <a:pt x="402" y="35"/>
                    </a:lnTo>
                    <a:lnTo>
                      <a:pt x="410" y="39"/>
                    </a:lnTo>
                    <a:lnTo>
                      <a:pt x="418" y="45"/>
                    </a:lnTo>
                    <a:lnTo>
                      <a:pt x="423" y="51"/>
                    </a:lnTo>
                    <a:lnTo>
                      <a:pt x="427" y="57"/>
                    </a:lnTo>
                    <a:lnTo>
                      <a:pt x="428" y="62"/>
                    </a:lnTo>
                    <a:close/>
                  </a:path>
                </a:pathLst>
              </a:custGeom>
              <a:solidFill>
                <a:srgbClr val="6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92"/>
              <p:cNvSpPr>
                <a:spLocks/>
              </p:cNvSpPr>
              <p:nvPr/>
            </p:nvSpPr>
            <p:spPr bwMode="auto">
              <a:xfrm>
                <a:off x="3896" y="3442"/>
                <a:ext cx="230" cy="54"/>
              </a:xfrm>
              <a:custGeom>
                <a:avLst/>
                <a:gdLst>
                  <a:gd name="T0" fmla="*/ 6 w 460"/>
                  <a:gd name="T1" fmla="*/ 5 h 107"/>
                  <a:gd name="T2" fmla="*/ 0 w 460"/>
                  <a:gd name="T3" fmla="*/ 31 h 107"/>
                  <a:gd name="T4" fmla="*/ 9 w 460"/>
                  <a:gd name="T5" fmla="*/ 55 h 107"/>
                  <a:gd name="T6" fmla="*/ 21 w 460"/>
                  <a:gd name="T7" fmla="*/ 67 h 107"/>
                  <a:gd name="T8" fmla="*/ 37 w 460"/>
                  <a:gd name="T9" fmla="*/ 77 h 107"/>
                  <a:gd name="T10" fmla="*/ 58 w 460"/>
                  <a:gd name="T11" fmla="*/ 85 h 107"/>
                  <a:gd name="T12" fmla="*/ 83 w 460"/>
                  <a:gd name="T13" fmla="*/ 92 h 107"/>
                  <a:gd name="T14" fmla="*/ 112 w 460"/>
                  <a:gd name="T15" fmla="*/ 97 h 107"/>
                  <a:gd name="T16" fmla="*/ 147 w 460"/>
                  <a:gd name="T17" fmla="*/ 100 h 107"/>
                  <a:gd name="T18" fmla="*/ 185 w 460"/>
                  <a:gd name="T19" fmla="*/ 103 h 107"/>
                  <a:gd name="T20" fmla="*/ 204 w 460"/>
                  <a:gd name="T21" fmla="*/ 103 h 107"/>
                  <a:gd name="T22" fmla="*/ 213 w 460"/>
                  <a:gd name="T23" fmla="*/ 104 h 107"/>
                  <a:gd name="T24" fmla="*/ 234 w 460"/>
                  <a:gd name="T25" fmla="*/ 106 h 107"/>
                  <a:gd name="T26" fmla="*/ 264 w 460"/>
                  <a:gd name="T27" fmla="*/ 107 h 107"/>
                  <a:gd name="T28" fmla="*/ 301 w 460"/>
                  <a:gd name="T29" fmla="*/ 105 h 107"/>
                  <a:gd name="T30" fmla="*/ 342 w 460"/>
                  <a:gd name="T31" fmla="*/ 99 h 107"/>
                  <a:gd name="T32" fmla="*/ 384 w 460"/>
                  <a:gd name="T33" fmla="*/ 88 h 107"/>
                  <a:gd name="T34" fmla="*/ 424 w 460"/>
                  <a:gd name="T35" fmla="*/ 69 h 107"/>
                  <a:gd name="T36" fmla="*/ 460 w 460"/>
                  <a:gd name="T37" fmla="*/ 42 h 107"/>
                  <a:gd name="T38" fmla="*/ 429 w 460"/>
                  <a:gd name="T39" fmla="*/ 40 h 107"/>
                  <a:gd name="T40" fmla="*/ 393 w 460"/>
                  <a:gd name="T41" fmla="*/ 61 h 107"/>
                  <a:gd name="T42" fmla="*/ 354 w 460"/>
                  <a:gd name="T43" fmla="*/ 75 h 107"/>
                  <a:gd name="T44" fmla="*/ 315 w 460"/>
                  <a:gd name="T45" fmla="*/ 82 h 107"/>
                  <a:gd name="T46" fmla="*/ 279 w 460"/>
                  <a:gd name="T47" fmla="*/ 85 h 107"/>
                  <a:gd name="T48" fmla="*/ 247 w 460"/>
                  <a:gd name="T49" fmla="*/ 85 h 107"/>
                  <a:gd name="T50" fmla="*/ 223 w 460"/>
                  <a:gd name="T51" fmla="*/ 83 h 107"/>
                  <a:gd name="T52" fmla="*/ 210 w 460"/>
                  <a:gd name="T53" fmla="*/ 82 h 107"/>
                  <a:gd name="T54" fmla="*/ 206 w 460"/>
                  <a:gd name="T55" fmla="*/ 81 h 107"/>
                  <a:gd name="T56" fmla="*/ 206 w 460"/>
                  <a:gd name="T57" fmla="*/ 81 h 107"/>
                  <a:gd name="T58" fmla="*/ 205 w 460"/>
                  <a:gd name="T59" fmla="*/ 81 h 107"/>
                  <a:gd name="T60" fmla="*/ 120 w 460"/>
                  <a:gd name="T61" fmla="*/ 76 h 107"/>
                  <a:gd name="T62" fmla="*/ 67 w 460"/>
                  <a:gd name="T63" fmla="*/ 66 h 107"/>
                  <a:gd name="T64" fmla="*/ 37 w 460"/>
                  <a:gd name="T65" fmla="*/ 52 h 107"/>
                  <a:gd name="T66" fmla="*/ 24 w 460"/>
                  <a:gd name="T67" fmla="*/ 39 h 107"/>
                  <a:gd name="T68" fmla="*/ 22 w 460"/>
                  <a:gd name="T69" fmla="*/ 21 h 107"/>
                  <a:gd name="T70" fmla="*/ 26 w 460"/>
                  <a:gd name="T71" fmla="*/ 13 h 10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60"/>
                  <a:gd name="T109" fmla="*/ 0 h 107"/>
                  <a:gd name="T110" fmla="*/ 460 w 460"/>
                  <a:gd name="T111" fmla="*/ 107 h 10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60" h="107">
                    <a:moveTo>
                      <a:pt x="8" y="0"/>
                    </a:moveTo>
                    <a:lnTo>
                      <a:pt x="6" y="5"/>
                    </a:lnTo>
                    <a:lnTo>
                      <a:pt x="1" y="15"/>
                    </a:lnTo>
                    <a:lnTo>
                      <a:pt x="0" y="31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4" y="61"/>
                    </a:lnTo>
                    <a:lnTo>
                      <a:pt x="21" y="67"/>
                    </a:lnTo>
                    <a:lnTo>
                      <a:pt x="28" y="72"/>
                    </a:lnTo>
                    <a:lnTo>
                      <a:pt x="37" y="77"/>
                    </a:lnTo>
                    <a:lnTo>
                      <a:pt x="46" y="81"/>
                    </a:lnTo>
                    <a:lnTo>
                      <a:pt x="58" y="85"/>
                    </a:lnTo>
                    <a:lnTo>
                      <a:pt x="69" y="89"/>
                    </a:lnTo>
                    <a:lnTo>
                      <a:pt x="83" y="92"/>
                    </a:lnTo>
                    <a:lnTo>
                      <a:pt x="97" y="95"/>
                    </a:lnTo>
                    <a:lnTo>
                      <a:pt x="112" y="97"/>
                    </a:lnTo>
                    <a:lnTo>
                      <a:pt x="128" y="99"/>
                    </a:lnTo>
                    <a:lnTo>
                      <a:pt x="147" y="100"/>
                    </a:lnTo>
                    <a:lnTo>
                      <a:pt x="165" y="102"/>
                    </a:lnTo>
                    <a:lnTo>
                      <a:pt x="185" y="103"/>
                    </a:lnTo>
                    <a:lnTo>
                      <a:pt x="205" y="103"/>
                    </a:lnTo>
                    <a:lnTo>
                      <a:pt x="204" y="103"/>
                    </a:lnTo>
                    <a:lnTo>
                      <a:pt x="206" y="103"/>
                    </a:lnTo>
                    <a:lnTo>
                      <a:pt x="213" y="104"/>
                    </a:lnTo>
                    <a:lnTo>
                      <a:pt x="223" y="105"/>
                    </a:lnTo>
                    <a:lnTo>
                      <a:pt x="234" y="106"/>
                    </a:lnTo>
                    <a:lnTo>
                      <a:pt x="248" y="106"/>
                    </a:lnTo>
                    <a:lnTo>
                      <a:pt x="264" y="107"/>
                    </a:lnTo>
                    <a:lnTo>
                      <a:pt x="282" y="106"/>
                    </a:lnTo>
                    <a:lnTo>
                      <a:pt x="301" y="105"/>
                    </a:lnTo>
                    <a:lnTo>
                      <a:pt x="322" y="103"/>
                    </a:lnTo>
                    <a:lnTo>
                      <a:pt x="342" y="99"/>
                    </a:lnTo>
                    <a:lnTo>
                      <a:pt x="363" y="95"/>
                    </a:lnTo>
                    <a:lnTo>
                      <a:pt x="384" y="88"/>
                    </a:lnTo>
                    <a:lnTo>
                      <a:pt x="405" y="80"/>
                    </a:lnTo>
                    <a:lnTo>
                      <a:pt x="424" y="69"/>
                    </a:lnTo>
                    <a:lnTo>
                      <a:pt x="443" y="57"/>
                    </a:lnTo>
                    <a:lnTo>
                      <a:pt x="460" y="42"/>
                    </a:lnTo>
                    <a:lnTo>
                      <a:pt x="445" y="27"/>
                    </a:lnTo>
                    <a:lnTo>
                      <a:pt x="429" y="40"/>
                    </a:lnTo>
                    <a:lnTo>
                      <a:pt x="411" y="52"/>
                    </a:lnTo>
                    <a:lnTo>
                      <a:pt x="393" y="61"/>
                    </a:lnTo>
                    <a:lnTo>
                      <a:pt x="373" y="69"/>
                    </a:lnTo>
                    <a:lnTo>
                      <a:pt x="354" y="75"/>
                    </a:lnTo>
                    <a:lnTo>
                      <a:pt x="334" y="80"/>
                    </a:lnTo>
                    <a:lnTo>
                      <a:pt x="315" y="82"/>
                    </a:lnTo>
                    <a:lnTo>
                      <a:pt x="296" y="84"/>
                    </a:lnTo>
                    <a:lnTo>
                      <a:pt x="279" y="85"/>
                    </a:lnTo>
                    <a:lnTo>
                      <a:pt x="262" y="85"/>
                    </a:lnTo>
                    <a:lnTo>
                      <a:pt x="247" y="85"/>
                    </a:lnTo>
                    <a:lnTo>
                      <a:pt x="234" y="84"/>
                    </a:lnTo>
                    <a:lnTo>
                      <a:pt x="223" y="83"/>
                    </a:lnTo>
                    <a:lnTo>
                      <a:pt x="214" y="83"/>
                    </a:lnTo>
                    <a:lnTo>
                      <a:pt x="210" y="82"/>
                    </a:lnTo>
                    <a:lnTo>
                      <a:pt x="208" y="82"/>
                    </a:lnTo>
                    <a:lnTo>
                      <a:pt x="206" y="81"/>
                    </a:lnTo>
                    <a:lnTo>
                      <a:pt x="205" y="81"/>
                    </a:lnTo>
                    <a:lnTo>
                      <a:pt x="158" y="80"/>
                    </a:lnTo>
                    <a:lnTo>
                      <a:pt x="120" y="76"/>
                    </a:lnTo>
                    <a:lnTo>
                      <a:pt x="90" y="72"/>
                    </a:lnTo>
                    <a:lnTo>
                      <a:pt x="67" y="66"/>
                    </a:lnTo>
                    <a:lnTo>
                      <a:pt x="50" y="59"/>
                    </a:lnTo>
                    <a:lnTo>
                      <a:pt x="37" y="52"/>
                    </a:lnTo>
                    <a:lnTo>
                      <a:pt x="29" y="45"/>
                    </a:lnTo>
                    <a:lnTo>
                      <a:pt x="24" y="39"/>
                    </a:lnTo>
                    <a:lnTo>
                      <a:pt x="22" y="29"/>
                    </a:lnTo>
                    <a:lnTo>
                      <a:pt x="22" y="21"/>
                    </a:lnTo>
                    <a:lnTo>
                      <a:pt x="24" y="15"/>
                    </a:lnTo>
                    <a:lnTo>
                      <a:pt x="26" y="1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93"/>
              <p:cNvSpPr>
                <a:spLocks/>
              </p:cNvSpPr>
              <p:nvPr/>
            </p:nvSpPr>
            <p:spPr bwMode="auto">
              <a:xfrm>
                <a:off x="3993" y="3488"/>
                <a:ext cx="18" cy="168"/>
              </a:xfrm>
              <a:custGeom>
                <a:avLst/>
                <a:gdLst>
                  <a:gd name="T0" fmla="*/ 0 w 34"/>
                  <a:gd name="T1" fmla="*/ 1 h 338"/>
                  <a:gd name="T2" fmla="*/ 13 w 34"/>
                  <a:gd name="T3" fmla="*/ 338 h 338"/>
                  <a:gd name="T4" fmla="*/ 34 w 34"/>
                  <a:gd name="T5" fmla="*/ 338 h 338"/>
                  <a:gd name="T6" fmla="*/ 21 w 34"/>
                  <a:gd name="T7" fmla="*/ 0 h 338"/>
                  <a:gd name="T8" fmla="*/ 0 w 34"/>
                  <a:gd name="T9" fmla="*/ 1 h 3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338"/>
                  <a:gd name="T17" fmla="*/ 34 w 34"/>
                  <a:gd name="T18" fmla="*/ 338 h 3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338">
                    <a:moveTo>
                      <a:pt x="0" y="1"/>
                    </a:moveTo>
                    <a:lnTo>
                      <a:pt x="13" y="338"/>
                    </a:lnTo>
                    <a:lnTo>
                      <a:pt x="34" y="338"/>
                    </a:lnTo>
                    <a:lnTo>
                      <a:pt x="2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94"/>
              <p:cNvSpPr>
                <a:spLocks/>
              </p:cNvSpPr>
              <p:nvPr/>
            </p:nvSpPr>
            <p:spPr bwMode="auto">
              <a:xfrm>
                <a:off x="4038" y="3485"/>
                <a:ext cx="45" cy="168"/>
              </a:xfrm>
              <a:custGeom>
                <a:avLst/>
                <a:gdLst>
                  <a:gd name="T0" fmla="*/ 67 w 88"/>
                  <a:gd name="T1" fmla="*/ 0 h 337"/>
                  <a:gd name="T2" fmla="*/ 0 w 88"/>
                  <a:gd name="T3" fmla="*/ 332 h 337"/>
                  <a:gd name="T4" fmla="*/ 20 w 88"/>
                  <a:gd name="T5" fmla="*/ 337 h 337"/>
                  <a:gd name="T6" fmla="*/ 88 w 88"/>
                  <a:gd name="T7" fmla="*/ 5 h 337"/>
                  <a:gd name="T8" fmla="*/ 67 w 88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337"/>
                  <a:gd name="T17" fmla="*/ 88 w 88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337">
                    <a:moveTo>
                      <a:pt x="67" y="0"/>
                    </a:moveTo>
                    <a:lnTo>
                      <a:pt x="0" y="332"/>
                    </a:lnTo>
                    <a:lnTo>
                      <a:pt x="20" y="337"/>
                    </a:lnTo>
                    <a:lnTo>
                      <a:pt x="88" y="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95"/>
              <p:cNvSpPr>
                <a:spLocks/>
              </p:cNvSpPr>
              <p:nvPr/>
            </p:nvSpPr>
            <p:spPr bwMode="auto">
              <a:xfrm>
                <a:off x="3927" y="3485"/>
                <a:ext cx="40" cy="154"/>
              </a:xfrm>
              <a:custGeom>
                <a:avLst/>
                <a:gdLst>
                  <a:gd name="T0" fmla="*/ 0 w 80"/>
                  <a:gd name="T1" fmla="*/ 3 h 307"/>
                  <a:gd name="T2" fmla="*/ 59 w 80"/>
                  <a:gd name="T3" fmla="*/ 307 h 307"/>
                  <a:gd name="T4" fmla="*/ 80 w 80"/>
                  <a:gd name="T5" fmla="*/ 304 h 307"/>
                  <a:gd name="T6" fmla="*/ 21 w 80"/>
                  <a:gd name="T7" fmla="*/ 0 h 307"/>
                  <a:gd name="T8" fmla="*/ 0 w 80"/>
                  <a:gd name="T9" fmla="*/ 3 h 3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307"/>
                  <a:gd name="T17" fmla="*/ 80 w 80"/>
                  <a:gd name="T18" fmla="*/ 307 h 3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307">
                    <a:moveTo>
                      <a:pt x="0" y="3"/>
                    </a:moveTo>
                    <a:lnTo>
                      <a:pt x="59" y="307"/>
                    </a:lnTo>
                    <a:lnTo>
                      <a:pt x="80" y="304"/>
                    </a:ln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96"/>
              <p:cNvSpPr>
                <a:spLocks/>
              </p:cNvSpPr>
              <p:nvPr/>
            </p:nvSpPr>
            <p:spPr bwMode="auto">
              <a:xfrm>
                <a:off x="3954" y="3317"/>
                <a:ext cx="133" cy="165"/>
              </a:xfrm>
              <a:custGeom>
                <a:avLst/>
                <a:gdLst>
                  <a:gd name="T0" fmla="*/ 23 w 266"/>
                  <a:gd name="T1" fmla="*/ 222 h 331"/>
                  <a:gd name="T2" fmla="*/ 23 w 266"/>
                  <a:gd name="T3" fmla="*/ 222 h 331"/>
                  <a:gd name="T4" fmla="*/ 22 w 266"/>
                  <a:gd name="T5" fmla="*/ 216 h 331"/>
                  <a:gd name="T6" fmla="*/ 21 w 266"/>
                  <a:gd name="T7" fmla="*/ 198 h 331"/>
                  <a:gd name="T8" fmla="*/ 21 w 266"/>
                  <a:gd name="T9" fmla="*/ 173 h 331"/>
                  <a:gd name="T10" fmla="*/ 25 w 266"/>
                  <a:gd name="T11" fmla="*/ 143 h 331"/>
                  <a:gd name="T12" fmla="*/ 33 w 266"/>
                  <a:gd name="T13" fmla="*/ 110 h 331"/>
                  <a:gd name="T14" fmla="*/ 46 w 266"/>
                  <a:gd name="T15" fmla="*/ 78 h 331"/>
                  <a:gd name="T16" fmla="*/ 70 w 266"/>
                  <a:gd name="T17" fmla="*/ 51 h 331"/>
                  <a:gd name="T18" fmla="*/ 103 w 266"/>
                  <a:gd name="T19" fmla="*/ 29 h 331"/>
                  <a:gd name="T20" fmla="*/ 116 w 266"/>
                  <a:gd name="T21" fmla="*/ 24 h 331"/>
                  <a:gd name="T22" fmla="*/ 127 w 266"/>
                  <a:gd name="T23" fmla="*/ 22 h 331"/>
                  <a:gd name="T24" fmla="*/ 139 w 266"/>
                  <a:gd name="T25" fmla="*/ 21 h 331"/>
                  <a:gd name="T26" fmla="*/ 150 w 266"/>
                  <a:gd name="T27" fmla="*/ 21 h 331"/>
                  <a:gd name="T28" fmla="*/ 162 w 266"/>
                  <a:gd name="T29" fmla="*/ 23 h 331"/>
                  <a:gd name="T30" fmla="*/ 172 w 266"/>
                  <a:gd name="T31" fmla="*/ 28 h 331"/>
                  <a:gd name="T32" fmla="*/ 182 w 266"/>
                  <a:gd name="T33" fmla="*/ 33 h 331"/>
                  <a:gd name="T34" fmla="*/ 192 w 266"/>
                  <a:gd name="T35" fmla="*/ 40 h 331"/>
                  <a:gd name="T36" fmla="*/ 208 w 266"/>
                  <a:gd name="T37" fmla="*/ 58 h 331"/>
                  <a:gd name="T38" fmla="*/ 223 w 266"/>
                  <a:gd name="T39" fmla="*/ 82 h 331"/>
                  <a:gd name="T40" fmla="*/ 234 w 266"/>
                  <a:gd name="T41" fmla="*/ 111 h 331"/>
                  <a:gd name="T42" fmla="*/ 242 w 266"/>
                  <a:gd name="T43" fmla="*/ 144 h 331"/>
                  <a:gd name="T44" fmla="*/ 247 w 266"/>
                  <a:gd name="T45" fmla="*/ 183 h 331"/>
                  <a:gd name="T46" fmla="*/ 246 w 266"/>
                  <a:gd name="T47" fmla="*/ 227 h 331"/>
                  <a:gd name="T48" fmla="*/ 241 w 266"/>
                  <a:gd name="T49" fmla="*/ 274 h 331"/>
                  <a:gd name="T50" fmla="*/ 230 w 266"/>
                  <a:gd name="T51" fmla="*/ 326 h 331"/>
                  <a:gd name="T52" fmla="*/ 249 w 266"/>
                  <a:gd name="T53" fmla="*/ 331 h 331"/>
                  <a:gd name="T54" fmla="*/ 260 w 266"/>
                  <a:gd name="T55" fmla="*/ 282 h 331"/>
                  <a:gd name="T56" fmla="*/ 265 w 266"/>
                  <a:gd name="T57" fmla="*/ 235 h 331"/>
                  <a:gd name="T58" fmla="*/ 266 w 266"/>
                  <a:gd name="T59" fmla="*/ 190 h 331"/>
                  <a:gd name="T60" fmla="*/ 263 w 266"/>
                  <a:gd name="T61" fmla="*/ 149 h 331"/>
                  <a:gd name="T62" fmla="*/ 255 w 266"/>
                  <a:gd name="T63" fmla="*/ 111 h 331"/>
                  <a:gd name="T64" fmla="*/ 243 w 266"/>
                  <a:gd name="T65" fmla="*/ 76 h 331"/>
                  <a:gd name="T66" fmla="*/ 226 w 266"/>
                  <a:gd name="T67" fmla="*/ 47 h 331"/>
                  <a:gd name="T68" fmla="*/ 205 w 266"/>
                  <a:gd name="T69" fmla="*/ 24 h 331"/>
                  <a:gd name="T70" fmla="*/ 194 w 266"/>
                  <a:gd name="T71" fmla="*/ 15 h 331"/>
                  <a:gd name="T72" fmla="*/ 181 w 266"/>
                  <a:gd name="T73" fmla="*/ 8 h 331"/>
                  <a:gd name="T74" fmla="*/ 167 w 266"/>
                  <a:gd name="T75" fmla="*/ 4 h 331"/>
                  <a:gd name="T76" fmla="*/ 154 w 266"/>
                  <a:gd name="T77" fmla="*/ 1 h 331"/>
                  <a:gd name="T78" fmla="*/ 140 w 266"/>
                  <a:gd name="T79" fmla="*/ 0 h 331"/>
                  <a:gd name="T80" fmla="*/ 125 w 266"/>
                  <a:gd name="T81" fmla="*/ 1 h 331"/>
                  <a:gd name="T82" fmla="*/ 110 w 266"/>
                  <a:gd name="T83" fmla="*/ 5 h 331"/>
                  <a:gd name="T84" fmla="*/ 95 w 266"/>
                  <a:gd name="T85" fmla="*/ 10 h 331"/>
                  <a:gd name="T86" fmla="*/ 57 w 266"/>
                  <a:gd name="T87" fmla="*/ 35 h 331"/>
                  <a:gd name="T88" fmla="*/ 30 w 266"/>
                  <a:gd name="T89" fmla="*/ 66 h 331"/>
                  <a:gd name="T90" fmla="*/ 13 w 266"/>
                  <a:gd name="T91" fmla="*/ 101 h 331"/>
                  <a:gd name="T92" fmla="*/ 4 w 266"/>
                  <a:gd name="T93" fmla="*/ 137 h 331"/>
                  <a:gd name="T94" fmla="*/ 0 w 266"/>
                  <a:gd name="T95" fmla="*/ 171 h 331"/>
                  <a:gd name="T96" fmla="*/ 0 w 266"/>
                  <a:gd name="T97" fmla="*/ 199 h 331"/>
                  <a:gd name="T98" fmla="*/ 2 w 266"/>
                  <a:gd name="T99" fmla="*/ 219 h 331"/>
                  <a:gd name="T100" fmla="*/ 3 w 266"/>
                  <a:gd name="T101" fmla="*/ 226 h 331"/>
                  <a:gd name="T102" fmla="*/ 23 w 266"/>
                  <a:gd name="T103" fmla="*/ 222 h 3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66"/>
                  <a:gd name="T157" fmla="*/ 0 h 331"/>
                  <a:gd name="T158" fmla="*/ 266 w 266"/>
                  <a:gd name="T159" fmla="*/ 331 h 33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66" h="331">
                    <a:moveTo>
                      <a:pt x="23" y="222"/>
                    </a:moveTo>
                    <a:lnTo>
                      <a:pt x="23" y="222"/>
                    </a:lnTo>
                    <a:lnTo>
                      <a:pt x="22" y="216"/>
                    </a:lnTo>
                    <a:lnTo>
                      <a:pt x="21" y="198"/>
                    </a:lnTo>
                    <a:lnTo>
                      <a:pt x="21" y="173"/>
                    </a:lnTo>
                    <a:lnTo>
                      <a:pt x="25" y="143"/>
                    </a:lnTo>
                    <a:lnTo>
                      <a:pt x="33" y="110"/>
                    </a:lnTo>
                    <a:lnTo>
                      <a:pt x="46" y="78"/>
                    </a:lnTo>
                    <a:lnTo>
                      <a:pt x="70" y="51"/>
                    </a:lnTo>
                    <a:lnTo>
                      <a:pt x="103" y="29"/>
                    </a:lnTo>
                    <a:lnTo>
                      <a:pt x="116" y="24"/>
                    </a:lnTo>
                    <a:lnTo>
                      <a:pt x="127" y="22"/>
                    </a:lnTo>
                    <a:lnTo>
                      <a:pt x="139" y="21"/>
                    </a:lnTo>
                    <a:lnTo>
                      <a:pt x="150" y="21"/>
                    </a:lnTo>
                    <a:lnTo>
                      <a:pt x="162" y="23"/>
                    </a:lnTo>
                    <a:lnTo>
                      <a:pt x="172" y="28"/>
                    </a:lnTo>
                    <a:lnTo>
                      <a:pt x="182" y="33"/>
                    </a:lnTo>
                    <a:lnTo>
                      <a:pt x="192" y="40"/>
                    </a:lnTo>
                    <a:lnTo>
                      <a:pt x="208" y="58"/>
                    </a:lnTo>
                    <a:lnTo>
                      <a:pt x="223" y="82"/>
                    </a:lnTo>
                    <a:lnTo>
                      <a:pt x="234" y="111"/>
                    </a:lnTo>
                    <a:lnTo>
                      <a:pt x="242" y="144"/>
                    </a:lnTo>
                    <a:lnTo>
                      <a:pt x="247" y="183"/>
                    </a:lnTo>
                    <a:lnTo>
                      <a:pt x="246" y="227"/>
                    </a:lnTo>
                    <a:lnTo>
                      <a:pt x="241" y="274"/>
                    </a:lnTo>
                    <a:lnTo>
                      <a:pt x="230" y="326"/>
                    </a:lnTo>
                    <a:lnTo>
                      <a:pt x="249" y="331"/>
                    </a:lnTo>
                    <a:lnTo>
                      <a:pt x="260" y="282"/>
                    </a:lnTo>
                    <a:lnTo>
                      <a:pt x="265" y="235"/>
                    </a:lnTo>
                    <a:lnTo>
                      <a:pt x="266" y="190"/>
                    </a:lnTo>
                    <a:lnTo>
                      <a:pt x="263" y="149"/>
                    </a:lnTo>
                    <a:lnTo>
                      <a:pt x="255" y="111"/>
                    </a:lnTo>
                    <a:lnTo>
                      <a:pt x="243" y="76"/>
                    </a:lnTo>
                    <a:lnTo>
                      <a:pt x="226" y="47"/>
                    </a:lnTo>
                    <a:lnTo>
                      <a:pt x="205" y="24"/>
                    </a:lnTo>
                    <a:lnTo>
                      <a:pt x="194" y="15"/>
                    </a:lnTo>
                    <a:lnTo>
                      <a:pt x="181" y="8"/>
                    </a:lnTo>
                    <a:lnTo>
                      <a:pt x="167" y="4"/>
                    </a:lnTo>
                    <a:lnTo>
                      <a:pt x="154" y="1"/>
                    </a:lnTo>
                    <a:lnTo>
                      <a:pt x="140" y="0"/>
                    </a:lnTo>
                    <a:lnTo>
                      <a:pt x="125" y="1"/>
                    </a:lnTo>
                    <a:lnTo>
                      <a:pt x="110" y="5"/>
                    </a:lnTo>
                    <a:lnTo>
                      <a:pt x="95" y="10"/>
                    </a:lnTo>
                    <a:lnTo>
                      <a:pt x="57" y="35"/>
                    </a:lnTo>
                    <a:lnTo>
                      <a:pt x="30" y="66"/>
                    </a:lnTo>
                    <a:lnTo>
                      <a:pt x="13" y="101"/>
                    </a:lnTo>
                    <a:lnTo>
                      <a:pt x="4" y="137"/>
                    </a:lnTo>
                    <a:lnTo>
                      <a:pt x="0" y="171"/>
                    </a:lnTo>
                    <a:lnTo>
                      <a:pt x="0" y="199"/>
                    </a:lnTo>
                    <a:lnTo>
                      <a:pt x="2" y="219"/>
                    </a:lnTo>
                    <a:lnTo>
                      <a:pt x="3" y="226"/>
                    </a:lnTo>
                    <a:lnTo>
                      <a:pt x="23" y="2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97"/>
            <p:cNvGrpSpPr>
              <a:grpSpLocks/>
            </p:cNvGrpSpPr>
            <p:nvPr/>
          </p:nvGrpSpPr>
          <p:grpSpPr bwMode="auto">
            <a:xfrm>
              <a:off x="5162" y="3556"/>
              <a:ext cx="261" cy="346"/>
              <a:chOff x="3880" y="3317"/>
              <a:chExt cx="261" cy="346"/>
            </a:xfrm>
          </p:grpSpPr>
          <p:sp>
            <p:nvSpPr>
              <p:cNvPr id="20" name="Freeform 98"/>
              <p:cNvSpPr>
                <a:spLocks/>
              </p:cNvSpPr>
              <p:nvPr/>
            </p:nvSpPr>
            <p:spPr bwMode="auto">
              <a:xfrm>
                <a:off x="3880" y="3416"/>
                <a:ext cx="261" cy="247"/>
              </a:xfrm>
              <a:custGeom>
                <a:avLst/>
                <a:gdLst>
                  <a:gd name="T0" fmla="*/ 522 w 523"/>
                  <a:gd name="T1" fmla="*/ 71 h 494"/>
                  <a:gd name="T2" fmla="*/ 511 w 523"/>
                  <a:gd name="T3" fmla="*/ 56 h 494"/>
                  <a:gd name="T4" fmla="*/ 492 w 523"/>
                  <a:gd name="T5" fmla="*/ 41 h 494"/>
                  <a:gd name="T6" fmla="*/ 463 w 523"/>
                  <a:gd name="T7" fmla="*/ 29 h 494"/>
                  <a:gd name="T8" fmla="*/ 428 w 523"/>
                  <a:gd name="T9" fmla="*/ 18 h 494"/>
                  <a:gd name="T10" fmla="*/ 386 w 523"/>
                  <a:gd name="T11" fmla="*/ 10 h 494"/>
                  <a:gd name="T12" fmla="*/ 340 w 523"/>
                  <a:gd name="T13" fmla="*/ 4 h 494"/>
                  <a:gd name="T14" fmla="*/ 288 w 523"/>
                  <a:gd name="T15" fmla="*/ 0 h 494"/>
                  <a:gd name="T16" fmla="*/ 235 w 523"/>
                  <a:gd name="T17" fmla="*/ 0 h 494"/>
                  <a:gd name="T18" fmla="*/ 184 w 523"/>
                  <a:gd name="T19" fmla="*/ 4 h 494"/>
                  <a:gd name="T20" fmla="*/ 137 w 523"/>
                  <a:gd name="T21" fmla="*/ 10 h 494"/>
                  <a:gd name="T22" fmla="*/ 96 w 523"/>
                  <a:gd name="T23" fmla="*/ 18 h 494"/>
                  <a:gd name="T24" fmla="*/ 60 w 523"/>
                  <a:gd name="T25" fmla="*/ 29 h 494"/>
                  <a:gd name="T26" fmla="*/ 31 w 523"/>
                  <a:gd name="T27" fmla="*/ 41 h 494"/>
                  <a:gd name="T28" fmla="*/ 12 w 523"/>
                  <a:gd name="T29" fmla="*/ 56 h 494"/>
                  <a:gd name="T30" fmla="*/ 1 w 523"/>
                  <a:gd name="T31" fmla="*/ 71 h 494"/>
                  <a:gd name="T32" fmla="*/ 0 w 523"/>
                  <a:gd name="T33" fmla="*/ 82 h 494"/>
                  <a:gd name="T34" fmla="*/ 2 w 523"/>
                  <a:gd name="T35" fmla="*/ 89 h 494"/>
                  <a:gd name="T36" fmla="*/ 106 w 523"/>
                  <a:gd name="T37" fmla="*/ 429 h 494"/>
                  <a:gd name="T38" fmla="*/ 106 w 523"/>
                  <a:gd name="T39" fmla="*/ 430 h 494"/>
                  <a:gd name="T40" fmla="*/ 106 w 523"/>
                  <a:gd name="T41" fmla="*/ 432 h 494"/>
                  <a:gd name="T42" fmla="*/ 107 w 523"/>
                  <a:gd name="T43" fmla="*/ 437 h 494"/>
                  <a:gd name="T44" fmla="*/ 111 w 523"/>
                  <a:gd name="T45" fmla="*/ 443 h 494"/>
                  <a:gd name="T46" fmla="*/ 115 w 523"/>
                  <a:gd name="T47" fmla="*/ 446 h 494"/>
                  <a:gd name="T48" fmla="*/ 134 w 523"/>
                  <a:gd name="T49" fmla="*/ 460 h 494"/>
                  <a:gd name="T50" fmla="*/ 160 w 523"/>
                  <a:gd name="T51" fmla="*/ 474 h 494"/>
                  <a:gd name="T52" fmla="*/ 199 w 523"/>
                  <a:gd name="T53" fmla="*/ 487 h 494"/>
                  <a:gd name="T54" fmla="*/ 259 w 523"/>
                  <a:gd name="T55" fmla="*/ 494 h 494"/>
                  <a:gd name="T56" fmla="*/ 331 w 523"/>
                  <a:gd name="T57" fmla="*/ 490 h 494"/>
                  <a:gd name="T58" fmla="*/ 380 w 523"/>
                  <a:gd name="T59" fmla="*/ 475 h 494"/>
                  <a:gd name="T60" fmla="*/ 408 w 523"/>
                  <a:gd name="T61" fmla="*/ 453 h 494"/>
                  <a:gd name="T62" fmla="*/ 417 w 523"/>
                  <a:gd name="T63" fmla="*/ 432 h 494"/>
                  <a:gd name="T64" fmla="*/ 521 w 523"/>
                  <a:gd name="T65" fmla="*/ 89 h 494"/>
                  <a:gd name="T66" fmla="*/ 523 w 523"/>
                  <a:gd name="T67" fmla="*/ 82 h 49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3"/>
                  <a:gd name="T103" fmla="*/ 0 h 494"/>
                  <a:gd name="T104" fmla="*/ 523 w 523"/>
                  <a:gd name="T105" fmla="*/ 494 h 49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3" h="494">
                    <a:moveTo>
                      <a:pt x="523" y="79"/>
                    </a:moveTo>
                    <a:lnTo>
                      <a:pt x="522" y="71"/>
                    </a:lnTo>
                    <a:lnTo>
                      <a:pt x="517" y="63"/>
                    </a:lnTo>
                    <a:lnTo>
                      <a:pt x="511" y="56"/>
                    </a:lnTo>
                    <a:lnTo>
                      <a:pt x="502" y="48"/>
                    </a:lnTo>
                    <a:lnTo>
                      <a:pt x="492" y="41"/>
                    </a:lnTo>
                    <a:lnTo>
                      <a:pt x="478" y="35"/>
                    </a:lnTo>
                    <a:lnTo>
                      <a:pt x="463" y="29"/>
                    </a:lnTo>
                    <a:lnTo>
                      <a:pt x="447" y="23"/>
                    </a:lnTo>
                    <a:lnTo>
                      <a:pt x="428" y="18"/>
                    </a:lnTo>
                    <a:lnTo>
                      <a:pt x="408" y="13"/>
                    </a:lnTo>
                    <a:lnTo>
                      <a:pt x="386" y="10"/>
                    </a:lnTo>
                    <a:lnTo>
                      <a:pt x="364" y="6"/>
                    </a:lnTo>
                    <a:lnTo>
                      <a:pt x="340" y="4"/>
                    </a:lnTo>
                    <a:lnTo>
                      <a:pt x="314" y="1"/>
                    </a:lnTo>
                    <a:lnTo>
                      <a:pt x="288" y="0"/>
                    </a:lnTo>
                    <a:lnTo>
                      <a:pt x="261" y="0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4" y="4"/>
                    </a:lnTo>
                    <a:lnTo>
                      <a:pt x="160" y="6"/>
                    </a:lnTo>
                    <a:lnTo>
                      <a:pt x="137" y="10"/>
                    </a:lnTo>
                    <a:lnTo>
                      <a:pt x="115" y="13"/>
                    </a:lnTo>
                    <a:lnTo>
                      <a:pt x="96" y="18"/>
                    </a:lnTo>
                    <a:lnTo>
                      <a:pt x="77" y="23"/>
                    </a:lnTo>
                    <a:lnTo>
                      <a:pt x="60" y="29"/>
                    </a:lnTo>
                    <a:lnTo>
                      <a:pt x="45" y="35"/>
                    </a:lnTo>
                    <a:lnTo>
                      <a:pt x="31" y="41"/>
                    </a:lnTo>
                    <a:lnTo>
                      <a:pt x="21" y="48"/>
                    </a:lnTo>
                    <a:lnTo>
                      <a:pt x="12" y="56"/>
                    </a:lnTo>
                    <a:lnTo>
                      <a:pt x="6" y="63"/>
                    </a:lnTo>
                    <a:lnTo>
                      <a:pt x="1" y="71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1" y="86"/>
                    </a:lnTo>
                    <a:lnTo>
                      <a:pt x="2" y="89"/>
                    </a:lnTo>
                    <a:lnTo>
                      <a:pt x="5" y="92"/>
                    </a:lnTo>
                    <a:lnTo>
                      <a:pt x="106" y="429"/>
                    </a:lnTo>
                    <a:lnTo>
                      <a:pt x="106" y="430"/>
                    </a:lnTo>
                    <a:lnTo>
                      <a:pt x="106" y="431"/>
                    </a:lnTo>
                    <a:lnTo>
                      <a:pt x="106" y="432"/>
                    </a:lnTo>
                    <a:lnTo>
                      <a:pt x="106" y="435"/>
                    </a:lnTo>
                    <a:lnTo>
                      <a:pt x="107" y="437"/>
                    </a:lnTo>
                    <a:lnTo>
                      <a:pt x="108" y="441"/>
                    </a:lnTo>
                    <a:lnTo>
                      <a:pt x="111" y="443"/>
                    </a:lnTo>
                    <a:lnTo>
                      <a:pt x="112" y="446"/>
                    </a:lnTo>
                    <a:lnTo>
                      <a:pt x="115" y="446"/>
                    </a:lnTo>
                    <a:lnTo>
                      <a:pt x="123" y="453"/>
                    </a:lnTo>
                    <a:lnTo>
                      <a:pt x="134" y="460"/>
                    </a:lnTo>
                    <a:lnTo>
                      <a:pt x="145" y="467"/>
                    </a:lnTo>
                    <a:lnTo>
                      <a:pt x="160" y="474"/>
                    </a:lnTo>
                    <a:lnTo>
                      <a:pt x="177" y="481"/>
                    </a:lnTo>
                    <a:lnTo>
                      <a:pt x="199" y="487"/>
                    </a:lnTo>
                    <a:lnTo>
                      <a:pt x="227" y="490"/>
                    </a:lnTo>
                    <a:lnTo>
                      <a:pt x="259" y="494"/>
                    </a:lnTo>
                    <a:lnTo>
                      <a:pt x="298" y="494"/>
                    </a:lnTo>
                    <a:lnTo>
                      <a:pt x="331" y="490"/>
                    </a:lnTo>
                    <a:lnTo>
                      <a:pt x="358" y="483"/>
                    </a:lnTo>
                    <a:lnTo>
                      <a:pt x="380" y="475"/>
                    </a:lnTo>
                    <a:lnTo>
                      <a:pt x="396" y="465"/>
                    </a:lnTo>
                    <a:lnTo>
                      <a:pt x="408" y="453"/>
                    </a:lnTo>
                    <a:lnTo>
                      <a:pt x="415" y="443"/>
                    </a:lnTo>
                    <a:lnTo>
                      <a:pt x="417" y="432"/>
                    </a:lnTo>
                    <a:lnTo>
                      <a:pt x="519" y="92"/>
                    </a:lnTo>
                    <a:lnTo>
                      <a:pt x="521" y="89"/>
                    </a:lnTo>
                    <a:lnTo>
                      <a:pt x="522" y="86"/>
                    </a:lnTo>
                    <a:lnTo>
                      <a:pt x="523" y="82"/>
                    </a:lnTo>
                    <a:lnTo>
                      <a:pt x="523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99"/>
              <p:cNvSpPr>
                <a:spLocks/>
              </p:cNvSpPr>
              <p:nvPr/>
            </p:nvSpPr>
            <p:spPr bwMode="auto">
              <a:xfrm>
                <a:off x="3904" y="3431"/>
                <a:ext cx="213" cy="217"/>
              </a:xfrm>
              <a:custGeom>
                <a:avLst/>
                <a:gdLst>
                  <a:gd name="T0" fmla="*/ 425 w 427"/>
                  <a:gd name="T1" fmla="*/ 62 h 434"/>
                  <a:gd name="T2" fmla="*/ 417 w 427"/>
                  <a:gd name="T3" fmla="*/ 49 h 434"/>
                  <a:gd name="T4" fmla="*/ 401 w 427"/>
                  <a:gd name="T5" fmla="*/ 36 h 434"/>
                  <a:gd name="T6" fmla="*/ 378 w 427"/>
                  <a:gd name="T7" fmla="*/ 26 h 434"/>
                  <a:gd name="T8" fmla="*/ 349 w 427"/>
                  <a:gd name="T9" fmla="*/ 16 h 434"/>
                  <a:gd name="T10" fmla="*/ 315 w 427"/>
                  <a:gd name="T11" fmla="*/ 8 h 434"/>
                  <a:gd name="T12" fmla="*/ 277 w 427"/>
                  <a:gd name="T13" fmla="*/ 4 h 434"/>
                  <a:gd name="T14" fmla="*/ 235 w 427"/>
                  <a:gd name="T15" fmla="*/ 0 h 434"/>
                  <a:gd name="T16" fmla="*/ 192 w 427"/>
                  <a:gd name="T17" fmla="*/ 0 h 434"/>
                  <a:gd name="T18" fmla="*/ 150 w 427"/>
                  <a:gd name="T19" fmla="*/ 4 h 434"/>
                  <a:gd name="T20" fmla="*/ 112 w 427"/>
                  <a:gd name="T21" fmla="*/ 8 h 434"/>
                  <a:gd name="T22" fmla="*/ 78 w 427"/>
                  <a:gd name="T23" fmla="*/ 16 h 434"/>
                  <a:gd name="T24" fmla="*/ 49 w 427"/>
                  <a:gd name="T25" fmla="*/ 26 h 434"/>
                  <a:gd name="T26" fmla="*/ 26 w 427"/>
                  <a:gd name="T27" fmla="*/ 36 h 434"/>
                  <a:gd name="T28" fmla="*/ 10 w 427"/>
                  <a:gd name="T29" fmla="*/ 49 h 434"/>
                  <a:gd name="T30" fmla="*/ 2 w 427"/>
                  <a:gd name="T31" fmla="*/ 62 h 434"/>
                  <a:gd name="T32" fmla="*/ 0 w 427"/>
                  <a:gd name="T33" fmla="*/ 73 h 434"/>
                  <a:gd name="T34" fmla="*/ 3 w 427"/>
                  <a:gd name="T35" fmla="*/ 79 h 434"/>
                  <a:gd name="T36" fmla="*/ 87 w 427"/>
                  <a:gd name="T37" fmla="*/ 376 h 434"/>
                  <a:gd name="T38" fmla="*/ 87 w 427"/>
                  <a:gd name="T39" fmla="*/ 377 h 434"/>
                  <a:gd name="T40" fmla="*/ 87 w 427"/>
                  <a:gd name="T41" fmla="*/ 379 h 434"/>
                  <a:gd name="T42" fmla="*/ 88 w 427"/>
                  <a:gd name="T43" fmla="*/ 384 h 434"/>
                  <a:gd name="T44" fmla="*/ 90 w 427"/>
                  <a:gd name="T45" fmla="*/ 389 h 434"/>
                  <a:gd name="T46" fmla="*/ 94 w 427"/>
                  <a:gd name="T47" fmla="*/ 392 h 434"/>
                  <a:gd name="T48" fmla="*/ 109 w 427"/>
                  <a:gd name="T49" fmla="*/ 404 h 434"/>
                  <a:gd name="T50" fmla="*/ 131 w 427"/>
                  <a:gd name="T51" fmla="*/ 416 h 434"/>
                  <a:gd name="T52" fmla="*/ 163 w 427"/>
                  <a:gd name="T53" fmla="*/ 427 h 434"/>
                  <a:gd name="T54" fmla="*/ 211 w 427"/>
                  <a:gd name="T55" fmla="*/ 434 h 434"/>
                  <a:gd name="T56" fmla="*/ 270 w 427"/>
                  <a:gd name="T57" fmla="*/ 430 h 434"/>
                  <a:gd name="T58" fmla="*/ 310 w 427"/>
                  <a:gd name="T59" fmla="*/ 416 h 434"/>
                  <a:gd name="T60" fmla="*/ 333 w 427"/>
                  <a:gd name="T61" fmla="*/ 398 h 434"/>
                  <a:gd name="T62" fmla="*/ 340 w 427"/>
                  <a:gd name="T63" fmla="*/ 379 h 434"/>
                  <a:gd name="T64" fmla="*/ 424 w 427"/>
                  <a:gd name="T65" fmla="*/ 79 h 434"/>
                  <a:gd name="T66" fmla="*/ 427 w 427"/>
                  <a:gd name="T67" fmla="*/ 73 h 4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7"/>
                  <a:gd name="T103" fmla="*/ 0 h 434"/>
                  <a:gd name="T104" fmla="*/ 427 w 427"/>
                  <a:gd name="T105" fmla="*/ 434 h 4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7" h="434">
                    <a:moveTo>
                      <a:pt x="427" y="69"/>
                    </a:moveTo>
                    <a:lnTo>
                      <a:pt x="425" y="62"/>
                    </a:lnTo>
                    <a:lnTo>
                      <a:pt x="422" y="56"/>
                    </a:lnTo>
                    <a:lnTo>
                      <a:pt x="417" y="49"/>
                    </a:lnTo>
                    <a:lnTo>
                      <a:pt x="409" y="43"/>
                    </a:lnTo>
                    <a:lnTo>
                      <a:pt x="401" y="36"/>
                    </a:lnTo>
                    <a:lnTo>
                      <a:pt x="390" y="31"/>
                    </a:lnTo>
                    <a:lnTo>
                      <a:pt x="378" y="26"/>
                    </a:lnTo>
                    <a:lnTo>
                      <a:pt x="364" y="21"/>
                    </a:lnTo>
                    <a:lnTo>
                      <a:pt x="349" y="16"/>
                    </a:lnTo>
                    <a:lnTo>
                      <a:pt x="332" y="12"/>
                    </a:lnTo>
                    <a:lnTo>
                      <a:pt x="315" y="8"/>
                    </a:lnTo>
                    <a:lnTo>
                      <a:pt x="296" y="6"/>
                    </a:lnTo>
                    <a:lnTo>
                      <a:pt x="277" y="4"/>
                    </a:lnTo>
                    <a:lnTo>
                      <a:pt x="256" y="1"/>
                    </a:lnTo>
                    <a:lnTo>
                      <a:pt x="235" y="0"/>
                    </a:lnTo>
                    <a:lnTo>
                      <a:pt x="213" y="0"/>
                    </a:lnTo>
                    <a:lnTo>
                      <a:pt x="192" y="0"/>
                    </a:lnTo>
                    <a:lnTo>
                      <a:pt x="171" y="1"/>
                    </a:lnTo>
                    <a:lnTo>
                      <a:pt x="150" y="4"/>
                    </a:lnTo>
                    <a:lnTo>
                      <a:pt x="131" y="6"/>
                    </a:lnTo>
                    <a:lnTo>
                      <a:pt x="112" y="8"/>
                    </a:lnTo>
                    <a:lnTo>
                      <a:pt x="95" y="12"/>
                    </a:lnTo>
                    <a:lnTo>
                      <a:pt x="78" y="16"/>
                    </a:lnTo>
                    <a:lnTo>
                      <a:pt x="63" y="21"/>
                    </a:lnTo>
                    <a:lnTo>
                      <a:pt x="49" y="26"/>
                    </a:lnTo>
                    <a:lnTo>
                      <a:pt x="37" y="31"/>
                    </a:lnTo>
                    <a:lnTo>
                      <a:pt x="26" y="36"/>
                    </a:lnTo>
                    <a:lnTo>
                      <a:pt x="18" y="43"/>
                    </a:lnTo>
                    <a:lnTo>
                      <a:pt x="10" y="49"/>
                    </a:lnTo>
                    <a:lnTo>
                      <a:pt x="5" y="56"/>
                    </a:lnTo>
                    <a:lnTo>
                      <a:pt x="2" y="62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2" y="75"/>
                    </a:lnTo>
                    <a:lnTo>
                      <a:pt x="3" y="79"/>
                    </a:lnTo>
                    <a:lnTo>
                      <a:pt x="4" y="82"/>
                    </a:lnTo>
                    <a:lnTo>
                      <a:pt x="87" y="376"/>
                    </a:lnTo>
                    <a:lnTo>
                      <a:pt x="87" y="377"/>
                    </a:lnTo>
                    <a:lnTo>
                      <a:pt x="87" y="378"/>
                    </a:lnTo>
                    <a:lnTo>
                      <a:pt x="87" y="379"/>
                    </a:lnTo>
                    <a:lnTo>
                      <a:pt x="87" y="382"/>
                    </a:lnTo>
                    <a:lnTo>
                      <a:pt x="88" y="384"/>
                    </a:lnTo>
                    <a:lnTo>
                      <a:pt x="89" y="386"/>
                    </a:lnTo>
                    <a:lnTo>
                      <a:pt x="90" y="389"/>
                    </a:lnTo>
                    <a:lnTo>
                      <a:pt x="91" y="392"/>
                    </a:lnTo>
                    <a:lnTo>
                      <a:pt x="94" y="392"/>
                    </a:lnTo>
                    <a:lnTo>
                      <a:pt x="101" y="398"/>
                    </a:lnTo>
                    <a:lnTo>
                      <a:pt x="109" y="404"/>
                    </a:lnTo>
                    <a:lnTo>
                      <a:pt x="118" y="411"/>
                    </a:lnTo>
                    <a:lnTo>
                      <a:pt x="131" y="416"/>
                    </a:lnTo>
                    <a:lnTo>
                      <a:pt x="145" y="422"/>
                    </a:lnTo>
                    <a:lnTo>
                      <a:pt x="163" y="427"/>
                    </a:lnTo>
                    <a:lnTo>
                      <a:pt x="185" y="431"/>
                    </a:lnTo>
                    <a:lnTo>
                      <a:pt x="211" y="434"/>
                    </a:lnTo>
                    <a:lnTo>
                      <a:pt x="242" y="434"/>
                    </a:lnTo>
                    <a:lnTo>
                      <a:pt x="270" y="430"/>
                    </a:lnTo>
                    <a:lnTo>
                      <a:pt x="292" y="424"/>
                    </a:lnTo>
                    <a:lnTo>
                      <a:pt x="310" y="416"/>
                    </a:lnTo>
                    <a:lnTo>
                      <a:pt x="323" y="407"/>
                    </a:lnTo>
                    <a:lnTo>
                      <a:pt x="333" y="398"/>
                    </a:lnTo>
                    <a:lnTo>
                      <a:pt x="338" y="387"/>
                    </a:lnTo>
                    <a:lnTo>
                      <a:pt x="340" y="379"/>
                    </a:lnTo>
                    <a:lnTo>
                      <a:pt x="423" y="82"/>
                    </a:lnTo>
                    <a:lnTo>
                      <a:pt x="424" y="79"/>
                    </a:lnTo>
                    <a:lnTo>
                      <a:pt x="425" y="75"/>
                    </a:lnTo>
                    <a:lnTo>
                      <a:pt x="427" y="73"/>
                    </a:lnTo>
                    <a:lnTo>
                      <a:pt x="427" y="69"/>
                    </a:lnTo>
                    <a:close/>
                  </a:path>
                </a:pathLst>
              </a:custGeom>
              <a:solidFill>
                <a:srgbClr val="B54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00"/>
              <p:cNvSpPr>
                <a:spLocks/>
              </p:cNvSpPr>
              <p:nvPr/>
            </p:nvSpPr>
            <p:spPr bwMode="auto">
              <a:xfrm>
                <a:off x="3904" y="3431"/>
                <a:ext cx="214" cy="59"/>
              </a:xfrm>
              <a:custGeom>
                <a:avLst/>
                <a:gdLst>
                  <a:gd name="T0" fmla="*/ 427 w 428"/>
                  <a:gd name="T1" fmla="*/ 68 h 118"/>
                  <a:gd name="T2" fmla="*/ 418 w 428"/>
                  <a:gd name="T3" fmla="*/ 79 h 118"/>
                  <a:gd name="T4" fmla="*/ 402 w 428"/>
                  <a:gd name="T5" fmla="*/ 89 h 118"/>
                  <a:gd name="T6" fmla="*/ 379 w 428"/>
                  <a:gd name="T7" fmla="*/ 97 h 118"/>
                  <a:gd name="T8" fmla="*/ 349 w 428"/>
                  <a:gd name="T9" fmla="*/ 105 h 118"/>
                  <a:gd name="T10" fmla="*/ 316 w 428"/>
                  <a:gd name="T11" fmla="*/ 111 h 118"/>
                  <a:gd name="T12" fmla="*/ 277 w 428"/>
                  <a:gd name="T13" fmla="*/ 115 h 118"/>
                  <a:gd name="T14" fmla="*/ 235 w 428"/>
                  <a:gd name="T15" fmla="*/ 118 h 118"/>
                  <a:gd name="T16" fmla="*/ 192 w 428"/>
                  <a:gd name="T17" fmla="*/ 118 h 118"/>
                  <a:gd name="T18" fmla="*/ 150 w 428"/>
                  <a:gd name="T19" fmla="*/ 115 h 118"/>
                  <a:gd name="T20" fmla="*/ 112 w 428"/>
                  <a:gd name="T21" fmla="*/ 111 h 118"/>
                  <a:gd name="T22" fmla="*/ 78 w 428"/>
                  <a:gd name="T23" fmla="*/ 105 h 118"/>
                  <a:gd name="T24" fmla="*/ 49 w 428"/>
                  <a:gd name="T25" fmla="*/ 97 h 118"/>
                  <a:gd name="T26" fmla="*/ 26 w 428"/>
                  <a:gd name="T27" fmla="*/ 89 h 118"/>
                  <a:gd name="T28" fmla="*/ 10 w 428"/>
                  <a:gd name="T29" fmla="*/ 79 h 118"/>
                  <a:gd name="T30" fmla="*/ 2 w 428"/>
                  <a:gd name="T31" fmla="*/ 68 h 118"/>
                  <a:gd name="T32" fmla="*/ 2 w 428"/>
                  <a:gd name="T33" fmla="*/ 57 h 118"/>
                  <a:gd name="T34" fmla="*/ 10 w 428"/>
                  <a:gd name="T35" fmla="*/ 45 h 118"/>
                  <a:gd name="T36" fmla="*/ 26 w 428"/>
                  <a:gd name="T37" fmla="*/ 35 h 118"/>
                  <a:gd name="T38" fmla="*/ 49 w 428"/>
                  <a:gd name="T39" fmla="*/ 24 h 118"/>
                  <a:gd name="T40" fmla="*/ 78 w 428"/>
                  <a:gd name="T41" fmla="*/ 15 h 118"/>
                  <a:gd name="T42" fmla="*/ 112 w 428"/>
                  <a:gd name="T43" fmla="*/ 8 h 118"/>
                  <a:gd name="T44" fmla="*/ 150 w 428"/>
                  <a:gd name="T45" fmla="*/ 4 h 118"/>
                  <a:gd name="T46" fmla="*/ 192 w 428"/>
                  <a:gd name="T47" fmla="*/ 0 h 118"/>
                  <a:gd name="T48" fmla="*/ 235 w 428"/>
                  <a:gd name="T49" fmla="*/ 0 h 118"/>
                  <a:gd name="T50" fmla="*/ 277 w 428"/>
                  <a:gd name="T51" fmla="*/ 4 h 118"/>
                  <a:gd name="T52" fmla="*/ 316 w 428"/>
                  <a:gd name="T53" fmla="*/ 8 h 118"/>
                  <a:gd name="T54" fmla="*/ 349 w 428"/>
                  <a:gd name="T55" fmla="*/ 15 h 118"/>
                  <a:gd name="T56" fmla="*/ 379 w 428"/>
                  <a:gd name="T57" fmla="*/ 24 h 118"/>
                  <a:gd name="T58" fmla="*/ 402 w 428"/>
                  <a:gd name="T59" fmla="*/ 35 h 118"/>
                  <a:gd name="T60" fmla="*/ 418 w 428"/>
                  <a:gd name="T61" fmla="*/ 45 h 118"/>
                  <a:gd name="T62" fmla="*/ 427 w 428"/>
                  <a:gd name="T63" fmla="*/ 57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8"/>
                  <a:gd name="T97" fmla="*/ 0 h 118"/>
                  <a:gd name="T98" fmla="*/ 428 w 428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8" h="118">
                    <a:moveTo>
                      <a:pt x="428" y="62"/>
                    </a:moveTo>
                    <a:lnTo>
                      <a:pt x="427" y="68"/>
                    </a:lnTo>
                    <a:lnTo>
                      <a:pt x="423" y="74"/>
                    </a:lnTo>
                    <a:lnTo>
                      <a:pt x="418" y="79"/>
                    </a:lnTo>
                    <a:lnTo>
                      <a:pt x="410" y="83"/>
                    </a:lnTo>
                    <a:lnTo>
                      <a:pt x="402" y="89"/>
                    </a:lnTo>
                    <a:lnTo>
                      <a:pt x="391" y="94"/>
                    </a:lnTo>
                    <a:lnTo>
                      <a:pt x="379" y="97"/>
                    </a:lnTo>
                    <a:lnTo>
                      <a:pt x="365" y="102"/>
                    </a:lnTo>
                    <a:lnTo>
                      <a:pt x="349" y="105"/>
                    </a:lnTo>
                    <a:lnTo>
                      <a:pt x="333" y="109"/>
                    </a:lnTo>
                    <a:lnTo>
                      <a:pt x="316" y="111"/>
                    </a:lnTo>
                    <a:lnTo>
                      <a:pt x="298" y="113"/>
                    </a:lnTo>
                    <a:lnTo>
                      <a:pt x="277" y="115"/>
                    </a:lnTo>
                    <a:lnTo>
                      <a:pt x="257" y="117"/>
                    </a:lnTo>
                    <a:lnTo>
                      <a:pt x="235" y="118"/>
                    </a:lnTo>
                    <a:lnTo>
                      <a:pt x="213" y="118"/>
                    </a:lnTo>
                    <a:lnTo>
                      <a:pt x="192" y="118"/>
                    </a:lnTo>
                    <a:lnTo>
                      <a:pt x="171" y="117"/>
                    </a:lnTo>
                    <a:lnTo>
                      <a:pt x="150" y="115"/>
                    </a:lnTo>
                    <a:lnTo>
                      <a:pt x="131" y="113"/>
                    </a:lnTo>
                    <a:lnTo>
                      <a:pt x="112" y="111"/>
                    </a:lnTo>
                    <a:lnTo>
                      <a:pt x="95" y="109"/>
                    </a:lnTo>
                    <a:lnTo>
                      <a:pt x="78" y="105"/>
                    </a:lnTo>
                    <a:lnTo>
                      <a:pt x="63" y="102"/>
                    </a:lnTo>
                    <a:lnTo>
                      <a:pt x="49" y="97"/>
                    </a:lnTo>
                    <a:lnTo>
                      <a:pt x="37" y="94"/>
                    </a:lnTo>
                    <a:lnTo>
                      <a:pt x="26" y="89"/>
                    </a:lnTo>
                    <a:lnTo>
                      <a:pt x="18" y="83"/>
                    </a:lnTo>
                    <a:lnTo>
                      <a:pt x="10" y="79"/>
                    </a:lnTo>
                    <a:lnTo>
                      <a:pt x="5" y="74"/>
                    </a:lnTo>
                    <a:lnTo>
                      <a:pt x="2" y="68"/>
                    </a:lnTo>
                    <a:lnTo>
                      <a:pt x="0" y="62"/>
                    </a:lnTo>
                    <a:lnTo>
                      <a:pt x="2" y="57"/>
                    </a:lnTo>
                    <a:lnTo>
                      <a:pt x="5" y="51"/>
                    </a:lnTo>
                    <a:lnTo>
                      <a:pt x="10" y="45"/>
                    </a:lnTo>
                    <a:lnTo>
                      <a:pt x="18" y="39"/>
                    </a:lnTo>
                    <a:lnTo>
                      <a:pt x="26" y="35"/>
                    </a:lnTo>
                    <a:lnTo>
                      <a:pt x="37" y="29"/>
                    </a:lnTo>
                    <a:lnTo>
                      <a:pt x="49" y="24"/>
                    </a:lnTo>
                    <a:lnTo>
                      <a:pt x="63" y="20"/>
                    </a:lnTo>
                    <a:lnTo>
                      <a:pt x="78" y="15"/>
                    </a:lnTo>
                    <a:lnTo>
                      <a:pt x="95" y="12"/>
                    </a:lnTo>
                    <a:lnTo>
                      <a:pt x="112" y="8"/>
                    </a:lnTo>
                    <a:lnTo>
                      <a:pt x="131" y="6"/>
                    </a:lnTo>
                    <a:lnTo>
                      <a:pt x="150" y="4"/>
                    </a:lnTo>
                    <a:lnTo>
                      <a:pt x="171" y="1"/>
                    </a:lnTo>
                    <a:lnTo>
                      <a:pt x="192" y="0"/>
                    </a:lnTo>
                    <a:lnTo>
                      <a:pt x="213" y="0"/>
                    </a:lnTo>
                    <a:lnTo>
                      <a:pt x="235" y="0"/>
                    </a:lnTo>
                    <a:lnTo>
                      <a:pt x="257" y="1"/>
                    </a:lnTo>
                    <a:lnTo>
                      <a:pt x="277" y="4"/>
                    </a:lnTo>
                    <a:lnTo>
                      <a:pt x="298" y="6"/>
                    </a:lnTo>
                    <a:lnTo>
                      <a:pt x="316" y="8"/>
                    </a:lnTo>
                    <a:lnTo>
                      <a:pt x="333" y="12"/>
                    </a:lnTo>
                    <a:lnTo>
                      <a:pt x="349" y="15"/>
                    </a:lnTo>
                    <a:lnTo>
                      <a:pt x="365" y="20"/>
                    </a:lnTo>
                    <a:lnTo>
                      <a:pt x="379" y="24"/>
                    </a:lnTo>
                    <a:lnTo>
                      <a:pt x="391" y="29"/>
                    </a:lnTo>
                    <a:lnTo>
                      <a:pt x="402" y="35"/>
                    </a:lnTo>
                    <a:lnTo>
                      <a:pt x="410" y="39"/>
                    </a:lnTo>
                    <a:lnTo>
                      <a:pt x="418" y="45"/>
                    </a:lnTo>
                    <a:lnTo>
                      <a:pt x="423" y="51"/>
                    </a:lnTo>
                    <a:lnTo>
                      <a:pt x="427" y="57"/>
                    </a:lnTo>
                    <a:lnTo>
                      <a:pt x="428" y="62"/>
                    </a:lnTo>
                    <a:close/>
                  </a:path>
                </a:pathLst>
              </a:custGeom>
              <a:solidFill>
                <a:srgbClr val="6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01"/>
              <p:cNvSpPr>
                <a:spLocks/>
              </p:cNvSpPr>
              <p:nvPr/>
            </p:nvSpPr>
            <p:spPr bwMode="auto">
              <a:xfrm>
                <a:off x="3896" y="3442"/>
                <a:ext cx="230" cy="54"/>
              </a:xfrm>
              <a:custGeom>
                <a:avLst/>
                <a:gdLst>
                  <a:gd name="T0" fmla="*/ 6 w 460"/>
                  <a:gd name="T1" fmla="*/ 5 h 107"/>
                  <a:gd name="T2" fmla="*/ 0 w 460"/>
                  <a:gd name="T3" fmla="*/ 31 h 107"/>
                  <a:gd name="T4" fmla="*/ 9 w 460"/>
                  <a:gd name="T5" fmla="*/ 55 h 107"/>
                  <a:gd name="T6" fmla="*/ 21 w 460"/>
                  <a:gd name="T7" fmla="*/ 67 h 107"/>
                  <a:gd name="T8" fmla="*/ 37 w 460"/>
                  <a:gd name="T9" fmla="*/ 77 h 107"/>
                  <a:gd name="T10" fmla="*/ 58 w 460"/>
                  <a:gd name="T11" fmla="*/ 85 h 107"/>
                  <a:gd name="T12" fmla="*/ 83 w 460"/>
                  <a:gd name="T13" fmla="*/ 92 h 107"/>
                  <a:gd name="T14" fmla="*/ 112 w 460"/>
                  <a:gd name="T15" fmla="*/ 97 h 107"/>
                  <a:gd name="T16" fmla="*/ 147 w 460"/>
                  <a:gd name="T17" fmla="*/ 100 h 107"/>
                  <a:gd name="T18" fmla="*/ 185 w 460"/>
                  <a:gd name="T19" fmla="*/ 103 h 107"/>
                  <a:gd name="T20" fmla="*/ 204 w 460"/>
                  <a:gd name="T21" fmla="*/ 103 h 107"/>
                  <a:gd name="T22" fmla="*/ 213 w 460"/>
                  <a:gd name="T23" fmla="*/ 104 h 107"/>
                  <a:gd name="T24" fmla="*/ 234 w 460"/>
                  <a:gd name="T25" fmla="*/ 106 h 107"/>
                  <a:gd name="T26" fmla="*/ 264 w 460"/>
                  <a:gd name="T27" fmla="*/ 107 h 107"/>
                  <a:gd name="T28" fmla="*/ 301 w 460"/>
                  <a:gd name="T29" fmla="*/ 105 h 107"/>
                  <a:gd name="T30" fmla="*/ 342 w 460"/>
                  <a:gd name="T31" fmla="*/ 99 h 107"/>
                  <a:gd name="T32" fmla="*/ 384 w 460"/>
                  <a:gd name="T33" fmla="*/ 88 h 107"/>
                  <a:gd name="T34" fmla="*/ 424 w 460"/>
                  <a:gd name="T35" fmla="*/ 69 h 107"/>
                  <a:gd name="T36" fmla="*/ 460 w 460"/>
                  <a:gd name="T37" fmla="*/ 42 h 107"/>
                  <a:gd name="T38" fmla="*/ 429 w 460"/>
                  <a:gd name="T39" fmla="*/ 40 h 107"/>
                  <a:gd name="T40" fmla="*/ 393 w 460"/>
                  <a:gd name="T41" fmla="*/ 61 h 107"/>
                  <a:gd name="T42" fmla="*/ 354 w 460"/>
                  <a:gd name="T43" fmla="*/ 75 h 107"/>
                  <a:gd name="T44" fmla="*/ 315 w 460"/>
                  <a:gd name="T45" fmla="*/ 82 h 107"/>
                  <a:gd name="T46" fmla="*/ 279 w 460"/>
                  <a:gd name="T47" fmla="*/ 85 h 107"/>
                  <a:gd name="T48" fmla="*/ 247 w 460"/>
                  <a:gd name="T49" fmla="*/ 85 h 107"/>
                  <a:gd name="T50" fmla="*/ 223 w 460"/>
                  <a:gd name="T51" fmla="*/ 83 h 107"/>
                  <a:gd name="T52" fmla="*/ 210 w 460"/>
                  <a:gd name="T53" fmla="*/ 82 h 107"/>
                  <a:gd name="T54" fmla="*/ 206 w 460"/>
                  <a:gd name="T55" fmla="*/ 81 h 107"/>
                  <a:gd name="T56" fmla="*/ 206 w 460"/>
                  <a:gd name="T57" fmla="*/ 81 h 107"/>
                  <a:gd name="T58" fmla="*/ 205 w 460"/>
                  <a:gd name="T59" fmla="*/ 81 h 107"/>
                  <a:gd name="T60" fmla="*/ 120 w 460"/>
                  <a:gd name="T61" fmla="*/ 76 h 107"/>
                  <a:gd name="T62" fmla="*/ 67 w 460"/>
                  <a:gd name="T63" fmla="*/ 66 h 107"/>
                  <a:gd name="T64" fmla="*/ 37 w 460"/>
                  <a:gd name="T65" fmla="*/ 52 h 107"/>
                  <a:gd name="T66" fmla="*/ 24 w 460"/>
                  <a:gd name="T67" fmla="*/ 39 h 107"/>
                  <a:gd name="T68" fmla="*/ 22 w 460"/>
                  <a:gd name="T69" fmla="*/ 21 h 107"/>
                  <a:gd name="T70" fmla="*/ 26 w 460"/>
                  <a:gd name="T71" fmla="*/ 13 h 10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60"/>
                  <a:gd name="T109" fmla="*/ 0 h 107"/>
                  <a:gd name="T110" fmla="*/ 460 w 460"/>
                  <a:gd name="T111" fmla="*/ 107 h 10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60" h="107">
                    <a:moveTo>
                      <a:pt x="8" y="0"/>
                    </a:moveTo>
                    <a:lnTo>
                      <a:pt x="6" y="5"/>
                    </a:lnTo>
                    <a:lnTo>
                      <a:pt x="1" y="15"/>
                    </a:lnTo>
                    <a:lnTo>
                      <a:pt x="0" y="31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4" y="61"/>
                    </a:lnTo>
                    <a:lnTo>
                      <a:pt x="21" y="67"/>
                    </a:lnTo>
                    <a:lnTo>
                      <a:pt x="28" y="72"/>
                    </a:lnTo>
                    <a:lnTo>
                      <a:pt x="37" y="77"/>
                    </a:lnTo>
                    <a:lnTo>
                      <a:pt x="46" y="81"/>
                    </a:lnTo>
                    <a:lnTo>
                      <a:pt x="58" y="85"/>
                    </a:lnTo>
                    <a:lnTo>
                      <a:pt x="69" y="89"/>
                    </a:lnTo>
                    <a:lnTo>
                      <a:pt x="83" y="92"/>
                    </a:lnTo>
                    <a:lnTo>
                      <a:pt x="97" y="95"/>
                    </a:lnTo>
                    <a:lnTo>
                      <a:pt x="112" y="97"/>
                    </a:lnTo>
                    <a:lnTo>
                      <a:pt x="128" y="99"/>
                    </a:lnTo>
                    <a:lnTo>
                      <a:pt x="147" y="100"/>
                    </a:lnTo>
                    <a:lnTo>
                      <a:pt x="165" y="102"/>
                    </a:lnTo>
                    <a:lnTo>
                      <a:pt x="185" y="103"/>
                    </a:lnTo>
                    <a:lnTo>
                      <a:pt x="205" y="103"/>
                    </a:lnTo>
                    <a:lnTo>
                      <a:pt x="204" y="103"/>
                    </a:lnTo>
                    <a:lnTo>
                      <a:pt x="206" y="103"/>
                    </a:lnTo>
                    <a:lnTo>
                      <a:pt x="213" y="104"/>
                    </a:lnTo>
                    <a:lnTo>
                      <a:pt x="223" y="105"/>
                    </a:lnTo>
                    <a:lnTo>
                      <a:pt x="234" y="106"/>
                    </a:lnTo>
                    <a:lnTo>
                      <a:pt x="248" y="106"/>
                    </a:lnTo>
                    <a:lnTo>
                      <a:pt x="264" y="107"/>
                    </a:lnTo>
                    <a:lnTo>
                      <a:pt x="282" y="106"/>
                    </a:lnTo>
                    <a:lnTo>
                      <a:pt x="301" y="105"/>
                    </a:lnTo>
                    <a:lnTo>
                      <a:pt x="322" y="103"/>
                    </a:lnTo>
                    <a:lnTo>
                      <a:pt x="342" y="99"/>
                    </a:lnTo>
                    <a:lnTo>
                      <a:pt x="363" y="95"/>
                    </a:lnTo>
                    <a:lnTo>
                      <a:pt x="384" y="88"/>
                    </a:lnTo>
                    <a:lnTo>
                      <a:pt x="405" y="80"/>
                    </a:lnTo>
                    <a:lnTo>
                      <a:pt x="424" y="69"/>
                    </a:lnTo>
                    <a:lnTo>
                      <a:pt x="443" y="57"/>
                    </a:lnTo>
                    <a:lnTo>
                      <a:pt x="460" y="42"/>
                    </a:lnTo>
                    <a:lnTo>
                      <a:pt x="445" y="27"/>
                    </a:lnTo>
                    <a:lnTo>
                      <a:pt x="429" y="40"/>
                    </a:lnTo>
                    <a:lnTo>
                      <a:pt x="411" y="52"/>
                    </a:lnTo>
                    <a:lnTo>
                      <a:pt x="393" y="61"/>
                    </a:lnTo>
                    <a:lnTo>
                      <a:pt x="373" y="69"/>
                    </a:lnTo>
                    <a:lnTo>
                      <a:pt x="354" y="75"/>
                    </a:lnTo>
                    <a:lnTo>
                      <a:pt x="334" y="80"/>
                    </a:lnTo>
                    <a:lnTo>
                      <a:pt x="315" y="82"/>
                    </a:lnTo>
                    <a:lnTo>
                      <a:pt x="296" y="84"/>
                    </a:lnTo>
                    <a:lnTo>
                      <a:pt x="279" y="85"/>
                    </a:lnTo>
                    <a:lnTo>
                      <a:pt x="262" y="85"/>
                    </a:lnTo>
                    <a:lnTo>
                      <a:pt x="247" y="85"/>
                    </a:lnTo>
                    <a:lnTo>
                      <a:pt x="234" y="84"/>
                    </a:lnTo>
                    <a:lnTo>
                      <a:pt x="223" y="83"/>
                    </a:lnTo>
                    <a:lnTo>
                      <a:pt x="214" y="83"/>
                    </a:lnTo>
                    <a:lnTo>
                      <a:pt x="210" y="82"/>
                    </a:lnTo>
                    <a:lnTo>
                      <a:pt x="208" y="82"/>
                    </a:lnTo>
                    <a:lnTo>
                      <a:pt x="206" y="81"/>
                    </a:lnTo>
                    <a:lnTo>
                      <a:pt x="205" y="81"/>
                    </a:lnTo>
                    <a:lnTo>
                      <a:pt x="158" y="80"/>
                    </a:lnTo>
                    <a:lnTo>
                      <a:pt x="120" y="76"/>
                    </a:lnTo>
                    <a:lnTo>
                      <a:pt x="90" y="72"/>
                    </a:lnTo>
                    <a:lnTo>
                      <a:pt x="67" y="66"/>
                    </a:lnTo>
                    <a:lnTo>
                      <a:pt x="50" y="59"/>
                    </a:lnTo>
                    <a:lnTo>
                      <a:pt x="37" y="52"/>
                    </a:lnTo>
                    <a:lnTo>
                      <a:pt x="29" y="45"/>
                    </a:lnTo>
                    <a:lnTo>
                      <a:pt x="24" y="39"/>
                    </a:lnTo>
                    <a:lnTo>
                      <a:pt x="22" y="29"/>
                    </a:lnTo>
                    <a:lnTo>
                      <a:pt x="22" y="21"/>
                    </a:lnTo>
                    <a:lnTo>
                      <a:pt x="24" y="15"/>
                    </a:lnTo>
                    <a:lnTo>
                      <a:pt x="26" y="1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02"/>
              <p:cNvSpPr>
                <a:spLocks/>
              </p:cNvSpPr>
              <p:nvPr/>
            </p:nvSpPr>
            <p:spPr bwMode="auto">
              <a:xfrm>
                <a:off x="3993" y="3488"/>
                <a:ext cx="18" cy="168"/>
              </a:xfrm>
              <a:custGeom>
                <a:avLst/>
                <a:gdLst>
                  <a:gd name="T0" fmla="*/ 0 w 34"/>
                  <a:gd name="T1" fmla="*/ 1 h 338"/>
                  <a:gd name="T2" fmla="*/ 13 w 34"/>
                  <a:gd name="T3" fmla="*/ 338 h 338"/>
                  <a:gd name="T4" fmla="*/ 34 w 34"/>
                  <a:gd name="T5" fmla="*/ 338 h 338"/>
                  <a:gd name="T6" fmla="*/ 21 w 34"/>
                  <a:gd name="T7" fmla="*/ 0 h 338"/>
                  <a:gd name="T8" fmla="*/ 0 w 34"/>
                  <a:gd name="T9" fmla="*/ 1 h 3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338"/>
                  <a:gd name="T17" fmla="*/ 34 w 34"/>
                  <a:gd name="T18" fmla="*/ 338 h 3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338">
                    <a:moveTo>
                      <a:pt x="0" y="1"/>
                    </a:moveTo>
                    <a:lnTo>
                      <a:pt x="13" y="338"/>
                    </a:lnTo>
                    <a:lnTo>
                      <a:pt x="34" y="338"/>
                    </a:lnTo>
                    <a:lnTo>
                      <a:pt x="2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03"/>
              <p:cNvSpPr>
                <a:spLocks/>
              </p:cNvSpPr>
              <p:nvPr/>
            </p:nvSpPr>
            <p:spPr bwMode="auto">
              <a:xfrm>
                <a:off x="4038" y="3485"/>
                <a:ext cx="45" cy="168"/>
              </a:xfrm>
              <a:custGeom>
                <a:avLst/>
                <a:gdLst>
                  <a:gd name="T0" fmla="*/ 67 w 88"/>
                  <a:gd name="T1" fmla="*/ 0 h 337"/>
                  <a:gd name="T2" fmla="*/ 0 w 88"/>
                  <a:gd name="T3" fmla="*/ 332 h 337"/>
                  <a:gd name="T4" fmla="*/ 20 w 88"/>
                  <a:gd name="T5" fmla="*/ 337 h 337"/>
                  <a:gd name="T6" fmla="*/ 88 w 88"/>
                  <a:gd name="T7" fmla="*/ 5 h 337"/>
                  <a:gd name="T8" fmla="*/ 67 w 88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337"/>
                  <a:gd name="T17" fmla="*/ 88 w 88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337">
                    <a:moveTo>
                      <a:pt x="67" y="0"/>
                    </a:moveTo>
                    <a:lnTo>
                      <a:pt x="0" y="332"/>
                    </a:lnTo>
                    <a:lnTo>
                      <a:pt x="20" y="337"/>
                    </a:lnTo>
                    <a:lnTo>
                      <a:pt x="88" y="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4"/>
              <p:cNvSpPr>
                <a:spLocks/>
              </p:cNvSpPr>
              <p:nvPr/>
            </p:nvSpPr>
            <p:spPr bwMode="auto">
              <a:xfrm>
                <a:off x="3927" y="3485"/>
                <a:ext cx="40" cy="154"/>
              </a:xfrm>
              <a:custGeom>
                <a:avLst/>
                <a:gdLst>
                  <a:gd name="T0" fmla="*/ 0 w 80"/>
                  <a:gd name="T1" fmla="*/ 3 h 307"/>
                  <a:gd name="T2" fmla="*/ 59 w 80"/>
                  <a:gd name="T3" fmla="*/ 307 h 307"/>
                  <a:gd name="T4" fmla="*/ 80 w 80"/>
                  <a:gd name="T5" fmla="*/ 304 h 307"/>
                  <a:gd name="T6" fmla="*/ 21 w 80"/>
                  <a:gd name="T7" fmla="*/ 0 h 307"/>
                  <a:gd name="T8" fmla="*/ 0 w 80"/>
                  <a:gd name="T9" fmla="*/ 3 h 3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307"/>
                  <a:gd name="T17" fmla="*/ 80 w 80"/>
                  <a:gd name="T18" fmla="*/ 307 h 3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307">
                    <a:moveTo>
                      <a:pt x="0" y="3"/>
                    </a:moveTo>
                    <a:lnTo>
                      <a:pt x="59" y="307"/>
                    </a:lnTo>
                    <a:lnTo>
                      <a:pt x="80" y="304"/>
                    </a:ln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05"/>
              <p:cNvSpPr>
                <a:spLocks/>
              </p:cNvSpPr>
              <p:nvPr/>
            </p:nvSpPr>
            <p:spPr bwMode="auto">
              <a:xfrm>
                <a:off x="3954" y="3317"/>
                <a:ext cx="133" cy="165"/>
              </a:xfrm>
              <a:custGeom>
                <a:avLst/>
                <a:gdLst>
                  <a:gd name="T0" fmla="*/ 23 w 266"/>
                  <a:gd name="T1" fmla="*/ 222 h 331"/>
                  <a:gd name="T2" fmla="*/ 23 w 266"/>
                  <a:gd name="T3" fmla="*/ 222 h 331"/>
                  <a:gd name="T4" fmla="*/ 22 w 266"/>
                  <a:gd name="T5" fmla="*/ 216 h 331"/>
                  <a:gd name="T6" fmla="*/ 21 w 266"/>
                  <a:gd name="T7" fmla="*/ 198 h 331"/>
                  <a:gd name="T8" fmla="*/ 21 w 266"/>
                  <a:gd name="T9" fmla="*/ 173 h 331"/>
                  <a:gd name="T10" fmla="*/ 25 w 266"/>
                  <a:gd name="T11" fmla="*/ 143 h 331"/>
                  <a:gd name="T12" fmla="*/ 33 w 266"/>
                  <a:gd name="T13" fmla="*/ 110 h 331"/>
                  <a:gd name="T14" fmla="*/ 46 w 266"/>
                  <a:gd name="T15" fmla="*/ 78 h 331"/>
                  <a:gd name="T16" fmla="*/ 70 w 266"/>
                  <a:gd name="T17" fmla="*/ 51 h 331"/>
                  <a:gd name="T18" fmla="*/ 103 w 266"/>
                  <a:gd name="T19" fmla="*/ 29 h 331"/>
                  <a:gd name="T20" fmla="*/ 116 w 266"/>
                  <a:gd name="T21" fmla="*/ 24 h 331"/>
                  <a:gd name="T22" fmla="*/ 127 w 266"/>
                  <a:gd name="T23" fmla="*/ 22 h 331"/>
                  <a:gd name="T24" fmla="*/ 139 w 266"/>
                  <a:gd name="T25" fmla="*/ 21 h 331"/>
                  <a:gd name="T26" fmla="*/ 150 w 266"/>
                  <a:gd name="T27" fmla="*/ 21 h 331"/>
                  <a:gd name="T28" fmla="*/ 162 w 266"/>
                  <a:gd name="T29" fmla="*/ 23 h 331"/>
                  <a:gd name="T30" fmla="*/ 172 w 266"/>
                  <a:gd name="T31" fmla="*/ 28 h 331"/>
                  <a:gd name="T32" fmla="*/ 182 w 266"/>
                  <a:gd name="T33" fmla="*/ 33 h 331"/>
                  <a:gd name="T34" fmla="*/ 192 w 266"/>
                  <a:gd name="T35" fmla="*/ 40 h 331"/>
                  <a:gd name="T36" fmla="*/ 208 w 266"/>
                  <a:gd name="T37" fmla="*/ 58 h 331"/>
                  <a:gd name="T38" fmla="*/ 223 w 266"/>
                  <a:gd name="T39" fmla="*/ 82 h 331"/>
                  <a:gd name="T40" fmla="*/ 234 w 266"/>
                  <a:gd name="T41" fmla="*/ 111 h 331"/>
                  <a:gd name="T42" fmla="*/ 242 w 266"/>
                  <a:gd name="T43" fmla="*/ 144 h 331"/>
                  <a:gd name="T44" fmla="*/ 247 w 266"/>
                  <a:gd name="T45" fmla="*/ 183 h 331"/>
                  <a:gd name="T46" fmla="*/ 246 w 266"/>
                  <a:gd name="T47" fmla="*/ 227 h 331"/>
                  <a:gd name="T48" fmla="*/ 241 w 266"/>
                  <a:gd name="T49" fmla="*/ 274 h 331"/>
                  <a:gd name="T50" fmla="*/ 230 w 266"/>
                  <a:gd name="T51" fmla="*/ 326 h 331"/>
                  <a:gd name="T52" fmla="*/ 249 w 266"/>
                  <a:gd name="T53" fmla="*/ 331 h 331"/>
                  <a:gd name="T54" fmla="*/ 260 w 266"/>
                  <a:gd name="T55" fmla="*/ 282 h 331"/>
                  <a:gd name="T56" fmla="*/ 265 w 266"/>
                  <a:gd name="T57" fmla="*/ 235 h 331"/>
                  <a:gd name="T58" fmla="*/ 266 w 266"/>
                  <a:gd name="T59" fmla="*/ 190 h 331"/>
                  <a:gd name="T60" fmla="*/ 263 w 266"/>
                  <a:gd name="T61" fmla="*/ 149 h 331"/>
                  <a:gd name="T62" fmla="*/ 255 w 266"/>
                  <a:gd name="T63" fmla="*/ 111 h 331"/>
                  <a:gd name="T64" fmla="*/ 243 w 266"/>
                  <a:gd name="T65" fmla="*/ 76 h 331"/>
                  <a:gd name="T66" fmla="*/ 226 w 266"/>
                  <a:gd name="T67" fmla="*/ 47 h 331"/>
                  <a:gd name="T68" fmla="*/ 205 w 266"/>
                  <a:gd name="T69" fmla="*/ 24 h 331"/>
                  <a:gd name="T70" fmla="*/ 194 w 266"/>
                  <a:gd name="T71" fmla="*/ 15 h 331"/>
                  <a:gd name="T72" fmla="*/ 181 w 266"/>
                  <a:gd name="T73" fmla="*/ 8 h 331"/>
                  <a:gd name="T74" fmla="*/ 167 w 266"/>
                  <a:gd name="T75" fmla="*/ 4 h 331"/>
                  <a:gd name="T76" fmla="*/ 154 w 266"/>
                  <a:gd name="T77" fmla="*/ 1 h 331"/>
                  <a:gd name="T78" fmla="*/ 140 w 266"/>
                  <a:gd name="T79" fmla="*/ 0 h 331"/>
                  <a:gd name="T80" fmla="*/ 125 w 266"/>
                  <a:gd name="T81" fmla="*/ 1 h 331"/>
                  <a:gd name="T82" fmla="*/ 110 w 266"/>
                  <a:gd name="T83" fmla="*/ 5 h 331"/>
                  <a:gd name="T84" fmla="*/ 95 w 266"/>
                  <a:gd name="T85" fmla="*/ 10 h 331"/>
                  <a:gd name="T86" fmla="*/ 57 w 266"/>
                  <a:gd name="T87" fmla="*/ 35 h 331"/>
                  <a:gd name="T88" fmla="*/ 30 w 266"/>
                  <a:gd name="T89" fmla="*/ 66 h 331"/>
                  <a:gd name="T90" fmla="*/ 13 w 266"/>
                  <a:gd name="T91" fmla="*/ 101 h 331"/>
                  <a:gd name="T92" fmla="*/ 4 w 266"/>
                  <a:gd name="T93" fmla="*/ 137 h 331"/>
                  <a:gd name="T94" fmla="*/ 0 w 266"/>
                  <a:gd name="T95" fmla="*/ 171 h 331"/>
                  <a:gd name="T96" fmla="*/ 0 w 266"/>
                  <a:gd name="T97" fmla="*/ 199 h 331"/>
                  <a:gd name="T98" fmla="*/ 2 w 266"/>
                  <a:gd name="T99" fmla="*/ 219 h 331"/>
                  <a:gd name="T100" fmla="*/ 3 w 266"/>
                  <a:gd name="T101" fmla="*/ 226 h 331"/>
                  <a:gd name="T102" fmla="*/ 23 w 266"/>
                  <a:gd name="T103" fmla="*/ 222 h 3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66"/>
                  <a:gd name="T157" fmla="*/ 0 h 331"/>
                  <a:gd name="T158" fmla="*/ 266 w 266"/>
                  <a:gd name="T159" fmla="*/ 331 h 33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66" h="331">
                    <a:moveTo>
                      <a:pt x="23" y="222"/>
                    </a:moveTo>
                    <a:lnTo>
                      <a:pt x="23" y="222"/>
                    </a:lnTo>
                    <a:lnTo>
                      <a:pt x="22" y="216"/>
                    </a:lnTo>
                    <a:lnTo>
                      <a:pt x="21" y="198"/>
                    </a:lnTo>
                    <a:lnTo>
                      <a:pt x="21" y="173"/>
                    </a:lnTo>
                    <a:lnTo>
                      <a:pt x="25" y="143"/>
                    </a:lnTo>
                    <a:lnTo>
                      <a:pt x="33" y="110"/>
                    </a:lnTo>
                    <a:lnTo>
                      <a:pt x="46" y="78"/>
                    </a:lnTo>
                    <a:lnTo>
                      <a:pt x="70" y="51"/>
                    </a:lnTo>
                    <a:lnTo>
                      <a:pt x="103" y="29"/>
                    </a:lnTo>
                    <a:lnTo>
                      <a:pt x="116" y="24"/>
                    </a:lnTo>
                    <a:lnTo>
                      <a:pt x="127" y="22"/>
                    </a:lnTo>
                    <a:lnTo>
                      <a:pt x="139" y="21"/>
                    </a:lnTo>
                    <a:lnTo>
                      <a:pt x="150" y="21"/>
                    </a:lnTo>
                    <a:lnTo>
                      <a:pt x="162" y="23"/>
                    </a:lnTo>
                    <a:lnTo>
                      <a:pt x="172" y="28"/>
                    </a:lnTo>
                    <a:lnTo>
                      <a:pt x="182" y="33"/>
                    </a:lnTo>
                    <a:lnTo>
                      <a:pt x="192" y="40"/>
                    </a:lnTo>
                    <a:lnTo>
                      <a:pt x="208" y="58"/>
                    </a:lnTo>
                    <a:lnTo>
                      <a:pt x="223" y="82"/>
                    </a:lnTo>
                    <a:lnTo>
                      <a:pt x="234" y="111"/>
                    </a:lnTo>
                    <a:lnTo>
                      <a:pt x="242" y="144"/>
                    </a:lnTo>
                    <a:lnTo>
                      <a:pt x="247" y="183"/>
                    </a:lnTo>
                    <a:lnTo>
                      <a:pt x="246" y="227"/>
                    </a:lnTo>
                    <a:lnTo>
                      <a:pt x="241" y="274"/>
                    </a:lnTo>
                    <a:lnTo>
                      <a:pt x="230" y="326"/>
                    </a:lnTo>
                    <a:lnTo>
                      <a:pt x="249" y="331"/>
                    </a:lnTo>
                    <a:lnTo>
                      <a:pt x="260" y="282"/>
                    </a:lnTo>
                    <a:lnTo>
                      <a:pt x="265" y="235"/>
                    </a:lnTo>
                    <a:lnTo>
                      <a:pt x="266" y="190"/>
                    </a:lnTo>
                    <a:lnTo>
                      <a:pt x="263" y="149"/>
                    </a:lnTo>
                    <a:lnTo>
                      <a:pt x="255" y="111"/>
                    </a:lnTo>
                    <a:lnTo>
                      <a:pt x="243" y="76"/>
                    </a:lnTo>
                    <a:lnTo>
                      <a:pt x="226" y="47"/>
                    </a:lnTo>
                    <a:lnTo>
                      <a:pt x="205" y="24"/>
                    </a:lnTo>
                    <a:lnTo>
                      <a:pt x="194" y="15"/>
                    </a:lnTo>
                    <a:lnTo>
                      <a:pt x="181" y="8"/>
                    </a:lnTo>
                    <a:lnTo>
                      <a:pt x="167" y="4"/>
                    </a:lnTo>
                    <a:lnTo>
                      <a:pt x="154" y="1"/>
                    </a:lnTo>
                    <a:lnTo>
                      <a:pt x="140" y="0"/>
                    </a:lnTo>
                    <a:lnTo>
                      <a:pt x="125" y="1"/>
                    </a:lnTo>
                    <a:lnTo>
                      <a:pt x="110" y="5"/>
                    </a:lnTo>
                    <a:lnTo>
                      <a:pt x="95" y="10"/>
                    </a:lnTo>
                    <a:lnTo>
                      <a:pt x="57" y="35"/>
                    </a:lnTo>
                    <a:lnTo>
                      <a:pt x="30" y="66"/>
                    </a:lnTo>
                    <a:lnTo>
                      <a:pt x="13" y="101"/>
                    </a:lnTo>
                    <a:lnTo>
                      <a:pt x="4" y="137"/>
                    </a:lnTo>
                    <a:lnTo>
                      <a:pt x="0" y="171"/>
                    </a:lnTo>
                    <a:lnTo>
                      <a:pt x="0" y="199"/>
                    </a:lnTo>
                    <a:lnTo>
                      <a:pt x="2" y="219"/>
                    </a:lnTo>
                    <a:lnTo>
                      <a:pt x="3" y="226"/>
                    </a:lnTo>
                    <a:lnTo>
                      <a:pt x="23" y="2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7582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19672"/>
            <a:ext cx="8229600" cy="5162128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The relations among objects are described by the ER model (Entity-Relation model)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r>
              <a:rPr lang="en-US" altLang="zh-TW" dirty="0" smtClean="0"/>
              <a:t>Relations are also organized as tables</a:t>
            </a:r>
          </a:p>
          <a:p>
            <a:pPr lvl="2"/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1"/>
            <a:r>
              <a:rPr lang="en-US" altLang="zh-TW" dirty="0" smtClean="0"/>
              <a:t>What should be the primary key?</a:t>
            </a:r>
          </a:p>
        </p:txBody>
      </p:sp>
      <p:grpSp>
        <p:nvGrpSpPr>
          <p:cNvPr id="16" name="群組 15"/>
          <p:cNvGrpSpPr/>
          <p:nvPr/>
        </p:nvGrpSpPr>
        <p:grpSpPr>
          <a:xfrm>
            <a:off x="467544" y="2389312"/>
            <a:ext cx="1800200" cy="1656184"/>
            <a:chOff x="1619672" y="1988840"/>
            <a:chExt cx="1800200" cy="1656184"/>
          </a:xfrm>
        </p:grpSpPr>
        <p:sp>
          <p:nvSpPr>
            <p:cNvPr id="8" name="流程圖: 內部儲存裝置 7"/>
            <p:cNvSpPr/>
            <p:nvPr/>
          </p:nvSpPr>
          <p:spPr>
            <a:xfrm>
              <a:off x="1619672" y="2420888"/>
              <a:ext cx="1800200" cy="1224136"/>
            </a:xfrm>
            <a:prstGeom prst="flowChartInternalStorag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Name,</a:t>
              </a:r>
            </a:p>
            <a:p>
              <a:pPr algn="ctr"/>
              <a:r>
                <a:rPr lang="en-US" altLang="zh-TW" dirty="0" err="1" smtClean="0">
                  <a:solidFill>
                    <a:schemeClr val="tx1"/>
                  </a:solidFill>
                </a:rPr>
                <a:t>StudentID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,</a:t>
              </a:r>
            </a:p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Status, …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907704" y="1988840"/>
              <a:ext cx="1143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0000FF"/>
                  </a:solidFill>
                </a:rPr>
                <a:t>Student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3635896" y="2389312"/>
            <a:ext cx="1800200" cy="1656184"/>
            <a:chOff x="4211960" y="1700808"/>
            <a:chExt cx="1800200" cy="1656184"/>
          </a:xfrm>
        </p:grpSpPr>
        <p:sp>
          <p:nvSpPr>
            <p:cNvPr id="9" name="流程圖: 內部儲存裝置 8"/>
            <p:cNvSpPr/>
            <p:nvPr/>
          </p:nvSpPr>
          <p:spPr>
            <a:xfrm>
              <a:off x="4211960" y="2132856"/>
              <a:ext cx="1800200" cy="1224136"/>
            </a:xfrm>
            <a:prstGeom prst="flowChartInternalStorag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Year, </a:t>
              </a:r>
              <a:r>
                <a:rPr lang="en-US" altLang="zh-TW" dirty="0" err="1" smtClean="0">
                  <a:solidFill>
                    <a:schemeClr val="tx1"/>
                  </a:solidFill>
                </a:rPr>
                <a:t>CourseID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,</a:t>
              </a:r>
            </a:p>
            <a:p>
              <a:pPr algn="ctr"/>
              <a:r>
                <a:rPr lang="en-US" altLang="zh-TW" dirty="0" err="1" smtClean="0">
                  <a:solidFill>
                    <a:schemeClr val="tx1"/>
                  </a:solidFill>
                </a:rPr>
                <a:t>CourseName</a:t>
              </a:r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Schedule, … 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4572000" y="1700808"/>
              <a:ext cx="1114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0000FF"/>
                  </a:solidFill>
                </a:rPr>
                <a:t>Course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6948264" y="2389312"/>
            <a:ext cx="1800200" cy="1656184"/>
            <a:chOff x="6660232" y="1988840"/>
            <a:chExt cx="1800200" cy="1656184"/>
          </a:xfrm>
        </p:grpSpPr>
        <p:sp>
          <p:nvSpPr>
            <p:cNvPr id="10" name="流程圖: 內部儲存裝置 9"/>
            <p:cNvSpPr/>
            <p:nvPr/>
          </p:nvSpPr>
          <p:spPr>
            <a:xfrm>
              <a:off x="6660232" y="2420888"/>
              <a:ext cx="1800200" cy="1224136"/>
            </a:xfrm>
            <a:prstGeom prst="flowChartInternalStorag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Name, </a:t>
              </a:r>
            </a:p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Department, </a:t>
              </a:r>
              <a:r>
                <a:rPr lang="en-US" altLang="zh-TW" dirty="0" err="1" smtClean="0">
                  <a:solidFill>
                    <a:schemeClr val="tx1"/>
                  </a:solidFill>
                </a:rPr>
                <a:t>TeacherID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,  …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7020272" y="1988840"/>
              <a:ext cx="11612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0000FF"/>
                  </a:solidFill>
                </a:rPr>
                <a:t>Teacher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0" name="群組 49"/>
          <p:cNvGrpSpPr/>
          <p:nvPr/>
        </p:nvGrpSpPr>
        <p:grpSpPr>
          <a:xfrm>
            <a:off x="2267744" y="3037384"/>
            <a:ext cx="1430670" cy="792088"/>
            <a:chOff x="2267744" y="2636912"/>
            <a:chExt cx="1430670" cy="792088"/>
          </a:xfrm>
        </p:grpSpPr>
        <p:sp>
          <p:nvSpPr>
            <p:cNvPr id="17" name="菱形 16"/>
            <p:cNvSpPr/>
            <p:nvPr/>
          </p:nvSpPr>
          <p:spPr>
            <a:xfrm>
              <a:off x="2555776" y="2636912"/>
              <a:ext cx="864096" cy="792088"/>
            </a:xfrm>
            <a:prstGeom prst="diamond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/>
                <a:t>take</a:t>
              </a:r>
              <a:endParaRPr lang="zh-TW" altLang="en-US" dirty="0"/>
            </a:p>
          </p:txBody>
        </p:sp>
        <p:cxnSp>
          <p:nvCxnSpPr>
            <p:cNvPr id="34" name="直線接點 33"/>
            <p:cNvCxnSpPr>
              <a:stCxn id="17" idx="3"/>
            </p:cNvCxnSpPr>
            <p:nvPr/>
          </p:nvCxnSpPr>
          <p:spPr>
            <a:xfrm>
              <a:off x="3419872" y="3032956"/>
              <a:ext cx="216024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>
              <a:endCxn id="17" idx="1"/>
            </p:cNvCxnSpPr>
            <p:nvPr/>
          </p:nvCxnSpPr>
          <p:spPr>
            <a:xfrm>
              <a:off x="2267744" y="3032956"/>
              <a:ext cx="288032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字方塊 40"/>
            <p:cNvSpPr txBox="1"/>
            <p:nvPr/>
          </p:nvSpPr>
          <p:spPr>
            <a:xfrm>
              <a:off x="2339752" y="270892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n</a:t>
              </a:r>
              <a:endParaRPr lang="zh-TW" altLang="en-US" dirty="0"/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3335814" y="2708920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m</a:t>
              </a:r>
              <a:endParaRPr lang="zh-TW" altLang="en-US" dirty="0"/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5436096" y="3037384"/>
            <a:ext cx="1524218" cy="792088"/>
            <a:chOff x="5436096" y="2636912"/>
            <a:chExt cx="1524218" cy="792088"/>
          </a:xfrm>
        </p:grpSpPr>
        <p:sp>
          <p:nvSpPr>
            <p:cNvPr id="18" name="菱形 17"/>
            <p:cNvSpPr/>
            <p:nvPr/>
          </p:nvSpPr>
          <p:spPr>
            <a:xfrm>
              <a:off x="5724127" y="2636912"/>
              <a:ext cx="1011628" cy="792088"/>
            </a:xfrm>
            <a:prstGeom prst="diamond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dirty="0" smtClean="0"/>
                <a:t>teach</a:t>
              </a:r>
              <a:endParaRPr lang="zh-TW" altLang="en-US" dirty="0"/>
            </a:p>
          </p:txBody>
        </p:sp>
        <p:cxnSp>
          <p:nvCxnSpPr>
            <p:cNvPr id="29" name="直線接點 28"/>
            <p:cNvCxnSpPr>
              <a:stCxn id="18" idx="3"/>
            </p:cNvCxnSpPr>
            <p:nvPr/>
          </p:nvCxnSpPr>
          <p:spPr>
            <a:xfrm>
              <a:off x="6735755" y="3032956"/>
              <a:ext cx="21250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>
              <a:endCxn id="18" idx="1"/>
            </p:cNvCxnSpPr>
            <p:nvPr/>
          </p:nvCxnSpPr>
          <p:spPr>
            <a:xfrm>
              <a:off x="5436096" y="3032956"/>
              <a:ext cx="288031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字方塊 42"/>
            <p:cNvSpPr txBox="1"/>
            <p:nvPr/>
          </p:nvSpPr>
          <p:spPr>
            <a:xfrm>
              <a:off x="5436096" y="270892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n</a:t>
              </a:r>
              <a:endParaRPr lang="zh-TW" altLang="en-US" dirty="0"/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6660232" y="270892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</a:t>
              </a:r>
              <a:endParaRPr lang="zh-TW" altLang="en-US" dirty="0"/>
            </a:p>
          </p:txBody>
        </p:sp>
      </p:grpSp>
      <p:sp>
        <p:nvSpPr>
          <p:cNvPr id="45" name="文字方塊 44"/>
          <p:cNvSpPr txBox="1"/>
          <p:nvPr/>
        </p:nvSpPr>
        <p:spPr>
          <a:xfrm>
            <a:off x="2604082" y="4549552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solidFill>
                  <a:srgbClr val="0000FF"/>
                </a:solidFill>
              </a:rPr>
              <a:t>CourseTaking</a:t>
            </a:r>
            <a:endParaRPr lang="zh-TW" altLang="en-US" dirty="0">
              <a:solidFill>
                <a:srgbClr val="0000FF"/>
              </a:solidFill>
            </a:endParaRPr>
          </a:p>
        </p:txBody>
      </p:sp>
      <p:graphicFrame>
        <p:nvGraphicFramePr>
          <p:cNvPr id="46" name="表格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558089"/>
              </p:ext>
            </p:extLst>
          </p:nvPr>
        </p:nvGraphicFramePr>
        <p:xfrm>
          <a:off x="731874" y="4909592"/>
          <a:ext cx="496855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368152"/>
                <a:gridCol w="990110"/>
                <a:gridCol w="12421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StudentID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CourseID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Grade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Status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123456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990110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Normal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234567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990221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Dropped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" name="文字方塊 46"/>
          <p:cNvSpPr txBox="1"/>
          <p:nvPr/>
        </p:nvSpPr>
        <p:spPr>
          <a:xfrm>
            <a:off x="6492514" y="4549552"/>
            <a:ext cx="1674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solidFill>
                  <a:srgbClr val="0000FF"/>
                </a:solidFill>
              </a:rPr>
              <a:t>CourseTeaching</a:t>
            </a:r>
            <a:endParaRPr lang="zh-TW" altLang="en-US" dirty="0">
              <a:solidFill>
                <a:srgbClr val="0000FF"/>
              </a:solidFill>
            </a:endParaRPr>
          </a:p>
        </p:txBody>
      </p:sp>
      <p:graphicFrame>
        <p:nvGraphicFramePr>
          <p:cNvPr id="48" name="表格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36766"/>
              </p:ext>
            </p:extLst>
          </p:nvPr>
        </p:nvGraphicFramePr>
        <p:xfrm>
          <a:off x="5940152" y="4909592"/>
          <a:ext cx="273630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3681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TeacherID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CourseID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888999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990110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777666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990221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236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495800"/>
          </a:xfrm>
        </p:spPr>
        <p:txBody>
          <a:bodyPr/>
          <a:lstStyle/>
          <a:p>
            <a:r>
              <a:rPr lang="en-US" dirty="0" smtClean="0"/>
              <a:t>Select data from different tables through relations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文字方塊 4"/>
          <p:cNvSpPr txBox="1"/>
          <p:nvPr/>
        </p:nvSpPr>
        <p:spPr>
          <a:xfrm>
            <a:off x="990600" y="4293275"/>
            <a:ext cx="716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solidFill>
                  <a:srgbClr val="FF0000"/>
                </a:solidFill>
              </a:rPr>
              <a:t>SELECT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Course.Name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Course.Schedule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Teacher.Name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rgbClr val="FF0000"/>
                </a:solidFill>
              </a:rPr>
              <a:t>FROM</a:t>
            </a:r>
            <a:r>
              <a:rPr lang="en-US" altLang="zh-TW" dirty="0" smtClean="0"/>
              <a:t>    Course, </a:t>
            </a:r>
            <a:r>
              <a:rPr lang="en-US" altLang="zh-TW" dirty="0" err="1" smtClean="0"/>
              <a:t>CourseTaking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CourseTeaching</a:t>
            </a:r>
            <a:r>
              <a:rPr lang="en-US" altLang="zh-TW" dirty="0" smtClean="0"/>
              <a:t>, Student, Teacher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WHERE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Student.StudentID</a:t>
            </a:r>
            <a:r>
              <a:rPr lang="en-US" altLang="zh-TW" dirty="0" smtClean="0"/>
              <a:t>=‘123456’ </a:t>
            </a:r>
            <a:r>
              <a:rPr lang="en-US" altLang="zh-TW" dirty="0" smtClean="0">
                <a:solidFill>
                  <a:srgbClr val="FF0000"/>
                </a:solidFill>
              </a:rPr>
              <a:t>AND</a:t>
            </a:r>
            <a:r>
              <a:rPr lang="en-US" altLang="zh-TW" dirty="0" smtClean="0"/>
              <a:t>         </a:t>
            </a:r>
          </a:p>
          <a:p>
            <a:r>
              <a:rPr lang="en-US" altLang="zh-TW" dirty="0" smtClean="0"/>
              <a:t>             </a:t>
            </a:r>
            <a:r>
              <a:rPr lang="en-US" altLang="zh-TW" dirty="0" err="1" smtClean="0"/>
              <a:t>Student.StudentID</a:t>
            </a:r>
            <a:r>
              <a:rPr lang="en-US" altLang="zh-TW" dirty="0" smtClean="0"/>
              <a:t>=</a:t>
            </a:r>
            <a:r>
              <a:rPr lang="en-US" altLang="zh-TW" dirty="0" err="1" smtClean="0"/>
              <a:t>CourseTaking.StudentID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AND</a:t>
            </a:r>
          </a:p>
          <a:p>
            <a:r>
              <a:rPr lang="en-US" altLang="zh-TW" dirty="0" smtClean="0"/>
              <a:t>             </a:t>
            </a:r>
            <a:r>
              <a:rPr lang="en-US" altLang="zh-TW" dirty="0" err="1" smtClean="0"/>
              <a:t>CourseTaking.CourseID</a:t>
            </a:r>
            <a:r>
              <a:rPr lang="en-US" altLang="zh-TW" dirty="0" smtClean="0"/>
              <a:t>=</a:t>
            </a:r>
            <a:r>
              <a:rPr lang="en-US" altLang="zh-TW" dirty="0" err="1" smtClean="0"/>
              <a:t>Course.CourseID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AND</a:t>
            </a:r>
          </a:p>
          <a:p>
            <a:r>
              <a:rPr lang="en-US" altLang="zh-TW" dirty="0" smtClean="0"/>
              <a:t>             </a:t>
            </a:r>
            <a:r>
              <a:rPr lang="en-US" altLang="zh-TW" dirty="0" err="1" smtClean="0"/>
              <a:t>CourseTeaching.CourseID</a:t>
            </a:r>
            <a:r>
              <a:rPr lang="en-US" altLang="zh-TW" dirty="0" smtClean="0"/>
              <a:t>=</a:t>
            </a:r>
            <a:r>
              <a:rPr lang="en-US" altLang="zh-TW" dirty="0" err="1" smtClean="0"/>
              <a:t>Course.CourseID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AND</a:t>
            </a:r>
          </a:p>
          <a:p>
            <a:r>
              <a:rPr lang="en-US" altLang="zh-TW" dirty="0" smtClean="0"/>
              <a:t>             </a:t>
            </a:r>
            <a:r>
              <a:rPr lang="en-US" altLang="zh-TW" dirty="0" err="1" smtClean="0"/>
              <a:t>CourseTeaching.TeacherID</a:t>
            </a:r>
            <a:r>
              <a:rPr lang="en-US" altLang="zh-TW" dirty="0" smtClean="0"/>
              <a:t>=</a:t>
            </a:r>
            <a:r>
              <a:rPr lang="en-US" altLang="zh-TW" dirty="0" err="1" smtClean="0"/>
              <a:t>Teacher.TeacherID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8" name="矩形圖說文字 5"/>
          <p:cNvSpPr/>
          <p:nvPr/>
        </p:nvSpPr>
        <p:spPr>
          <a:xfrm>
            <a:off x="7315200" y="4973216"/>
            <a:ext cx="1676400" cy="1503784"/>
          </a:xfrm>
          <a:prstGeom prst="wedgeRectCallout">
            <a:avLst>
              <a:gd name="adj1" fmla="val -78684"/>
              <a:gd name="adj2" fmla="val -10540"/>
            </a:avLst>
          </a:prstGeom>
          <a:solidFill>
            <a:srgbClr val="FFD6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Usually will build a “</a:t>
            </a:r>
            <a:r>
              <a:rPr lang="en-US" altLang="zh-TW" dirty="0" smtClean="0">
                <a:solidFill>
                  <a:srgbClr val="0000FF"/>
                </a:solidFill>
              </a:rPr>
              <a:t>view</a:t>
            </a:r>
            <a:r>
              <a:rPr lang="en-US" altLang="zh-TW" dirty="0" smtClean="0">
                <a:solidFill>
                  <a:schemeClr val="tx1"/>
                </a:solidFill>
              </a:rPr>
              <a:t>” to speedup common queries</a:t>
            </a:r>
            <a:endParaRPr lang="zh-TW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538976"/>
              </p:ext>
            </p:extLst>
          </p:nvPr>
        </p:nvGraphicFramePr>
        <p:xfrm>
          <a:off x="1524000" y="24384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科目名稱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上課時間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授課老師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英文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M3M4W3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小瑤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微積分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T3T4H3H4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小剛，小智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體育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F5F6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小智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…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…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…</a:t>
                      </a:r>
                      <a:endParaRPr lang="zh-TW" alt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78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x =123 and y = ‘</a:t>
            </a:r>
            <a:r>
              <a:rPr lang="en-US" dirty="0" err="1" smtClean="0"/>
              <a:t>abc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It’s a set join problem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6606" y="2895600"/>
            <a:ext cx="569919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16044"/>
      </p:ext>
    </p:extLst>
  </p:cSld>
  <p:clrMapOvr>
    <a:masterClrMapping/>
  </p:clrMapOvr>
</p:sld>
</file>

<file path=ppt/theme/theme1.xml><?xml version="1.0" encoding="utf-8"?>
<a:theme xmlns:a="http://schemas.openxmlformats.org/drawingml/2006/main" name="real machine">
  <a:themeElements>
    <a:clrScheme name="Office 佈景主題 1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2F2"/>
      </a:accent5>
      <a:accent6>
        <a:srgbClr val="A1A1A1"/>
      </a:accent6>
      <a:hlink>
        <a:srgbClr val="7DA0D3"/>
      </a:hlink>
      <a:folHlink>
        <a:srgbClr val="B2E385"/>
      </a:folHlink>
    </a:clrScheme>
    <a:fontScheme name="Office 佈景主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CloudComputing</Template>
  <TotalTime>14879</TotalTime>
  <Words>2293</Words>
  <Application>Microsoft Macintosh PowerPoint</Application>
  <PresentationFormat>On-screen Show (4:3)</PresentationFormat>
  <Paragraphs>545</Paragraphs>
  <Slides>45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real machine</vt:lpstr>
      <vt:lpstr>Image</vt:lpstr>
      <vt:lpstr>PowerPoint Presentation</vt:lpstr>
      <vt:lpstr>Outline</vt:lpstr>
      <vt:lpstr>Why File System Is Not Enough?</vt:lpstr>
      <vt:lpstr>Relational Database</vt:lpstr>
      <vt:lpstr>Query</vt:lpstr>
      <vt:lpstr>Indexing</vt:lpstr>
      <vt:lpstr>Relations</vt:lpstr>
      <vt:lpstr>Joint Query</vt:lpstr>
      <vt:lpstr>Join Operation</vt:lpstr>
      <vt:lpstr>Update, Insertion, Deletion</vt:lpstr>
      <vt:lpstr>ACID Properties of Transactions</vt:lpstr>
      <vt:lpstr>Database Integrity</vt:lpstr>
      <vt:lpstr>Distributed RDBMS</vt:lpstr>
      <vt:lpstr>Consistency Problem</vt:lpstr>
      <vt:lpstr>Brewer's CAP Theorem</vt:lpstr>
      <vt:lpstr>Outline</vt:lpstr>
      <vt:lpstr>Problems of RDBMS</vt:lpstr>
      <vt:lpstr>Example of Webpage DB</vt:lpstr>
      <vt:lpstr>NOSQL</vt:lpstr>
      <vt:lpstr>Column Oriented Layout</vt:lpstr>
      <vt:lpstr>Google BigTable</vt:lpstr>
      <vt:lpstr>Sequential Write</vt:lpstr>
      <vt:lpstr>SSTable</vt:lpstr>
      <vt:lpstr>Merged Read</vt:lpstr>
      <vt:lpstr>Bloom Filter</vt:lpstr>
      <vt:lpstr>Periodic Data Compaction</vt:lpstr>
      <vt:lpstr>BigTable Operation Summary</vt:lpstr>
      <vt:lpstr>Tablets in BigTable</vt:lpstr>
      <vt:lpstr>Dynamic Fragmentation of Rows</vt:lpstr>
      <vt:lpstr>Tablet Assignment</vt:lpstr>
      <vt:lpstr>Tablet Serving</vt:lpstr>
      <vt:lpstr>Locating Tablets</vt:lpstr>
      <vt:lpstr>Chubby</vt:lpstr>
      <vt:lpstr>Locating Tablets</vt:lpstr>
      <vt:lpstr>Differences from RDBMS</vt:lpstr>
      <vt:lpstr>Differences from RDBMS (cont’)</vt:lpstr>
      <vt:lpstr>HBase</vt:lpstr>
      <vt:lpstr>HBase Architecture</vt:lpstr>
      <vt:lpstr>How Does HBase Work?</vt:lpstr>
      <vt:lpstr>BigTable v.s. HBase</vt:lpstr>
      <vt:lpstr>Key-to-Server Mapping</vt:lpstr>
      <vt:lpstr>Differences from Bigtable</vt:lpstr>
      <vt:lpstr>Differences from Bigtable (cont.)</vt:lpstr>
      <vt:lpstr>Cassandra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IaaS</dc:title>
  <dc:creator>cyhuang</dc:creator>
  <cp:lastModifiedBy>Roger</cp:lastModifiedBy>
  <cp:revision>1442</cp:revision>
  <dcterms:created xsi:type="dcterms:W3CDTF">2006-08-16T00:00:00Z</dcterms:created>
  <dcterms:modified xsi:type="dcterms:W3CDTF">2011-10-10T01:42:56Z</dcterms:modified>
</cp:coreProperties>
</file>