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320" r:id="rId2"/>
    <p:sldId id="383" r:id="rId3"/>
    <p:sldId id="386" r:id="rId4"/>
    <p:sldId id="388" r:id="rId5"/>
    <p:sldId id="389" r:id="rId6"/>
    <p:sldId id="488" r:id="rId7"/>
    <p:sldId id="394" r:id="rId8"/>
    <p:sldId id="487" r:id="rId9"/>
    <p:sldId id="481" r:id="rId10"/>
    <p:sldId id="483" r:id="rId11"/>
    <p:sldId id="484" r:id="rId12"/>
    <p:sldId id="489" r:id="rId13"/>
    <p:sldId id="485" r:id="rId14"/>
    <p:sldId id="486" r:id="rId15"/>
    <p:sldId id="490" r:id="rId16"/>
    <p:sldId id="491" r:id="rId17"/>
    <p:sldId id="492" r:id="rId18"/>
    <p:sldId id="493" r:id="rId19"/>
    <p:sldId id="495" r:id="rId20"/>
    <p:sldId id="494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399" r:id="rId30"/>
    <p:sldId id="401" r:id="rId31"/>
    <p:sldId id="403" r:id="rId32"/>
    <p:sldId id="405" r:id="rId33"/>
    <p:sldId id="420" r:id="rId34"/>
    <p:sldId id="421" r:id="rId35"/>
    <p:sldId id="407" r:id="rId36"/>
    <p:sldId id="408" r:id="rId37"/>
    <p:sldId id="412" r:id="rId38"/>
    <p:sldId id="416" r:id="rId39"/>
    <p:sldId id="424" r:id="rId40"/>
    <p:sldId id="428" r:id="rId41"/>
    <p:sldId id="432" r:id="rId42"/>
    <p:sldId id="413" r:id="rId43"/>
    <p:sldId id="459" r:id="rId44"/>
    <p:sldId id="463" r:id="rId45"/>
    <p:sldId id="469" r:id="rId46"/>
    <p:sldId id="473" r:id="rId47"/>
    <p:sldId id="474" r:id="rId48"/>
    <p:sldId id="476" r:id="rId49"/>
    <p:sldId id="477" r:id="rId50"/>
    <p:sldId id="478" r:id="rId51"/>
    <p:sldId id="48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66FFFF"/>
    <a:srgbClr val="FF0066"/>
    <a:srgbClr val="DAEBFA"/>
    <a:srgbClr val="FFCCFF"/>
    <a:srgbClr val="FAD4CA"/>
    <a:srgbClr val="FC9088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>
        <p:scale>
          <a:sx n="96" d="100"/>
          <a:sy n="96" d="100"/>
        </p:scale>
        <p:origin x="-199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AFA14-E390-4159-A9EC-51F90BFCC18E}" type="datetimeFigureOut">
              <a:rPr lang="zh-TW" altLang="en-US" smtClean="0"/>
              <a:t>11/10/8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71A6-937B-4164-84EE-8244D1ADA3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8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6759CC-DE7E-8F46-B2FB-61093C712E4D}" type="slidenum">
              <a:rPr lang="en-GB"/>
              <a:pPr/>
              <a:t>14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458CE-6E35-4AB9-864A-A68BEB60751B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458CE-6E35-4AB9-864A-A68BEB60751B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5D5A-A8EE-45C4-8683-C35B9C362645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5D5A-A8EE-45C4-8683-C35B9C362645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AD91-CA01-4E83-A032-09C6988F7E20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AD91-CA01-4E83-A032-09C6988F7E20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AD91-CA01-4E83-A032-09C6988F7E20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AD91-CA01-4E83-A032-09C6988F7E20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AD91-CA01-4E83-A032-09C6988F7E20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AD91-CA01-4E83-A032-09C6988F7E20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AD91-CA01-4E83-A032-09C6988F7E20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0AD91-CA01-4E83-A032-09C6988F7E20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FA5A3-E274-4694-B6A5-D346393E359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34C945-14C5-9542-9ABB-36D2F7BB1F7A}" type="slidenum">
              <a:rPr lang="en-GB"/>
              <a:pPr/>
              <a:t>9</a:t>
            </a:fld>
            <a:endParaRPr lang="en-GB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7B3BF6-D3EE-5A43-B4C9-2B1AEE47B5B0}" type="slidenum">
              <a:rPr lang="en-GB"/>
              <a:pPr/>
              <a:t>10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4ECE2C-8A82-CD4C-B686-171BF47506AF}" type="slidenum">
              <a:rPr lang="en-GB"/>
              <a:pPr/>
              <a:t>11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56BB39-C44A-0A43-BBC0-0E449FA04750}" type="slidenum">
              <a:rPr lang="en-GB"/>
              <a:pPr/>
              <a:t>13</a:t>
            </a:fld>
            <a:endParaRPr lang="en-GB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9050 w 5773"/>
              <a:gd name="T1" fmla="*/ 196850 h 2414"/>
              <a:gd name="T2" fmla="*/ 2192338 w 5773"/>
              <a:gd name="T3" fmla="*/ 19050 h 2414"/>
              <a:gd name="T4" fmla="*/ 6451600 w 5773"/>
              <a:gd name="T5" fmla="*/ 922338 h 2414"/>
              <a:gd name="T6" fmla="*/ 9164638 w 5773"/>
              <a:gd name="T7" fmla="*/ 187325 h 2414"/>
              <a:gd name="T8" fmla="*/ 9153525 w 5773"/>
              <a:gd name="T9" fmla="*/ 3414713 h 2414"/>
              <a:gd name="T10" fmla="*/ 6296025 w 5773"/>
              <a:gd name="T11" fmla="*/ 3592513 h 2414"/>
              <a:gd name="T12" fmla="*/ 3116263 w 5773"/>
              <a:gd name="T13" fmla="*/ 3011488 h 2414"/>
              <a:gd name="T14" fmla="*/ 9525 w 5773"/>
              <a:gd name="T15" fmla="*/ 3821113 h 2414"/>
              <a:gd name="T16" fmla="*/ 19050 w 5773"/>
              <a:gd name="T17" fmla="*/ 196850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9525 w 5764"/>
              <a:gd name="T1" fmla="*/ 431800 h 2057"/>
              <a:gd name="T2" fmla="*/ 2306638 w 5764"/>
              <a:gd name="T3" fmla="*/ 15875 h 2057"/>
              <a:gd name="T4" fmla="*/ 6638925 w 5764"/>
              <a:gd name="T5" fmla="*/ 765175 h 2057"/>
              <a:gd name="T6" fmla="*/ 9150350 w 5764"/>
              <a:gd name="T7" fmla="*/ 244475 h 2057"/>
              <a:gd name="T8" fmla="*/ 9150350 w 5764"/>
              <a:gd name="T9" fmla="*/ 2867025 h 2057"/>
              <a:gd name="T10" fmla="*/ 6357938 w 5764"/>
              <a:gd name="T11" fmla="*/ 3165475 h 2057"/>
              <a:gd name="T12" fmla="*/ 3001963 w 5764"/>
              <a:gd name="T13" fmla="*/ 2416175 h 2057"/>
              <a:gd name="T14" fmla="*/ 9525 w 5764"/>
              <a:gd name="T15" fmla="*/ 3122613 h 2057"/>
              <a:gd name="T16" fmla="*/ 9525 w 5764"/>
              <a:gd name="T17" fmla="*/ 431800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zh-TW" sz="2400" b="1">
                  <a:solidFill>
                    <a:schemeClr val="tx2"/>
                  </a:solidFill>
                  <a:ea typeface="新細明體" charset="-120"/>
                </a:rPr>
                <a:t>LOGO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E685946E-6013-443A-B62E-4163E7E0B2B5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5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08784-3E0C-4C4F-A7C0-053107C35BE0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C99FF-E82A-4981-A58E-E156ED953164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A081E-9418-4D86-AFE8-964D87AEC5B4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1663" cy="1370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1663" cy="1865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98913"/>
            <a:ext cx="8221663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3124200" y="6248400"/>
            <a:ext cx="2887663" cy="4492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248400"/>
            <a:ext cx="2125663" cy="449263"/>
          </a:xfrm>
        </p:spPr>
        <p:txBody>
          <a:bodyPr/>
          <a:lstStyle>
            <a:lvl1pPr>
              <a:defRPr/>
            </a:lvl1pPr>
          </a:lstStyle>
          <a:p>
            <a:fld id="{B84CF4B5-35DC-CB4C-8414-228454540E7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>
          <a:xfrm>
            <a:off x="457200" y="6245225"/>
            <a:ext cx="2125663" cy="4714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3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BD732-D992-4A3F-9BC5-F79217343A1B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0D0BA-7448-43E3-8A3A-A284BC814229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8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E0AF3-8696-4051-9678-6FF7E3CD5F8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FB6A8-0E80-4ED9-A896-0BD6AF37D3AA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8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5146C-D73C-4A85-9A2F-1E7088C3DCDD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61F7D-BF71-4CC1-BD81-36455DD92450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FEE02-B600-4D9B-A808-7188A7AA3C9D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" name="Image" r:id="rId16" imgW="9561905" imgH="1600000" progId="Photoshop.Image.6">
                  <p:embed/>
                </p:oleObj>
              </mc:Choice>
              <mc:Fallback>
                <p:oleObj name="Image" r:id="rId16" imgW="9561905" imgH="160000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9525 w 5767"/>
              <a:gd name="T1" fmla="*/ 173037 h 1021"/>
              <a:gd name="T2" fmla="*/ 2265363 w 5767"/>
              <a:gd name="T3" fmla="*/ 73025 h 1021"/>
              <a:gd name="T4" fmla="*/ 6400800 w 5767"/>
              <a:gd name="T5" fmla="*/ 404812 h 1021"/>
              <a:gd name="T6" fmla="*/ 9155113 w 5767"/>
              <a:gd name="T7" fmla="*/ 0 h 1021"/>
              <a:gd name="T8" fmla="*/ 9155113 w 5767"/>
              <a:gd name="T9" fmla="*/ 1231900 h 1021"/>
              <a:gd name="T10" fmla="*/ 6453188 w 5767"/>
              <a:gd name="T11" fmla="*/ 1319212 h 1021"/>
              <a:gd name="T12" fmla="*/ 3149600 w 5767"/>
              <a:gd name="T13" fmla="*/ 1069975 h 1021"/>
              <a:gd name="T14" fmla="*/ 22225 w 5767"/>
              <a:gd name="T15" fmla="*/ 1579562 h 1021"/>
              <a:gd name="T16" fmla="*/ 9525 w 5767"/>
              <a:gd name="T17" fmla="*/ 17303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8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31750 w 5771"/>
              <a:gd name="T1" fmla="*/ 173038 h 634"/>
              <a:gd name="T2" fmla="*/ 2289175 w 5771"/>
              <a:gd name="T3" fmla="*/ 4763 h 634"/>
              <a:gd name="T4" fmla="*/ 6588125 w 5771"/>
              <a:gd name="T5" fmla="*/ 234950 h 634"/>
              <a:gd name="T6" fmla="*/ 9161463 w 5771"/>
              <a:gd name="T7" fmla="*/ 58738 h 634"/>
              <a:gd name="T8" fmla="*/ 9161463 w 5771"/>
              <a:gd name="T9" fmla="*/ 884238 h 634"/>
              <a:gd name="T10" fmla="*/ 6257925 w 5771"/>
              <a:gd name="T11" fmla="*/ 939800 h 634"/>
              <a:gd name="T12" fmla="*/ 2919413 w 5771"/>
              <a:gd name="T13" fmla="*/ 723900 h 634"/>
              <a:gd name="T14" fmla="*/ 9525 w 5771"/>
              <a:gd name="T15" fmla="*/ 984250 h 634"/>
              <a:gd name="T16" fmla="*/ 31750 w 5771"/>
              <a:gd name="T17" fmla="*/ 173038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39" name="Oval 22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grpSp>
        <p:nvGrpSpPr>
          <p:cNvPr id="1031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37" name="Oval 25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新細明體" charset="-120"/>
              </a:defRPr>
            </a:lvl1pPr>
          </a:lstStyle>
          <a:p>
            <a:fld id="{E6C207FF-E9D4-4B94-B6C1-5CCD8DC8A827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新細明體" charset="-120"/>
              </a:defRPr>
            </a:lvl1pPr>
          </a:lstStyle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charset="-12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hadoop.apache.org/" TargetMode="External"/><Relationship Id="rId4" Type="http://schemas.openxmlformats.org/officeDocument/2006/relationships/hyperlink" Target="http://trac.nchc.org.tw/cloud" TargetMode="External"/><Relationship Id="rId5" Type="http://schemas.openxmlformats.org/officeDocument/2006/relationships/hyperlink" Target="http://ntucsiecloud98.appspot.com/course_inform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200400"/>
            <a:ext cx="6629400" cy="2362200"/>
          </a:xfrm>
        </p:spPr>
        <p:txBody>
          <a:bodyPr>
            <a:normAutofit/>
          </a:bodyPr>
          <a:lstStyle/>
          <a:p>
            <a:pPr algn="ctr"/>
            <a:endParaRPr lang="en-US" altLang="zh-TW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32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en-US" sz="2800" i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Yafang\Pictures\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3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6E8A-6F92-4041-9B2F-CF973694510E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8" name="標題 4"/>
          <p:cNvSpPr txBox="1">
            <a:spLocks/>
          </p:cNvSpPr>
          <p:nvPr/>
        </p:nvSpPr>
        <p:spPr bwMode="white">
          <a:xfrm>
            <a:off x="1143000" y="2590800"/>
            <a:ext cx="7086600" cy="1012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TW" dirty="0" smtClean="0"/>
              <a:t>Cloud Computing</a:t>
            </a:r>
            <a:endParaRPr lang="zh-TW" altLang="en-US" dirty="0"/>
          </a:p>
        </p:txBody>
      </p:sp>
      <p:sp>
        <p:nvSpPr>
          <p:cNvPr id="9" name="副標題 5"/>
          <p:cNvSpPr txBox="1">
            <a:spLocks/>
          </p:cNvSpPr>
          <p:nvPr/>
        </p:nvSpPr>
        <p:spPr bwMode="white">
          <a:xfrm>
            <a:off x="1259632" y="3573016"/>
            <a:ext cx="6705600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3200" b="1" dirty="0" smtClean="0">
                <a:solidFill>
                  <a:srgbClr val="2163B4"/>
                </a:solidFill>
              </a:rPr>
              <a:t>Distributed </a:t>
            </a:r>
            <a:r>
              <a:rPr lang="en-US" altLang="zh-TW" sz="3200" b="1" smtClean="0">
                <a:solidFill>
                  <a:srgbClr val="2163B4"/>
                </a:solidFill>
              </a:rPr>
              <a:t>File System</a:t>
            </a:r>
            <a:endParaRPr lang="zh-TW" altLang="en-US" sz="3200" b="1" dirty="0">
              <a:solidFill>
                <a:srgbClr val="2163B4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558924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-Rung Lee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8199"/>
            <a:ext cx="8229600" cy="614014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NFS Namespace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0491"/>
            <a:ext cx="8229600" cy="2254874"/>
          </a:xfrm>
          <a:ln/>
        </p:spPr>
        <p:txBody>
          <a:bodyPr>
            <a:spAutoFit/>
          </a:bodyPr>
          <a:lstStyle/>
          <a:p>
            <a:pPr marL="423863" indent="-319088">
              <a:lnSpc>
                <a:spcPct val="93000"/>
              </a:lnSpc>
              <a:spcBef>
                <a:spcPts val="700"/>
              </a:spcBef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800" dirty="0" smtClean="0"/>
              <a:t>NFS server </a:t>
            </a:r>
            <a:r>
              <a:rPr lang="en-GB" sz="2800" dirty="0"/>
              <a:t>instantiates NFS volume on top of local file </a:t>
            </a:r>
            <a:r>
              <a:rPr lang="en-GB" sz="2800" dirty="0" smtClean="0"/>
              <a:t>system.</a:t>
            </a:r>
            <a:endParaRPr lang="en-GB" sz="2800" dirty="0"/>
          </a:p>
          <a:p>
            <a:pPr marL="455613" indent="-285750">
              <a:lnSpc>
                <a:spcPct val="93000"/>
              </a:lnSpc>
              <a:spcBef>
                <a:spcPts val="600"/>
              </a:spcBef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sz="2800" dirty="0"/>
              <a:t>Local hard drives managed by </a:t>
            </a:r>
            <a:r>
              <a:rPr lang="en-GB" sz="2800" dirty="0" smtClean="0"/>
              <a:t>local </a:t>
            </a:r>
            <a:r>
              <a:rPr lang="en-GB" sz="2800" dirty="0"/>
              <a:t>file </a:t>
            </a:r>
            <a:r>
              <a:rPr lang="en-GB" sz="2800" dirty="0" smtClean="0"/>
              <a:t>systems</a:t>
            </a:r>
          </a:p>
          <a:p>
            <a:pPr marL="455613" indent="-285750">
              <a:lnSpc>
                <a:spcPct val="93000"/>
              </a:lnSpc>
              <a:spcBef>
                <a:spcPts val="600"/>
              </a:spcBef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 smtClean="0"/>
              <a:t>Access files in NFS is just like local files after NFS is mounted.</a:t>
            </a:r>
            <a:endParaRPr lang="en-GB" sz="2800" dirty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48275"/>
              </p:ext>
            </p:extLst>
          </p:nvPr>
        </p:nvGraphicFramePr>
        <p:xfrm>
          <a:off x="838200" y="4114800"/>
          <a:ext cx="7691519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r:id="rId4" imgW="6706440" imgH="1860120" progId="">
                  <p:embed/>
                </p:oleObj>
              </mc:Choice>
              <mc:Fallback>
                <p:oleObj r:id="rId4" imgW="6706440" imgH="186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4800"/>
                        <a:ext cx="7691519" cy="213360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253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8199"/>
            <a:ext cx="8231188" cy="614014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NFS </a:t>
            </a:r>
            <a:r>
              <a:rPr lang="en-GB" dirty="0" smtClean="0"/>
              <a:t>Concurrency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31188" cy="3394075"/>
          </a:xfrm>
          <a:ln/>
        </p:spPr>
        <p:txBody>
          <a:bodyPr>
            <a:spAutoFit/>
          </a:bodyPr>
          <a:lstStyle/>
          <a:p>
            <a:pPr marL="423863" indent="-319088">
              <a:lnSpc>
                <a:spcPct val="93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/>
              <a:t>NFS v4 supports </a:t>
            </a:r>
            <a:r>
              <a:rPr lang="en-GB" dirty="0" err="1"/>
              <a:t>stateful</a:t>
            </a:r>
            <a:r>
              <a:rPr lang="en-GB" dirty="0"/>
              <a:t> locking of files</a:t>
            </a:r>
          </a:p>
          <a:p>
            <a:pPr marL="855663" lvl="1" indent="-285750">
              <a:lnSpc>
                <a:spcPct val="93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/>
              <a:t>Clients inform server of intent to lock</a:t>
            </a:r>
          </a:p>
          <a:p>
            <a:pPr marL="855663" lvl="1" indent="-285750">
              <a:lnSpc>
                <a:spcPct val="93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/>
              <a:t>Server can notify clients of outstanding lock requests</a:t>
            </a:r>
          </a:p>
          <a:p>
            <a:pPr marL="855663" lvl="1" indent="-285750">
              <a:lnSpc>
                <a:spcPct val="93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/>
              <a:t>Locking is lease-based: clients must continually renew locks before a timeout</a:t>
            </a:r>
          </a:p>
          <a:p>
            <a:pPr marL="855663" lvl="1" indent="-285750">
              <a:lnSpc>
                <a:spcPct val="93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/>
              <a:t>Loss of contact with server abandons locks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648200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125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 is at mounting NFS using account login in of NFS server</a:t>
            </a:r>
          </a:p>
          <a:p>
            <a:pPr lvl="1"/>
            <a:r>
              <a:rPr lang="en-US" dirty="0" smtClean="0"/>
              <a:t>For non-registered users, it can use the account “nobody”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3429000"/>
            <a:ext cx="74549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77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31188" cy="658812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NFS Client Caching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354422"/>
          </a:xfrm>
          <a:ln/>
        </p:spPr>
        <p:txBody>
          <a:bodyPr>
            <a:spAutoFit/>
          </a:bodyPr>
          <a:lstStyle/>
          <a:p>
            <a:pPr marL="423863" indent="-319088">
              <a:lnSpc>
                <a:spcPct val="93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/>
              <a:t>NFS Clients are allowed to cache copies of remote files for subsequent accesses</a:t>
            </a:r>
          </a:p>
          <a:p>
            <a:pPr marL="423863" indent="-319088">
              <a:lnSpc>
                <a:spcPct val="93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/>
              <a:t>Supports </a:t>
            </a:r>
            <a:r>
              <a:rPr lang="en-GB" i="1" dirty="0"/>
              <a:t>close-to-open </a:t>
            </a:r>
            <a:r>
              <a:rPr lang="en-GB" dirty="0"/>
              <a:t>cache consistency</a:t>
            </a:r>
          </a:p>
          <a:p>
            <a:pPr marL="855663" lvl="1" indent="-285750">
              <a:lnSpc>
                <a:spcPct val="93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/>
              <a:t>When client A closes a file, its contents are synchronized with the master, and timestamp is changed</a:t>
            </a:r>
          </a:p>
          <a:p>
            <a:pPr marL="855663" lvl="1" indent="-285750">
              <a:lnSpc>
                <a:spcPct val="93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/>
              <a:t>When client B opens the file, it checks that local timestamp agrees with server timestamp. If not, it discards local copy.</a:t>
            </a:r>
          </a:p>
          <a:p>
            <a:pPr marL="855663" lvl="1" indent="-285750">
              <a:lnSpc>
                <a:spcPct val="93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/>
              <a:t>Concurrent reader/writers must use flags to disable </a:t>
            </a:r>
            <a:r>
              <a:rPr lang="en-GB" dirty="0" smtClean="0"/>
              <a:t>caching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5929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31188" cy="658812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NFS: </a:t>
            </a:r>
            <a:r>
              <a:rPr lang="en-GB" dirty="0" err="1"/>
              <a:t>Tradeoffs</a:t>
            </a:r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2935880"/>
          </a:xfrm>
          <a:ln/>
        </p:spPr>
        <p:txBody>
          <a:bodyPr>
            <a:spAutoFit/>
          </a:bodyPr>
          <a:lstStyle/>
          <a:p>
            <a:pPr marL="423863" indent="-319088">
              <a:lnSpc>
                <a:spcPct val="93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/>
              <a:t>NFS Volume managed by single server</a:t>
            </a:r>
          </a:p>
          <a:p>
            <a:pPr marL="855663" lvl="1" indent="-285750">
              <a:lnSpc>
                <a:spcPct val="91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/>
              <a:t>Higher load on central server</a:t>
            </a:r>
          </a:p>
          <a:p>
            <a:pPr marL="855663" lvl="1" indent="-285750">
              <a:lnSpc>
                <a:spcPct val="91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/>
              <a:t>Simplifies coherency </a:t>
            </a:r>
            <a:r>
              <a:rPr lang="en-GB" dirty="0" smtClean="0"/>
              <a:t>protocols</a:t>
            </a:r>
          </a:p>
          <a:p>
            <a:pPr marL="855663" lvl="1" indent="-285750">
              <a:lnSpc>
                <a:spcPct val="91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 smtClean="0"/>
              <a:t>The performance is poor when large number of concurrent transmissions occur.</a:t>
            </a:r>
            <a:endParaRPr lang="en-GB" dirty="0"/>
          </a:p>
          <a:p>
            <a:pPr marL="423863" indent="-319088">
              <a:lnSpc>
                <a:spcPct val="91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/>
              <a:t>Full POSIX system means it </a:t>
            </a:r>
            <a:r>
              <a:rPr lang="en-GB" altLang="en-GB" dirty="0"/>
              <a:t>“</a:t>
            </a:r>
            <a:r>
              <a:rPr lang="en-GB" dirty="0"/>
              <a:t>drops in</a:t>
            </a:r>
            <a:r>
              <a:rPr lang="en-GB" altLang="en-GB" dirty="0"/>
              <a:t>”</a:t>
            </a:r>
            <a:r>
              <a:rPr lang="en-GB" dirty="0"/>
              <a:t> very easily, but isn</a:t>
            </a:r>
            <a:r>
              <a:rPr lang="en-GB" altLang="en-GB" dirty="0"/>
              <a:t>’</a:t>
            </a:r>
            <a:r>
              <a:rPr lang="en-GB" dirty="0"/>
              <a:t>t </a:t>
            </a:r>
            <a:r>
              <a:rPr lang="en-GB" altLang="en-GB" dirty="0"/>
              <a:t>“</a:t>
            </a:r>
            <a:r>
              <a:rPr lang="en-GB" dirty="0"/>
              <a:t>great</a:t>
            </a:r>
            <a:r>
              <a:rPr lang="en-GB" altLang="en-GB" dirty="0"/>
              <a:t>”</a:t>
            </a:r>
            <a:r>
              <a:rPr lang="en-GB" dirty="0"/>
              <a:t> for any specific </a:t>
            </a:r>
            <a:r>
              <a:rPr lang="en-GB" dirty="0" smtClean="0"/>
              <a:t>need.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8094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pNFS</a:t>
            </a:r>
            <a:r>
              <a:rPr lang="en-US" dirty="0" smtClean="0"/>
              <a:t>: Parallel NFS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pNFS</a:t>
            </a:r>
            <a:r>
              <a:rPr lang="en-US" dirty="0" smtClean="0"/>
              <a:t> protocol</a:t>
            </a:r>
            <a:endParaRPr lang="en-US" dirty="0"/>
          </a:p>
          <a:p>
            <a:pPr lvl="1"/>
            <a:r>
              <a:rPr lang="en-US" dirty="0" smtClean="0"/>
              <a:t>standardized</a:t>
            </a:r>
            <a:r>
              <a:rPr lang="en-US" dirty="0"/>
              <a:t>: NFSv4.1</a:t>
            </a:r>
          </a:p>
          <a:p>
            <a:r>
              <a:rPr lang="en-US" dirty="0" smtClean="0"/>
              <a:t>Storage</a:t>
            </a:r>
            <a:r>
              <a:rPr lang="en-US" dirty="0"/>
              <a:t>-access protocol</a:t>
            </a:r>
          </a:p>
          <a:p>
            <a:pPr lvl="1"/>
            <a:r>
              <a:rPr lang="en-US" dirty="0" smtClean="0"/>
              <a:t>files </a:t>
            </a:r>
            <a:r>
              <a:rPr lang="en-US" dirty="0"/>
              <a:t>(NFSv4.1)</a:t>
            </a:r>
          </a:p>
          <a:p>
            <a:pPr lvl="1"/>
            <a:r>
              <a:rPr lang="en-US" dirty="0" smtClean="0"/>
              <a:t>blocks </a:t>
            </a:r>
            <a:r>
              <a:rPr lang="en-US" dirty="0"/>
              <a:t>(FC, </a:t>
            </a:r>
            <a:r>
              <a:rPr lang="en-US" dirty="0" err="1"/>
              <a:t>iSCSI</a:t>
            </a:r>
            <a:r>
              <a:rPr lang="en-US" dirty="0"/>
              <a:t>, </a:t>
            </a:r>
            <a:r>
              <a:rPr lang="en-US" dirty="0" err="1"/>
              <a:t>FCoE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objects </a:t>
            </a:r>
            <a:r>
              <a:rPr lang="en-US" dirty="0"/>
              <a:t>(OSD2)</a:t>
            </a:r>
          </a:p>
          <a:p>
            <a:r>
              <a:rPr lang="en-US" dirty="0"/>
              <a:t>Client</a:t>
            </a:r>
          </a:p>
          <a:p>
            <a:pPr lvl="1"/>
            <a:r>
              <a:rPr lang="en-US" dirty="0" smtClean="0"/>
              <a:t>Outside </a:t>
            </a:r>
            <a:r>
              <a:rPr lang="en-US" dirty="0"/>
              <a:t>of the </a:t>
            </a:r>
            <a:r>
              <a:rPr lang="en-US" dirty="0" err="1" smtClean="0"/>
              <a:t>pNFS</a:t>
            </a:r>
            <a:r>
              <a:rPr lang="en-US" dirty="0" smtClean="0"/>
              <a:t> standard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7800" y="1676400"/>
            <a:ext cx="4927600" cy="35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5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pNFS</a:t>
            </a:r>
            <a:r>
              <a:rPr lang="en-US" dirty="0" smtClean="0"/>
              <a:t>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 gets a layout from the NFSv4.1 server</a:t>
            </a:r>
          </a:p>
          <a:p>
            <a:pPr lvl="1"/>
            <a:r>
              <a:rPr lang="en-US" dirty="0" smtClean="0"/>
              <a:t>Maps </a:t>
            </a:r>
            <a:r>
              <a:rPr lang="en-US" dirty="0"/>
              <a:t>the file onto storage devices and addresses</a:t>
            </a:r>
          </a:p>
          <a:p>
            <a:pPr lvl="1"/>
            <a:r>
              <a:rPr lang="en-US" dirty="0" smtClean="0"/>
              <a:t>Clients use </a:t>
            </a:r>
            <a:r>
              <a:rPr lang="en-US" dirty="0"/>
              <a:t>the layout to perform direct I/O to storage</a:t>
            </a:r>
          </a:p>
          <a:p>
            <a:pPr lvl="1"/>
            <a:r>
              <a:rPr lang="en-US" dirty="0" smtClean="0"/>
              <a:t>Client </a:t>
            </a:r>
            <a:r>
              <a:rPr lang="en-US" dirty="0"/>
              <a:t>commits changes and returns the layout when it’s </a:t>
            </a:r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3657600"/>
            <a:ext cx="5283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2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Lustre</a:t>
            </a:r>
            <a:r>
              <a:rPr lang="en-US" dirty="0" smtClean="0"/>
              <a:t>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/>
              <a:t>shared POSIX file system</a:t>
            </a:r>
          </a:p>
          <a:p>
            <a:pPr lvl="1"/>
            <a:r>
              <a:rPr lang="en-US" dirty="0" smtClean="0"/>
              <a:t>Developed </a:t>
            </a:r>
            <a:r>
              <a:rPr lang="fi-FI" dirty="0"/>
              <a:t>1999 </a:t>
            </a:r>
            <a:r>
              <a:rPr lang="fi-FI" dirty="0" err="1"/>
              <a:t>by</a:t>
            </a:r>
            <a:r>
              <a:rPr lang="fi-FI" dirty="0"/>
              <a:t> Peter </a:t>
            </a:r>
            <a:r>
              <a:rPr lang="fi-FI" dirty="0" err="1"/>
              <a:t>Braam</a:t>
            </a:r>
            <a:endParaRPr lang="en-US" dirty="0" smtClean="0"/>
          </a:p>
          <a:p>
            <a:pPr lvl="1"/>
            <a:r>
              <a:rPr lang="en-US" dirty="0" smtClean="0"/>
              <a:t>2007, Sun </a:t>
            </a:r>
            <a:r>
              <a:rPr lang="en-US" dirty="0"/>
              <a:t>included </a:t>
            </a:r>
            <a:r>
              <a:rPr lang="en-US" dirty="0" err="1"/>
              <a:t>Lustre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its </a:t>
            </a:r>
            <a:r>
              <a:rPr lang="en-US" dirty="0" smtClean="0"/>
              <a:t>HPC hardware</a:t>
            </a:r>
          </a:p>
          <a:p>
            <a:pPr lvl="1"/>
            <a:r>
              <a:rPr lang="en-US" dirty="0" smtClean="0"/>
              <a:t>Now maintained by Oracle</a:t>
            </a:r>
          </a:p>
          <a:p>
            <a:r>
              <a:rPr lang="en-US" dirty="0" smtClean="0"/>
              <a:t>Fifteen </a:t>
            </a:r>
            <a:r>
              <a:rPr lang="en-US" dirty="0"/>
              <a:t>of the top 30 supercomputers in the world use </a:t>
            </a:r>
            <a:r>
              <a:rPr lang="en-US" dirty="0" err="1"/>
              <a:t>Lustre</a:t>
            </a:r>
            <a:r>
              <a:rPr lang="en-US" dirty="0"/>
              <a:t> file systems,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including </a:t>
            </a:r>
            <a:r>
              <a:rPr lang="en-US" dirty="0"/>
              <a:t>the world's </a:t>
            </a:r>
            <a:r>
              <a:rPr lang="en-US" dirty="0" smtClean="0"/>
              <a:t>fastest </a:t>
            </a:r>
            <a:br>
              <a:rPr lang="en-US" dirty="0" smtClean="0"/>
            </a:br>
            <a:r>
              <a:rPr lang="en-US" dirty="0" smtClean="0"/>
              <a:t>supercomputer</a:t>
            </a:r>
            <a:r>
              <a:rPr lang="en-US" dirty="0"/>
              <a:t>, K computer</a:t>
            </a:r>
            <a:r>
              <a:rPr lang="en-US" dirty="0" smtClean="0"/>
              <a:t>.</a:t>
            </a:r>
          </a:p>
        </p:txBody>
      </p:sp>
      <p:pic>
        <p:nvPicPr>
          <p:cNvPr id="2050" name="Picture 2" descr="http://insidehpc.com/wp-content/uploads/2008/01/lustre-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09800"/>
            <a:ext cx="2177143" cy="457200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572000"/>
            <a:ext cx="3048000" cy="17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4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</a:t>
            </a:r>
            <a:r>
              <a:rPr lang="en-US" dirty="0" err="1" smtClean="0"/>
              <a:t>Lustre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Autofit/>
          </a:bodyPr>
          <a:lstStyle/>
          <a:p>
            <a:r>
              <a:rPr lang="en-US" dirty="0" smtClean="0"/>
              <a:t>Scalable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Tens </a:t>
            </a:r>
            <a:r>
              <a:rPr lang="en-US" dirty="0"/>
              <a:t>of </a:t>
            </a:r>
            <a:r>
              <a:rPr lang="en-US" dirty="0" smtClean="0"/>
              <a:t>thousands clients</a:t>
            </a:r>
          </a:p>
          <a:p>
            <a:pPr lvl="1"/>
            <a:r>
              <a:rPr lang="en-US" dirty="0" smtClean="0"/>
              <a:t>Hundreds </a:t>
            </a:r>
            <a:r>
              <a:rPr lang="en-US" dirty="0"/>
              <a:t>of gigabytes per second </a:t>
            </a:r>
            <a:r>
              <a:rPr lang="en-US" dirty="0" smtClean="0"/>
              <a:t>of </a:t>
            </a:r>
            <a:r>
              <a:rPr lang="en-US" dirty="0"/>
              <a:t>I/O throughput</a:t>
            </a:r>
            <a:endParaRPr lang="en-US" dirty="0" smtClean="0"/>
          </a:p>
          <a:p>
            <a:pPr lvl="1"/>
            <a:r>
              <a:rPr lang="en-US" dirty="0" smtClean="0"/>
              <a:t>Tens </a:t>
            </a:r>
            <a:r>
              <a:rPr lang="en-US" dirty="0"/>
              <a:t>of petabytes (PBs) of </a:t>
            </a:r>
            <a:r>
              <a:rPr lang="en-US" dirty="0" smtClean="0"/>
              <a:t>storage</a:t>
            </a:r>
            <a:endParaRPr lang="en-US" dirty="0" smtClean="0"/>
          </a:p>
          <a:p>
            <a:r>
              <a:rPr lang="en-US" dirty="0" smtClean="0"/>
              <a:t>Coherent</a:t>
            </a:r>
          </a:p>
          <a:p>
            <a:pPr lvl="1"/>
            <a:r>
              <a:rPr lang="en-US" dirty="0" smtClean="0"/>
              <a:t>Single namespace</a:t>
            </a:r>
          </a:p>
          <a:p>
            <a:pPr lvl="1"/>
            <a:r>
              <a:rPr lang="en-US" dirty="0" smtClean="0"/>
              <a:t>Strict concurrency control</a:t>
            </a:r>
          </a:p>
          <a:p>
            <a:r>
              <a:rPr lang="en-US" dirty="0" smtClean="0"/>
              <a:t>Heterogeneous </a:t>
            </a:r>
            <a:r>
              <a:rPr lang="en-US" dirty="0" smtClean="0"/>
              <a:t>networking</a:t>
            </a:r>
          </a:p>
          <a:p>
            <a:r>
              <a:rPr lang="en-US" dirty="0" smtClean="0"/>
              <a:t>High availability (fault tolerance)</a:t>
            </a:r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143000"/>
            <a:ext cx="8124824" cy="5580068"/>
          </a:xfrm>
          <a:prstGeom prst="roundRect">
            <a:avLst>
              <a:gd name="adj" fmla="val 3187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Lustre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0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system overview</a:t>
            </a:r>
          </a:p>
          <a:p>
            <a:r>
              <a:rPr lang="en-US" dirty="0" smtClean="0"/>
              <a:t>Distributed file system</a:t>
            </a:r>
          </a:p>
          <a:p>
            <a:pPr lvl="1"/>
            <a:r>
              <a:rPr lang="en-US" dirty="0" smtClean="0"/>
              <a:t>NFS</a:t>
            </a:r>
          </a:p>
          <a:p>
            <a:pPr lvl="1"/>
            <a:r>
              <a:rPr lang="en-US" dirty="0" err="1" smtClean="0"/>
              <a:t>Lustre</a:t>
            </a:r>
            <a:endParaRPr lang="en-US" dirty="0" smtClean="0"/>
          </a:p>
          <a:p>
            <a:pPr lvl="1"/>
            <a:r>
              <a:rPr lang="en-US" dirty="0" err="1" smtClean="0"/>
              <a:t>Gluster</a:t>
            </a:r>
            <a:endParaRPr lang="en-US" dirty="0" smtClean="0"/>
          </a:p>
          <a:p>
            <a:r>
              <a:rPr lang="en-US" dirty="0" smtClean="0"/>
              <a:t>File systems </a:t>
            </a:r>
            <a:r>
              <a:rPr lang="en-US" dirty="0" smtClean="0"/>
              <a:t>for applications</a:t>
            </a:r>
          </a:p>
          <a:p>
            <a:pPr lvl="1"/>
            <a:r>
              <a:rPr lang="en-US" dirty="0" smtClean="0"/>
              <a:t>GFS</a:t>
            </a:r>
          </a:p>
          <a:p>
            <a:pPr lvl="1"/>
            <a:r>
              <a:rPr lang="en-US" dirty="0" smtClean="0"/>
              <a:t>HDFS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Lustre</a:t>
            </a:r>
            <a:r>
              <a:rPr lang="en-US" dirty="0" smtClean="0"/>
              <a:t>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Metadata </a:t>
            </a:r>
            <a:r>
              <a:rPr lang="en-US" dirty="0" smtClean="0"/>
              <a:t>Server (MDS)</a:t>
            </a:r>
          </a:p>
          <a:p>
            <a:pPr lvl="1"/>
            <a:r>
              <a:rPr lang="en-US" dirty="0" smtClean="0"/>
              <a:t>The MDS server makes metadata stored in one or more MDTs.</a:t>
            </a:r>
          </a:p>
          <a:p>
            <a:r>
              <a:rPr lang="en-US" dirty="0" smtClean="0"/>
              <a:t>Metadata Target (MDT)</a:t>
            </a:r>
          </a:p>
          <a:p>
            <a:pPr lvl="1"/>
            <a:r>
              <a:rPr lang="en-US" dirty="0" smtClean="0"/>
              <a:t>The MDT stores </a:t>
            </a:r>
            <a:r>
              <a:rPr lang="en-US" dirty="0" smtClean="0"/>
              <a:t>metadata of </a:t>
            </a:r>
            <a:r>
              <a:rPr lang="en-US" dirty="0" smtClean="0"/>
              <a:t>an MDS.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Object Storage Servers (OSS)</a:t>
            </a:r>
          </a:p>
          <a:p>
            <a:pPr lvl="1"/>
            <a:r>
              <a:rPr lang="en-US" dirty="0" smtClean="0"/>
              <a:t>The OSS provides file I/O service, and network request handling for one or more local OSTs.</a:t>
            </a:r>
          </a:p>
          <a:p>
            <a:r>
              <a:rPr lang="en-US" dirty="0" smtClean="0"/>
              <a:t>Object Storage Target (OST)</a:t>
            </a:r>
          </a:p>
          <a:p>
            <a:pPr lvl="1"/>
            <a:r>
              <a:rPr lang="en-US" dirty="0" smtClean="0"/>
              <a:t>The OST stores file data as data objects on one or more OSSs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40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Lustre</a:t>
            </a:r>
            <a:r>
              <a:rPr lang="en-US" dirty="0" smtClean="0"/>
              <a:t>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Supports </a:t>
            </a:r>
            <a:r>
              <a:rPr lang="en-US" dirty="0" smtClean="0"/>
              <a:t>several network types</a:t>
            </a:r>
          </a:p>
          <a:p>
            <a:pPr lvl="1"/>
            <a:r>
              <a:rPr lang="en-US" dirty="0" err="1" smtClean="0"/>
              <a:t>Infiniband</a:t>
            </a:r>
            <a:r>
              <a:rPr lang="en-US" dirty="0" smtClean="0"/>
              <a:t>, TCP/IP on Ethernet, </a:t>
            </a:r>
            <a:r>
              <a:rPr lang="en-US" dirty="0" err="1" smtClean="0"/>
              <a:t>Myrinet</a:t>
            </a:r>
            <a:r>
              <a:rPr lang="en-US" dirty="0" smtClean="0"/>
              <a:t>, </a:t>
            </a:r>
            <a:r>
              <a:rPr lang="en-US" dirty="0" smtClean="0"/>
              <a:t>…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Take advantage of remote direct memory access (RDMA)</a:t>
            </a:r>
          </a:p>
          <a:p>
            <a:pPr lvl="1"/>
            <a:r>
              <a:rPr lang="en-US" dirty="0" smtClean="0"/>
              <a:t>Improve throughput and reduce CPU usage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0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Gluster</a:t>
            </a:r>
            <a:r>
              <a:rPr lang="en-US" dirty="0" smtClean="0"/>
              <a:t>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Scale-out file storage software for</a:t>
            </a:r>
          </a:p>
          <a:p>
            <a:pPr lvl="1"/>
            <a:r>
              <a:rPr lang="en-US" dirty="0" err="1" smtClean="0"/>
              <a:t>NetworkAttachedStorage</a:t>
            </a:r>
            <a:r>
              <a:rPr lang="en-US" dirty="0"/>
              <a:t>(NAS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Object</a:t>
            </a:r>
            <a:endParaRPr lang="en-US" dirty="0"/>
          </a:p>
          <a:p>
            <a:pPr lvl="1"/>
            <a:r>
              <a:rPr lang="en-US" dirty="0" smtClean="0"/>
              <a:t>Big </a:t>
            </a:r>
            <a:r>
              <a:rPr lang="en-US" dirty="0"/>
              <a:t>Data / </a:t>
            </a:r>
            <a:r>
              <a:rPr lang="en-US" dirty="0" smtClean="0"/>
              <a:t>Analytics</a:t>
            </a:r>
          </a:p>
          <a:p>
            <a:r>
              <a:rPr lang="en-US" dirty="0" smtClean="0"/>
              <a:t>Scalable for large cloud systems</a:t>
            </a:r>
          </a:p>
          <a:p>
            <a:pPr lvl="1"/>
            <a:r>
              <a:rPr lang="en-US" dirty="0" smtClean="0"/>
              <a:t>Used by Amazon</a:t>
            </a:r>
          </a:p>
          <a:p>
            <a:pPr lvl="1"/>
            <a:r>
              <a:rPr lang="en-US" dirty="0" smtClean="0"/>
              <a:t>Now is maintained by Red-hat</a:t>
            </a:r>
          </a:p>
          <a:p>
            <a:r>
              <a:rPr lang="en-US" dirty="0" smtClean="0"/>
              <a:t>User space file system (FUSE)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1828800"/>
            <a:ext cx="2689505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26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GlusterFS</a:t>
            </a:r>
            <a:r>
              <a:rPr lang="nl-NL" dirty="0" smtClean="0"/>
              <a:t> Design </a:t>
            </a:r>
            <a:r>
              <a:rPr lang="nl-NL" dirty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centralized metadata</a:t>
            </a:r>
            <a:endParaRPr lang="en-US" dirty="0"/>
          </a:p>
          <a:p>
            <a:r>
              <a:rPr lang="en-US" dirty="0" smtClean="0"/>
              <a:t>Unify </a:t>
            </a:r>
            <a:r>
              <a:rPr lang="en-US" dirty="0"/>
              <a:t>files and objects</a:t>
            </a:r>
          </a:p>
          <a:p>
            <a:r>
              <a:rPr lang="en-US" dirty="0" smtClean="0"/>
              <a:t>Elasticity: flexibility </a:t>
            </a:r>
            <a:r>
              <a:rPr lang="en-US" dirty="0"/>
              <a:t>adapt to growth/reduction</a:t>
            </a:r>
          </a:p>
          <a:p>
            <a:r>
              <a:rPr lang="en-US" dirty="0" smtClean="0"/>
              <a:t>Scale </a:t>
            </a:r>
            <a:r>
              <a:rPr lang="en-US" dirty="0"/>
              <a:t>linearly</a:t>
            </a:r>
          </a:p>
          <a:p>
            <a:pPr lvl="1"/>
            <a:r>
              <a:rPr lang="en-US" dirty="0" smtClean="0"/>
              <a:t>Multiple dimensions: Performance and Capacity</a:t>
            </a:r>
            <a:endParaRPr lang="en-US" dirty="0"/>
          </a:p>
          <a:p>
            <a:r>
              <a:rPr lang="en-US" dirty="0" smtClean="0"/>
              <a:t>Aggregated </a:t>
            </a:r>
            <a:r>
              <a:rPr lang="en-US" dirty="0"/>
              <a:t>resources</a:t>
            </a:r>
          </a:p>
          <a:p>
            <a:r>
              <a:rPr lang="en-US" dirty="0" smtClean="0"/>
              <a:t>Simplicity: ease </a:t>
            </a:r>
            <a:r>
              <a:rPr lang="en-US" dirty="0"/>
              <a:t>of management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complex Kernel </a:t>
            </a:r>
            <a:r>
              <a:rPr lang="en-US" dirty="0" smtClean="0"/>
              <a:t>patches. </a:t>
            </a:r>
          </a:p>
          <a:p>
            <a:pPr lvl="1"/>
            <a:r>
              <a:rPr lang="en-US" dirty="0" smtClean="0"/>
              <a:t>Run </a:t>
            </a:r>
            <a:r>
              <a:rPr lang="en-US" dirty="0"/>
              <a:t>in user 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2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Metadata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			Distributed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0800"/>
            <a:ext cx="3238500" cy="2654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895600"/>
            <a:ext cx="3365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61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algorithm approach for namespace</a:t>
            </a:r>
          </a:p>
          <a:p>
            <a:pPr lvl="1"/>
            <a:r>
              <a:rPr lang="en-US" dirty="0"/>
              <a:t>Unique hash tag for each file stored</a:t>
            </a:r>
          </a:p>
          <a:p>
            <a:pPr lvl="1"/>
            <a:r>
              <a:rPr lang="en-US" dirty="0" smtClean="0"/>
              <a:t>Tags </a:t>
            </a:r>
            <a:r>
              <a:rPr lang="en-US" dirty="0"/>
              <a:t>stored within the file system</a:t>
            </a:r>
          </a:p>
          <a:p>
            <a:pPr lvl="1"/>
            <a:r>
              <a:rPr lang="en-US" dirty="0" smtClean="0"/>
              <a:t>Rapid </a:t>
            </a:r>
            <a:r>
              <a:rPr lang="en-US" dirty="0"/>
              <a:t>file read – low latency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3759200"/>
            <a:ext cx="39243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7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Standard </a:t>
            </a:r>
            <a:r>
              <a:rPr lang="en-US" dirty="0" err="1"/>
              <a:t>Gluster</a:t>
            </a:r>
            <a:r>
              <a:rPr lang="en-US" dirty="0"/>
              <a:t>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3429000" cy="4495800"/>
          </a:xfrm>
        </p:spPr>
        <p:txBody>
          <a:bodyPr/>
          <a:lstStyle/>
          <a:p>
            <a:r>
              <a:rPr lang="en-US" dirty="0" smtClean="0"/>
              <a:t>Clients </a:t>
            </a:r>
            <a:r>
              <a:rPr lang="en-US" dirty="0"/>
              <a:t>running standard </a:t>
            </a:r>
            <a:r>
              <a:rPr lang="en-US" dirty="0" smtClean="0"/>
              <a:t>apps</a:t>
            </a:r>
          </a:p>
          <a:p>
            <a:r>
              <a:rPr lang="en-US" dirty="0"/>
              <a:t>Over </a:t>
            </a:r>
            <a:r>
              <a:rPr lang="en-US" dirty="0" smtClean="0"/>
              <a:t>IP network</a:t>
            </a:r>
          </a:p>
          <a:p>
            <a:r>
              <a:rPr lang="en-US" dirty="0" smtClean="0"/>
              <a:t>Access data in the global namespace</a:t>
            </a:r>
          </a:p>
          <a:p>
            <a:r>
              <a:rPr lang="en-US" dirty="0"/>
              <a:t>Stored </a:t>
            </a:r>
            <a:r>
              <a:rPr lang="en-US" dirty="0" smtClean="0"/>
              <a:t>in </a:t>
            </a:r>
            <a:r>
              <a:rPr lang="en-US" dirty="0"/>
              <a:t>scale-</a:t>
            </a:r>
            <a:r>
              <a:rPr lang="en-US" dirty="0" smtClean="0"/>
              <a:t>out, virtualized, </a:t>
            </a:r>
            <a:r>
              <a:rPr lang="en-US" dirty="0"/>
              <a:t>centrally managed pool of DAS</a:t>
            </a:r>
            <a:r>
              <a:rPr lang="en-US" dirty="0" smtClean="0"/>
              <a:t>,SAN</a:t>
            </a:r>
            <a:r>
              <a:rPr lang="en-US" dirty="0"/>
              <a:t>, </a:t>
            </a:r>
            <a:r>
              <a:rPr lang="en-US" dirty="0" smtClean="0"/>
              <a:t>or NAS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905000"/>
            <a:ext cx="5239336" cy="43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74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Gluster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metadata server</a:t>
            </a:r>
          </a:p>
          <a:p>
            <a:r>
              <a:rPr lang="en-US" dirty="0" smtClean="0"/>
              <a:t>Built </a:t>
            </a:r>
            <a:r>
              <a:rPr lang="en-US" dirty="0"/>
              <a:t>in replication</a:t>
            </a:r>
          </a:p>
          <a:p>
            <a:r>
              <a:rPr lang="en-US" dirty="0" smtClean="0"/>
              <a:t>No </a:t>
            </a:r>
            <a:r>
              <a:rPr lang="en-US" dirty="0"/>
              <a:t>block size restrictions</a:t>
            </a:r>
          </a:p>
          <a:p>
            <a:r>
              <a:rPr lang="en-US" dirty="0" smtClean="0"/>
              <a:t>POSIX </a:t>
            </a:r>
            <a:r>
              <a:rPr lang="en-US" dirty="0"/>
              <a:t>compliant file </a:t>
            </a:r>
            <a:r>
              <a:rPr lang="en-US" dirty="0" smtClean="0"/>
              <a:t>system</a:t>
            </a:r>
          </a:p>
          <a:p>
            <a:r>
              <a:rPr lang="en-US" dirty="0"/>
              <a:t>Expanded data access options </a:t>
            </a:r>
            <a:endParaRPr lang="en-US" dirty="0"/>
          </a:p>
          <a:p>
            <a:r>
              <a:rPr lang="en-US" dirty="0" smtClean="0"/>
              <a:t>Reduces </a:t>
            </a:r>
            <a:r>
              <a:rPr lang="en-US" dirty="0"/>
              <a:t>requirement for replicated </a:t>
            </a:r>
            <a:r>
              <a:rPr lang="en-US" dirty="0" smtClean="0"/>
              <a:t>files </a:t>
            </a:r>
          </a:p>
          <a:p>
            <a:r>
              <a:rPr lang="de-DE" dirty="0"/>
              <a:t>Filesystem Runs in User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0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system overview</a:t>
            </a:r>
          </a:p>
          <a:p>
            <a:r>
              <a:rPr lang="en-US" dirty="0" smtClean="0"/>
              <a:t>Distributed file system</a:t>
            </a:r>
          </a:p>
          <a:p>
            <a:pPr lvl="1"/>
            <a:r>
              <a:rPr lang="en-US" dirty="0" smtClean="0"/>
              <a:t>NFS</a:t>
            </a:r>
          </a:p>
          <a:p>
            <a:pPr lvl="1"/>
            <a:r>
              <a:rPr lang="en-US" dirty="0" err="1" smtClean="0"/>
              <a:t>Lustre</a:t>
            </a:r>
            <a:endParaRPr lang="en-US" dirty="0" smtClean="0"/>
          </a:p>
          <a:p>
            <a:pPr lvl="1"/>
            <a:r>
              <a:rPr lang="en-US" dirty="0" err="1" smtClean="0"/>
              <a:t>Gluster</a:t>
            </a:r>
            <a:endParaRPr lang="en-US" dirty="0" smtClean="0"/>
          </a:p>
          <a:p>
            <a:r>
              <a:rPr lang="en-US" dirty="0" smtClean="0"/>
              <a:t>File systems </a:t>
            </a:r>
            <a:r>
              <a:rPr lang="en-US" dirty="0" smtClean="0"/>
              <a:t>for applications</a:t>
            </a:r>
          </a:p>
          <a:p>
            <a:pPr lvl="1"/>
            <a:r>
              <a:rPr lang="en-US" dirty="0" smtClean="0"/>
              <a:t>GFS</a:t>
            </a:r>
          </a:p>
          <a:p>
            <a:pPr lvl="1"/>
            <a:r>
              <a:rPr lang="en-US" dirty="0" smtClean="0"/>
              <a:t>HDFS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Motivations of GFS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57400"/>
            <a:ext cx="8153400" cy="410790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Fault-tolerance and auto-recovery need to be built into the system.</a:t>
            </a:r>
          </a:p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Standard I/O assumptions (e.g. block size) have to be re-examined.</a:t>
            </a:r>
          </a:p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Record appends are the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zh-TW" dirty="0" smtClean="0">
                <a:latin typeface="Calibri" pitchFamily="34" charset="0"/>
                <a:cs typeface="Calibri" pitchFamily="34" charset="0"/>
              </a:rPr>
            </a:b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prevalent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form of writing.</a:t>
            </a:r>
          </a:p>
          <a:p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Google applications and GFS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zh-TW" dirty="0" smtClean="0">
                <a:latin typeface="Calibri" pitchFamily="34" charset="0"/>
                <a:cs typeface="Calibri" pitchFamily="34" charset="0"/>
              </a:rPr>
            </a:b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should </a:t>
            </a: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be co-designed.</a:t>
            </a:r>
            <a:endParaRPr lang="zh-TW" alt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73380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5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File System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96544"/>
          </a:xfrm>
        </p:spPr>
        <p:txBody>
          <a:bodyPr>
            <a:normAutofit/>
          </a:bodyPr>
          <a:lstStyle/>
          <a:p>
            <a:r>
              <a:rPr lang="en-US" altLang="zh-TW" dirty="0"/>
              <a:t>Physically, </a:t>
            </a:r>
            <a:r>
              <a:rPr lang="en-US" altLang="zh-TW" dirty="0"/>
              <a:t>a file is a collection of disk blocks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>
                <a:latin typeface="+mj-lt"/>
              </a:rPr>
              <a:t>Logically</a:t>
            </a:r>
            <a:r>
              <a:rPr lang="en-US" altLang="zh-TW" dirty="0" smtClean="0">
                <a:latin typeface="+mj-lt"/>
              </a:rPr>
              <a:t>, a</a:t>
            </a:r>
            <a:r>
              <a:rPr lang="en-US" altLang="zh-TW" b="1" dirty="0" smtClean="0">
                <a:latin typeface="+mj-lt"/>
              </a:rPr>
              <a:t> </a:t>
            </a:r>
            <a:r>
              <a:rPr lang="en-US" altLang="zh-TW" dirty="0">
                <a:latin typeface="+mj-lt"/>
              </a:rPr>
              <a:t>f</a:t>
            </a:r>
            <a:r>
              <a:rPr lang="en-US" altLang="zh-TW" dirty="0" smtClean="0">
                <a:latin typeface="+mj-lt"/>
              </a:rPr>
              <a:t>ile is a unit of data on disks or other </a:t>
            </a:r>
            <a:r>
              <a:rPr lang="en-US" altLang="zh-TW" dirty="0" smtClean="0">
                <a:latin typeface="+mj-lt"/>
              </a:rPr>
              <a:t>media. </a:t>
            </a:r>
            <a:endParaRPr lang="en-US" altLang="zh-TW" dirty="0" smtClean="0">
              <a:latin typeface="+mj-lt"/>
            </a:endParaRPr>
          </a:p>
          <a:p>
            <a:r>
              <a:rPr lang="en-US" altLang="zh-TW" dirty="0" smtClean="0">
                <a:latin typeface="+mj-lt"/>
              </a:rPr>
              <a:t>File </a:t>
            </a:r>
            <a:r>
              <a:rPr lang="en-US" altLang="zh-TW" dirty="0">
                <a:latin typeface="+mj-lt"/>
              </a:rPr>
              <a:t>s</a:t>
            </a:r>
            <a:r>
              <a:rPr lang="en-US" altLang="zh-TW" dirty="0" smtClean="0">
                <a:latin typeface="+mj-lt"/>
              </a:rPr>
              <a:t>ystem is a system that manages files</a:t>
            </a:r>
          </a:p>
          <a:p>
            <a:pPr lvl="1"/>
            <a:r>
              <a:rPr lang="en-US" altLang="zh-TW" dirty="0"/>
              <a:t>Maps file names and offsets to disk blocks</a:t>
            </a:r>
          </a:p>
          <a:p>
            <a:pPr lvl="1"/>
            <a:r>
              <a:rPr lang="en-US" altLang="zh-TW" dirty="0" smtClean="0">
                <a:latin typeface="+mj-lt"/>
              </a:rPr>
              <a:t>The </a:t>
            </a:r>
            <a:r>
              <a:rPr lang="en-US" altLang="zh-TW" dirty="0" smtClean="0">
                <a:latin typeface="+mj-lt"/>
              </a:rPr>
              <a:t>set of valid paths form the “namespace” of the file system.</a:t>
            </a:r>
          </a:p>
          <a:p>
            <a:pPr lvl="1"/>
            <a:r>
              <a:rPr lang="en-US" altLang="zh-TW" dirty="0" smtClean="0"/>
              <a:t>Manages </a:t>
            </a:r>
            <a:r>
              <a:rPr lang="en-US" altLang="zh-TW" dirty="0" smtClean="0"/>
              <a:t>file attributes, such as file </a:t>
            </a:r>
            <a:r>
              <a:rPr lang="en-US" altLang="zh-TW" dirty="0" smtClean="0"/>
              <a:t>size, date</a:t>
            </a:r>
            <a:r>
              <a:rPr lang="en-US" altLang="zh-TW" dirty="0" smtClean="0"/>
              <a:t>, types, </a:t>
            </a:r>
            <a:r>
              <a:rPr lang="en-US" altLang="zh-TW" dirty="0" smtClean="0"/>
              <a:t>owner</a:t>
            </a:r>
            <a:r>
              <a:rPr lang="en-US" altLang="zh-TW" dirty="0" smtClean="0"/>
              <a:t>, </a:t>
            </a:r>
            <a:r>
              <a:rPr lang="en-US" altLang="zh-TW" dirty="0" smtClean="0"/>
              <a:t>etc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Manages volume properties, such free size etc.</a:t>
            </a:r>
            <a:endParaRPr lang="en-US" altLang="zh-TW" dirty="0"/>
          </a:p>
          <a:p>
            <a:pPr lvl="1"/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682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Assumptions of GFS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+mj-lt"/>
              </a:rPr>
              <a:t>High component failure rates</a:t>
            </a:r>
          </a:p>
          <a:p>
            <a:r>
              <a:rPr lang="en-US" altLang="zh-TW" dirty="0" smtClean="0">
                <a:latin typeface="+mj-lt"/>
              </a:rPr>
              <a:t>Modest number (10</a:t>
            </a:r>
            <a:r>
              <a:rPr lang="en-US" altLang="zh-TW" baseline="30000" dirty="0" smtClean="0">
                <a:latin typeface="+mj-lt"/>
              </a:rPr>
              <a:t>6</a:t>
            </a:r>
            <a:r>
              <a:rPr lang="en-US" altLang="zh-TW" dirty="0" smtClean="0">
                <a:latin typeface="+mj-lt"/>
              </a:rPr>
              <a:t>) of large files (&gt;100MB)</a:t>
            </a:r>
          </a:p>
          <a:p>
            <a:r>
              <a:rPr lang="en-US" altLang="zh-TW" dirty="0" smtClean="0">
                <a:latin typeface="+mj-lt"/>
              </a:rPr>
              <a:t>The workloads primarily consist of large streaming reads and small random reads</a:t>
            </a:r>
          </a:p>
          <a:p>
            <a:r>
              <a:rPr lang="en-US" altLang="zh-TW" dirty="0"/>
              <a:t>The workloads also have many large, sequential writes that append data to files</a:t>
            </a:r>
          </a:p>
          <a:p>
            <a:r>
              <a:rPr lang="en-US" altLang="zh-TW" dirty="0" smtClean="0"/>
              <a:t>Multiple </a:t>
            </a:r>
            <a:r>
              <a:rPr lang="en-US" altLang="zh-TW" dirty="0"/>
              <a:t>clients </a:t>
            </a:r>
            <a:r>
              <a:rPr lang="en-US" altLang="zh-TW" dirty="0" smtClean="0"/>
              <a:t>concurrently </a:t>
            </a:r>
            <a:r>
              <a:rPr lang="en-US" altLang="zh-TW" dirty="0"/>
              <a:t>append </a:t>
            </a:r>
            <a:r>
              <a:rPr lang="en-US" altLang="zh-TW" dirty="0" smtClean="0"/>
              <a:t>data to </a:t>
            </a:r>
            <a:r>
              <a:rPr lang="en-US" altLang="zh-TW" dirty="0"/>
              <a:t>the same file</a:t>
            </a:r>
          </a:p>
          <a:p>
            <a:r>
              <a:rPr lang="en-US" altLang="zh-TW" dirty="0"/>
              <a:t>High sustained bandwidth is more important than low </a:t>
            </a:r>
            <a:r>
              <a:rPr lang="en-US" altLang="zh-TW" dirty="0" smtClean="0"/>
              <a:t>latency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7924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GFS Design Decisions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zh-TW" dirty="0" smtClean="0">
                <a:latin typeface="+mj-lt"/>
              </a:rPr>
              <a:t>Reliability through replication</a:t>
            </a:r>
          </a:p>
          <a:p>
            <a:pPr>
              <a:spcBef>
                <a:spcPts val="300"/>
              </a:spcBef>
            </a:pPr>
            <a:r>
              <a:rPr lang="en-US" altLang="zh-TW" dirty="0" smtClean="0">
                <a:latin typeface="+mj-lt"/>
              </a:rPr>
              <a:t>Single master to coordinate access and to keep metadata</a:t>
            </a:r>
          </a:p>
          <a:p>
            <a:pPr>
              <a:spcBef>
                <a:spcPts val="300"/>
              </a:spcBef>
            </a:pPr>
            <a:r>
              <a:rPr lang="en-US" altLang="zh-TW" dirty="0" smtClean="0">
                <a:latin typeface="+mj-lt"/>
              </a:rPr>
              <a:t>No data caching to simplify the system by eliminating cache coherence issues</a:t>
            </a:r>
          </a:p>
          <a:p>
            <a:pPr>
              <a:spcBef>
                <a:spcPts val="300"/>
              </a:spcBef>
            </a:pPr>
            <a:r>
              <a:rPr lang="en-US" altLang="zh-TW" dirty="0" smtClean="0">
                <a:latin typeface="+mj-lt"/>
              </a:rPr>
              <a:t>Familiar interface, but customize the API</a:t>
            </a:r>
          </a:p>
          <a:p>
            <a:pPr lvl="1">
              <a:spcBef>
                <a:spcPts val="300"/>
              </a:spcBef>
            </a:pPr>
            <a:r>
              <a:rPr lang="en-US" altLang="zh-TW" dirty="0" smtClean="0">
                <a:latin typeface="+mj-lt"/>
              </a:rPr>
              <a:t>No POSIX: simplify the problem; </a:t>
            </a:r>
          </a:p>
          <a:p>
            <a:pPr lvl="1">
              <a:spcBef>
                <a:spcPts val="300"/>
              </a:spcBef>
            </a:pPr>
            <a:r>
              <a:rPr lang="en-US" altLang="zh-TW" dirty="0" smtClean="0">
                <a:latin typeface="+mj-lt"/>
              </a:rPr>
              <a:t>Focus on Google apps</a:t>
            </a:r>
          </a:p>
          <a:p>
            <a:pPr lvl="1">
              <a:spcBef>
                <a:spcPts val="300"/>
              </a:spcBef>
            </a:pPr>
            <a:r>
              <a:rPr lang="en-US" altLang="zh-TW" dirty="0" smtClean="0">
                <a:latin typeface="+mj-lt"/>
              </a:rPr>
              <a:t>Add </a:t>
            </a:r>
            <a:r>
              <a:rPr lang="en-US" altLang="zh-TW" i="1" dirty="0" smtClean="0">
                <a:latin typeface="+mn-ea"/>
              </a:rPr>
              <a:t>snapshot</a:t>
            </a:r>
            <a:r>
              <a:rPr lang="en-US" altLang="zh-TW" i="1" dirty="0" smtClean="0">
                <a:latin typeface="+mj-lt"/>
              </a:rPr>
              <a:t> </a:t>
            </a:r>
            <a:r>
              <a:rPr lang="en-US" altLang="zh-TW" dirty="0" smtClean="0">
                <a:latin typeface="+mj-lt"/>
              </a:rPr>
              <a:t>and</a:t>
            </a:r>
            <a:r>
              <a:rPr lang="en-US" altLang="zh-TW" i="1" dirty="0" smtClean="0">
                <a:latin typeface="+mj-lt"/>
              </a:rPr>
              <a:t> </a:t>
            </a:r>
            <a:r>
              <a:rPr lang="en-US" altLang="zh-TW" i="1" dirty="0" smtClean="0">
                <a:latin typeface="+mn-ea"/>
              </a:rPr>
              <a:t>record</a:t>
            </a:r>
            <a:r>
              <a:rPr lang="en-US" altLang="zh-TW" i="1" dirty="0" smtClean="0">
                <a:latin typeface="+mj-lt"/>
              </a:rPr>
              <a:t> </a:t>
            </a:r>
            <a:r>
              <a:rPr lang="en-US" altLang="zh-TW" i="1" dirty="0" smtClean="0">
                <a:latin typeface="+mn-ea"/>
              </a:rPr>
              <a:t>append</a:t>
            </a:r>
            <a:r>
              <a:rPr lang="en-US" altLang="zh-TW" i="1" dirty="0" smtClean="0">
                <a:latin typeface="+mj-lt"/>
              </a:rPr>
              <a:t> </a:t>
            </a:r>
            <a:r>
              <a:rPr lang="en-US" altLang="zh-TW" dirty="0" smtClean="0">
                <a:latin typeface="+mj-lt"/>
              </a:rPr>
              <a:t>operations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021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/>
              <a:t>GFS Architecture</a:t>
            </a:r>
            <a:endParaRPr lang="zh-TW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1142" y="3962400"/>
            <a:ext cx="5958258" cy="2133600"/>
            <a:chOff x="3027190" y="2040632"/>
            <a:chExt cx="5958258" cy="2133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0" y="2133600"/>
              <a:ext cx="4295646" cy="204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>
              <a:off x="7365776" y="2040632"/>
              <a:ext cx="161967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/>
                <a:t>Identified by</a:t>
              </a:r>
            </a:p>
            <a:p>
              <a:r>
                <a:rPr lang="en-US" altLang="zh-TW" dirty="0" smtClean="0"/>
                <a:t>an immutable</a:t>
              </a:r>
            </a:p>
            <a:p>
              <a:r>
                <a:rPr lang="en-US" altLang="zh-TW" dirty="0" smtClean="0"/>
                <a:t>and globally</a:t>
              </a:r>
            </a:p>
            <a:p>
              <a:r>
                <a:rPr lang="en-US" altLang="zh-TW" dirty="0" smtClean="0"/>
                <a:t>unique 64 bit</a:t>
              </a:r>
            </a:p>
            <a:p>
              <a:r>
                <a:rPr lang="en-US" altLang="zh-TW" b="1" i="1" dirty="0" smtClean="0"/>
                <a:t>chunk handle</a:t>
              </a:r>
              <a:endParaRPr lang="zh-TW" altLang="en-US" b="1" dirty="0"/>
            </a:p>
          </p:txBody>
        </p:sp>
        <p:cxnSp>
          <p:nvCxnSpPr>
            <p:cNvPr id="20" name="直線單箭頭接點 19"/>
            <p:cNvCxnSpPr/>
            <p:nvPr/>
          </p:nvCxnSpPr>
          <p:spPr>
            <a:xfrm rot="10800000">
              <a:off x="6861720" y="2688704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橢圓 11"/>
            <p:cNvSpPr/>
            <p:nvPr/>
          </p:nvSpPr>
          <p:spPr>
            <a:xfrm>
              <a:off x="3027190" y="2158752"/>
              <a:ext cx="1656184" cy="43204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01272" y="1981200"/>
            <a:ext cx="2009328" cy="4030241"/>
            <a:chOff x="762000" y="2270303"/>
            <a:chExt cx="2009328" cy="403024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3657600"/>
              <a:ext cx="1933128" cy="1195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0298" y="2270303"/>
              <a:ext cx="169545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5105400"/>
              <a:ext cx="1933128" cy="1195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橢圓 10"/>
            <p:cNvSpPr/>
            <p:nvPr/>
          </p:nvSpPr>
          <p:spPr>
            <a:xfrm>
              <a:off x="934616" y="2918374"/>
              <a:ext cx="1656184" cy="38719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762000" y="3657600"/>
              <a:ext cx="1728192" cy="35311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685800" y="2057400"/>
            <a:ext cx="5867400" cy="1752600"/>
          </a:xfrm>
        </p:spPr>
        <p:txBody>
          <a:bodyPr/>
          <a:lstStyle/>
          <a:p>
            <a:r>
              <a:rPr lang="en-US" altLang="zh-TW" dirty="0" smtClean="0">
                <a:latin typeface="+mj-lt"/>
              </a:rPr>
              <a:t>Master holds metadata</a:t>
            </a:r>
          </a:p>
          <a:p>
            <a:r>
              <a:rPr lang="en-US" altLang="zh-TW" dirty="0" smtClean="0">
                <a:latin typeface="+mj-lt"/>
              </a:rPr>
              <a:t>Chunk-servers </a:t>
            </a:r>
            <a:r>
              <a:rPr lang="en-US" altLang="zh-TW" dirty="0" smtClean="0">
                <a:latin typeface="+mj-lt"/>
              </a:rPr>
              <a:t>hold data</a:t>
            </a:r>
          </a:p>
          <a:p>
            <a:r>
              <a:rPr lang="en-US" altLang="zh-TW" dirty="0" smtClean="0">
                <a:latin typeface="+mj-lt"/>
              </a:rPr>
              <a:t>Client produces/consumes data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509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eading </a:t>
            </a:r>
            <a:r>
              <a:rPr lang="en-US" altLang="zh-TW" dirty="0" smtClean="0"/>
              <a:t>a </a:t>
            </a:r>
            <a:r>
              <a:rPr lang="en-US" altLang="zh-TW" dirty="0" smtClean="0"/>
              <a:t>File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1040" y="1810544"/>
            <a:ext cx="1440160" cy="5760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Application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347864" y="1810544"/>
            <a:ext cx="1440160" cy="5760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GFS Client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436096" y="1810544"/>
            <a:ext cx="1440160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Master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391400" y="1810544"/>
            <a:ext cx="1501080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chemeClr val="tx1"/>
                </a:solidFill>
              </a:rPr>
              <a:t>Chunkserver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8" name="直線接點 7"/>
          <p:cNvCxnSpPr>
            <a:stCxn id="4" idx="2"/>
          </p:cNvCxnSpPr>
          <p:nvPr/>
        </p:nvCxnSpPr>
        <p:spPr>
          <a:xfrm flipH="1">
            <a:off x="1219200" y="2386608"/>
            <a:ext cx="41920" cy="4395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4038600" y="2386608"/>
            <a:ext cx="29344" cy="4395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6156176" y="2386608"/>
            <a:ext cx="16024" cy="4318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8153400" y="2386608"/>
            <a:ext cx="19000" cy="4395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1259632" y="2818656"/>
            <a:ext cx="2808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676400" y="245861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Open(name, read)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4067944" y="2962672"/>
            <a:ext cx="20882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10800000">
            <a:off x="4067944" y="3351211"/>
            <a:ext cx="20882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716016" y="2602632"/>
            <a:ext cx="84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name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644008" y="29718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handle</a:t>
            </a:r>
            <a:endParaRPr lang="zh-TW" altLang="en-US" dirty="0"/>
          </a:p>
        </p:txBody>
      </p:sp>
      <p:cxnSp>
        <p:nvCxnSpPr>
          <p:cNvPr id="18" name="直線單箭頭接點 17"/>
          <p:cNvCxnSpPr/>
          <p:nvPr/>
        </p:nvCxnSpPr>
        <p:spPr>
          <a:xfrm rot="10800000">
            <a:off x="1259632" y="3429000"/>
            <a:ext cx="2808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2195736" y="29718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handle</a:t>
            </a:r>
            <a:endParaRPr lang="zh-TW" altLang="en-US" dirty="0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259632" y="3810000"/>
            <a:ext cx="2808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524000" y="35052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Read(handle, offset,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</a:t>
            </a:r>
            <a:r>
              <a:rPr lang="en-US" altLang="zh-TW" dirty="0" smtClean="0"/>
              <a:t>length</a:t>
            </a:r>
            <a:r>
              <a:rPr lang="en-US" altLang="zh-TW" dirty="0" smtClean="0"/>
              <a:t>, buffer)</a:t>
            </a:r>
            <a:endParaRPr lang="zh-TW" altLang="en-US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4067944" y="3960812"/>
            <a:ext cx="20882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267200" y="35814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handle,</a:t>
            </a:r>
          </a:p>
          <a:p>
            <a:r>
              <a:rPr lang="en-US" altLang="zh-TW" dirty="0" err="1" smtClean="0"/>
              <a:t>chunk_index</a:t>
            </a:r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191000" y="4191000"/>
            <a:ext cx="196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/>
              <a:t>chunk_handle</a:t>
            </a:r>
            <a:r>
              <a:rPr lang="en-US" altLang="zh-TW" dirty="0" smtClean="0"/>
              <a:t>,</a:t>
            </a:r>
          </a:p>
          <a:p>
            <a:r>
              <a:rPr lang="en-US" altLang="zh-TW" dirty="0" err="1" smtClean="0"/>
              <a:t>chunk_locations</a:t>
            </a:r>
            <a:endParaRPr lang="zh-TW" altLang="en-US" dirty="0"/>
          </a:p>
        </p:txBody>
      </p:sp>
      <p:cxnSp>
        <p:nvCxnSpPr>
          <p:cNvPr id="25" name="直線單箭頭接點 24"/>
          <p:cNvCxnSpPr/>
          <p:nvPr/>
        </p:nvCxnSpPr>
        <p:spPr>
          <a:xfrm rot="10800000">
            <a:off x="4067944" y="4570411"/>
            <a:ext cx="20882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923928" y="4724400"/>
            <a:ext cx="288032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1003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1447800" y="4191000"/>
            <a:ext cx="2404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cache (handle,</a:t>
            </a:r>
          </a:p>
          <a:p>
            <a:r>
              <a:rPr lang="en-US" altLang="zh-TW" dirty="0" err="1" smtClean="0"/>
              <a:t>chunk_index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→</a:t>
            </a:r>
          </a:p>
          <a:p>
            <a:r>
              <a:rPr lang="en-US" altLang="zh-TW" dirty="0" smtClean="0"/>
              <a:t>(</a:t>
            </a:r>
            <a:r>
              <a:rPr lang="en-US" altLang="zh-TW" dirty="0" err="1" smtClean="0"/>
              <a:t>chunk_handle</a:t>
            </a:r>
            <a:r>
              <a:rPr lang="en-US" altLang="zh-TW" dirty="0" smtClean="0"/>
              <a:t>,</a:t>
            </a:r>
          </a:p>
          <a:p>
            <a:r>
              <a:rPr lang="en-US" altLang="zh-TW" dirty="0" smtClean="0"/>
              <a:t>locations),</a:t>
            </a:r>
          </a:p>
          <a:p>
            <a:r>
              <a:rPr lang="en-US" altLang="zh-TW" dirty="0" smtClean="0"/>
              <a:t>select a replica</a:t>
            </a:r>
            <a:endParaRPr lang="zh-TW" altLang="en-US" dirty="0"/>
          </a:p>
        </p:txBody>
      </p:sp>
      <p:cxnSp>
        <p:nvCxnSpPr>
          <p:cNvPr id="28" name="直線單箭頭接點 27"/>
          <p:cNvCxnSpPr/>
          <p:nvPr/>
        </p:nvCxnSpPr>
        <p:spPr>
          <a:xfrm>
            <a:off x="4067944" y="5486400"/>
            <a:ext cx="41044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292080" y="5105400"/>
            <a:ext cx="185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/>
              <a:t>chunk_handle</a:t>
            </a:r>
            <a:r>
              <a:rPr lang="en-US" altLang="zh-TW" dirty="0" smtClean="0"/>
              <a:t>,</a:t>
            </a:r>
          </a:p>
          <a:p>
            <a:r>
              <a:rPr lang="en-US" altLang="zh-TW" dirty="0" err="1" smtClean="0"/>
              <a:t>byte_range</a:t>
            </a:r>
            <a:endParaRPr lang="zh-TW" altLang="en-US" dirty="0"/>
          </a:p>
        </p:txBody>
      </p:sp>
      <p:sp>
        <p:nvSpPr>
          <p:cNvPr id="30" name="向左箭號 29"/>
          <p:cNvSpPr/>
          <p:nvPr/>
        </p:nvSpPr>
        <p:spPr>
          <a:xfrm>
            <a:off x="4067944" y="5638800"/>
            <a:ext cx="4104456" cy="936104"/>
          </a:xfrm>
          <a:prstGeom prst="leftArrow">
            <a:avLst>
              <a:gd name="adj1" fmla="val 68606"/>
              <a:gd name="adj2" fmla="val 704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 smtClean="0"/>
              <a:t>Data</a:t>
            </a:r>
            <a:endParaRPr lang="zh-TW" altLang="en-US" sz="2200" dirty="0"/>
          </a:p>
        </p:txBody>
      </p:sp>
      <p:cxnSp>
        <p:nvCxnSpPr>
          <p:cNvPr id="31" name="直線單箭頭接點 30"/>
          <p:cNvCxnSpPr/>
          <p:nvPr/>
        </p:nvCxnSpPr>
        <p:spPr>
          <a:xfrm rot="10800000">
            <a:off x="1259632" y="6400800"/>
            <a:ext cx="2808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051720" y="6019800"/>
            <a:ext cx="1284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return code</a:t>
            </a:r>
            <a:endParaRPr lang="zh-TW" altLang="en-US" dirty="0"/>
          </a:p>
        </p:txBody>
      </p:sp>
      <p:sp>
        <p:nvSpPr>
          <p:cNvPr id="33" name="左大括弧 32"/>
          <p:cNvSpPr/>
          <p:nvPr/>
        </p:nvSpPr>
        <p:spPr>
          <a:xfrm>
            <a:off x="827584" y="2674640"/>
            <a:ext cx="288032" cy="1080120"/>
          </a:xfrm>
          <a:prstGeom prst="leftBrace">
            <a:avLst>
              <a:gd name="adj1" fmla="val 2042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左大括弧 33"/>
          <p:cNvSpPr/>
          <p:nvPr/>
        </p:nvSpPr>
        <p:spPr>
          <a:xfrm>
            <a:off x="827584" y="3810000"/>
            <a:ext cx="315416" cy="2743200"/>
          </a:xfrm>
          <a:prstGeom prst="leftBrace">
            <a:avLst>
              <a:gd name="adj1" fmla="val 2042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170180" y="3025349"/>
            <a:ext cx="82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Open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79512" y="5040868"/>
            <a:ext cx="96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Read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7" name="直線接點 36"/>
          <p:cNvCxnSpPr/>
          <p:nvPr/>
        </p:nvCxnSpPr>
        <p:spPr>
          <a:xfrm rot="5400000">
            <a:off x="8459264" y="256662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圓柱 37"/>
          <p:cNvSpPr/>
          <p:nvPr/>
        </p:nvSpPr>
        <p:spPr>
          <a:xfrm>
            <a:off x="8388424" y="3081335"/>
            <a:ext cx="504056" cy="21602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圓柱 38"/>
          <p:cNvSpPr/>
          <p:nvPr/>
        </p:nvSpPr>
        <p:spPr>
          <a:xfrm>
            <a:off x="8385466" y="2908082"/>
            <a:ext cx="504056" cy="216024"/>
          </a:xfrm>
          <a:prstGeom prst="ca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圓柱 39"/>
          <p:cNvSpPr/>
          <p:nvPr/>
        </p:nvSpPr>
        <p:spPr>
          <a:xfrm>
            <a:off x="8388424" y="2746648"/>
            <a:ext cx="504056" cy="216024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72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/>
      <p:bldP spid="21" grpId="0"/>
      <p:bldP spid="23" grpId="0"/>
      <p:bldP spid="24" grpId="0"/>
      <p:bldP spid="26" grpId="0" animBg="1"/>
      <p:bldP spid="27" grpId="0"/>
      <p:bldP spid="29" grpId="0"/>
      <p:bldP spid="30" grpId="0" animBg="1"/>
      <p:bldP spid="32" grpId="0"/>
      <p:bldP spid="33" grpId="0" animBg="1"/>
      <p:bldP spid="34" grpId="0" animBg="1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Writing </a:t>
            </a:r>
            <a:r>
              <a:rPr lang="en-US" altLang="zh-TW" dirty="0" smtClean="0"/>
              <a:t>to a File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86000" y="3124200"/>
            <a:ext cx="1797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>
                <a:solidFill>
                  <a:srgbClr val="0000FF"/>
                </a:solidFill>
              </a:rPr>
              <a:t>chunk_handle</a:t>
            </a:r>
            <a:r>
              <a:rPr lang="en-US" altLang="zh-TW" dirty="0" smtClean="0">
                <a:solidFill>
                  <a:srgbClr val="0000FF"/>
                </a:solidFill>
              </a:rPr>
              <a:t>, </a:t>
            </a:r>
            <a:r>
              <a:rPr lang="en-US" altLang="zh-TW" dirty="0" err="1" smtClean="0">
                <a:solidFill>
                  <a:srgbClr val="0000FF"/>
                </a:solidFill>
              </a:rPr>
              <a:t>primary_id</a:t>
            </a:r>
            <a:r>
              <a:rPr lang="en-US" altLang="zh-TW" dirty="0" smtClean="0">
                <a:solidFill>
                  <a:srgbClr val="0000FF"/>
                </a:solidFill>
              </a:rPr>
              <a:t>, </a:t>
            </a:r>
            <a:r>
              <a:rPr lang="en-US" altLang="zh-TW" dirty="0" smtClean="0">
                <a:solidFill>
                  <a:srgbClr val="0000FF"/>
                </a:solidFill>
              </a:rPr>
              <a:t>replica address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855168"/>
            <a:ext cx="1296144" cy="5760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Application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600200" y="1855168"/>
            <a:ext cx="1152128" cy="5760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GFS Client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388206" y="1855168"/>
            <a:ext cx="1008113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Master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495800" y="1855168"/>
            <a:ext cx="1557295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0000"/>
                </a:solidFill>
              </a:rPr>
              <a:t>Chunkserver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cxnSp>
        <p:nvCxnSpPr>
          <p:cNvPr id="10" name="直線接點 9"/>
          <p:cNvCxnSpPr>
            <a:stCxn id="6" idx="2"/>
          </p:cNvCxnSpPr>
          <p:nvPr/>
        </p:nvCxnSpPr>
        <p:spPr>
          <a:xfrm>
            <a:off x="648072" y="2431232"/>
            <a:ext cx="8923" cy="4426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2204170" y="2431232"/>
            <a:ext cx="5630" cy="4426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3885890" y="2431232"/>
            <a:ext cx="310" cy="4426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5334000" y="2431232"/>
            <a:ext cx="14096" cy="4426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096000" y="1855168"/>
            <a:ext cx="1523999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0000"/>
                </a:solidFill>
              </a:rPr>
              <a:t>Primary </a:t>
            </a:r>
            <a:r>
              <a:rPr lang="en-US" altLang="zh-TW" dirty="0" err="1" smtClean="0">
                <a:solidFill>
                  <a:srgbClr val="000000"/>
                </a:solidFill>
              </a:rPr>
              <a:t>Chunkserver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 flipH="1">
            <a:off x="6858000" y="2431232"/>
            <a:ext cx="21202" cy="4426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620000" y="1855168"/>
            <a:ext cx="1523999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000000"/>
                </a:solidFill>
              </a:rPr>
              <a:t>Chunkserver</a:t>
            </a:r>
            <a:endParaRPr lang="zh-TW" altLang="en-US" dirty="0">
              <a:solidFill>
                <a:srgbClr val="000000"/>
              </a:solidFill>
            </a:endParaRPr>
          </a:p>
        </p:txBody>
      </p:sp>
      <p:cxnSp>
        <p:nvCxnSpPr>
          <p:cNvPr id="17" name="直線接點 16"/>
          <p:cNvCxnSpPr/>
          <p:nvPr/>
        </p:nvCxnSpPr>
        <p:spPr>
          <a:xfrm flipH="1">
            <a:off x="8382000" y="2431232"/>
            <a:ext cx="18896" cy="4426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24503" y="2503240"/>
            <a:ext cx="1800200" cy="92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Write(handle, </a:t>
            </a:r>
          </a:p>
          <a:p>
            <a:r>
              <a:rPr lang="en-US" altLang="zh-TW" dirty="0" err="1" smtClean="0">
                <a:solidFill>
                  <a:schemeClr val="accent5">
                    <a:lumMod val="75000"/>
                  </a:schemeClr>
                </a:solidFill>
              </a:rPr>
              <a:t>offset,length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buffer)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96710" y="2743200"/>
            <a:ext cx="829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handle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0" name="左大括弧 19"/>
          <p:cNvSpPr/>
          <p:nvPr/>
        </p:nvSpPr>
        <p:spPr>
          <a:xfrm>
            <a:off x="2020646" y="3124200"/>
            <a:ext cx="144017" cy="648072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285707" y="3276600"/>
            <a:ext cx="762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Query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9600" y="3697069"/>
            <a:ext cx="1643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cache, select a replica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07512" y="3886200"/>
            <a:ext cx="216024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180886" y="2895600"/>
            <a:ext cx="2448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grants a lease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(if not granted before)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680487" y="2823591"/>
            <a:ext cx="15432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2208678" y="3124200"/>
            <a:ext cx="16561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rot="10800000">
            <a:off x="2195737" y="3770259"/>
            <a:ext cx="1697119" cy="2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向右箭號 27"/>
          <p:cNvSpPr/>
          <p:nvPr/>
        </p:nvSpPr>
        <p:spPr>
          <a:xfrm>
            <a:off x="2212288" y="4191000"/>
            <a:ext cx="3096345" cy="648072"/>
          </a:xfrm>
          <a:prstGeom prst="rightArrow">
            <a:avLst>
              <a:gd name="adj1" fmla="val 73516"/>
              <a:gd name="adj2" fmla="val 632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29" name="向右箭號 28"/>
          <p:cNvSpPr/>
          <p:nvPr/>
        </p:nvSpPr>
        <p:spPr>
          <a:xfrm>
            <a:off x="5352065" y="4335015"/>
            <a:ext cx="1493118" cy="648072"/>
          </a:xfrm>
          <a:prstGeom prst="rightArrow">
            <a:avLst>
              <a:gd name="adj1" fmla="val 73516"/>
              <a:gd name="adj2" fmla="val 529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30" name="向右箭號 29"/>
          <p:cNvSpPr/>
          <p:nvPr/>
        </p:nvSpPr>
        <p:spPr>
          <a:xfrm>
            <a:off x="6888615" y="4479032"/>
            <a:ext cx="1493118" cy="648072"/>
          </a:xfrm>
          <a:prstGeom prst="rightArrow">
            <a:avLst>
              <a:gd name="adj1" fmla="val 73516"/>
              <a:gd name="adj2" fmla="val 529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Data</a:t>
            </a:r>
            <a:endParaRPr lang="zh-TW" altLang="en-US" dirty="0"/>
          </a:p>
        </p:txBody>
      </p:sp>
      <p:cxnSp>
        <p:nvCxnSpPr>
          <p:cNvPr id="31" name="直線單箭頭接點 30"/>
          <p:cNvCxnSpPr/>
          <p:nvPr/>
        </p:nvCxnSpPr>
        <p:spPr>
          <a:xfrm rot="10800000">
            <a:off x="6888615" y="5199111"/>
            <a:ext cx="151216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7205223" y="5127103"/>
            <a:ext cx="98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received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 rot="10800000">
            <a:off x="5357398" y="5285977"/>
            <a:ext cx="151216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rot="10800000">
            <a:off x="2236672" y="5343127"/>
            <a:ext cx="310587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172775" y="5015854"/>
            <a:ext cx="145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data received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36" name="直線單箭頭接點 35"/>
          <p:cNvCxnSpPr/>
          <p:nvPr/>
        </p:nvCxnSpPr>
        <p:spPr>
          <a:xfrm>
            <a:off x="2208095" y="5713412"/>
            <a:ext cx="46805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4108878" y="5391893"/>
            <a:ext cx="1131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write (ids)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 rot="10800000">
            <a:off x="5361591" y="5942011"/>
            <a:ext cx="151216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6883283" y="6018212"/>
            <a:ext cx="151216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8285342" y="6063951"/>
            <a:ext cx="216024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5232432" y="5987751"/>
            <a:ext cx="216024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5621047" y="5606751"/>
            <a:ext cx="125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m. order(*)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086600" y="5618419"/>
            <a:ext cx="125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m. order(*)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44" name="直線單箭頭接點 43"/>
          <p:cNvCxnSpPr/>
          <p:nvPr/>
        </p:nvCxnSpPr>
        <p:spPr>
          <a:xfrm>
            <a:off x="5361591" y="6368751"/>
            <a:ext cx="151216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rot="10800000">
            <a:off x="6888615" y="6444951"/>
            <a:ext cx="151216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070732" y="6063951"/>
            <a:ext cx="106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complete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563675" y="6063951"/>
            <a:ext cx="106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complete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48" name="直線單箭頭接點 47"/>
          <p:cNvCxnSpPr/>
          <p:nvPr/>
        </p:nvCxnSpPr>
        <p:spPr>
          <a:xfrm rot="10800000">
            <a:off x="2193237" y="6521151"/>
            <a:ext cx="46805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3964862" y="6140151"/>
            <a:ext cx="118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completed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50" name="直線單箭頭接點 49"/>
          <p:cNvCxnSpPr/>
          <p:nvPr/>
        </p:nvCxnSpPr>
        <p:spPr>
          <a:xfrm rot="10800000">
            <a:off x="695928" y="6597351"/>
            <a:ext cx="151216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796511" y="6140151"/>
            <a:ext cx="1284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return code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52" name="左大括弧 51"/>
          <p:cNvSpPr/>
          <p:nvPr/>
        </p:nvSpPr>
        <p:spPr>
          <a:xfrm>
            <a:off x="2020647" y="4191000"/>
            <a:ext cx="144017" cy="1224135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855699" y="4623046"/>
            <a:ext cx="112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Data Push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4" name="左大括弧 53"/>
          <p:cNvSpPr/>
          <p:nvPr/>
        </p:nvSpPr>
        <p:spPr>
          <a:xfrm>
            <a:off x="2020647" y="5631160"/>
            <a:ext cx="189153" cy="966192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1084544" y="5835351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Commit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6" name="直線單箭頭接點 55"/>
          <p:cNvCxnSpPr/>
          <p:nvPr/>
        </p:nvCxnSpPr>
        <p:spPr>
          <a:xfrm>
            <a:off x="3892855" y="3200400"/>
            <a:ext cx="29523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4648200" y="2602107"/>
            <a:ext cx="4295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* assign mutation order</a:t>
            </a:r>
            <a:r>
              <a:rPr lang="en-US" altLang="zh-TW" dirty="0" smtClean="0">
                <a:solidFill>
                  <a:srgbClr val="FF0000"/>
                </a:solidFill>
              </a:rPr>
              <a:t>, write to disk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6096000" y="195317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 smtClean="0">
                <a:solidFill>
                  <a:srgbClr val="000000"/>
                </a:solidFill>
              </a:rPr>
              <a:t>Chunkserver</a:t>
            </a:r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3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8" grpId="0" animBg="1"/>
      <p:bldP spid="29" grpId="0" animBg="1"/>
      <p:bldP spid="30" grpId="0" animBg="1"/>
      <p:bldP spid="32" grpId="0"/>
      <p:bldP spid="35" grpId="0"/>
      <p:bldP spid="37" grpId="0"/>
      <p:bldP spid="40" grpId="0" animBg="1"/>
      <p:bldP spid="41" grpId="0" animBg="1"/>
      <p:bldP spid="42" grpId="0"/>
      <p:bldP spid="43" grpId="0"/>
      <p:bldP spid="46" grpId="0"/>
      <p:bldP spid="47" grpId="0"/>
      <p:bldP spid="49" grpId="0"/>
      <p:bldP spid="51" grpId="0"/>
      <p:bldP spid="52" grpId="0" animBg="1"/>
      <p:bldP spid="53" grpId="0"/>
      <p:bldP spid="54" grpId="0" animBg="1"/>
      <p:bldP spid="55" grpId="0"/>
      <p:bldP spid="64" grpId="0"/>
      <p:bldP spid="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Single Master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The master have global knowledge of chunks</a:t>
            </a:r>
          </a:p>
          <a:p>
            <a:pPr lvl="1"/>
            <a:r>
              <a:rPr lang="en-US" altLang="zh-TW" dirty="0" smtClean="0">
                <a:latin typeface="+mj-lt"/>
              </a:rPr>
              <a:t>Easy to make decisions on placement and replication</a:t>
            </a:r>
          </a:p>
          <a:p>
            <a:pPr lvl="1"/>
            <a:r>
              <a:rPr lang="en-US" altLang="zh-TW" dirty="0" smtClean="0">
                <a:latin typeface="+mj-lt"/>
              </a:rPr>
              <a:t>Single </a:t>
            </a:r>
            <a:r>
              <a:rPr lang="en-US" altLang="zh-TW" dirty="0" smtClean="0">
                <a:latin typeface="+mj-lt"/>
              </a:rPr>
              <a:t>point of failure</a:t>
            </a:r>
          </a:p>
          <a:p>
            <a:pPr lvl="1"/>
            <a:r>
              <a:rPr lang="en-US" altLang="zh-TW" dirty="0" smtClean="0">
                <a:latin typeface="+mj-lt"/>
              </a:rPr>
              <a:t>Scalability bottleneck</a:t>
            </a:r>
          </a:p>
          <a:p>
            <a:r>
              <a:rPr lang="en-US" altLang="zh-TW" dirty="0" smtClean="0">
                <a:latin typeface="+mj-lt"/>
              </a:rPr>
              <a:t>GFS solutions:</a:t>
            </a:r>
          </a:p>
          <a:p>
            <a:pPr lvl="1"/>
            <a:r>
              <a:rPr lang="en-US" altLang="zh-TW" dirty="0" smtClean="0">
                <a:latin typeface="+mj-lt"/>
              </a:rPr>
              <a:t>Shadow masters</a:t>
            </a:r>
          </a:p>
          <a:p>
            <a:pPr lvl="1"/>
            <a:r>
              <a:rPr lang="en-US" altLang="zh-TW" dirty="0" smtClean="0">
                <a:latin typeface="+mj-lt"/>
              </a:rPr>
              <a:t>Minimize master involvement</a:t>
            </a:r>
          </a:p>
          <a:p>
            <a:pPr lvl="2"/>
            <a:r>
              <a:rPr lang="en-US" altLang="zh-TW" dirty="0" smtClean="0">
                <a:latin typeface="+mj-lt"/>
              </a:rPr>
              <a:t>Cache </a:t>
            </a:r>
            <a:r>
              <a:rPr lang="en-US" altLang="zh-TW" dirty="0" smtClean="0">
                <a:latin typeface="+mj-lt"/>
              </a:rPr>
              <a:t>metadata at clients</a:t>
            </a:r>
          </a:p>
          <a:p>
            <a:pPr lvl="2"/>
            <a:r>
              <a:rPr lang="en-US" altLang="zh-TW" dirty="0">
                <a:latin typeface="+mj-lt"/>
              </a:rPr>
              <a:t>L</a:t>
            </a:r>
            <a:r>
              <a:rPr lang="en-US" altLang="zh-TW" dirty="0" smtClean="0">
                <a:latin typeface="+mj-lt"/>
              </a:rPr>
              <a:t>arge </a:t>
            </a:r>
            <a:r>
              <a:rPr lang="en-US" altLang="zh-TW" dirty="0" smtClean="0">
                <a:latin typeface="+mj-lt"/>
              </a:rPr>
              <a:t>chunk size</a:t>
            </a:r>
          </a:p>
          <a:p>
            <a:pPr lvl="2"/>
            <a:r>
              <a:rPr lang="en-US" altLang="zh-TW" dirty="0">
                <a:latin typeface="+mj-lt"/>
              </a:rPr>
              <a:t>M</a:t>
            </a:r>
            <a:r>
              <a:rPr lang="en-US" altLang="zh-TW" dirty="0" smtClean="0">
                <a:latin typeface="+mj-lt"/>
              </a:rPr>
              <a:t>aster </a:t>
            </a:r>
            <a:r>
              <a:rPr lang="en-US" altLang="zh-TW" dirty="0" smtClean="0">
                <a:latin typeface="+mj-lt"/>
              </a:rPr>
              <a:t>delegates authority to primary replicas in data mutations(chunk leases)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076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Chunkserver</a:t>
            </a:r>
            <a:r>
              <a:rPr lang="en-US" altLang="zh-TW" dirty="0" smtClean="0"/>
              <a:t> -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Data organized in files and directories</a:t>
            </a:r>
          </a:p>
          <a:p>
            <a:pPr lvl="1"/>
            <a:r>
              <a:rPr lang="en-US" altLang="zh-TW" dirty="0" smtClean="0">
                <a:latin typeface="+mj-lt"/>
              </a:rPr>
              <a:t>Manipulation through file handles</a:t>
            </a:r>
          </a:p>
          <a:p>
            <a:r>
              <a:rPr lang="en-US" altLang="zh-TW" dirty="0" smtClean="0">
                <a:latin typeface="+mj-lt"/>
              </a:rPr>
              <a:t>Files stored in </a:t>
            </a:r>
            <a:r>
              <a:rPr lang="en-US" altLang="zh-TW" i="1" dirty="0" smtClean="0">
                <a:latin typeface="+mj-lt"/>
              </a:rPr>
              <a:t>chunks</a:t>
            </a:r>
            <a:endParaRPr lang="en-US" altLang="zh-TW" dirty="0" smtClean="0">
              <a:latin typeface="+mj-lt"/>
            </a:endParaRPr>
          </a:p>
          <a:p>
            <a:pPr lvl="1"/>
            <a:r>
              <a:rPr lang="en-US" altLang="zh-TW" dirty="0" smtClean="0">
                <a:latin typeface="+mj-lt"/>
              </a:rPr>
              <a:t>A chunk is a Linux file on local disk of a </a:t>
            </a:r>
            <a:r>
              <a:rPr lang="en-US" altLang="zh-TW" dirty="0" err="1" smtClean="0">
                <a:latin typeface="+mj-lt"/>
              </a:rPr>
              <a:t>chunkserver</a:t>
            </a:r>
            <a:endParaRPr lang="en-US" altLang="zh-TW" dirty="0" smtClean="0">
              <a:latin typeface="+mj-lt"/>
            </a:endParaRPr>
          </a:p>
          <a:p>
            <a:pPr lvl="1"/>
            <a:r>
              <a:rPr lang="en-US" altLang="zh-TW" dirty="0" smtClean="0">
                <a:latin typeface="+mj-lt"/>
              </a:rPr>
              <a:t>Unique 64 bit chunk handles, assigned by master at creation time</a:t>
            </a:r>
          </a:p>
          <a:p>
            <a:pPr lvl="1"/>
            <a:r>
              <a:rPr lang="en-US" altLang="zh-TW" dirty="0" smtClean="0">
                <a:latin typeface="+mj-lt"/>
              </a:rPr>
              <a:t>Fixed chunk size of 64MB</a:t>
            </a:r>
          </a:p>
          <a:p>
            <a:pPr lvl="1"/>
            <a:r>
              <a:rPr lang="en-US" altLang="zh-TW" dirty="0" smtClean="0">
                <a:latin typeface="+mj-lt"/>
              </a:rPr>
              <a:t>Read/write by (chunk handle, byte range)</a:t>
            </a:r>
          </a:p>
          <a:p>
            <a:pPr lvl="1"/>
            <a:r>
              <a:rPr lang="en-US" altLang="zh-TW" dirty="0" smtClean="0">
                <a:latin typeface="+mj-lt"/>
              </a:rPr>
              <a:t>Each chunk is replicated across 3+ </a:t>
            </a:r>
            <a:r>
              <a:rPr lang="en-US" altLang="zh-TW" dirty="0" err="1" smtClean="0">
                <a:latin typeface="+mj-lt"/>
              </a:rPr>
              <a:t>chunkservers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413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Metadata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+mj-lt"/>
              </a:rPr>
              <a:t>Namespace and file-to-chunk mapping are kept persistent</a:t>
            </a:r>
          </a:p>
          <a:p>
            <a:r>
              <a:rPr lang="en-US" altLang="zh-TW" dirty="0" smtClean="0">
                <a:latin typeface="+mj-lt"/>
              </a:rPr>
              <a:t>Operation </a:t>
            </a:r>
            <a:r>
              <a:rPr lang="en-US" altLang="zh-TW" dirty="0" smtClean="0">
                <a:latin typeface="+mj-lt"/>
              </a:rPr>
              <a:t>logs = historical record of mutations</a:t>
            </a:r>
          </a:p>
          <a:p>
            <a:pPr lvl="1"/>
            <a:r>
              <a:rPr lang="en-US" altLang="zh-TW" dirty="0">
                <a:latin typeface="+mj-lt"/>
              </a:rPr>
              <a:t>R</a:t>
            </a:r>
            <a:r>
              <a:rPr lang="en-US" altLang="zh-TW" dirty="0" smtClean="0">
                <a:latin typeface="+mj-lt"/>
              </a:rPr>
              <a:t>epresents </a:t>
            </a:r>
            <a:r>
              <a:rPr lang="en-US" altLang="zh-TW" dirty="0" smtClean="0">
                <a:latin typeface="+mj-lt"/>
              </a:rPr>
              <a:t>the timeline of changes to metadata in concurrent operations</a:t>
            </a:r>
          </a:p>
          <a:p>
            <a:pPr lvl="1"/>
            <a:r>
              <a:rPr lang="en-US" altLang="zh-TW" dirty="0">
                <a:latin typeface="+mj-lt"/>
              </a:rPr>
              <a:t>S</a:t>
            </a:r>
            <a:r>
              <a:rPr lang="en-US" altLang="zh-TW" dirty="0" smtClean="0">
                <a:latin typeface="+mj-lt"/>
              </a:rPr>
              <a:t>tored </a:t>
            </a:r>
            <a:r>
              <a:rPr lang="en-US" altLang="zh-TW" dirty="0" smtClean="0">
                <a:latin typeface="+mj-lt"/>
              </a:rPr>
              <a:t>on master's local disk</a:t>
            </a:r>
          </a:p>
          <a:p>
            <a:pPr lvl="1"/>
            <a:r>
              <a:rPr lang="en-US" altLang="zh-TW" dirty="0">
                <a:latin typeface="+mj-lt"/>
              </a:rPr>
              <a:t>R</a:t>
            </a:r>
            <a:r>
              <a:rPr lang="en-US" altLang="zh-TW" dirty="0" smtClean="0">
                <a:latin typeface="+mj-lt"/>
              </a:rPr>
              <a:t>eplicated </a:t>
            </a:r>
            <a:r>
              <a:rPr lang="en-US" altLang="zh-TW" dirty="0" smtClean="0">
                <a:latin typeface="+mj-lt"/>
              </a:rPr>
              <a:t>remotely</a:t>
            </a:r>
          </a:p>
          <a:p>
            <a:r>
              <a:rPr lang="en-US" altLang="zh-TW" dirty="0" smtClean="0">
                <a:latin typeface="+mj-lt"/>
              </a:rPr>
              <a:t>A mutation is not done or visible until the operation log is stored locally and remotely</a:t>
            </a:r>
          </a:p>
          <a:p>
            <a:pPr lvl="1"/>
            <a:r>
              <a:rPr lang="en-US" altLang="zh-TW" dirty="0" smtClean="0">
                <a:latin typeface="+mj-lt"/>
              </a:rPr>
              <a:t>master may group operation logs for batch flush</a:t>
            </a:r>
            <a:endParaRPr lang="zh-TW" altLang="en-US" dirty="0" smtClean="0">
              <a:latin typeface="+mj-lt"/>
            </a:endParaRPr>
          </a:p>
          <a:p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79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Consistency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GFS has a relaxed consistency model</a:t>
            </a:r>
          </a:p>
          <a:p>
            <a:r>
              <a:rPr lang="en-US" altLang="zh-TW" dirty="0" smtClean="0">
                <a:latin typeface="+mj-lt"/>
              </a:rPr>
              <a:t>Namespace changes </a:t>
            </a:r>
            <a:r>
              <a:rPr lang="en-US" altLang="zh-TW" dirty="0" smtClean="0">
                <a:latin typeface="+mj-lt"/>
              </a:rPr>
              <a:t>are </a:t>
            </a:r>
            <a:r>
              <a:rPr lang="en-US" altLang="zh-TW" dirty="0" smtClean="0">
                <a:solidFill>
                  <a:srgbClr val="FF0000"/>
                </a:solidFill>
                <a:latin typeface="+mj-lt"/>
              </a:rPr>
              <a:t>atomic</a:t>
            </a:r>
            <a:r>
              <a:rPr lang="en-US" altLang="zh-TW" dirty="0" smtClean="0">
                <a:latin typeface="+mj-lt"/>
              </a:rPr>
              <a:t> and </a:t>
            </a:r>
            <a:r>
              <a:rPr lang="en-US" altLang="zh-TW" dirty="0" smtClean="0">
                <a:solidFill>
                  <a:srgbClr val="FF0000"/>
                </a:solidFill>
                <a:latin typeface="+mj-lt"/>
              </a:rPr>
              <a:t>consistent</a:t>
            </a:r>
          </a:p>
          <a:p>
            <a:pPr lvl="1"/>
            <a:r>
              <a:rPr lang="en-US" altLang="zh-TW" dirty="0" smtClean="0">
                <a:latin typeface="+mj-lt"/>
              </a:rPr>
              <a:t>Handled </a:t>
            </a:r>
            <a:r>
              <a:rPr lang="en-US" altLang="zh-TW" dirty="0" smtClean="0">
                <a:latin typeface="+mj-lt"/>
              </a:rPr>
              <a:t>exclusively by the </a:t>
            </a:r>
            <a:r>
              <a:rPr lang="en-US" altLang="zh-TW" dirty="0" smtClean="0">
                <a:solidFill>
                  <a:srgbClr val="FF0000"/>
                </a:solidFill>
                <a:latin typeface="+mj-lt"/>
              </a:rPr>
              <a:t>master</a:t>
            </a:r>
            <a:r>
              <a:rPr lang="en-US" altLang="zh-TW" dirty="0" smtClean="0">
                <a:latin typeface="+mj-lt"/>
              </a:rPr>
              <a:t> using namespace </a:t>
            </a:r>
            <a:r>
              <a:rPr lang="en-US" altLang="zh-TW" dirty="0" smtClean="0">
                <a:solidFill>
                  <a:srgbClr val="FF0000"/>
                </a:solidFill>
                <a:latin typeface="+mj-lt"/>
              </a:rPr>
              <a:t>lock</a:t>
            </a:r>
            <a:r>
              <a:rPr lang="en-US" altLang="zh-TW" dirty="0" smtClean="0">
                <a:latin typeface="+mj-lt"/>
              </a:rPr>
              <a:t>, whose order is defined </a:t>
            </a:r>
            <a:r>
              <a:rPr lang="en-US" altLang="zh-TW" dirty="0" smtClean="0">
                <a:latin typeface="+mj-lt"/>
              </a:rPr>
              <a:t>by the </a:t>
            </a:r>
            <a:r>
              <a:rPr lang="en-US" altLang="zh-TW" dirty="0" smtClean="0">
                <a:solidFill>
                  <a:srgbClr val="FF0000"/>
                </a:solidFill>
                <a:latin typeface="+mj-lt"/>
              </a:rPr>
              <a:t>operation logs</a:t>
            </a:r>
          </a:p>
          <a:p>
            <a:r>
              <a:rPr lang="en-US" altLang="zh-TW" dirty="0" smtClean="0">
                <a:latin typeface="+mj-lt"/>
              </a:rPr>
              <a:t>File </a:t>
            </a:r>
            <a:r>
              <a:rPr lang="en-US" altLang="zh-TW" dirty="0" smtClean="0">
                <a:latin typeface="+mj-lt"/>
              </a:rPr>
              <a:t>data changes</a:t>
            </a:r>
            <a:r>
              <a:rPr lang="en-US" altLang="zh-TW" dirty="0">
                <a:latin typeface="+mj-lt"/>
              </a:rPr>
              <a:t> </a:t>
            </a:r>
            <a:r>
              <a:rPr lang="en-US" altLang="zh-TW" dirty="0" smtClean="0">
                <a:latin typeface="+mj-lt"/>
              </a:rPr>
              <a:t>is</a:t>
            </a:r>
            <a:r>
              <a:rPr lang="en-US" altLang="zh-TW" dirty="0" smtClean="0">
                <a:latin typeface="+mj-lt"/>
              </a:rPr>
              <a:t> </a:t>
            </a:r>
            <a:r>
              <a:rPr lang="en-US" altLang="zh-TW" dirty="0" smtClean="0">
                <a:latin typeface="+mj-lt"/>
              </a:rPr>
              <a:t>complicated </a:t>
            </a:r>
            <a:r>
              <a:rPr lang="en-US" altLang="zh-TW" dirty="0" smtClean="0">
                <a:latin typeface="+mj-lt"/>
              </a:rPr>
              <a:t>(replicas)</a:t>
            </a:r>
            <a:endParaRPr lang="en-US" altLang="zh-TW" dirty="0" smtClean="0">
              <a:latin typeface="+mj-lt"/>
            </a:endParaRPr>
          </a:p>
          <a:p>
            <a:pPr lvl="1"/>
            <a:r>
              <a:rPr lang="en-US" altLang="zh-TW" dirty="0" smtClean="0">
                <a:latin typeface="+mj-lt"/>
              </a:rPr>
              <a:t>“Consistent” = all replicas have the same data</a:t>
            </a:r>
          </a:p>
          <a:p>
            <a:pPr lvl="1"/>
            <a:r>
              <a:rPr lang="en-US" altLang="zh-TW" dirty="0" smtClean="0">
                <a:latin typeface="+mj-lt"/>
              </a:rPr>
              <a:t>“Defined” = consistent + replica reflects the </a:t>
            </a:r>
            <a:r>
              <a:rPr lang="en-US" altLang="zh-TW" dirty="0" smtClean="0">
                <a:latin typeface="+mj-lt"/>
              </a:rPr>
              <a:t>change </a:t>
            </a:r>
            <a:r>
              <a:rPr lang="en-US" altLang="zh-TW" dirty="0" smtClean="0">
                <a:latin typeface="+mj-lt"/>
              </a:rPr>
              <a:t>entirely</a:t>
            </a:r>
          </a:p>
          <a:p>
            <a:pPr lvl="1"/>
            <a:r>
              <a:rPr lang="en-US" altLang="zh-TW" dirty="0" smtClean="0">
                <a:latin typeface="+mj-lt"/>
              </a:rPr>
              <a:t>A relaxed consistency model: </a:t>
            </a:r>
            <a:r>
              <a:rPr lang="en-US" altLang="zh-TW" dirty="0" smtClean="0">
                <a:solidFill>
                  <a:srgbClr val="FF0000"/>
                </a:solidFill>
                <a:latin typeface="+mj-lt"/>
              </a:rPr>
              <a:t>not always consistent</a:t>
            </a:r>
            <a:r>
              <a:rPr lang="en-US" altLang="zh-TW" dirty="0" smtClean="0">
                <a:latin typeface="+mj-lt"/>
              </a:rPr>
              <a:t>, </a:t>
            </a:r>
            <a:r>
              <a:rPr lang="en-US" altLang="zh-TW" dirty="0" smtClean="0">
                <a:solidFill>
                  <a:srgbClr val="FF0000"/>
                </a:solidFill>
                <a:latin typeface="+mj-lt"/>
              </a:rPr>
              <a:t>not always defined</a:t>
            </a:r>
            <a:r>
              <a:rPr lang="en-US" altLang="zh-TW" dirty="0" smtClean="0">
                <a:latin typeface="+mj-lt"/>
              </a:rPr>
              <a:t>, either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19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+mj-lt"/>
              </a:rPr>
              <a:t>Mutation = write or append</a:t>
            </a:r>
          </a:p>
          <a:p>
            <a:pPr lvl="1"/>
            <a:r>
              <a:rPr lang="en-US" altLang="zh-TW" dirty="0" smtClean="0">
                <a:latin typeface="+mj-lt"/>
              </a:rPr>
              <a:t>must be done for all replicas</a:t>
            </a:r>
          </a:p>
          <a:p>
            <a:r>
              <a:rPr lang="en-US" altLang="zh-TW" dirty="0" smtClean="0">
                <a:latin typeface="+mj-lt"/>
              </a:rPr>
              <a:t>Goal:</a:t>
            </a:r>
            <a:r>
              <a:rPr lang="en-US" altLang="zh-TW" dirty="0">
                <a:latin typeface="+mj-lt"/>
              </a:rPr>
              <a:t> </a:t>
            </a:r>
            <a:r>
              <a:rPr lang="en-US" altLang="zh-TW" dirty="0" smtClean="0">
                <a:latin typeface="+mj-lt"/>
              </a:rPr>
              <a:t>minimize </a:t>
            </a:r>
            <a:r>
              <a:rPr lang="en-US" altLang="zh-TW" dirty="0" smtClean="0">
                <a:latin typeface="+mj-lt"/>
              </a:rPr>
              <a:t>master involvement</a:t>
            </a:r>
          </a:p>
          <a:p>
            <a:r>
              <a:rPr lang="en-US" altLang="zh-TW" dirty="0" smtClean="0">
                <a:latin typeface="+mj-lt"/>
              </a:rPr>
              <a:t>Lease mechanism for consistency</a:t>
            </a:r>
          </a:p>
          <a:p>
            <a:pPr lvl="1"/>
            <a:r>
              <a:rPr lang="en-US" altLang="zh-TW" dirty="0" smtClean="0">
                <a:latin typeface="+mj-lt"/>
              </a:rPr>
              <a:t>master picks one replica as primary; gives it a “lease” for mutations</a:t>
            </a:r>
          </a:p>
          <a:p>
            <a:pPr lvl="1"/>
            <a:r>
              <a:rPr lang="en-US" altLang="zh-TW" dirty="0" smtClean="0">
                <a:latin typeface="+mj-lt"/>
              </a:rPr>
              <a:t>a lease = a lock that has an expiration time</a:t>
            </a:r>
          </a:p>
          <a:p>
            <a:pPr lvl="1"/>
            <a:r>
              <a:rPr lang="en-US" altLang="zh-TW" dirty="0" smtClean="0">
                <a:latin typeface="+mj-lt"/>
              </a:rPr>
              <a:t>primary defines a serial order of mutations</a:t>
            </a:r>
          </a:p>
          <a:p>
            <a:pPr lvl="1"/>
            <a:r>
              <a:rPr lang="en-US" altLang="zh-TW" dirty="0" smtClean="0">
                <a:latin typeface="+mj-lt"/>
              </a:rPr>
              <a:t>all replicas follow this order</a:t>
            </a:r>
          </a:p>
          <a:p>
            <a:r>
              <a:rPr lang="en-US" altLang="zh-TW" dirty="0" smtClean="0">
                <a:latin typeface="+mj-lt"/>
              </a:rPr>
              <a:t>Data flow is decoupled from control flow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858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FS Design </a:t>
            </a:r>
            <a:r>
              <a:rPr lang="en-US" altLang="zh-TW" dirty="0" smtClean="0"/>
              <a:t>Considerations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How to find </a:t>
            </a:r>
            <a:r>
              <a:rPr lang="en-US" altLang="zh-TW" dirty="0" smtClean="0">
                <a:latin typeface="+mj-lt"/>
              </a:rPr>
              <a:t>files? (</a:t>
            </a:r>
            <a:r>
              <a:rPr lang="en-US" altLang="zh-TW" dirty="0" smtClean="0">
                <a:latin typeface="+mj-lt"/>
              </a:rPr>
              <a:t>Namespace)</a:t>
            </a:r>
            <a:endParaRPr lang="en-US" altLang="zh-TW" dirty="0" smtClean="0">
              <a:latin typeface="+mj-lt"/>
            </a:endParaRPr>
          </a:p>
          <a:p>
            <a:pPr lvl="1"/>
            <a:r>
              <a:rPr lang="en-US" altLang="zh-TW" dirty="0"/>
              <a:t>Logical </a:t>
            </a:r>
            <a:r>
              <a:rPr lang="en-US" altLang="zh-TW" dirty="0" smtClean="0"/>
              <a:t>volume and </a:t>
            </a:r>
            <a:r>
              <a:rPr lang="en-US" altLang="zh-TW" dirty="0">
                <a:latin typeface="+mj-lt"/>
              </a:rPr>
              <a:t>p</a:t>
            </a:r>
            <a:r>
              <a:rPr lang="en-US" altLang="zh-TW" dirty="0" smtClean="0">
                <a:latin typeface="+mj-lt"/>
              </a:rPr>
              <a:t>hysical </a:t>
            </a:r>
            <a:r>
              <a:rPr lang="en-US" altLang="zh-TW" dirty="0" smtClean="0">
                <a:latin typeface="+mj-lt"/>
              </a:rPr>
              <a:t>mapping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TW" sz="2800" dirty="0"/>
              <a:t>What to do when more than one user reads/writes on the same file</a:t>
            </a:r>
            <a:r>
              <a:rPr lang="en-US" altLang="zh-TW" sz="2800" dirty="0" smtClean="0"/>
              <a:t>? (</a:t>
            </a:r>
            <a:r>
              <a:rPr lang="en-US" altLang="zh-TW" sz="2800" dirty="0" smtClean="0">
                <a:latin typeface="+mj-lt"/>
              </a:rPr>
              <a:t>Consistency)</a:t>
            </a:r>
            <a:endParaRPr lang="en-US" altLang="zh-TW" sz="2800" dirty="0" smtClean="0">
              <a:latin typeface="+mj-lt"/>
            </a:endParaRP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TW" sz="2800" dirty="0" smtClean="0"/>
              <a:t>Who </a:t>
            </a:r>
            <a:r>
              <a:rPr lang="en-US" altLang="zh-TW" sz="2800" dirty="0"/>
              <a:t>can do what to a file? </a:t>
            </a:r>
            <a:r>
              <a:rPr lang="en-US" altLang="zh-TW" sz="2800" dirty="0" smtClean="0"/>
              <a:t>(</a:t>
            </a:r>
            <a:r>
              <a:rPr lang="en-US" altLang="zh-TW" sz="2800" dirty="0" smtClean="0">
                <a:latin typeface="+mj-lt"/>
              </a:rPr>
              <a:t>Security)</a:t>
            </a:r>
            <a:endParaRPr lang="en-US" altLang="zh-TW" sz="2800" dirty="0" smtClean="0">
              <a:latin typeface="+mj-lt"/>
            </a:endParaRPr>
          </a:p>
          <a:p>
            <a:pPr lvl="1"/>
            <a:r>
              <a:rPr lang="en-US" altLang="zh-TW" dirty="0" smtClean="0">
                <a:latin typeface="+mj-lt"/>
              </a:rPr>
              <a:t>Authentication</a:t>
            </a:r>
            <a:r>
              <a:rPr lang="en-US" altLang="zh-TW" dirty="0" smtClean="0">
                <a:latin typeface="+mj-lt"/>
              </a:rPr>
              <a:t>/Access Control List (ACL)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TW" sz="2800" dirty="0" smtClean="0"/>
              <a:t>How to avoid files damages </a:t>
            </a:r>
            <a:r>
              <a:rPr lang="en-US" altLang="zh-TW" sz="2800" dirty="0"/>
              <a:t>at power outage or other hardware failures</a:t>
            </a:r>
            <a:r>
              <a:rPr lang="en-US" altLang="zh-TW" sz="2800" dirty="0" smtClean="0"/>
              <a:t>?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(</a:t>
            </a:r>
            <a:r>
              <a:rPr lang="en-US" altLang="zh-TW" sz="2800" dirty="0" smtClean="0">
                <a:latin typeface="+mj-lt"/>
              </a:rPr>
              <a:t>Reliability)</a:t>
            </a:r>
            <a:endParaRPr lang="en-US" altLang="zh-TW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871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91516"/>
            <a:ext cx="16954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線單箭頭接點 20"/>
          <p:cNvCxnSpPr>
            <a:stCxn id="4" idx="2"/>
          </p:cNvCxnSpPr>
          <p:nvPr/>
        </p:nvCxnSpPr>
        <p:spPr>
          <a:xfrm rot="16200000" flipH="1">
            <a:off x="2202607" y="3642602"/>
            <a:ext cx="1842095" cy="163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275856" y="3491716"/>
            <a:ext cx="280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Write X at region @ in C1</a:t>
            </a:r>
            <a:endParaRPr lang="zh-TW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" name="群組 31"/>
          <p:cNvGrpSpPr/>
          <p:nvPr/>
        </p:nvGrpSpPr>
        <p:grpSpPr>
          <a:xfrm>
            <a:off x="2411760" y="4571836"/>
            <a:ext cx="1872208" cy="1449452"/>
            <a:chOff x="2411760" y="4221088"/>
            <a:chExt cx="1872208" cy="1449452"/>
          </a:xfrm>
        </p:grpSpPr>
        <p:sp>
          <p:nvSpPr>
            <p:cNvPr id="5" name="圓角矩形 4"/>
            <p:cNvSpPr/>
            <p:nvPr/>
          </p:nvSpPr>
          <p:spPr>
            <a:xfrm>
              <a:off x="2411760" y="4221088"/>
              <a:ext cx="1872208" cy="1440160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alpha val="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2809900" y="4437112"/>
              <a:ext cx="1080120" cy="864096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131840" y="5301208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2"/>
                  </a:solidFill>
                </a:rPr>
                <a:t>C1</a:t>
              </a:r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</p:grpSp>
      <p:grpSp>
        <p:nvGrpSpPr>
          <p:cNvPr id="3" name="群組 38"/>
          <p:cNvGrpSpPr/>
          <p:nvPr/>
        </p:nvGrpSpPr>
        <p:grpSpPr>
          <a:xfrm>
            <a:off x="4644008" y="4571836"/>
            <a:ext cx="1872208" cy="1449452"/>
            <a:chOff x="2411760" y="4221088"/>
            <a:chExt cx="1872208" cy="1449452"/>
          </a:xfrm>
        </p:grpSpPr>
        <p:sp>
          <p:nvSpPr>
            <p:cNvPr id="40" name="圓角矩形 39"/>
            <p:cNvSpPr/>
            <p:nvPr/>
          </p:nvSpPr>
          <p:spPr>
            <a:xfrm>
              <a:off x="2411760" y="4221088"/>
              <a:ext cx="1872208" cy="1440160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2809900" y="4437112"/>
              <a:ext cx="1080120" cy="864096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3131840" y="5301208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2"/>
                  </a:solidFill>
                </a:rPr>
                <a:t>C1</a:t>
              </a:r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</p:grpSp>
      <p:grpSp>
        <p:nvGrpSpPr>
          <p:cNvPr id="6" name="群組 42"/>
          <p:cNvGrpSpPr/>
          <p:nvPr/>
        </p:nvGrpSpPr>
        <p:grpSpPr>
          <a:xfrm>
            <a:off x="6732240" y="4571836"/>
            <a:ext cx="1872208" cy="1449452"/>
            <a:chOff x="2411760" y="4221088"/>
            <a:chExt cx="1872208" cy="1449452"/>
          </a:xfrm>
        </p:grpSpPr>
        <p:sp>
          <p:nvSpPr>
            <p:cNvPr id="44" name="圓角矩形 43"/>
            <p:cNvSpPr/>
            <p:nvPr/>
          </p:nvSpPr>
          <p:spPr>
            <a:xfrm>
              <a:off x="2411760" y="4221088"/>
              <a:ext cx="1872208" cy="1440160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2809900" y="4437112"/>
              <a:ext cx="1080120" cy="864096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3131840" y="5301208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2"/>
                  </a:solidFill>
                </a:rPr>
                <a:t>C1</a:t>
              </a:r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</p:grpSp>
      <p:sp>
        <p:nvSpPr>
          <p:cNvPr id="47" name="文字方塊 46"/>
          <p:cNvSpPr txBox="1"/>
          <p:nvPr/>
        </p:nvSpPr>
        <p:spPr>
          <a:xfrm>
            <a:off x="4860032" y="2627620"/>
            <a:ext cx="2411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Region inconsistent</a:t>
            </a:r>
            <a:endParaRPr lang="zh-TW" altLang="en-US" sz="22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860032" y="2636912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Region consistent</a:t>
            </a:r>
            <a:endParaRPr lang="zh-TW" altLang="en-US" sz="2200" dirty="0"/>
          </a:p>
        </p:txBody>
      </p:sp>
      <p:sp>
        <p:nvSpPr>
          <p:cNvPr id="49" name="矩形 48"/>
          <p:cNvSpPr/>
          <p:nvPr/>
        </p:nvSpPr>
        <p:spPr>
          <a:xfrm>
            <a:off x="7524328" y="50229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5426571" y="50229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3194323" y="50229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/>
              <a:t>X</a:t>
            </a:r>
            <a:endParaRPr lang="zh-TW" altLang="en-US" dirty="0"/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27620"/>
            <a:ext cx="16954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圖案 55"/>
          <p:cNvCxnSpPr>
            <a:stCxn id="54" idx="2"/>
          </p:cNvCxnSpPr>
          <p:nvPr/>
        </p:nvCxnSpPr>
        <p:spPr>
          <a:xfrm rot="16200000" flipH="1">
            <a:off x="978471" y="3858626"/>
            <a:ext cx="1626071" cy="1240507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3275856" y="3501008"/>
            <a:ext cx="2997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Write xyz at region @ in C1</a:t>
            </a:r>
            <a:endParaRPr lang="zh-TW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251520" y="5291916"/>
            <a:ext cx="212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Write </a:t>
            </a:r>
            <a:r>
              <a:rPr lang="en-US" altLang="zh-TW" sz="2000" dirty="0" err="1" smtClean="0">
                <a:solidFill>
                  <a:schemeClr val="accent5">
                    <a:lumMod val="75000"/>
                  </a:schemeClr>
                </a:solidFill>
              </a:rPr>
              <a:t>abc</a:t>
            </a:r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 at region @ in C1</a:t>
            </a:r>
            <a:endParaRPr lang="zh-TW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4211960" y="2638073"/>
            <a:ext cx="405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Region consistent but undefined </a:t>
            </a:r>
            <a:endParaRPr lang="zh-TW" altLang="en-US" sz="22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2956796" y="5013176"/>
            <a:ext cx="80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xyzabc</a:t>
            </a:r>
            <a:endParaRPr lang="zh-TW" altLang="en-US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5186164" y="5013176"/>
            <a:ext cx="80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xyzabc</a:t>
            </a:r>
            <a:endParaRPr lang="zh-TW" altLang="en-US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7308304" y="5003884"/>
            <a:ext cx="80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xyzabc</a:t>
            </a:r>
            <a:endParaRPr lang="zh-TW" altLang="en-US" dirty="0"/>
          </a:p>
        </p:txBody>
      </p:sp>
      <p:sp>
        <p:nvSpPr>
          <p:cNvPr id="30" name="標題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altLang="zh-TW" dirty="0" smtClean="0"/>
              <a:t>Write/Concurrent Write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00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47" grpId="0"/>
      <p:bldP spid="47" grpId="1"/>
      <p:bldP spid="48" grpId="0"/>
      <p:bldP spid="48" grpId="1"/>
      <p:bldP spid="49" grpId="0"/>
      <p:bldP spid="49" grpId="1"/>
      <p:bldP spid="52" grpId="0"/>
      <p:bldP spid="52" grpId="1"/>
      <p:bldP spid="53" grpId="0"/>
      <p:bldP spid="53" grpId="1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91516"/>
            <a:ext cx="16954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單箭頭接點 4"/>
          <p:cNvCxnSpPr>
            <a:stCxn id="4" idx="2"/>
          </p:cNvCxnSpPr>
          <p:nvPr/>
        </p:nvCxnSpPr>
        <p:spPr>
          <a:xfrm rot="16200000" flipH="1">
            <a:off x="2202607" y="3642602"/>
            <a:ext cx="1842095" cy="163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3275856" y="3491716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Append </a:t>
            </a:r>
            <a:r>
              <a:rPr lang="en-US" altLang="zh-TW" sz="2000" dirty="0" err="1" smtClean="0">
                <a:solidFill>
                  <a:schemeClr val="accent5">
                    <a:lumMod val="75000"/>
                  </a:schemeClr>
                </a:solidFill>
              </a:rPr>
              <a:t>abc</a:t>
            </a:r>
            <a:endParaRPr lang="zh-TW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" name="群組 6"/>
          <p:cNvGrpSpPr/>
          <p:nvPr/>
        </p:nvGrpSpPr>
        <p:grpSpPr>
          <a:xfrm>
            <a:off x="2411760" y="4571836"/>
            <a:ext cx="1872208" cy="1449452"/>
            <a:chOff x="2411760" y="4221088"/>
            <a:chExt cx="1872208" cy="1449452"/>
          </a:xfrm>
        </p:grpSpPr>
        <p:sp>
          <p:nvSpPr>
            <p:cNvPr id="8" name="圓角矩形 7"/>
            <p:cNvSpPr/>
            <p:nvPr/>
          </p:nvSpPr>
          <p:spPr>
            <a:xfrm>
              <a:off x="2411760" y="4221088"/>
              <a:ext cx="1872208" cy="1440160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2809900" y="4437112"/>
              <a:ext cx="1080120" cy="864096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131840" y="5301208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2"/>
                  </a:solidFill>
                </a:rPr>
                <a:t>C1</a:t>
              </a:r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</p:grpSp>
      <p:grpSp>
        <p:nvGrpSpPr>
          <p:cNvPr id="3" name="群組 10"/>
          <p:cNvGrpSpPr/>
          <p:nvPr/>
        </p:nvGrpSpPr>
        <p:grpSpPr>
          <a:xfrm>
            <a:off x="4644008" y="4571836"/>
            <a:ext cx="1872208" cy="1449452"/>
            <a:chOff x="2411760" y="4221088"/>
            <a:chExt cx="1872208" cy="1449452"/>
          </a:xfrm>
        </p:grpSpPr>
        <p:sp>
          <p:nvSpPr>
            <p:cNvPr id="12" name="圓角矩形 11"/>
            <p:cNvSpPr/>
            <p:nvPr/>
          </p:nvSpPr>
          <p:spPr>
            <a:xfrm>
              <a:off x="2411760" y="4221088"/>
              <a:ext cx="1872208" cy="1440160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2809900" y="4437112"/>
              <a:ext cx="1080120" cy="864096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131840" y="5301208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2"/>
                  </a:solidFill>
                </a:rPr>
                <a:t>C1</a:t>
              </a:r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</p:grpSp>
      <p:grpSp>
        <p:nvGrpSpPr>
          <p:cNvPr id="7" name="群組 14"/>
          <p:cNvGrpSpPr/>
          <p:nvPr/>
        </p:nvGrpSpPr>
        <p:grpSpPr>
          <a:xfrm>
            <a:off x="6732240" y="4571836"/>
            <a:ext cx="1872208" cy="1449452"/>
            <a:chOff x="2411760" y="4221088"/>
            <a:chExt cx="1872208" cy="1449452"/>
          </a:xfrm>
        </p:grpSpPr>
        <p:sp>
          <p:nvSpPr>
            <p:cNvPr id="16" name="圓角矩形 15"/>
            <p:cNvSpPr/>
            <p:nvPr/>
          </p:nvSpPr>
          <p:spPr>
            <a:xfrm>
              <a:off x="2411760" y="4221088"/>
              <a:ext cx="1872208" cy="1440160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809900" y="4437112"/>
              <a:ext cx="1080120" cy="864096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131840" y="5301208"/>
              <a:ext cx="47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2"/>
                  </a:solidFill>
                </a:rPr>
                <a:t>C1</a:t>
              </a:r>
              <a:r>
                <a:rPr lang="en-US" altLang="zh-TW" dirty="0" smtClean="0"/>
                <a:t> </a:t>
              </a:r>
              <a:endParaRPr lang="zh-TW" altLang="en-US" dirty="0"/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4211960" y="2627620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 smtClean="0"/>
              <a:t>Region defined interspersed with inconsistent</a:t>
            </a:r>
            <a:endParaRPr lang="zh-TW" altLang="en-US" sz="22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089983" y="507589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abc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319351" y="507589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abc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441491" y="507589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abc</a:t>
            </a:r>
            <a:endParaRPr lang="zh-TW" altLang="en-US" dirty="0"/>
          </a:p>
        </p:txBody>
      </p:sp>
      <p:cxnSp>
        <p:nvCxnSpPr>
          <p:cNvPr id="30" name="直線單箭頭接點 29"/>
          <p:cNvCxnSpPr/>
          <p:nvPr/>
        </p:nvCxnSpPr>
        <p:spPr>
          <a:xfrm rot="5400000" flipH="1" flipV="1">
            <a:off x="1691680" y="3635732"/>
            <a:ext cx="18722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1835696" y="3491716"/>
            <a:ext cx="739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accent5">
                    <a:lumMod val="75000"/>
                  </a:schemeClr>
                </a:solidFill>
              </a:rPr>
              <a:t>Retry</a:t>
            </a:r>
            <a:endParaRPr lang="zh-TW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283968" y="2627620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200" dirty="0" smtClean="0"/>
              <a:t>Region inconsistent and undefined</a:t>
            </a:r>
            <a:endParaRPr lang="zh-TW" altLang="en-US" sz="22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089983" y="4931876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abc</a:t>
            </a:r>
            <a:endParaRPr lang="en-US" altLang="zh-TW" dirty="0" smtClean="0"/>
          </a:p>
          <a:p>
            <a:r>
              <a:rPr lang="en-US" altLang="zh-TW" dirty="0" err="1" smtClean="0"/>
              <a:t>abc</a:t>
            </a:r>
            <a:endParaRPr lang="zh-TW" altLang="en-US" dirty="0"/>
          </a:p>
        </p:txBody>
      </p:sp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altLang="zh-TW" dirty="0" smtClean="0"/>
              <a:t>Append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159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9" grpId="0"/>
      <p:bldP spid="26" grpId="0"/>
      <p:bldP spid="27" grpId="0"/>
      <p:bldP spid="28" grpId="0"/>
      <p:bldP spid="31" grpId="0"/>
      <p:bldP spid="31" grpId="1"/>
      <p:bldP spid="32" grpId="0"/>
      <p:bldP spid="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Recovery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Recover the file system = replay the operation logs</a:t>
            </a:r>
          </a:p>
          <a:p>
            <a:pPr lvl="1"/>
            <a:r>
              <a:rPr lang="en-US" altLang="zh-TW" dirty="0" smtClean="0">
                <a:latin typeface="+mj-lt"/>
              </a:rPr>
              <a:t>“</a:t>
            </a:r>
            <a:r>
              <a:rPr lang="en-US" altLang="zh-TW" dirty="0" err="1" smtClean="0">
                <a:latin typeface="+mj-lt"/>
              </a:rPr>
              <a:t>fsck</a:t>
            </a:r>
            <a:r>
              <a:rPr lang="en-US" altLang="zh-TW" dirty="0" smtClean="0">
                <a:latin typeface="+mj-lt"/>
              </a:rPr>
              <a:t>” of GFS after, e.g., a master crash.</a:t>
            </a:r>
          </a:p>
          <a:p>
            <a:r>
              <a:rPr lang="en-US" altLang="zh-TW" dirty="0" smtClean="0">
                <a:latin typeface="+mj-lt"/>
              </a:rPr>
              <a:t>Use checkpoints to speed up</a:t>
            </a:r>
          </a:p>
          <a:p>
            <a:pPr lvl="1"/>
            <a:r>
              <a:rPr lang="en-US" altLang="zh-TW" dirty="0">
                <a:latin typeface="+mj-lt"/>
              </a:rPr>
              <a:t>M</a:t>
            </a:r>
            <a:r>
              <a:rPr lang="en-US" altLang="zh-TW" dirty="0" smtClean="0">
                <a:latin typeface="+mj-lt"/>
              </a:rPr>
              <a:t>emory</a:t>
            </a:r>
            <a:r>
              <a:rPr lang="en-US" altLang="zh-TW" dirty="0" smtClean="0">
                <a:latin typeface="+mj-lt"/>
              </a:rPr>
              <a:t>-</a:t>
            </a:r>
            <a:r>
              <a:rPr lang="en-US" altLang="zh-TW" dirty="0" err="1" smtClean="0">
                <a:latin typeface="+mj-lt"/>
              </a:rPr>
              <a:t>mappable</a:t>
            </a:r>
            <a:r>
              <a:rPr lang="en-US" altLang="zh-TW" dirty="0" smtClean="0">
                <a:latin typeface="+mj-lt"/>
              </a:rPr>
              <a:t>, no parsing</a:t>
            </a:r>
          </a:p>
          <a:p>
            <a:pPr lvl="1"/>
            <a:r>
              <a:rPr lang="en-US" altLang="zh-TW" dirty="0" smtClean="0">
                <a:latin typeface="+mj-lt"/>
              </a:rPr>
              <a:t>Recovery = read in the latest checkpoint + replay logs taken after the checkpoint</a:t>
            </a:r>
          </a:p>
          <a:p>
            <a:pPr lvl="1"/>
            <a:r>
              <a:rPr lang="en-US" altLang="zh-TW" dirty="0" smtClean="0">
                <a:latin typeface="+mj-lt"/>
              </a:rPr>
              <a:t>Incomplete checkpoints are ignored</a:t>
            </a:r>
          </a:p>
          <a:p>
            <a:pPr lvl="1"/>
            <a:r>
              <a:rPr lang="en-US" altLang="zh-TW" dirty="0" smtClean="0">
                <a:latin typeface="+mj-lt"/>
              </a:rPr>
              <a:t>Old checkpoints and operation logs can be deleted</a:t>
            </a:r>
            <a:r>
              <a:rPr lang="en-US" altLang="zh-TW" dirty="0" smtClean="0">
                <a:latin typeface="+mj-lt"/>
              </a:rPr>
              <a:t>.</a:t>
            </a:r>
            <a:endParaRPr lang="en-US" altLang="zh-TW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820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altLang="zh-TW" dirty="0" err="1"/>
              <a:t>Hadoop</a:t>
            </a:r>
            <a:r>
              <a:rPr lang="nl-NL" altLang="zh-TW" dirty="0"/>
              <a:t> Distributed File System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05000"/>
            <a:ext cx="4690864" cy="434340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+mj-lt"/>
              </a:rPr>
              <a:t>Reference </a:t>
            </a:r>
            <a:r>
              <a:rPr lang="en-US" altLang="zh-TW" dirty="0" smtClean="0">
                <a:latin typeface="+mj-lt"/>
              </a:rPr>
              <a:t>from Google File System</a:t>
            </a:r>
          </a:p>
          <a:p>
            <a:r>
              <a:rPr lang="en-US" altLang="zh-TW" dirty="0" smtClean="0">
                <a:latin typeface="+mj-lt"/>
              </a:rPr>
              <a:t>A scalable distributed file system for large data analysis</a:t>
            </a:r>
          </a:p>
          <a:p>
            <a:r>
              <a:rPr lang="en-US" altLang="zh-TW" dirty="0" smtClean="0">
                <a:latin typeface="+mj-lt"/>
              </a:rPr>
              <a:t>Based on commodity hardware with high fault-tolerant</a:t>
            </a:r>
          </a:p>
          <a:p>
            <a:r>
              <a:rPr lang="en-US" altLang="zh-TW" dirty="0" smtClean="0">
                <a:latin typeface="+mj-lt"/>
              </a:rPr>
              <a:t>The primary storage used by </a:t>
            </a:r>
            <a:r>
              <a:rPr lang="en-US" altLang="zh-TW" dirty="0" err="1" smtClean="0">
                <a:latin typeface="+mj-lt"/>
              </a:rPr>
              <a:t>Hadoop</a:t>
            </a:r>
            <a:r>
              <a:rPr lang="en-US" altLang="zh-TW" dirty="0" smtClean="0">
                <a:latin typeface="+mj-lt"/>
              </a:rPr>
              <a:t> </a:t>
            </a:r>
            <a:r>
              <a:rPr lang="en-US" altLang="zh-TW" dirty="0" smtClean="0">
                <a:latin typeface="+mj-lt"/>
              </a:rPr>
              <a:t>applications</a:t>
            </a:r>
            <a:endParaRPr lang="en-US" altLang="zh-TW" dirty="0" smtClean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48064" y="1872680"/>
            <a:ext cx="3816424" cy="4680520"/>
            <a:chOff x="5148064" y="1872680"/>
            <a:chExt cx="3816424" cy="4680520"/>
          </a:xfrm>
        </p:grpSpPr>
        <p:sp>
          <p:nvSpPr>
            <p:cNvPr id="24" name="圓角矩形 23"/>
            <p:cNvSpPr/>
            <p:nvPr/>
          </p:nvSpPr>
          <p:spPr>
            <a:xfrm>
              <a:off x="5148064" y="4248944"/>
              <a:ext cx="3811485" cy="936199"/>
            </a:xfrm>
            <a:prstGeom prst="roundRect">
              <a:avLst/>
            </a:prstGeom>
            <a:solidFill>
              <a:srgbClr val="3276C8"/>
            </a:solidFill>
            <a:ln>
              <a:solidFill>
                <a:srgbClr val="3276C8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/>
                <a:t>Hadoop</a:t>
              </a:r>
              <a:r>
                <a:rPr lang="en-US" altLang="zh-TW" dirty="0" smtClean="0"/>
                <a:t> Distributed</a:t>
              </a:r>
              <a:br>
                <a:rPr lang="en-US" altLang="zh-TW" dirty="0" smtClean="0"/>
              </a:br>
              <a:r>
                <a:rPr lang="en-US" altLang="zh-TW" dirty="0" smtClean="0"/>
                <a:t>File System (HDFS)</a:t>
              </a:r>
              <a:endParaRPr lang="zh-TW" altLang="en-US" dirty="0"/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5148064" y="3170087"/>
              <a:ext cx="1709936" cy="7355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/>
                <a:t>MapReduce</a:t>
              </a:r>
              <a:endParaRPr lang="zh-TW" altLang="en-US" dirty="0"/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7114912" y="3143672"/>
              <a:ext cx="1800488" cy="7355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 smtClean="0"/>
                <a:t>Hbase</a:t>
              </a:r>
              <a:endParaRPr lang="zh-TW" altLang="en-US" dirty="0"/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5148064" y="5617001"/>
              <a:ext cx="3811485" cy="936199"/>
            </a:xfrm>
            <a:prstGeom prst="roundRect">
              <a:avLst/>
            </a:prstGeom>
            <a:solidFill>
              <a:srgbClr val="396499"/>
            </a:solidFill>
            <a:ln>
              <a:solidFill>
                <a:srgbClr val="396499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A Cluster of Machines</a:t>
              </a:r>
              <a:endParaRPr lang="zh-TW" altLang="en-US" dirty="0"/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5153003" y="1872680"/>
              <a:ext cx="3811485" cy="93619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Cloud Applications</a:t>
              </a:r>
              <a:endParaRPr lang="zh-TW" altLang="en-US" dirty="0"/>
            </a:p>
          </p:txBody>
        </p:sp>
        <p:cxnSp>
          <p:nvCxnSpPr>
            <p:cNvPr id="29" name="直線單箭頭接點 28"/>
            <p:cNvCxnSpPr>
              <a:stCxn id="25" idx="0"/>
            </p:cNvCxnSpPr>
            <p:nvPr/>
          </p:nvCxnSpPr>
          <p:spPr>
            <a:xfrm flipV="1">
              <a:off x="6003032" y="2762672"/>
              <a:ext cx="16768" cy="40741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/>
            <p:nvPr/>
          </p:nvCxnSpPr>
          <p:spPr>
            <a:xfrm rot="16200000" flipV="1">
              <a:off x="5847566" y="4053499"/>
              <a:ext cx="338331" cy="914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>
              <a:stCxn id="27" idx="0"/>
              <a:endCxn id="24" idx="2"/>
            </p:cNvCxnSpPr>
            <p:nvPr/>
          </p:nvCxnSpPr>
          <p:spPr>
            <a:xfrm rot="5400000" flipH="1" flipV="1">
              <a:off x="6837878" y="5401072"/>
              <a:ext cx="431858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>
            <a:xfrm rot="16200000" flipV="1">
              <a:off x="7827263" y="4053498"/>
              <a:ext cx="338331" cy="914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 flipV="1">
              <a:off x="7010400" y="2808879"/>
              <a:ext cx="4939" cy="144006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3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HDFS Architecture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19970"/>
            <a:ext cx="7632848" cy="48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651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Block Replication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4975"/>
            <a:ext cx="83248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4860032" y="2349599"/>
            <a:ext cx="1152128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83568" y="4225255"/>
            <a:ext cx="576064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860032" y="4297263"/>
            <a:ext cx="576064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763688" y="5521399"/>
            <a:ext cx="576064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932040" y="5377383"/>
            <a:ext cx="576064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52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/>
              <a:t>Coherency Model 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Performance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Coherency model of files</a:t>
            </a:r>
          </a:p>
          <a:p>
            <a:pPr lvl="1"/>
            <a:r>
              <a:rPr lang="en-US" altLang="zh-TW" b="1" dirty="0" err="1" smtClean="0">
                <a:latin typeface="+mj-lt"/>
              </a:rPr>
              <a:t>Namenode</a:t>
            </a:r>
            <a:r>
              <a:rPr lang="en-US" altLang="zh-TW" dirty="0" smtClean="0">
                <a:latin typeface="+mj-lt"/>
              </a:rPr>
              <a:t> handle the operation of write, read and delete.</a:t>
            </a:r>
          </a:p>
          <a:p>
            <a:r>
              <a:rPr lang="en-US" altLang="zh-TW" dirty="0" smtClean="0">
                <a:latin typeface="+mj-lt"/>
              </a:rPr>
              <a:t>Large Data Set and Performance</a:t>
            </a:r>
          </a:p>
          <a:p>
            <a:pPr lvl="1"/>
            <a:r>
              <a:rPr lang="en-US" altLang="zh-TW" dirty="0" smtClean="0">
                <a:latin typeface="+mj-lt"/>
              </a:rPr>
              <a:t>The default block size is </a:t>
            </a:r>
            <a:r>
              <a:rPr lang="en-US" altLang="zh-TW" b="1" dirty="0" smtClean="0">
                <a:latin typeface="+mj-lt"/>
              </a:rPr>
              <a:t>64MB</a:t>
            </a:r>
          </a:p>
          <a:p>
            <a:pPr lvl="1"/>
            <a:r>
              <a:rPr lang="en-US" altLang="zh-TW" dirty="0" smtClean="0">
                <a:latin typeface="+mj-lt"/>
              </a:rPr>
              <a:t>Bigger block size will enhance </a:t>
            </a:r>
            <a:r>
              <a:rPr lang="en-US" altLang="zh-TW" b="1" dirty="0" smtClean="0">
                <a:latin typeface="+mj-lt"/>
              </a:rPr>
              <a:t>read performance</a:t>
            </a:r>
          </a:p>
          <a:p>
            <a:pPr lvl="1"/>
            <a:r>
              <a:rPr lang="en-US" altLang="zh-TW" dirty="0" smtClean="0">
                <a:latin typeface="+mj-lt"/>
              </a:rPr>
              <a:t>Single file stored on HDFS might be larger than single physical disk of </a:t>
            </a:r>
            <a:r>
              <a:rPr lang="en-US" altLang="zh-TW" dirty="0" err="1" smtClean="0">
                <a:latin typeface="+mj-lt"/>
              </a:rPr>
              <a:t>Datanode</a:t>
            </a:r>
            <a:endParaRPr lang="en-US" altLang="zh-TW" dirty="0" smtClean="0">
              <a:latin typeface="+mj-lt"/>
            </a:endParaRPr>
          </a:p>
          <a:p>
            <a:pPr lvl="1"/>
            <a:r>
              <a:rPr lang="en-US" altLang="zh-TW" b="1" dirty="0" smtClean="0">
                <a:latin typeface="+mj-lt"/>
              </a:rPr>
              <a:t>Fully distributed </a:t>
            </a:r>
            <a:r>
              <a:rPr lang="en-US" altLang="zh-TW" dirty="0" smtClean="0">
                <a:latin typeface="+mj-lt"/>
              </a:rPr>
              <a:t>blocks increase throughput of reading</a:t>
            </a:r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707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About Data </a:t>
            </a:r>
            <a:r>
              <a:rPr lang="en-US" altLang="zh-TW" dirty="0" smtClean="0"/>
              <a:t>Locality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7673234" cy="405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899592" y="3861048"/>
            <a:ext cx="2016224" cy="72008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 rot="2987466">
            <a:off x="3676002" y="4290906"/>
            <a:ext cx="2090357" cy="85951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03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Small </a:t>
            </a:r>
            <a:r>
              <a:rPr lang="en-US" altLang="zh-TW" dirty="0" smtClean="0"/>
              <a:t>File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lt"/>
              </a:rPr>
              <a:t>Inefficiency of resource utilization</a:t>
            </a:r>
          </a:p>
          <a:p>
            <a:pPr lvl="1"/>
            <a:r>
              <a:rPr lang="en-US" altLang="zh-TW" dirty="0" smtClean="0">
                <a:latin typeface="+mj-lt"/>
              </a:rPr>
              <a:t>Significantly smaller than the HDFS block size(64MB)</a:t>
            </a:r>
          </a:p>
          <a:p>
            <a:r>
              <a:rPr lang="en-US" altLang="zh-TW" dirty="0" smtClean="0">
                <a:latin typeface="+mj-lt"/>
              </a:rPr>
              <a:t>File, directory and block in HDFS is represented as </a:t>
            </a:r>
            <a:r>
              <a:rPr lang="en-US" altLang="zh-TW" b="1" dirty="0" smtClean="0">
                <a:latin typeface="+mj-lt"/>
              </a:rPr>
              <a:t>an object </a:t>
            </a:r>
            <a:r>
              <a:rPr lang="en-US" altLang="zh-TW" dirty="0" smtClean="0">
                <a:latin typeface="+mj-lt"/>
              </a:rPr>
              <a:t>in the </a:t>
            </a:r>
            <a:r>
              <a:rPr lang="en-US" altLang="zh-TW" dirty="0" err="1" smtClean="0">
                <a:latin typeface="+mj-lt"/>
              </a:rPr>
              <a:t>namenode’s</a:t>
            </a:r>
            <a:r>
              <a:rPr lang="en-US" altLang="zh-TW" dirty="0" smtClean="0">
                <a:latin typeface="+mj-lt"/>
              </a:rPr>
              <a:t> memory, each of which occupies </a:t>
            </a:r>
            <a:r>
              <a:rPr lang="en-US" altLang="zh-TW" b="1" dirty="0" smtClean="0">
                <a:latin typeface="+mj-lt"/>
              </a:rPr>
              <a:t>150 bytes</a:t>
            </a:r>
          </a:p>
          <a:p>
            <a:r>
              <a:rPr lang="en-US" altLang="zh-TW" dirty="0" smtClean="0">
                <a:latin typeface="+mj-lt"/>
              </a:rPr>
              <a:t>HDFS is not geared up to efficiently </a:t>
            </a:r>
            <a:r>
              <a:rPr lang="en-US" altLang="zh-TW" b="1" dirty="0" smtClean="0">
                <a:latin typeface="+mj-lt"/>
              </a:rPr>
              <a:t>accessing</a:t>
            </a:r>
            <a:r>
              <a:rPr lang="en-US" altLang="zh-TW" dirty="0" smtClean="0">
                <a:latin typeface="+mj-lt"/>
              </a:rPr>
              <a:t> small files</a:t>
            </a:r>
          </a:p>
          <a:p>
            <a:pPr lvl="1"/>
            <a:r>
              <a:rPr lang="en-US" altLang="zh-TW" dirty="0" smtClean="0">
                <a:latin typeface="+mj-lt"/>
              </a:rPr>
              <a:t>Designed for streaming access of large files</a:t>
            </a:r>
            <a:endParaRPr lang="zh-TW" alt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025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Small </a:t>
            </a:r>
            <a:r>
              <a:rPr lang="en-US" altLang="zh-TW" dirty="0" smtClean="0"/>
              <a:t>File </a:t>
            </a:r>
            <a:r>
              <a:rPr lang="en-US" altLang="zh-TW" dirty="0"/>
              <a:t>S</a:t>
            </a:r>
            <a:r>
              <a:rPr lang="en-US" altLang="zh-TW" dirty="0" smtClean="0"/>
              <a:t>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latin typeface="+mj-lt"/>
              </a:rPr>
              <a:t>Hadoop</a:t>
            </a:r>
            <a:r>
              <a:rPr lang="en-US" altLang="zh-TW" dirty="0" smtClean="0">
                <a:latin typeface="+mj-lt"/>
              </a:rPr>
              <a:t> Archives (HAR)</a:t>
            </a:r>
          </a:p>
          <a:p>
            <a:pPr lvl="1"/>
            <a:r>
              <a:rPr lang="en-US" altLang="zh-TW" dirty="0" smtClean="0">
                <a:latin typeface="+mj-lt"/>
              </a:rPr>
              <a:t>Introduced to alleviate the problem of lots of files putting pressure on the </a:t>
            </a:r>
            <a:r>
              <a:rPr lang="en-US" altLang="zh-TW" dirty="0" err="1" smtClean="0">
                <a:latin typeface="+mj-lt"/>
              </a:rPr>
              <a:t>namenode’s</a:t>
            </a:r>
            <a:r>
              <a:rPr lang="en-US" altLang="zh-TW" dirty="0" smtClean="0">
                <a:latin typeface="+mj-lt"/>
              </a:rPr>
              <a:t> memory</a:t>
            </a:r>
          </a:p>
          <a:p>
            <a:pPr lvl="1"/>
            <a:r>
              <a:rPr lang="en-US" altLang="zh-TW" dirty="0" smtClean="0">
                <a:latin typeface="+mj-lt"/>
              </a:rPr>
              <a:t>Building a </a:t>
            </a:r>
            <a:r>
              <a:rPr lang="en-US" altLang="zh-TW" b="1" dirty="0" smtClean="0">
                <a:latin typeface="+mj-lt"/>
              </a:rPr>
              <a:t>layered </a:t>
            </a:r>
            <a:r>
              <a:rPr lang="en-US" altLang="zh-TW" b="1" dirty="0" err="1" smtClean="0">
                <a:latin typeface="+mj-lt"/>
              </a:rPr>
              <a:t>filesystem</a:t>
            </a:r>
            <a:r>
              <a:rPr lang="en-US" altLang="zh-TW" b="1" dirty="0" smtClean="0">
                <a:latin typeface="+mj-lt"/>
              </a:rPr>
              <a:t> </a:t>
            </a:r>
            <a:r>
              <a:rPr lang="en-US" altLang="zh-TW" dirty="0" smtClean="0">
                <a:latin typeface="+mj-lt"/>
              </a:rPr>
              <a:t>on top of HDFS</a:t>
            </a:r>
          </a:p>
        </p:txBody>
      </p:sp>
      <p:pic>
        <p:nvPicPr>
          <p:cNvPr id="1026" name="Picture 2" descr="E:\SSlab\MS'0\Boss Lesson\Cloud computing\Hadoop\HAR F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45024"/>
            <a:ext cx="4278124" cy="2679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25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Local FS on Unix-like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073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Namespace</a:t>
            </a:r>
          </a:p>
          <a:p>
            <a:pPr lvl="1"/>
            <a:r>
              <a:rPr lang="en-US" altLang="zh-TW" dirty="0" smtClean="0">
                <a:latin typeface="+mj-lt"/>
              </a:rPr>
              <a:t>root directory “/”, followed by directories and files.</a:t>
            </a:r>
          </a:p>
          <a:p>
            <a:r>
              <a:rPr lang="en-US" altLang="zh-TW" dirty="0" smtClean="0">
                <a:latin typeface="+mj-lt"/>
              </a:rPr>
              <a:t>Consistency</a:t>
            </a:r>
          </a:p>
          <a:p>
            <a:pPr lvl="1"/>
            <a:r>
              <a:rPr lang="en-US" altLang="zh-TW" dirty="0" smtClean="0">
                <a:latin typeface="+mj-lt"/>
              </a:rPr>
              <a:t>“sequential consistency”, newly written data are immediately visible to open reads</a:t>
            </a:r>
            <a:endParaRPr lang="en-US" altLang="zh-TW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altLang="zh-TW" dirty="0" smtClean="0">
                <a:latin typeface="+mj-lt"/>
              </a:rPr>
              <a:t>Security</a:t>
            </a:r>
          </a:p>
          <a:p>
            <a:pPr lvl="1"/>
            <a:r>
              <a:rPr lang="en-US" altLang="zh-TW" dirty="0" err="1" smtClean="0">
                <a:latin typeface="+mj-lt"/>
              </a:rPr>
              <a:t>uid</a:t>
            </a:r>
            <a:r>
              <a:rPr lang="en-US" altLang="zh-TW" dirty="0" smtClean="0">
                <a:latin typeface="+mj-lt"/>
              </a:rPr>
              <a:t>/</a:t>
            </a:r>
            <a:r>
              <a:rPr lang="en-US" altLang="zh-TW" dirty="0" err="1" smtClean="0">
                <a:latin typeface="+mj-lt"/>
              </a:rPr>
              <a:t>gid</a:t>
            </a:r>
            <a:r>
              <a:rPr lang="en-US" altLang="zh-TW" dirty="0" smtClean="0">
                <a:latin typeface="+mj-lt"/>
              </a:rPr>
              <a:t>, mode of files</a:t>
            </a:r>
          </a:p>
          <a:p>
            <a:pPr lvl="1"/>
            <a:r>
              <a:rPr lang="en-US" altLang="zh-TW" dirty="0" err="1" smtClean="0">
                <a:latin typeface="+mj-lt"/>
              </a:rPr>
              <a:t>kerberos</a:t>
            </a:r>
            <a:r>
              <a:rPr lang="en-US" altLang="zh-TW" dirty="0" smtClean="0">
                <a:latin typeface="+mj-lt"/>
              </a:rPr>
              <a:t>: tickets</a:t>
            </a:r>
          </a:p>
          <a:p>
            <a:r>
              <a:rPr lang="en-US" altLang="zh-TW" dirty="0" smtClean="0">
                <a:latin typeface="+mj-lt"/>
              </a:rPr>
              <a:t>Reliability</a:t>
            </a:r>
          </a:p>
          <a:p>
            <a:pPr lvl="1"/>
            <a:r>
              <a:rPr lang="en-US" altLang="zh-TW" dirty="0" smtClean="0">
                <a:latin typeface="+mj-lt"/>
              </a:rPr>
              <a:t>journaling, snapshot</a:t>
            </a:r>
          </a:p>
        </p:txBody>
      </p:sp>
    </p:spTree>
    <p:extLst>
      <p:ext uri="{BB962C8B-B14F-4D97-AF65-F5344CB8AC3E}">
        <p14:creationId xmlns:p14="http://schemas.microsoft.com/office/powerpoint/2010/main" val="72932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Small </a:t>
            </a:r>
            <a:r>
              <a:rPr lang="en-US" altLang="zh-TW" dirty="0" smtClean="0"/>
              <a:t>File </a:t>
            </a:r>
            <a:r>
              <a:rPr lang="en-US" altLang="zh-TW" dirty="0"/>
              <a:t>S</a:t>
            </a:r>
            <a:r>
              <a:rPr lang="en-US" altLang="zh-TW" dirty="0" smtClean="0"/>
              <a:t>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+mj-lt"/>
              </a:rPr>
              <a:t>Sequence Files</a:t>
            </a:r>
          </a:p>
          <a:p>
            <a:pPr lvl="1"/>
            <a:r>
              <a:rPr lang="en-US" altLang="zh-TW" dirty="0" smtClean="0">
                <a:latin typeface="+mj-lt"/>
              </a:rPr>
              <a:t>Use the filename as the key and the file contents as the value</a:t>
            </a:r>
            <a:endParaRPr lang="zh-TW" altLang="en-US" dirty="0" smtClean="0">
              <a:latin typeface="+mj-lt"/>
            </a:endParaRPr>
          </a:p>
          <a:p>
            <a:endParaRPr lang="zh-TW" altLang="en-US" dirty="0">
              <a:latin typeface="+mj-lt"/>
            </a:endParaRPr>
          </a:p>
        </p:txBody>
      </p:sp>
      <p:pic>
        <p:nvPicPr>
          <p:cNvPr id="2050" name="Picture 2" descr="E:\SSlab\MS'0\Boss Lesson\Cloud computing\Hadoop\Seq F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56992"/>
            <a:ext cx="4865494" cy="2863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3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22437"/>
            <a:ext cx="8507288" cy="4525963"/>
          </a:xfrm>
        </p:spPr>
        <p:txBody>
          <a:bodyPr/>
          <a:lstStyle/>
          <a:p>
            <a:r>
              <a:rPr lang="en-US" altLang="zh-TW" sz="2400" dirty="0" smtClean="0">
                <a:latin typeface="+mj-lt"/>
              </a:rPr>
              <a:t>S. GHEMAWAT, H. GOBIOFF, and S.-T. LEUNG, “The Google file system,” In </a:t>
            </a:r>
            <a:r>
              <a:rPr lang="en-US" altLang="zh-TW" sz="2400" i="1" dirty="0" smtClean="0">
                <a:latin typeface="+mj-lt"/>
              </a:rPr>
              <a:t>Proc. of the 19th ACM SOSP (Dec. </a:t>
            </a:r>
            <a:r>
              <a:rPr lang="en-US" altLang="zh-TW" sz="2400" dirty="0" smtClean="0">
                <a:latin typeface="+mj-lt"/>
              </a:rPr>
              <a:t>2003</a:t>
            </a:r>
            <a:r>
              <a:rPr lang="en-US" altLang="zh-TW" sz="2400" dirty="0" smtClean="0">
                <a:latin typeface="+mj-lt"/>
              </a:rPr>
              <a:t>)</a:t>
            </a:r>
          </a:p>
          <a:p>
            <a:r>
              <a:rPr lang="zh-TW" altLang="fr-FR" sz="2400" dirty="0">
                <a:latin typeface="+mj-lt"/>
              </a:rPr>
              <a:t>鳥哥的 </a:t>
            </a:r>
            <a:r>
              <a:rPr lang="fr-FR" altLang="zh-TW" sz="2400" dirty="0">
                <a:latin typeface="+mj-lt"/>
              </a:rPr>
              <a:t>Linux </a:t>
            </a:r>
            <a:r>
              <a:rPr lang="zh-TW" altLang="fr-FR" sz="2400" dirty="0">
                <a:latin typeface="+mj-lt"/>
              </a:rPr>
              <a:t>私房菜</a:t>
            </a:r>
            <a:endParaRPr lang="en-US" altLang="zh-TW" sz="2400" dirty="0" smtClean="0">
              <a:latin typeface="+mj-lt"/>
            </a:endParaRPr>
          </a:p>
          <a:p>
            <a:r>
              <a:rPr lang="en-US" altLang="zh-TW" sz="2400" dirty="0" err="1" smtClean="0">
                <a:latin typeface="+mj-lt"/>
              </a:rPr>
              <a:t>Hadoop</a:t>
            </a:r>
            <a:r>
              <a:rPr lang="en-US" altLang="zh-TW" sz="2400" dirty="0" smtClean="0">
                <a:latin typeface="+mj-lt"/>
              </a:rPr>
              <a:t>. </a:t>
            </a:r>
            <a:r>
              <a:rPr lang="en-US" altLang="zh-TW" dirty="0" smtClean="0">
                <a:latin typeface="+mj-lt"/>
                <a:hlinkClick r:id="rId3"/>
              </a:rPr>
              <a:t>http</a:t>
            </a:r>
            <a:r>
              <a:rPr lang="en-US" altLang="zh-TW" dirty="0" smtClean="0">
                <a:latin typeface="+mj-lt"/>
                <a:hlinkClick r:id="rId3"/>
              </a:rPr>
              <a:t>://hadoop.apache.org/</a:t>
            </a:r>
            <a:endParaRPr lang="zh-TW" altLang="en-US" dirty="0" smtClean="0">
              <a:latin typeface="+mj-lt"/>
            </a:endParaRPr>
          </a:p>
          <a:p>
            <a:r>
              <a:rPr lang="en-US" altLang="zh-TW" sz="2400" dirty="0" smtClean="0">
                <a:latin typeface="+mj-lt"/>
              </a:rPr>
              <a:t>NCHC Cloud Computing Research Group.</a:t>
            </a:r>
          </a:p>
          <a:p>
            <a:pPr lvl="1"/>
            <a:r>
              <a:rPr lang="en-US" altLang="zh-TW" dirty="0" smtClean="0">
                <a:latin typeface="+mj-lt"/>
                <a:hlinkClick r:id="rId4"/>
              </a:rPr>
              <a:t>http://trac.nchc.org.tw/cloud</a:t>
            </a:r>
            <a:endParaRPr lang="zh-TW" altLang="en-US" dirty="0" smtClean="0">
              <a:latin typeface="+mj-lt"/>
            </a:endParaRPr>
          </a:p>
          <a:p>
            <a:r>
              <a:rPr lang="en-US" altLang="zh-TW" sz="2400" dirty="0" smtClean="0">
                <a:latin typeface="+mj-lt"/>
              </a:rPr>
              <a:t>NTU course- Cloud Computing and Mobile Platforms.</a:t>
            </a:r>
          </a:p>
          <a:p>
            <a:pPr lvl="1"/>
            <a:r>
              <a:rPr lang="en-US" altLang="zh-TW" dirty="0" smtClean="0">
                <a:latin typeface="+mj-lt"/>
                <a:hlinkClick r:id="rId5"/>
              </a:rPr>
              <a:t>http://ntucsiecloud98.appspot.com/course_information</a:t>
            </a:r>
            <a:endParaRPr lang="en-US" altLang="zh-TW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758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Distributed File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+mj-lt"/>
              </a:rPr>
              <a:t>Allows access to files from multiple hosts sharing via </a:t>
            </a:r>
            <a:r>
              <a:rPr lang="en-US" altLang="zh-TW" dirty="0" smtClean="0">
                <a:latin typeface="+mj-lt"/>
              </a:rPr>
              <a:t>networks</a:t>
            </a:r>
          </a:p>
          <a:p>
            <a:pPr lvl="1"/>
            <a:r>
              <a:rPr lang="en-US" altLang="zh-TW" dirty="0"/>
              <a:t>May include facilities for transparent replication and fault tolerance </a:t>
            </a:r>
            <a:endParaRPr lang="en-US" altLang="zh-TW" dirty="0" smtClean="0">
              <a:latin typeface="+mj-lt"/>
            </a:endParaRPr>
          </a:p>
          <a:p>
            <a:r>
              <a:rPr lang="en-US" altLang="zh-TW" dirty="0" smtClean="0">
                <a:latin typeface="+mj-lt"/>
              </a:rPr>
              <a:t>Major problems</a:t>
            </a:r>
          </a:p>
          <a:p>
            <a:pPr lvl="1"/>
            <a:r>
              <a:rPr lang="en-US" altLang="zh-TW" dirty="0" smtClean="0">
                <a:latin typeface="+mj-lt"/>
              </a:rPr>
              <a:t>Concurrency</a:t>
            </a:r>
            <a:endParaRPr lang="en-US" altLang="zh-TW" dirty="0" smtClean="0">
              <a:latin typeface="+mj-lt"/>
            </a:endParaRPr>
          </a:p>
          <a:p>
            <a:pPr lvl="1"/>
            <a:r>
              <a:rPr lang="en-US" altLang="zh-TW" dirty="0" smtClean="0">
                <a:latin typeface="+mj-lt"/>
              </a:rPr>
              <a:t>Dropped connections</a:t>
            </a:r>
            <a:r>
              <a:rPr lang="en-US" altLang="zh-TW" dirty="0">
                <a:latin typeface="+mj-lt"/>
              </a:rPr>
              <a:t> </a:t>
            </a:r>
            <a:r>
              <a:rPr lang="en-US" altLang="zh-TW" dirty="0" smtClean="0">
                <a:latin typeface="+mj-lt"/>
              </a:rPr>
              <a:t/>
            </a:r>
            <a:br>
              <a:rPr lang="en-US" altLang="zh-TW" dirty="0" smtClean="0">
                <a:latin typeface="+mj-lt"/>
              </a:rPr>
            </a:br>
            <a:r>
              <a:rPr lang="en-US" altLang="zh-TW" dirty="0" smtClean="0">
                <a:latin typeface="+mj-lt"/>
              </a:rPr>
              <a:t>(reliability)</a:t>
            </a:r>
            <a:endParaRPr lang="en-US" altLang="zh-TW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581400"/>
            <a:ext cx="4421356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5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DFS?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Multiple </a:t>
            </a:r>
            <a:r>
              <a:rPr lang="en-US" altLang="zh-TW" dirty="0"/>
              <a:t>users want to share files</a:t>
            </a:r>
          </a:p>
          <a:p>
            <a:r>
              <a:rPr lang="en-US" altLang="zh-TW" dirty="0"/>
              <a:t>The data may be much larger than the storage space of a computer</a:t>
            </a:r>
          </a:p>
          <a:p>
            <a:r>
              <a:rPr lang="en-US" altLang="zh-TW" dirty="0"/>
              <a:t>A user want to access his/her data from different machines at different geographic locations</a:t>
            </a:r>
          </a:p>
          <a:p>
            <a:r>
              <a:rPr lang="en-US" altLang="zh-TW" dirty="0" smtClean="0"/>
              <a:t>Maintenance </a:t>
            </a:r>
            <a:endParaRPr lang="en-US" altLang="zh-TW" dirty="0"/>
          </a:p>
          <a:p>
            <a:pPr lvl="1"/>
            <a:r>
              <a:rPr lang="en-US" altLang="zh-TW" dirty="0"/>
              <a:t>Backup</a:t>
            </a:r>
          </a:p>
          <a:p>
            <a:pPr lvl="1"/>
            <a:r>
              <a:rPr lang="en-US" altLang="zh-TW" dirty="0"/>
              <a:t>Management</a:t>
            </a:r>
            <a:endParaRPr lang="zh-TW" altLang="en-US" dirty="0"/>
          </a:p>
          <a:p>
            <a:endParaRPr lang="en-US" altLang="zh-TW" dirty="0" smtClean="0">
              <a:latin typeface="+mj-lt"/>
            </a:endParaRPr>
          </a:p>
          <a:p>
            <a:pPr lvl="1"/>
            <a:endParaRPr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866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system overview</a:t>
            </a:r>
          </a:p>
          <a:p>
            <a:r>
              <a:rPr lang="en-US" dirty="0" smtClean="0"/>
              <a:t>Distributed file system</a:t>
            </a:r>
          </a:p>
          <a:p>
            <a:pPr lvl="1"/>
            <a:r>
              <a:rPr lang="en-US" dirty="0" smtClean="0"/>
              <a:t>NFS</a:t>
            </a:r>
          </a:p>
          <a:p>
            <a:pPr lvl="1"/>
            <a:r>
              <a:rPr lang="en-US" dirty="0" err="1" smtClean="0"/>
              <a:t>Lustre</a:t>
            </a:r>
            <a:endParaRPr lang="en-US" dirty="0" smtClean="0"/>
          </a:p>
          <a:p>
            <a:pPr lvl="1"/>
            <a:r>
              <a:rPr lang="en-US" dirty="0" err="1" smtClean="0"/>
              <a:t>Gluster</a:t>
            </a:r>
            <a:endParaRPr lang="en-US" dirty="0" smtClean="0"/>
          </a:p>
          <a:p>
            <a:r>
              <a:rPr lang="en-US" dirty="0" smtClean="0"/>
              <a:t>File systems </a:t>
            </a:r>
            <a:r>
              <a:rPr lang="en-US" dirty="0" smtClean="0"/>
              <a:t>for applications</a:t>
            </a:r>
          </a:p>
          <a:p>
            <a:pPr lvl="1"/>
            <a:r>
              <a:rPr lang="en-US" dirty="0" smtClean="0"/>
              <a:t>GFS</a:t>
            </a:r>
          </a:p>
          <a:p>
            <a:pPr lvl="1"/>
            <a:r>
              <a:rPr lang="en-US" dirty="0" smtClean="0"/>
              <a:t>HDFS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5A-DF82-4A0B-AEBF-F9A68FFCB9B1}" type="datetime1">
              <a:rPr lang="en-US" altLang="zh-TW" smtClean="0"/>
              <a:t>11/10/8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 CS5421 Cloud Computing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7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31188" cy="614014"/>
          </a:xfrm>
          <a:ln/>
        </p:spPr>
        <p:txBody>
          <a:bodyPr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Network File System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382000" cy="1815369"/>
          </a:xfrm>
          <a:ln/>
        </p:spPr>
        <p:txBody>
          <a:bodyPr wrap="square">
            <a:spAutoFit/>
          </a:bodyPr>
          <a:lstStyle/>
          <a:p>
            <a:pPr marL="423863" indent="-319088">
              <a:lnSpc>
                <a:spcPct val="93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 smtClean="0"/>
              <a:t>Network </a:t>
            </a:r>
            <a:r>
              <a:rPr lang="en-GB" dirty="0"/>
              <a:t>drives are </a:t>
            </a:r>
            <a:r>
              <a:rPr lang="en-GB" i="1" dirty="0" smtClean="0"/>
              <a:t>mounted </a:t>
            </a:r>
            <a:r>
              <a:rPr lang="en-GB" dirty="0"/>
              <a:t>into local </a:t>
            </a:r>
            <a:r>
              <a:rPr lang="en-GB" dirty="0" smtClean="0"/>
              <a:t>directory</a:t>
            </a:r>
          </a:p>
          <a:p>
            <a:pPr marL="423863" indent="-319088">
              <a:lnSpc>
                <a:spcPct val="93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dirty="0" smtClean="0"/>
              <a:t>Ex: </a:t>
            </a:r>
            <a:br>
              <a:rPr lang="en-GB" dirty="0" smtClean="0"/>
            </a:br>
            <a:r>
              <a:rPr lang="en-US" sz="2400" i="1" dirty="0" smtClean="0">
                <a:latin typeface="Arial Narrow"/>
                <a:cs typeface="Arial Narrow"/>
              </a:rPr>
              <a:t>mount </a:t>
            </a:r>
            <a:r>
              <a:rPr lang="en-US" sz="2400" i="1" dirty="0">
                <a:latin typeface="Arial Narrow"/>
                <a:cs typeface="Arial Narrow"/>
              </a:rPr>
              <a:t>-t </a:t>
            </a:r>
            <a:r>
              <a:rPr lang="en-US" sz="2400" i="1" dirty="0" err="1">
                <a:latin typeface="Arial Narrow"/>
                <a:cs typeface="Arial Narrow"/>
              </a:rPr>
              <a:t>nfs</a:t>
            </a:r>
            <a:r>
              <a:rPr lang="en-US" sz="2400" i="1" dirty="0">
                <a:latin typeface="Arial Narrow"/>
                <a:cs typeface="Arial Narrow"/>
              </a:rPr>
              <a:t> 192.168.100.254:/home</a:t>
            </a:r>
            <a:r>
              <a:rPr lang="en-US" sz="2400" i="1" dirty="0" smtClean="0">
                <a:latin typeface="Arial Narrow"/>
                <a:cs typeface="Arial Narrow"/>
              </a:rPr>
              <a:t>/</a:t>
            </a:r>
            <a:r>
              <a:rPr lang="en-US" sz="2400" i="1" dirty="0" err="1" smtClean="0">
                <a:latin typeface="Arial Narrow"/>
                <a:cs typeface="Arial Narrow"/>
              </a:rPr>
              <a:t>sharefile</a:t>
            </a:r>
            <a:r>
              <a:rPr lang="en-US" sz="2400" i="1" dirty="0" smtClean="0">
                <a:latin typeface="Arial Narrow"/>
                <a:cs typeface="Arial Narrow"/>
              </a:rPr>
              <a:t>  </a:t>
            </a:r>
            <a:r>
              <a:rPr lang="en-US" sz="2400" i="1" dirty="0">
                <a:latin typeface="Arial Narrow"/>
                <a:cs typeface="Arial Narrow"/>
              </a:rPr>
              <a:t>/home</a:t>
            </a:r>
            <a:r>
              <a:rPr lang="en-US" sz="2400" i="1" dirty="0" smtClean="0">
                <a:latin typeface="Arial Narrow"/>
                <a:cs typeface="Arial Narrow"/>
              </a:rPr>
              <a:t>/data/</a:t>
            </a:r>
            <a:r>
              <a:rPr lang="en-US" sz="2400" i="1" dirty="0" err="1" smtClean="0">
                <a:latin typeface="Arial Narrow"/>
                <a:cs typeface="Arial Narrow"/>
              </a:rPr>
              <a:t>sharefile</a:t>
            </a:r>
            <a:endParaRPr lang="en-US" sz="2400" i="1" dirty="0">
              <a:latin typeface="Arial Narrow"/>
              <a:cs typeface="Arial Narrow"/>
            </a:endParaRPr>
          </a:p>
          <a:p>
            <a:pPr marL="423863" indent="-319088">
              <a:lnSpc>
                <a:spcPct val="93000"/>
              </a:lnSpc>
              <a:tabLst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429000"/>
            <a:ext cx="4241800" cy="299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375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al machine">
  <a:themeElements>
    <a:clrScheme name="Office 佈景主題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CloudComputing</Template>
  <TotalTime>12283</TotalTime>
  <Words>2203</Words>
  <Application>Microsoft Macintosh PowerPoint</Application>
  <PresentationFormat>On-screen Show (4:3)</PresentationFormat>
  <Paragraphs>471</Paragraphs>
  <Slides>51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real machine</vt:lpstr>
      <vt:lpstr>Image</vt:lpstr>
      <vt:lpstr>PowerPoint Presentation</vt:lpstr>
      <vt:lpstr>Outline</vt:lpstr>
      <vt:lpstr>File System Overview</vt:lpstr>
      <vt:lpstr>FS Design Considerations</vt:lpstr>
      <vt:lpstr>Local FS on Unix-like Systems</vt:lpstr>
      <vt:lpstr>Distributed File Systems</vt:lpstr>
      <vt:lpstr>Why DFS? </vt:lpstr>
      <vt:lpstr>Outline</vt:lpstr>
      <vt:lpstr>Network File System</vt:lpstr>
      <vt:lpstr>NFS Namespace</vt:lpstr>
      <vt:lpstr>NFS Concurrency</vt:lpstr>
      <vt:lpstr>NFS Security</vt:lpstr>
      <vt:lpstr>NFS Client Caching</vt:lpstr>
      <vt:lpstr>NFS: Tradeoffs</vt:lpstr>
      <vt:lpstr>pNFS: Parallel NFS</vt:lpstr>
      <vt:lpstr>pNFS Layout</vt:lpstr>
      <vt:lpstr>Lustre File System</vt:lpstr>
      <vt:lpstr>Features of Lustre</vt:lpstr>
      <vt:lpstr>Lustre Architecture</vt:lpstr>
      <vt:lpstr>Lustre Components</vt:lpstr>
      <vt:lpstr>Lustre Networks</vt:lpstr>
      <vt:lpstr>Gluster File System</vt:lpstr>
      <vt:lpstr>GlusterFS Design Goals</vt:lpstr>
      <vt:lpstr>Traditional Metadata Servers</vt:lpstr>
      <vt:lpstr>Elastic Hashing</vt:lpstr>
      <vt:lpstr>A Standard Gluster Deployment</vt:lpstr>
      <vt:lpstr>Gluster Features</vt:lpstr>
      <vt:lpstr>Outline</vt:lpstr>
      <vt:lpstr>Motivations of GFS</vt:lpstr>
      <vt:lpstr>Assumptions of GFS</vt:lpstr>
      <vt:lpstr>GFS Design Decisions</vt:lpstr>
      <vt:lpstr>GFS Architecture</vt:lpstr>
      <vt:lpstr>Reading a File</vt:lpstr>
      <vt:lpstr>Writing to a File</vt:lpstr>
      <vt:lpstr>Single Master</vt:lpstr>
      <vt:lpstr>Chunkserver - Data</vt:lpstr>
      <vt:lpstr>Metadata</vt:lpstr>
      <vt:lpstr>Consistency Model</vt:lpstr>
      <vt:lpstr>Mutation</vt:lpstr>
      <vt:lpstr>Write/Concurrent Write</vt:lpstr>
      <vt:lpstr>Append</vt:lpstr>
      <vt:lpstr>Recovery</vt:lpstr>
      <vt:lpstr>Hadoop Distributed File System</vt:lpstr>
      <vt:lpstr>HDFS Architecture</vt:lpstr>
      <vt:lpstr>Block Replication</vt:lpstr>
      <vt:lpstr>Coherency Model &amp; Performance</vt:lpstr>
      <vt:lpstr>About Data Locality</vt:lpstr>
      <vt:lpstr>Small File Problem</vt:lpstr>
      <vt:lpstr>Small File Solution</vt:lpstr>
      <vt:lpstr>Small File Solution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IaaS</dc:title>
  <dc:creator>cyhuang</dc:creator>
  <cp:lastModifiedBy>Roger</cp:lastModifiedBy>
  <cp:revision>1202</cp:revision>
  <dcterms:created xsi:type="dcterms:W3CDTF">2006-08-16T00:00:00Z</dcterms:created>
  <dcterms:modified xsi:type="dcterms:W3CDTF">2011-10-08T05:24:16Z</dcterms:modified>
</cp:coreProperties>
</file>