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20" r:id="rId2"/>
    <p:sldId id="383" r:id="rId3"/>
    <p:sldId id="378" r:id="rId4"/>
    <p:sldId id="330" r:id="rId5"/>
    <p:sldId id="377" r:id="rId6"/>
    <p:sldId id="335" r:id="rId7"/>
    <p:sldId id="380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84" r:id="rId26"/>
    <p:sldId id="354" r:id="rId27"/>
    <p:sldId id="355" r:id="rId28"/>
    <p:sldId id="356" r:id="rId29"/>
    <p:sldId id="357" r:id="rId30"/>
    <p:sldId id="385" r:id="rId31"/>
    <p:sldId id="359" r:id="rId32"/>
    <p:sldId id="364" r:id="rId33"/>
    <p:sldId id="365" r:id="rId34"/>
    <p:sldId id="366" r:id="rId35"/>
    <p:sldId id="368" r:id="rId36"/>
    <p:sldId id="369" r:id="rId37"/>
    <p:sldId id="370" r:id="rId38"/>
    <p:sldId id="371" r:id="rId39"/>
    <p:sldId id="372" r:id="rId40"/>
    <p:sldId id="374" r:id="rId41"/>
    <p:sldId id="3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96" d="100"/>
          <a:sy n="96" d="100"/>
        </p:scale>
        <p:origin x="-179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t>11/10/8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CB1DC54E-44B7-41A1-B73F-A853D7038219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134EC-707F-4770-9B90-DEF2E646FC3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8DC8A-AFF3-469E-B077-4D3755A84B7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10A9E-E65A-418D-9982-E9B13F68B97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E720C-BA73-4723-992D-43B65CF60302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31759-BCE5-4BA0-84BF-59221D0FDF26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6416-41B4-4F3A-9562-AF577287180F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78B78-C25F-43C5-BFA3-99920641CEA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B5C4D-1F17-427D-A7D1-BD135B98D378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E1F10-64BF-45B3-BF1B-A40AA4C9CFE6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CCF7A-CC8F-4C64-AF32-D6C4182DCF1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A0F81-72C8-486C-A5B9-AE3C343CDCF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390EDED7-3900-4C00-AAD5-F8ECFB65DBAB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ldp.org/HOWTO/LVM-HOWT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C80C-04FF-4729-80B7-0DC3D2FEB5A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Storage Virtualization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Metadata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Storage metadata may be shared by multiple servers.</a:t>
            </a:r>
          </a:p>
          <a:p>
            <a:r>
              <a:rPr lang="en-US" dirty="0" smtClean="0"/>
              <a:t>Shared metadata enables a SAN file system view for multiple servers.</a:t>
            </a:r>
          </a:p>
          <a:p>
            <a:r>
              <a:rPr lang="en-US" dirty="0" smtClean="0"/>
              <a:t>Provides virtual to real logical block address mapping for client.</a:t>
            </a:r>
          </a:p>
          <a:p>
            <a:r>
              <a:rPr lang="en-US" dirty="0" smtClean="0"/>
              <a:t>A distributed SAN file system requires </a:t>
            </a:r>
            <a:r>
              <a:rPr lang="en-US" dirty="0" smtClean="0">
                <a:solidFill>
                  <a:srgbClr val="FF0000"/>
                </a:solidFill>
              </a:rPr>
              <a:t>file locking mechanisms </a:t>
            </a:r>
            <a:r>
              <a:rPr lang="en-US" dirty="0" smtClean="0"/>
              <a:t>to preserve data integrity.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662E-49DA-449F-8782-5EC3BC1BE51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Host-based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3246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typical example (LVM):</a:t>
            </a:r>
          </a:p>
          <a:p>
            <a:pPr lvl="1"/>
            <a:r>
              <a:rPr lang="en-US" dirty="0" smtClean="0"/>
              <a:t>Software layer between the file system and the disk driver.</a:t>
            </a:r>
          </a:p>
          <a:p>
            <a:pPr lvl="1"/>
            <a:r>
              <a:rPr lang="en-US" dirty="0" smtClean="0"/>
              <a:t>Executed by the host CPU.</a:t>
            </a:r>
          </a:p>
          <a:p>
            <a:pPr lvl="1"/>
            <a:r>
              <a:rPr lang="en-US" dirty="0" smtClean="0"/>
              <a:t>Lack of hardware-assist functions.</a:t>
            </a:r>
          </a:p>
          <a:p>
            <a:pPr lvl="1"/>
            <a:r>
              <a:rPr lang="en-US" dirty="0" smtClean="0"/>
              <a:t>Independence from vendor-specific storage architectures.</a:t>
            </a:r>
          </a:p>
          <a:p>
            <a:pPr lvl="1"/>
            <a:r>
              <a:rPr lang="en-US" dirty="0" smtClean="0"/>
              <a:t>Dynamic capacity allocation to expand or shrink volumes.</a:t>
            </a:r>
          </a:p>
          <a:p>
            <a:pPr lvl="1"/>
            <a:r>
              <a:rPr lang="en-US" dirty="0" smtClean="0"/>
              <a:t>Support alternate </a:t>
            </a:r>
            <a:r>
              <a:rPr lang="en-US" dirty="0" err="1" smtClean="0"/>
              <a:t>pathing</a:t>
            </a:r>
            <a:r>
              <a:rPr lang="en-US" dirty="0" smtClean="0"/>
              <a:t> for high availability.</a:t>
            </a:r>
            <a:endParaRPr lang="en-US" dirty="0"/>
          </a:p>
        </p:txBody>
      </p:sp>
      <p:pic>
        <p:nvPicPr>
          <p:cNvPr id="5" name="Picture 4" descr="Storage_3.png"/>
          <p:cNvPicPr>
            <a:picLocks noChangeAspect="1"/>
          </p:cNvPicPr>
          <p:nvPr/>
        </p:nvPicPr>
        <p:blipFill rotWithShape="1">
          <a:blip r:embed="rId2" cstate="print"/>
          <a:srcRect l="42232"/>
          <a:stretch/>
        </p:blipFill>
        <p:spPr>
          <a:xfrm>
            <a:off x="6705600" y="2209801"/>
            <a:ext cx="2285999" cy="38862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43C-CCBB-4AC4-8251-6D28C6EA3463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</a:t>
            </a:r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No additional hardware or infrastructure requirements</a:t>
            </a:r>
          </a:p>
          <a:p>
            <a:pPr lvl="1"/>
            <a:r>
              <a:rPr lang="en-US" dirty="0" smtClean="0"/>
              <a:t>Simple to design and implement</a:t>
            </a:r>
          </a:p>
          <a:p>
            <a:pPr lvl="1"/>
            <a:r>
              <a:rPr lang="en-US" dirty="0" smtClean="0"/>
              <a:t>Improve storage utilization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Storage utilization optimized only on a per host base</a:t>
            </a:r>
          </a:p>
          <a:p>
            <a:pPr lvl="1"/>
            <a:r>
              <a:rPr lang="en-US" dirty="0" smtClean="0"/>
              <a:t>Software implementation is depending on each operating system</a:t>
            </a:r>
          </a:p>
          <a:p>
            <a:pPr lvl="1"/>
            <a:r>
              <a:rPr lang="en-US" dirty="0" smtClean="0"/>
              <a:t>Consume CPU clock cycle for virtualization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FCCA-0E41-4350-BF67-E0C30644BC9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9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Network-based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724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 level</a:t>
            </a:r>
          </a:p>
          <a:p>
            <a:pPr lvl="1"/>
            <a:r>
              <a:rPr lang="en-US" dirty="0" smtClean="0"/>
              <a:t>Seldom implement file level virtualization on network device.</a:t>
            </a:r>
          </a:p>
          <a:p>
            <a:r>
              <a:rPr lang="en-US" dirty="0" smtClean="0"/>
              <a:t>Block level</a:t>
            </a:r>
          </a:p>
          <a:p>
            <a:pPr lvl="1"/>
            <a:r>
              <a:rPr lang="en-US" dirty="0" smtClean="0"/>
              <a:t>Run software on dedicated appliances or intelligent switches and routers.</a:t>
            </a:r>
          </a:p>
          <a:p>
            <a:r>
              <a:rPr lang="en-US" dirty="0" smtClean="0"/>
              <a:t>Provide services</a:t>
            </a:r>
          </a:p>
          <a:p>
            <a:pPr lvl="1"/>
            <a:r>
              <a:rPr lang="en-US" dirty="0" smtClean="0"/>
              <a:t>Multi-path</a:t>
            </a:r>
          </a:p>
          <a:p>
            <a:pPr lvl="1"/>
            <a:r>
              <a:rPr lang="en-US" dirty="0" smtClean="0"/>
              <a:t>Storage pooling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1819275"/>
            <a:ext cx="39020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653" y="1814470"/>
            <a:ext cx="33353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119"/>
          <a:stretch>
            <a:fillRect/>
          </a:stretch>
        </p:blipFill>
        <p:spPr bwMode="auto">
          <a:xfrm>
            <a:off x="5364484" y="1293893"/>
            <a:ext cx="2987675" cy="7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11"/>
          <p:cNvSpPr/>
          <p:nvPr/>
        </p:nvSpPr>
        <p:spPr>
          <a:xfrm>
            <a:off x="5276378" y="2465559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9" name="Round Diagonal Corner Rectangle 12"/>
          <p:cNvSpPr/>
          <p:nvPr/>
        </p:nvSpPr>
        <p:spPr>
          <a:xfrm>
            <a:off x="5809778" y="2465559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0" name="Round Diagonal Corner Rectangle 13"/>
          <p:cNvSpPr/>
          <p:nvPr/>
        </p:nvSpPr>
        <p:spPr>
          <a:xfrm>
            <a:off x="6647978" y="2465559"/>
            <a:ext cx="457200" cy="228600"/>
          </a:xfrm>
          <a:prstGeom prst="round2DiagRect">
            <a:avLst/>
          </a:prstGeom>
          <a:solidFill>
            <a:srgbClr val="FF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1" name="Round Diagonal Corner Rectangle 14"/>
          <p:cNvSpPr/>
          <p:nvPr/>
        </p:nvSpPr>
        <p:spPr>
          <a:xfrm>
            <a:off x="7476653" y="2465559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2" name="Round Diagonal Corner Rectangle 15"/>
          <p:cNvSpPr/>
          <p:nvPr/>
        </p:nvSpPr>
        <p:spPr>
          <a:xfrm>
            <a:off x="8000528" y="2465559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A73-90BB-45D5-B178-51A367575722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9331E-6 L 0.05625 0.2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0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9331E-6 L 0.04791 0.21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10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9331E-6 L -0.00208 0.21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63174E-6 L -0.04271 0.212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106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3174E-6 L -0.05 0.212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2112 L 0.15625 0.433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1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2112 L 0.21458 0.477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3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2112 L -0.11041 0.477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3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21258 L -0.20104 0.434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1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21258 L -0.025 0.434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01000" cy="563563"/>
          </a:xfrm>
        </p:spPr>
        <p:txBody>
          <a:bodyPr/>
          <a:lstStyle/>
          <a:p>
            <a:r>
              <a:rPr lang="en-US" dirty="0"/>
              <a:t>Requirements of </a:t>
            </a:r>
            <a:r>
              <a:rPr lang="en-US" dirty="0" smtClean="0"/>
              <a:t>Storage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Intelligent services</a:t>
            </a:r>
          </a:p>
          <a:p>
            <a:pPr lvl="1"/>
            <a:r>
              <a:rPr lang="en-US" dirty="0" smtClean="0"/>
              <a:t>Logon services</a:t>
            </a:r>
          </a:p>
          <a:p>
            <a:pPr lvl="1"/>
            <a:r>
              <a:rPr lang="en-US" dirty="0" smtClean="0"/>
              <a:t>Simple name server</a:t>
            </a:r>
          </a:p>
          <a:p>
            <a:pPr lvl="1"/>
            <a:r>
              <a:rPr lang="en-US" dirty="0" smtClean="0"/>
              <a:t>Change notification</a:t>
            </a:r>
          </a:p>
          <a:p>
            <a:pPr lvl="1"/>
            <a:r>
              <a:rPr lang="en-US" dirty="0" smtClean="0"/>
              <a:t>Network address assignment</a:t>
            </a:r>
          </a:p>
          <a:p>
            <a:pPr lvl="1"/>
            <a:r>
              <a:rPr lang="en-US" dirty="0" smtClean="0"/>
              <a:t>Zoning</a:t>
            </a:r>
          </a:p>
          <a:p>
            <a:r>
              <a:rPr lang="en-US" dirty="0" smtClean="0"/>
              <a:t>Fabric switch should provide</a:t>
            </a:r>
          </a:p>
          <a:p>
            <a:pPr lvl="1"/>
            <a:r>
              <a:rPr lang="en-US" dirty="0" smtClean="0"/>
              <a:t>Connectivity for all storage transactions</a:t>
            </a:r>
          </a:p>
          <a:p>
            <a:pPr lvl="1"/>
            <a:r>
              <a:rPr lang="en-US" dirty="0" smtClean="0"/>
              <a:t>Interoperability between disparate servers,</a:t>
            </a:r>
            <a:br>
              <a:rPr lang="en-US" dirty="0" smtClean="0"/>
            </a:br>
            <a:r>
              <a:rPr lang="en-US" dirty="0" smtClean="0"/>
              <a:t>operating systems, and target devices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A685-D20F-446D-A189-284819BB6573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581400"/>
            <a:ext cx="4525107" cy="2941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 Switch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PC engine provisioned as an option blade.</a:t>
            </a:r>
          </a:p>
          <a:p>
            <a:r>
              <a:rPr lang="en-US" dirty="0" smtClean="0"/>
              <a:t>Data center directors</a:t>
            </a:r>
          </a:p>
          <a:p>
            <a:pPr lvl="1"/>
            <a:r>
              <a:rPr lang="en-US" dirty="0" smtClean="0"/>
              <a:t>Should be able to preserve the five nines availability characteristic of director-class switches.</a:t>
            </a:r>
          </a:p>
          <a:p>
            <a:pPr lvl="1"/>
            <a:r>
              <a:rPr lang="en-US" dirty="0" smtClean="0"/>
              <a:t>Dedicated virtualization ASICs </a:t>
            </a:r>
            <a:br>
              <a:rPr lang="en-US" dirty="0" smtClean="0"/>
            </a:br>
            <a:r>
              <a:rPr lang="en-US" dirty="0" smtClean="0"/>
              <a:t>provide</a:t>
            </a:r>
            <a:r>
              <a:rPr lang="en-US" dirty="0"/>
              <a:t> </a:t>
            </a:r>
            <a:r>
              <a:rPr lang="en-US" dirty="0" smtClean="0"/>
              <a:t>high-performance </a:t>
            </a:r>
            <a:br>
              <a:rPr lang="en-US" dirty="0" smtClean="0"/>
            </a:br>
            <a:r>
              <a:rPr lang="en-US" dirty="0" smtClean="0"/>
              <a:t>frame processing and block </a:t>
            </a:r>
            <a:br>
              <a:rPr lang="en-US" dirty="0" smtClean="0"/>
            </a:br>
            <a:r>
              <a:rPr lang="en-US" dirty="0" smtClean="0"/>
              <a:t>address mapping.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038D-31A8-4C5D-86E5-5988562107C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267200"/>
            <a:ext cx="4812601" cy="2153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2000" cy="563563"/>
          </a:xfrm>
        </p:spPr>
        <p:txBody>
          <a:bodyPr/>
          <a:lstStyle/>
          <a:p>
            <a:r>
              <a:rPr lang="en-US" dirty="0" smtClean="0"/>
              <a:t>Fabric </a:t>
            </a:r>
            <a:r>
              <a:rPr lang="en-US" dirty="0"/>
              <a:t>Application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2819400"/>
          </a:xfrm>
        </p:spPr>
        <p:txBody>
          <a:bodyPr/>
          <a:lstStyle/>
          <a:p>
            <a:r>
              <a:rPr lang="en-US" dirty="0"/>
              <a:t>Fabric Application </a:t>
            </a:r>
            <a:r>
              <a:rPr lang="en-US" dirty="0" smtClean="0"/>
              <a:t>Interface Standard (FAIS): a set of APIs to integrate applications and switches.</a:t>
            </a:r>
          </a:p>
          <a:p>
            <a:pPr lvl="1"/>
            <a:r>
              <a:rPr lang="en-US" dirty="0" smtClean="0"/>
              <a:t>The control path processor (CPP) supports the FAIS APIs and upper layer storage virtualization application.</a:t>
            </a:r>
          </a:p>
          <a:p>
            <a:pPr lvl="1"/>
            <a:r>
              <a:rPr lang="en-US" dirty="0" smtClean="0"/>
              <a:t>The data path controller (DPC) executes the virtualized SCSI I/Os under the management of one or more CPPs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936-4C1F-4466-A260-88EB4E77EB8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0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</a:t>
            </a:r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True heterogeneous storage virtualization</a:t>
            </a:r>
          </a:p>
          <a:p>
            <a:pPr lvl="1"/>
            <a:r>
              <a:rPr lang="en-US" dirty="0" smtClean="0"/>
              <a:t>No need for modification of host or storage system</a:t>
            </a:r>
          </a:p>
          <a:p>
            <a:pPr lvl="1"/>
            <a:r>
              <a:rPr lang="en-US" dirty="0" smtClean="0"/>
              <a:t>Multi-path technique improve the access performance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Complex interoperability matrices - limited by vendors support</a:t>
            </a:r>
          </a:p>
          <a:p>
            <a:pPr lvl="1"/>
            <a:r>
              <a:rPr lang="en-US" dirty="0" smtClean="0"/>
              <a:t>Difficult to implement fast metadata updates in switch device</a:t>
            </a:r>
          </a:p>
          <a:p>
            <a:pPr lvl="1"/>
            <a:r>
              <a:rPr lang="en-US" dirty="0" smtClean="0"/>
              <a:t>Usually require to build specific network equipments (e.g., </a:t>
            </a:r>
            <a:r>
              <a:rPr lang="en-US" altLang="zh-TW" dirty="0" err="1" smtClean="0"/>
              <a:t>Fibre</a:t>
            </a:r>
            <a:r>
              <a:rPr lang="en-US" altLang="zh-TW" dirty="0" smtClean="0"/>
              <a:t> Channel</a:t>
            </a:r>
            <a:r>
              <a:rPr lang="en-US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5B42-8A37-4C4B-A403-548A8FD6BD88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284" y="1676400"/>
            <a:ext cx="3879876" cy="486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Storage-based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 level</a:t>
            </a:r>
          </a:p>
          <a:p>
            <a:pPr lvl="1"/>
            <a:r>
              <a:rPr lang="en-US" dirty="0" smtClean="0"/>
              <a:t>Run software on storage device to provide file based data storage services to host through network.</a:t>
            </a:r>
          </a:p>
          <a:p>
            <a:r>
              <a:rPr lang="en-US" dirty="0" smtClean="0"/>
              <a:t>Block level</a:t>
            </a:r>
          </a:p>
          <a:p>
            <a:pPr lvl="1"/>
            <a:r>
              <a:rPr lang="en-US" dirty="0" smtClean="0"/>
              <a:t>Embeds the technology in the target storage devices.</a:t>
            </a:r>
          </a:p>
          <a:p>
            <a:r>
              <a:rPr lang="en-US" dirty="0" smtClean="0"/>
              <a:t>Provide services</a:t>
            </a:r>
          </a:p>
          <a:p>
            <a:pPr lvl="1"/>
            <a:r>
              <a:rPr lang="en-US" dirty="0" smtClean="0"/>
              <a:t>Storage pooling</a:t>
            </a:r>
          </a:p>
          <a:p>
            <a:pPr lvl="1"/>
            <a:r>
              <a:rPr lang="en-US" dirty="0" smtClean="0"/>
              <a:t>Replication and RAID</a:t>
            </a:r>
          </a:p>
          <a:p>
            <a:pPr lvl="1"/>
            <a:r>
              <a:rPr lang="en-US" dirty="0" smtClean="0"/>
              <a:t>Data sharing and </a:t>
            </a:r>
            <a:r>
              <a:rPr lang="en-US" dirty="0" err="1" smtClean="0"/>
              <a:t>tiering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134" y="1664235"/>
            <a:ext cx="31829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906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783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1"/>
          <p:cNvGrpSpPr/>
          <p:nvPr/>
        </p:nvGrpSpPr>
        <p:grpSpPr>
          <a:xfrm>
            <a:off x="5715000" y="5181600"/>
            <a:ext cx="685800" cy="539496"/>
            <a:chOff x="3124200" y="3810000"/>
            <a:chExt cx="685800" cy="539496"/>
          </a:xfrm>
        </p:grpSpPr>
        <p:pic>
          <p:nvPicPr>
            <p:cNvPr id="11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2" name="TextBox 64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1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6781800" y="5181600"/>
            <a:ext cx="685800" cy="539496"/>
            <a:chOff x="3124200" y="3810000"/>
            <a:chExt cx="685800" cy="539496"/>
          </a:xfrm>
        </p:grpSpPr>
        <p:pic>
          <p:nvPicPr>
            <p:cNvPr id="14" name="Picture 66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5" name="TextBox 67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2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7772400" y="5181600"/>
            <a:ext cx="685800" cy="539496"/>
            <a:chOff x="3124200" y="3810000"/>
            <a:chExt cx="685800" cy="539496"/>
          </a:xfrm>
        </p:grpSpPr>
        <p:pic>
          <p:nvPicPr>
            <p:cNvPr id="17" name="Picture 69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8" name="TextBox 70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3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5715000" y="5181600"/>
            <a:ext cx="685800" cy="539496"/>
            <a:chOff x="3124200" y="3810000"/>
            <a:chExt cx="685800" cy="539496"/>
          </a:xfrm>
        </p:grpSpPr>
        <p:pic>
          <p:nvPicPr>
            <p:cNvPr id="20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1" name="TextBox 64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1.bak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6781800" y="5181600"/>
            <a:ext cx="685800" cy="539496"/>
            <a:chOff x="3124200" y="3810000"/>
            <a:chExt cx="685800" cy="539496"/>
          </a:xfrm>
        </p:grpSpPr>
        <p:pic>
          <p:nvPicPr>
            <p:cNvPr id="23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4" name="TextBox 64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altLang="zh-TW" sz="900" b="1" dirty="0" smtClean="0">
                  <a:solidFill>
                    <a:prstClr val="black"/>
                  </a:solidFill>
                </a:rPr>
                <a:t>2.bak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3734" y="1664235"/>
            <a:ext cx="33353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565" y="1088316"/>
            <a:ext cx="29876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 Diagonal Corner Rectangle 11"/>
          <p:cNvSpPr/>
          <p:nvPr/>
        </p:nvSpPr>
        <p:spPr>
          <a:xfrm>
            <a:off x="5748168" y="2295525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2" name="Round Diagonal Corner Rectangle 13"/>
          <p:cNvSpPr/>
          <p:nvPr/>
        </p:nvSpPr>
        <p:spPr>
          <a:xfrm>
            <a:off x="6853068" y="2295525"/>
            <a:ext cx="457200" cy="228600"/>
          </a:xfrm>
          <a:prstGeom prst="round2DiagRect">
            <a:avLst/>
          </a:prstGeom>
          <a:solidFill>
            <a:srgbClr val="FF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3" name="Round Diagonal Corner Rectangle 15"/>
          <p:cNvSpPr/>
          <p:nvPr/>
        </p:nvSpPr>
        <p:spPr>
          <a:xfrm>
            <a:off x="7957968" y="2286000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4" name="Round Diagonal Corner Rectangle 11"/>
          <p:cNvSpPr/>
          <p:nvPr/>
        </p:nvSpPr>
        <p:spPr>
          <a:xfrm>
            <a:off x="5867400" y="5257800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5" name="Round Diagonal Corner Rectangle 13"/>
          <p:cNvSpPr/>
          <p:nvPr/>
        </p:nvSpPr>
        <p:spPr>
          <a:xfrm>
            <a:off x="6868758" y="5257800"/>
            <a:ext cx="45720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6" name="Round Diagonal Corner Rectangle 15"/>
          <p:cNvSpPr/>
          <p:nvPr/>
        </p:nvSpPr>
        <p:spPr>
          <a:xfrm>
            <a:off x="7941384" y="5248275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7" name="Round Diagonal Corner Rectangle 11"/>
          <p:cNvSpPr/>
          <p:nvPr/>
        </p:nvSpPr>
        <p:spPr>
          <a:xfrm>
            <a:off x="5867400" y="5256567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Replica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8" name="Round Diagonal Corner Rectangle 13"/>
          <p:cNvSpPr/>
          <p:nvPr/>
        </p:nvSpPr>
        <p:spPr>
          <a:xfrm>
            <a:off x="6868758" y="5256567"/>
            <a:ext cx="45720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Replica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9" name="Round Diagonal Corner Rectangle 15"/>
          <p:cNvSpPr/>
          <p:nvPr/>
        </p:nvSpPr>
        <p:spPr>
          <a:xfrm>
            <a:off x="7941384" y="5247042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Replica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6A05-35D6-41EC-A890-95D2A1534F13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0914E-6 L -0.05069 0.34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34328 L -0.00069 0.465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0.1375 0.038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9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916 0.038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9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2083 -0.0171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2084 -0.017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6183E-6 L 0.17968 0.192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96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5 0.187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4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7031 0.227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8 0.19292 L 0.12135 0.3483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78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19305 L 0.08385 0.348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78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31 0.22778 L -0.20364 0.3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5277E-6 L -0.1184 0.0516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26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0227E-7 L -0.10955 0.0502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5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0227E-7 L 0.225 0.0502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Storage controller</a:t>
            </a:r>
          </a:p>
          <a:p>
            <a:pPr lvl="1"/>
            <a:r>
              <a:rPr lang="en-US" dirty="0" smtClean="0"/>
              <a:t>Provide basic disk virtualization in the form of RAID management, mirroring, and LUN mapping or masking.</a:t>
            </a:r>
          </a:p>
          <a:p>
            <a:pPr lvl="1"/>
            <a:r>
              <a:rPr lang="en-US" dirty="0" smtClean="0"/>
              <a:t>Allocate a single LUN to multiple servers.</a:t>
            </a:r>
          </a:p>
          <a:p>
            <a:r>
              <a:rPr lang="en-US" dirty="0" smtClean="0"/>
              <a:t>Cache memory</a:t>
            </a:r>
          </a:p>
          <a:p>
            <a:pPr lvl="1"/>
            <a:r>
              <a:rPr lang="en-US" dirty="0" smtClean="0"/>
              <a:t>Enhance performance.</a:t>
            </a:r>
          </a:p>
          <a:p>
            <a:r>
              <a:rPr lang="en-US" dirty="0" smtClean="0"/>
              <a:t>Storage assets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Coordination between</a:t>
            </a:r>
            <a:br>
              <a:rPr lang="en-US" dirty="0" smtClean="0"/>
            </a:br>
            <a:r>
              <a:rPr lang="en-US" dirty="0" smtClean="0"/>
              <a:t>multiple storage system</a:t>
            </a:r>
            <a:br>
              <a:rPr lang="en-US" dirty="0" smtClean="0"/>
            </a:br>
            <a:r>
              <a:rPr lang="en-US" dirty="0" smtClean="0"/>
              <a:t>is necessary to ensure </a:t>
            </a:r>
            <a:br>
              <a:rPr lang="en-US" dirty="0" smtClean="0"/>
            </a:br>
            <a:r>
              <a:rPr lang="en-US" dirty="0" smtClean="0"/>
              <a:t>high</a:t>
            </a:r>
            <a:r>
              <a:rPr lang="en-US" dirty="0"/>
              <a:t> </a:t>
            </a:r>
            <a:r>
              <a:rPr lang="en-US" dirty="0" smtClean="0"/>
              <a:t>availability.</a:t>
            </a:r>
            <a:endParaRPr lang="en-US" dirty="0"/>
          </a:p>
        </p:txBody>
      </p:sp>
      <p:pic>
        <p:nvPicPr>
          <p:cNvPr id="5" name="Picture 4" descr="Storage_6.png"/>
          <p:cNvPicPr>
            <a:picLocks noChangeAspect="1"/>
          </p:cNvPicPr>
          <p:nvPr/>
        </p:nvPicPr>
        <p:blipFill rotWithShape="1">
          <a:blip r:embed="rId2" cstate="print"/>
          <a:srcRect t="25672" r="55279"/>
          <a:stretch/>
        </p:blipFill>
        <p:spPr>
          <a:xfrm>
            <a:off x="4487408" y="3786810"/>
            <a:ext cx="2141992" cy="2623949"/>
          </a:xfrm>
          <a:prstGeom prst="rect">
            <a:avLst/>
          </a:prstGeom>
        </p:spPr>
      </p:pic>
      <p:pic>
        <p:nvPicPr>
          <p:cNvPr id="6" name="Picture 5" descr="Storage_6.png"/>
          <p:cNvPicPr>
            <a:picLocks noChangeAspect="1"/>
          </p:cNvPicPr>
          <p:nvPr/>
        </p:nvPicPr>
        <p:blipFill rotWithShape="1">
          <a:blip r:embed="rId2" cstate="print"/>
          <a:srcRect l="49328" t="16967"/>
          <a:stretch/>
        </p:blipFill>
        <p:spPr>
          <a:xfrm>
            <a:off x="6474025" y="3429000"/>
            <a:ext cx="2564070" cy="3096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Array-based </a:t>
            </a:r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DA9F-31CC-4088-AA71-2F11ACB46A6B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management system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Host-based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Storage-based virtualization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In-band and out-band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Heterogeneous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storage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study: LVM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CF8C-8C45-4DD2-B1D0-33789AF0EFC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221163"/>
          </a:xfrm>
        </p:spPr>
        <p:txBody>
          <a:bodyPr/>
          <a:lstStyle/>
          <a:p>
            <a:r>
              <a:rPr lang="en-US" dirty="0" smtClean="0"/>
              <a:t>Synchronous vs. Asynchronous</a:t>
            </a:r>
          </a:p>
          <a:p>
            <a:pPr lvl="1"/>
            <a:r>
              <a:rPr lang="en-US" dirty="0" smtClean="0"/>
              <a:t>Synchronous data replication ensures that a write operation to a secondary disk array is completed before the primary array acknowledges task completion to the server.</a:t>
            </a:r>
          </a:p>
          <a:p>
            <a:pPr lvl="1"/>
            <a:r>
              <a:rPr lang="en-US" dirty="0" smtClean="0"/>
              <a:t>Asynchronous data replication provides write completion by the primary array, although the transaction may still be pending to the secondary array.</a:t>
            </a:r>
          </a:p>
          <a:p>
            <a:pPr lvl="1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D7D5-5ADF-4E2C-8944-4524B1695A9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Replication</a:t>
            </a:r>
          </a:p>
        </p:txBody>
      </p:sp>
      <p:pic>
        <p:nvPicPr>
          <p:cNvPr id="5" name="Content Placeholder 4" descr="Storage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66" y="2743200"/>
            <a:ext cx="4173035" cy="2975989"/>
          </a:xfrm>
        </p:spPr>
      </p:pic>
      <p:pic>
        <p:nvPicPr>
          <p:cNvPr id="6" name="Picture 5" descr="Storage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568" y="2743200"/>
            <a:ext cx="4089831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035" y="1524000"/>
            <a:ext cx="2064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Synchronous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6029" y="1524000"/>
            <a:ext cx="2256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Asynchronous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001" y="205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To preserve performance, synchronous data replication is limited to metropolitan distances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6983" y="205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>
                    <a:lumMod val="50000"/>
                  </a:schemeClr>
                </a:solidFill>
              </a:rPr>
              <a:t>Asynchronous data replication is largely immune to transmission latency</a:t>
            </a:r>
            <a:endParaRPr lang="en-US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B970-2A9B-4265-BE9F-DAA93EC3BD28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Point-in-time copy ( snapshot )</a:t>
            </a:r>
          </a:p>
          <a:p>
            <a:pPr lvl="1"/>
            <a:r>
              <a:rPr lang="en-US" dirty="0" smtClean="0"/>
              <a:t>Snapshot copies can be written to the secondary storage arrays.</a:t>
            </a:r>
          </a:p>
          <a:p>
            <a:pPr lvl="1"/>
            <a:r>
              <a:rPr lang="en-US" dirty="0" smtClean="0"/>
              <a:t>Provide an efficient means to quickly recover.</a:t>
            </a:r>
          </a:p>
          <a:p>
            <a:r>
              <a:rPr lang="en-US" dirty="0" smtClean="0"/>
              <a:t>Distributed modular virtualization</a:t>
            </a:r>
          </a:p>
          <a:p>
            <a:pPr lvl="1"/>
            <a:r>
              <a:rPr lang="en-US" dirty="0" smtClean="0"/>
              <a:t>Decoupling storage controller logic from physical disk banks provides flexibility to support heterogeneous disk assets.</a:t>
            </a:r>
          </a:p>
          <a:p>
            <a:pPr lvl="1"/>
            <a:r>
              <a:rPr lang="en-US" dirty="0" smtClean="0"/>
              <a:t>Accommodates class of storage services and data lifecycle management.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FE6-A07E-4B9C-B5DB-E3BCBEC7169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3563"/>
          </a:xfrm>
        </p:spPr>
        <p:txBody>
          <a:bodyPr/>
          <a:lstStyle/>
          <a:p>
            <a:r>
              <a:rPr lang="en-US" dirty="0"/>
              <a:t>Distributed Modular Virtualization</a:t>
            </a:r>
          </a:p>
        </p:txBody>
      </p:sp>
      <p:pic>
        <p:nvPicPr>
          <p:cNvPr id="5" name="Picture 4" descr="Storage_9.png"/>
          <p:cNvPicPr>
            <a:picLocks noChangeAspect="1"/>
          </p:cNvPicPr>
          <p:nvPr/>
        </p:nvPicPr>
        <p:blipFill>
          <a:blip r:embed="rId2" cstate="print"/>
          <a:srcRect l="699" r="1080"/>
          <a:stretch>
            <a:fillRect/>
          </a:stretch>
        </p:blipFill>
        <p:spPr>
          <a:xfrm>
            <a:off x="1904999" y="2947171"/>
            <a:ext cx="5257801" cy="3505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752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Decoupling storage controller intelligence and virtualization engines from physical disk banks facilitates multi-protocol block data access and accommodation of a broad range of disk architectures. 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5F17-6F2A-42A6-AB06-44DB8D4E2AD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</a:t>
            </a:r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Provide most of the benefits of storage virtualization</a:t>
            </a:r>
          </a:p>
          <a:p>
            <a:pPr lvl="1"/>
            <a:r>
              <a:rPr lang="en-US" dirty="0" smtClean="0"/>
              <a:t>Reduce additional latency to individual IO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Storage utilization optimized only across the connected controllers</a:t>
            </a:r>
          </a:p>
          <a:p>
            <a:pPr lvl="1"/>
            <a:r>
              <a:rPr lang="en-US" dirty="0" smtClean="0"/>
              <a:t>Replication and data migration only possible across the connected controllers and the same vendors devices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A119-9F8E-4D44-9052-B43E64C6210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management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syste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Host-based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Storage-based virtualization</a:t>
            </a:r>
          </a:p>
          <a:p>
            <a:r>
              <a:rPr lang="en-US" dirty="0" smtClean="0"/>
              <a:t>How to virtualize?</a:t>
            </a:r>
          </a:p>
          <a:p>
            <a:pPr lvl="1"/>
            <a:r>
              <a:rPr lang="en-US" dirty="0" smtClean="0"/>
              <a:t>In-band and out-band virtualization</a:t>
            </a:r>
          </a:p>
          <a:p>
            <a:pPr lvl="1"/>
            <a:r>
              <a:rPr lang="en-US" dirty="0" smtClean="0"/>
              <a:t>Heterogeneous </a:t>
            </a:r>
            <a:r>
              <a:rPr lang="en-US" dirty="0"/>
              <a:t>storage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study: LVM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561-E712-4867-9D5D-420346B08CF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2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In-band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Devices sit in the data path between the host and storage.</a:t>
            </a:r>
          </a:p>
          <a:p>
            <a:r>
              <a:rPr lang="en-US" dirty="0" smtClean="0"/>
              <a:t>Hosts perform IO to the virtualized device and never interact with the actual storage.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implement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Bad scalability &amp; Bottle neck</a:t>
            </a:r>
          </a:p>
        </p:txBody>
      </p:sp>
      <p:pic>
        <p:nvPicPr>
          <p:cNvPr id="29" name="Picture 28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990600" cy="990600"/>
          </a:xfrm>
          <a:prstGeom prst="rect">
            <a:avLst/>
          </a:prstGeom>
        </p:spPr>
      </p:pic>
      <p:pic>
        <p:nvPicPr>
          <p:cNvPr id="30" name="Picture 29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219200"/>
            <a:ext cx="990600" cy="990600"/>
          </a:xfrm>
          <a:prstGeom prst="rect">
            <a:avLst/>
          </a:prstGeom>
        </p:spPr>
      </p:pic>
      <p:pic>
        <p:nvPicPr>
          <p:cNvPr id="31" name="Picture 30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219200"/>
            <a:ext cx="990600" cy="990600"/>
          </a:xfrm>
          <a:prstGeom prst="rect">
            <a:avLst/>
          </a:prstGeom>
        </p:spPr>
      </p:pic>
      <p:pic>
        <p:nvPicPr>
          <p:cNvPr id="32" name="Picture 31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042" y="2411349"/>
            <a:ext cx="990600" cy="658749"/>
          </a:xfrm>
          <a:prstGeom prst="rect">
            <a:avLst/>
          </a:prstGeom>
        </p:spPr>
      </p:pic>
      <p:pic>
        <p:nvPicPr>
          <p:cNvPr id="33" name="Picture 32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1042" y="4594098"/>
            <a:ext cx="990600" cy="658749"/>
          </a:xfrm>
          <a:prstGeom prst="rect">
            <a:avLst/>
          </a:prstGeom>
        </p:spPr>
      </p:pic>
      <p:pic>
        <p:nvPicPr>
          <p:cNvPr id="34" name="Picture 33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5408295"/>
            <a:ext cx="987552" cy="987552"/>
          </a:xfrm>
          <a:prstGeom prst="rect">
            <a:avLst/>
          </a:prstGeom>
        </p:spPr>
      </p:pic>
      <p:pic>
        <p:nvPicPr>
          <p:cNvPr id="35" name="Picture 34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648" y="5408295"/>
            <a:ext cx="987552" cy="987552"/>
          </a:xfrm>
          <a:prstGeom prst="rect">
            <a:avLst/>
          </a:prstGeom>
        </p:spPr>
      </p:pic>
      <p:pic>
        <p:nvPicPr>
          <p:cNvPr id="36" name="Picture 35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9248" y="5408295"/>
            <a:ext cx="987552" cy="987552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29" idx="2"/>
            <a:endCxn id="32" idx="0"/>
          </p:cNvCxnSpPr>
          <p:nvPr/>
        </p:nvCxnSpPr>
        <p:spPr>
          <a:xfrm rot="16200000" flipH="1">
            <a:off x="6645647" y="1850653"/>
            <a:ext cx="125349" cy="9960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  <a:endCxn id="32" idx="0"/>
          </p:cNvCxnSpPr>
          <p:nvPr/>
        </p:nvCxnSpPr>
        <p:spPr>
          <a:xfrm rot="16200000" flipH="1">
            <a:off x="7102847" y="2307853"/>
            <a:ext cx="201549" cy="54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  <a:endCxn id="32" idx="0"/>
          </p:cNvCxnSpPr>
          <p:nvPr/>
        </p:nvCxnSpPr>
        <p:spPr>
          <a:xfrm rot="5400000">
            <a:off x="7598147" y="1817995"/>
            <a:ext cx="201549" cy="9851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2"/>
            <a:endCxn id="34" idx="0"/>
          </p:cNvCxnSpPr>
          <p:nvPr/>
        </p:nvCxnSpPr>
        <p:spPr>
          <a:xfrm rot="5400000">
            <a:off x="6629835" y="4831788"/>
            <a:ext cx="155448" cy="9975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2"/>
            <a:endCxn id="35" idx="0"/>
          </p:cNvCxnSpPr>
          <p:nvPr/>
        </p:nvCxnSpPr>
        <p:spPr>
          <a:xfrm rot="5400000">
            <a:off x="7126659" y="5328612"/>
            <a:ext cx="155448" cy="39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2"/>
            <a:endCxn id="36" idx="0"/>
          </p:cNvCxnSpPr>
          <p:nvPr/>
        </p:nvCxnSpPr>
        <p:spPr>
          <a:xfrm rot="16200000" flipH="1">
            <a:off x="7621959" y="4837230"/>
            <a:ext cx="155448" cy="9866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" name="Picture 42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6863442" y="3298698"/>
            <a:ext cx="685800" cy="1024127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32" idx="2"/>
            <a:endCxn id="43" idx="0"/>
          </p:cNvCxnSpPr>
          <p:nvPr/>
        </p:nvCxnSpPr>
        <p:spPr>
          <a:xfrm rot="5400000">
            <a:off x="7092042" y="3184398"/>
            <a:ext cx="22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3" idx="2"/>
            <a:endCxn id="33" idx="0"/>
          </p:cNvCxnSpPr>
          <p:nvPr/>
        </p:nvCxnSpPr>
        <p:spPr>
          <a:xfrm rot="5400000">
            <a:off x="7070706" y="4458461"/>
            <a:ext cx="27127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ound Diagonal Corner Rectangle 45"/>
          <p:cNvSpPr/>
          <p:nvPr/>
        </p:nvSpPr>
        <p:spPr>
          <a:xfrm>
            <a:off x="5865876" y="5698998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6859524" y="5698998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8" name="Round Diagonal Corner Rectangle 47"/>
          <p:cNvSpPr/>
          <p:nvPr/>
        </p:nvSpPr>
        <p:spPr>
          <a:xfrm>
            <a:off x="7850124" y="5698998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747656" y="1584198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781799" y="1584198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815942" y="1584198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36484" y="3657600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36484" y="3657600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836484" y="3657600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31E-46C4-4A56-A132-3847F00E3936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78 L 0.1099 0.307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09 L -0.00087 0.307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5168E-6 L -0.11511 0.31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7835E-6 L 0.10191 0.277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17 L -0.11528 0.281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48 L -0.00018 0.279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879 L -0.11702 -0.306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94 L -0.00243 -0.2933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486 L 0.10816 -0.291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8 -0.28059 L -0.00434 -0.5861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5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8059 L -0.00434 -0.586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-0.28059 L -0.00399 -0.586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Out-of-band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800600"/>
          </a:xfrm>
        </p:spPr>
        <p:txBody>
          <a:bodyPr/>
          <a:lstStyle/>
          <a:p>
            <a:r>
              <a:rPr lang="en-US" dirty="0" smtClean="0"/>
              <a:t>Devices are sometimes called metadata servers.</a:t>
            </a:r>
          </a:p>
          <a:p>
            <a:r>
              <a:rPr lang="en-US" dirty="0" smtClean="0"/>
              <a:t>Require additional software in the host which knows </a:t>
            </a:r>
            <a:r>
              <a:rPr lang="en-US" altLang="zh-TW" dirty="0" smtClean="0"/>
              <a:t>the </a:t>
            </a:r>
            <a:r>
              <a:rPr lang="en-US" dirty="0" smtClean="0"/>
              <a:t>first request location of the actual data.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Scalability &amp; Performance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Hard to implement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352" y="1981200"/>
            <a:ext cx="990600" cy="990600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952" y="1981200"/>
            <a:ext cx="990600" cy="990600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3552" y="1981200"/>
            <a:ext cx="990600" cy="990600"/>
          </a:xfrm>
          <a:prstGeom prst="rect">
            <a:avLst/>
          </a:prstGeom>
        </p:spPr>
      </p:pic>
      <p:pic>
        <p:nvPicPr>
          <p:cNvPr id="9" name="Picture 8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552" y="3913251"/>
            <a:ext cx="990600" cy="658749"/>
          </a:xfrm>
          <a:prstGeom prst="rect">
            <a:avLst/>
          </a:prstGeom>
        </p:spPr>
      </p:pic>
      <p:pic>
        <p:nvPicPr>
          <p:cNvPr id="10" name="Picture 9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0152" y="3913251"/>
            <a:ext cx="990600" cy="658749"/>
          </a:xfrm>
          <a:prstGeom prst="rect">
            <a:avLst/>
          </a:prstGeom>
        </p:spPr>
      </p:pic>
      <p:pic>
        <p:nvPicPr>
          <p:cNvPr id="11" name="Picture 10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2352" y="5334000"/>
            <a:ext cx="987552" cy="987552"/>
          </a:xfrm>
          <a:prstGeom prst="rect">
            <a:avLst/>
          </a:prstGeom>
        </p:spPr>
      </p:pic>
      <p:pic>
        <p:nvPicPr>
          <p:cNvPr id="12" name="Picture 11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334000"/>
            <a:ext cx="987552" cy="987552"/>
          </a:xfrm>
          <a:prstGeom prst="rect">
            <a:avLst/>
          </a:prstGeom>
        </p:spPr>
      </p:pic>
      <p:pic>
        <p:nvPicPr>
          <p:cNvPr id="13" name="Picture 12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334000"/>
            <a:ext cx="987552" cy="987552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6" idx="2"/>
            <a:endCxn id="9" idx="0"/>
          </p:cNvCxnSpPr>
          <p:nvPr/>
        </p:nvCxnSpPr>
        <p:spPr>
          <a:xfrm rot="16200000" flipH="1">
            <a:off x="5355527" y="3213925"/>
            <a:ext cx="941451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10" idx="0"/>
          </p:cNvCxnSpPr>
          <p:nvPr/>
        </p:nvCxnSpPr>
        <p:spPr>
          <a:xfrm rot="16200000" flipH="1">
            <a:off x="5850827" y="2718625"/>
            <a:ext cx="941451" cy="144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rot="5400000">
            <a:off x="5850827" y="3175825"/>
            <a:ext cx="941451" cy="533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9" idx="0"/>
          </p:cNvCxnSpPr>
          <p:nvPr/>
        </p:nvCxnSpPr>
        <p:spPr>
          <a:xfrm rot="5400000">
            <a:off x="6346127" y="2680525"/>
            <a:ext cx="941451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0" idx="0"/>
          </p:cNvCxnSpPr>
          <p:nvPr/>
        </p:nvCxnSpPr>
        <p:spPr>
          <a:xfrm rot="16200000" flipH="1">
            <a:off x="6346127" y="3213925"/>
            <a:ext cx="941451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10" idx="0"/>
          </p:cNvCxnSpPr>
          <p:nvPr/>
        </p:nvCxnSpPr>
        <p:spPr>
          <a:xfrm rot="5400000">
            <a:off x="6841427" y="3175825"/>
            <a:ext cx="941451" cy="533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 rot="5400000">
            <a:off x="5444490" y="4723638"/>
            <a:ext cx="762000" cy="4587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2" idx="0"/>
          </p:cNvCxnSpPr>
          <p:nvPr/>
        </p:nvCxnSpPr>
        <p:spPr>
          <a:xfrm rot="16200000" flipH="1">
            <a:off x="5941314" y="4685538"/>
            <a:ext cx="762000" cy="5349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3" idx="0"/>
          </p:cNvCxnSpPr>
          <p:nvPr/>
        </p:nvCxnSpPr>
        <p:spPr>
          <a:xfrm rot="16200000" flipH="1">
            <a:off x="6436614" y="4190238"/>
            <a:ext cx="762000" cy="15255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1" idx="0"/>
          </p:cNvCxnSpPr>
          <p:nvPr/>
        </p:nvCxnSpPr>
        <p:spPr>
          <a:xfrm rot="5400000">
            <a:off x="5939790" y="4228338"/>
            <a:ext cx="762000" cy="1449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2"/>
            <a:endCxn id="12" idx="0"/>
          </p:cNvCxnSpPr>
          <p:nvPr/>
        </p:nvCxnSpPr>
        <p:spPr>
          <a:xfrm rot="5400000">
            <a:off x="6436614" y="4725162"/>
            <a:ext cx="762000" cy="4556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3" idx="0"/>
          </p:cNvCxnSpPr>
          <p:nvPr/>
        </p:nvCxnSpPr>
        <p:spPr>
          <a:xfrm rot="16200000" flipH="1">
            <a:off x="6931914" y="4685538"/>
            <a:ext cx="762000" cy="5349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" name="Picture 25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8150352" y="3729881"/>
            <a:ext cx="685800" cy="1024127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0" idx="3"/>
            <a:endCxn id="26" idx="1"/>
          </p:cNvCxnSpPr>
          <p:nvPr/>
        </p:nvCxnSpPr>
        <p:spPr>
          <a:xfrm flipV="1">
            <a:off x="7540752" y="4241945"/>
            <a:ext cx="609600" cy="6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156780" y="2282952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90923" y="2282952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25066" y="2282952"/>
            <a:ext cx="77288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74152" y="4035552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74152" y="4035552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74152" y="4035552"/>
            <a:ext cx="772886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Control</a:t>
            </a:r>
            <a:br>
              <a:rPr lang="en-US" sz="1200" b="1" dirty="0" smtClean="0">
                <a:solidFill>
                  <a:prstClr val="white"/>
                </a:solidFill>
              </a:rPr>
            </a:br>
            <a:r>
              <a:rPr lang="en-US" sz="1200" b="1" dirty="0" smtClean="0">
                <a:solidFill>
                  <a:prstClr val="white"/>
                </a:solidFill>
              </a:rPr>
              <a:t> Message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5254752" y="5711952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6248400" y="5711952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7239000" y="5711952"/>
            <a:ext cx="685800" cy="3048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Data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3757-422A-41CB-8A03-EB1370EA9F0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52 0.09537 0.04322 0.19097 0.09635 0.23333 C 0.14947 0.27569 0.2342 0.26481 0.31909 0.25393 " pathEditMode="relative" ptsTypes="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0.09074 0.02135 0.18148 0.05468 0.22384 C 0.08802 0.2662 0.14392 0.26018 0.2 0.25416 " pathEditMode="relative" ptsTypes="a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635 0.09328 -0.09271 0.18657 -0.07847 0.23009 C -0.06423 0.27361 0.05868 0.25648 0.08577 0.2618 " pathEditMode="relative" ptsTypes="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7362E-19 C -0.08681 -0.01227 -0.17344 -0.02453 -0.22622 0.01111 C -0.27899 0.04676 -0.29792 0.13033 -0.31667 0.21412 " pathEditMode="relative" ptsTypes="a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017 -0.01435 -0.10017 -0.0287 -0.13454 0.00648 C -0.16892 0.04167 -0.1875 0.12639 -0.2059 0.21111 " pathEditMode="relative" ptsTypes="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569 -0.01366 -0.15122 -0.02731 -0.16667 0.0081 C -0.18212 0.04352 -0.1375 0.12801 -0.09288 0.21273 " pathEditMode="relative" ptsTypes="a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23 L 0.22431 -0.488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-0.00365 -0.4884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46 L -0.2243 -0.489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rage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53080"/>
            <a:ext cx="3906613" cy="3413393"/>
          </a:xfrm>
          <a:prstGeom prst="rect">
            <a:avLst/>
          </a:prstGeom>
        </p:spPr>
      </p:pic>
      <p:pic>
        <p:nvPicPr>
          <p:cNvPr id="5" name="Picture 4" descr="Storage_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3053080"/>
            <a:ext cx="3962400" cy="3413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981200"/>
            <a:ext cx="3648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Pooling Heterogeneous</a:t>
            </a:r>
            <a:b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Storage Assets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2133600"/>
            <a:ext cx="3968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Mirroring</a:t>
            </a: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E506-601E-4FCB-BFEA-C3911EA05CDF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orage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8320" y="2743200"/>
            <a:ext cx="5669280" cy="34242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1981200"/>
            <a:ext cx="5001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Data Replication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AE2B-2804-4286-BD5D-FDC7AB5E9FA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2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is the data about data</a:t>
            </a:r>
          </a:p>
          <a:p>
            <a:r>
              <a:rPr lang="en-US" dirty="0" smtClean="0"/>
              <a:t>Storage metadata describes storage information  </a:t>
            </a:r>
          </a:p>
          <a:p>
            <a:pPr lvl="1"/>
            <a:r>
              <a:rPr lang="en-US" dirty="0" smtClean="0"/>
              <a:t>Disk volume size</a:t>
            </a:r>
          </a:p>
          <a:p>
            <a:pPr lvl="1"/>
            <a:r>
              <a:rPr lang="en-US" dirty="0" smtClean="0"/>
              <a:t>Data block mapping table</a:t>
            </a:r>
          </a:p>
          <a:p>
            <a:pPr lvl="1"/>
            <a:r>
              <a:rPr lang="en-US" dirty="0" smtClean="0"/>
              <a:t>Location of the storage </a:t>
            </a:r>
            <a:br>
              <a:rPr lang="en-US" dirty="0" smtClean="0"/>
            </a:br>
            <a:r>
              <a:rPr lang="en-US" dirty="0" smtClean="0"/>
              <a:t>(for network storage device)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AA2-7036-479A-BE35-7613355FBA9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048000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management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syste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Host-based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Network-based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Storage-based virtualization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In-band and out-band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Heterogeneous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storage</a:t>
            </a:r>
          </a:p>
          <a:p>
            <a:r>
              <a:rPr lang="en-US" dirty="0" smtClean="0"/>
              <a:t>Case study: LVM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310F-12EB-431A-A16E-14F64453844B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</a:t>
            </a:r>
            <a:r>
              <a:rPr lang="en-US" dirty="0"/>
              <a:t>Volume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Virtualized at block level</a:t>
            </a:r>
          </a:p>
          <a:p>
            <a:r>
              <a:rPr lang="en-US" dirty="0" smtClean="0"/>
              <a:t>Host-based virtualization approach</a:t>
            </a:r>
          </a:p>
          <a:p>
            <a:r>
              <a:rPr lang="en-US" dirty="0" smtClean="0"/>
              <a:t>In-band virtualization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AC2D-8CAF-4F37-BEBA-750C8EB7BF6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3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LVM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315200" cy="46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F652-7CEB-4576-8CAB-849D4FB436E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Components in LVM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user space</a:t>
            </a:r>
          </a:p>
          <a:p>
            <a:pPr lvl="1"/>
            <a:r>
              <a:rPr lang="en-US" dirty="0" smtClean="0"/>
              <a:t>Some management utilities and configuration tools</a:t>
            </a:r>
            <a:br>
              <a:rPr lang="en-US" dirty="0" smtClean="0"/>
            </a:br>
            <a:r>
              <a:rPr lang="en-US" dirty="0" smtClean="0"/>
              <a:t>     Ex.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lvm</a:t>
            </a:r>
            <a:r>
              <a:rPr lang="en-US" dirty="0" smtClean="0"/>
              <a:t> 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dmsetup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Programming interface with a well-designed library</a:t>
            </a:r>
            <a:br>
              <a:rPr lang="en-US" dirty="0" smtClean="0"/>
            </a:br>
            <a:r>
              <a:rPr lang="en-US" dirty="0" smtClean="0"/>
              <a:t>     Ex.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libdevmapper.h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In kernel space</a:t>
            </a:r>
          </a:p>
          <a:p>
            <a:pPr lvl="1"/>
            <a:r>
              <a:rPr lang="en-US" dirty="0" smtClean="0"/>
              <a:t>Implement device </a:t>
            </a:r>
            <a:r>
              <a:rPr lang="en-US" dirty="0" err="1" smtClean="0"/>
              <a:t>mapper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Provide different mapped device targets</a:t>
            </a:r>
            <a:br>
              <a:rPr lang="en-US" dirty="0" smtClean="0"/>
            </a:br>
            <a:r>
              <a:rPr lang="en-US" dirty="0" smtClean="0"/>
              <a:t>     Ex.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linear</a:t>
            </a:r>
            <a:r>
              <a:rPr lang="en-US" dirty="0" smtClean="0"/>
              <a:t> ,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stripe</a:t>
            </a:r>
            <a:r>
              <a:rPr lang="en-US" dirty="0" smtClean="0"/>
              <a:t> ,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mirror</a:t>
            </a:r>
            <a:r>
              <a:rPr lang="en-US" dirty="0" smtClean="0"/>
              <a:t> …etc.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7001-F57A-4BFF-898E-1745BFEB9869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33400"/>
          </a:xfrm>
        </p:spPr>
        <p:txBody>
          <a:bodyPr/>
          <a:lstStyle/>
          <a:p>
            <a:r>
              <a:rPr lang="en-US" dirty="0" smtClean="0"/>
              <a:t>Tools and utilities are in user space.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447800" y="2514600"/>
            <a:ext cx="6403271" cy="397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863" y="2362200"/>
            <a:ext cx="2421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076D-AC30-42AE-AC6F-D57A10818446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LVM Partition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9197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D77E-C3AC-4ADF-9EBD-300B196EADA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8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838200"/>
          </a:xfrm>
        </p:spPr>
        <p:txBody>
          <a:bodyPr/>
          <a:lstStyle/>
          <a:p>
            <a:r>
              <a:rPr lang="en-US" dirty="0" smtClean="0"/>
              <a:t>File system will build upon device </a:t>
            </a:r>
            <a:r>
              <a:rPr lang="en-US" dirty="0" err="1" smtClean="0"/>
              <a:t>mapper</a:t>
            </a:r>
            <a:r>
              <a:rPr lang="en-US" dirty="0" smtClean="0"/>
              <a:t> framework by means of system calls.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578495" y="2743200"/>
            <a:ext cx="610801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961" y="2681381"/>
            <a:ext cx="2396439" cy="15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C3FE-6005-4C84-B220-194D21FB537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6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in Kernel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dirty="0" smtClean="0"/>
              <a:t>FS invokes a set of block device system calls.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8576" r="1655"/>
          <a:stretch>
            <a:fillRect/>
          </a:stretch>
        </p:blipFill>
        <p:spPr bwMode="auto">
          <a:xfrm>
            <a:off x="1981200" y="2438400"/>
            <a:ext cx="5348654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876800" y="3276600"/>
            <a:ext cx="1600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830" y="2667000"/>
            <a:ext cx="273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Device </a:t>
            </a:r>
            <a:r>
              <a:rPr lang="en-US" b="1" i="1" dirty="0" err="1" smtClean="0">
                <a:solidFill>
                  <a:srgbClr val="C00000"/>
                </a:solidFill>
              </a:rPr>
              <a:t>Mapper</a:t>
            </a:r>
            <a:r>
              <a:rPr lang="en-US" b="1" i="1" dirty="0" smtClean="0">
                <a:solidFill>
                  <a:srgbClr val="C00000"/>
                </a:solidFill>
              </a:rPr>
              <a:t> framework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reload operation functions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052F-A771-439C-8318-1D889992F7A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20000" cy="563563"/>
          </a:xfrm>
        </p:spPr>
        <p:txBody>
          <a:bodyPr/>
          <a:lstStyle/>
          <a:p>
            <a:r>
              <a:rPr lang="en-US" dirty="0" smtClean="0"/>
              <a:t>File System in User Space (FUSE)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4313" b="5121"/>
          <a:stretch>
            <a:fillRect/>
          </a:stretch>
        </p:blipFill>
        <p:spPr bwMode="auto">
          <a:xfrm>
            <a:off x="1676400" y="2133600"/>
            <a:ext cx="5715000" cy="3918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284F-B4B1-4740-98BA-0778EABCAA73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1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M</a:t>
            </a:r>
            <a:r>
              <a:rPr lang="en-US" dirty="0" smtClean="0"/>
              <a:t>apper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Linux kernel driver for different mappings.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86200"/>
            <a:ext cx="5486400" cy="247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219200" y="2362200"/>
            <a:ext cx="6675120" cy="179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5973-C65F-46DB-88BB-09F757986C5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NTHU CS5421 Cloud Computing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3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81200"/>
            <a:ext cx="8458200" cy="4495800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dirty="0" smtClean="0"/>
              <a:t>A </a:t>
            </a:r>
            <a:r>
              <a:rPr lang="en-US" sz="2800" dirty="0"/>
              <a:t>volume represents the storage capacity of one or more disk drives</a:t>
            </a:r>
            <a:r>
              <a:rPr lang="en-US" sz="2800" dirty="0" smtClean="0"/>
              <a:t>.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/>
              <a:t>Volume management is responsible for creating and maintaining </a:t>
            </a:r>
            <a:r>
              <a:rPr lang="en-US" sz="2600" dirty="0">
                <a:solidFill>
                  <a:srgbClr val="FF0000"/>
                </a:solidFill>
              </a:rPr>
              <a:t>metadata</a:t>
            </a:r>
            <a:r>
              <a:rPr lang="en-US" sz="2600" dirty="0"/>
              <a:t> about storage capacity.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600" dirty="0" smtClean="0"/>
              <a:t>Volume </a:t>
            </a:r>
            <a:r>
              <a:rPr lang="en-US" sz="2600" dirty="0"/>
              <a:t>management </a:t>
            </a:r>
            <a:r>
              <a:rPr lang="en-US" sz="2600" dirty="0" smtClean="0"/>
              <a:t>is </a:t>
            </a:r>
            <a:r>
              <a:rPr lang="en-US" sz="2600" dirty="0"/>
              <a:t>between the file system and </a:t>
            </a:r>
            <a:r>
              <a:rPr lang="en-US" sz="2600" dirty="0" smtClean="0"/>
              <a:t>the device </a:t>
            </a:r>
            <a:r>
              <a:rPr lang="en-US" sz="2600" dirty="0"/>
              <a:t>drivers that control system I/O</a:t>
            </a:r>
            <a:r>
              <a:rPr lang="en-US" sz="2600" dirty="0" smtClean="0"/>
              <a:t>.</a:t>
            </a:r>
            <a:endParaRPr lang="en-US" sz="2800" dirty="0" smtClean="0"/>
          </a:p>
          <a:p>
            <a:r>
              <a:rPr lang="en-US" dirty="0" smtClean="0"/>
              <a:t>Logical volume</a:t>
            </a:r>
            <a:r>
              <a:rPr lang="en-US" dirty="0"/>
              <a:t>(</a:t>
            </a:r>
            <a:r>
              <a:rPr lang="en-US" dirty="0" smtClean="0"/>
              <a:t>unit)</a:t>
            </a:r>
          </a:p>
          <a:p>
            <a:pPr lvl="1"/>
            <a:r>
              <a:rPr lang="en-US" dirty="0" smtClean="0"/>
              <a:t>A logical volume can map to a fraction of a physical disk, or multiple disks.</a:t>
            </a:r>
          </a:p>
          <a:p>
            <a:pPr lvl="1"/>
            <a:r>
              <a:rPr lang="en-US" dirty="0" smtClean="0"/>
              <a:t>Here we use SCSI convention to call a volume “unit”.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2551-8C0D-4CD3-A74E-C27F529102A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Network Storage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958" y="3912971"/>
            <a:ext cx="6492240" cy="24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219200" y="2362200"/>
            <a:ext cx="6675120" cy="179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FC34-7FB3-44B2-B700-471CF387BEF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3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/>
          <a:lstStyle/>
          <a:p>
            <a:r>
              <a:rPr lang="en-US" altLang="zh-TW" sz="2400" dirty="0"/>
              <a:t>Lecture notes from </a:t>
            </a:r>
            <a:r>
              <a:rPr lang="en-US" altLang="zh-TW" sz="2400" dirty="0" err="1"/>
              <a:t>Yeh-Ching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Chung</a:t>
            </a:r>
          </a:p>
          <a:p>
            <a:r>
              <a:rPr lang="en-US" altLang="zh-TW" sz="2400" dirty="0" smtClean="0"/>
              <a:t>Tom Clark, Storage Virtualization: Technologies for Simplifying Data Storage and Management, Addison Wesley Professional, 20</a:t>
            </a:r>
            <a:r>
              <a:rPr lang="en-US" altLang="zh-TW" dirty="0" smtClean="0"/>
              <a:t>05.</a:t>
            </a:r>
          </a:p>
          <a:p>
            <a:r>
              <a:rPr lang="en-US" altLang="zh-TW" sz="2400" dirty="0" smtClean="0"/>
              <a:t>From Wikipedia, the free encyclopedia</a:t>
            </a:r>
          </a:p>
          <a:p>
            <a:r>
              <a:rPr lang="en-US" altLang="zh-TW" sz="2400" dirty="0" smtClean="0"/>
              <a:t>Logical Volume Management (LVM). </a:t>
            </a:r>
            <a:r>
              <a:rPr lang="en-US" altLang="zh-TW" sz="2400" i="1" dirty="0" smtClean="0">
                <a:hlinkClick r:id="rId2"/>
              </a:rPr>
              <a:t>http://www.tldp.org/HOWTO/LVM-HOWTO/</a:t>
            </a:r>
            <a:r>
              <a:rPr lang="en-US" altLang="zh-TW" sz="2400" i="1" dirty="0" smtClean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32E1-9408-4FB4-88F7-2D93C574EDF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53000" cy="4495800"/>
          </a:xfrm>
        </p:spPr>
        <p:txBody>
          <a:bodyPr/>
          <a:lstStyle/>
          <a:p>
            <a:pPr marL="342900" lvl="2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dirty="0"/>
              <a:t>A single block of information is addressed using a logical unit </a:t>
            </a:r>
            <a:r>
              <a:rPr lang="en-US" sz="2800" dirty="0" smtClean="0"/>
              <a:t>number </a:t>
            </a:r>
            <a:r>
              <a:rPr lang="en-US" sz="2800" dirty="0"/>
              <a:t>(LUN) and an offset </a:t>
            </a:r>
            <a:r>
              <a:rPr lang="en-US" sz="2800" dirty="0" smtClean="0"/>
              <a:t>within </a:t>
            </a:r>
            <a:r>
              <a:rPr lang="en-US" sz="2800" dirty="0"/>
              <a:t>LUN, </a:t>
            </a:r>
            <a:r>
              <a:rPr lang="en-US" sz="2800" dirty="0" smtClean="0"/>
              <a:t>known as a Logical </a:t>
            </a:r>
            <a:r>
              <a:rPr lang="en-US" sz="2800" dirty="0"/>
              <a:t>Block Address (LBA)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BA0C-4A23-45C4-B989-B3192782448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59149"/>
            <a:ext cx="3124200" cy="49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847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</a:t>
            </a:r>
            <a:r>
              <a:rPr lang="en-US" dirty="0" smtClean="0"/>
              <a:t>Physical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Physical to virtual</a:t>
            </a:r>
          </a:p>
          <a:p>
            <a:pPr lvl="1"/>
            <a:r>
              <a:rPr lang="en-US" dirty="0" smtClean="0"/>
              <a:t>The cylinder, head and sector geometry of individual disks is virtualized into logical block addresses (LBAs).</a:t>
            </a:r>
          </a:p>
          <a:p>
            <a:pPr lvl="1"/>
            <a:r>
              <a:rPr lang="en-US" dirty="0" smtClean="0"/>
              <a:t>For storage networks, the physical storage system is identified by a network address / LUN pair.</a:t>
            </a:r>
          </a:p>
          <a:p>
            <a:r>
              <a:rPr lang="en-US" dirty="0" smtClean="0"/>
              <a:t>Metadata integrity</a:t>
            </a:r>
          </a:p>
          <a:p>
            <a:pPr lvl="1"/>
            <a:r>
              <a:rPr lang="en-US" dirty="0" smtClean="0"/>
              <a:t>Storage metadata integrity requires redundancy for failover or load balancing.</a:t>
            </a:r>
          </a:p>
          <a:p>
            <a:pPr lvl="1"/>
            <a:r>
              <a:rPr lang="en-US" dirty="0" smtClean="0"/>
              <a:t>Virtualization intelligence may need to interface with upper layer applications to ensure data consistency.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4430-2E1A-479E-8B14-E9EC11770639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management system</a:t>
            </a:r>
          </a:p>
          <a:p>
            <a:r>
              <a:rPr lang="en-US" dirty="0" smtClean="0"/>
              <a:t>Where to virtualize?</a:t>
            </a:r>
          </a:p>
          <a:p>
            <a:pPr lvl="1"/>
            <a:r>
              <a:rPr lang="en-US" dirty="0" smtClean="0"/>
              <a:t>Host-based virtualization</a:t>
            </a:r>
          </a:p>
          <a:p>
            <a:pPr lvl="1"/>
            <a:r>
              <a:rPr lang="en-US" dirty="0" smtClean="0"/>
              <a:t>Network-based virtualization</a:t>
            </a:r>
          </a:p>
          <a:p>
            <a:pPr lvl="1"/>
            <a:r>
              <a:rPr lang="en-US" dirty="0" smtClean="0"/>
              <a:t>Storage-based virtualization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virtualize?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In-band virtualization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Out-band virtualization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1E8-9E34-465D-95B9-6E89563978D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6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 Virtualized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5720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Different approaches :</a:t>
            </a:r>
          </a:p>
          <a:p>
            <a:pPr lvl="1"/>
            <a:r>
              <a:rPr lang="en-US" dirty="0" smtClean="0"/>
              <a:t>Host-based approach</a:t>
            </a:r>
          </a:p>
          <a:p>
            <a:pPr lvl="2"/>
            <a:r>
              <a:rPr lang="en-US" dirty="0" smtClean="0"/>
              <a:t>Implemented as a software running on host systems.</a:t>
            </a:r>
          </a:p>
          <a:p>
            <a:pPr lvl="1"/>
            <a:r>
              <a:rPr lang="en-US" dirty="0" smtClean="0"/>
              <a:t>Network-based approach</a:t>
            </a:r>
          </a:p>
          <a:p>
            <a:pPr lvl="2"/>
            <a:r>
              <a:rPr lang="en-US" dirty="0" smtClean="0"/>
              <a:t>Implemented on network devices.</a:t>
            </a:r>
          </a:p>
          <a:p>
            <a:pPr lvl="1"/>
            <a:r>
              <a:rPr lang="en-US" dirty="0" smtClean="0"/>
              <a:t>Storage-based approach</a:t>
            </a:r>
          </a:p>
          <a:p>
            <a:pPr lvl="2"/>
            <a:r>
              <a:rPr lang="en-US" dirty="0" smtClean="0"/>
              <a:t>Implemented on storage target subsystem.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5671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9494-48EC-46B7-9732-0F8937CAC1DC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Host-based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File level</a:t>
            </a:r>
          </a:p>
          <a:p>
            <a:pPr lvl="1"/>
            <a:r>
              <a:rPr lang="en-US" dirty="0" smtClean="0"/>
              <a:t>Run virtualized file system on </a:t>
            </a:r>
            <a:br>
              <a:rPr lang="en-US" dirty="0" smtClean="0"/>
            </a:br>
            <a:r>
              <a:rPr lang="en-US" dirty="0" smtClean="0"/>
              <a:t>the host to map files into data blocks, which distributed among several storage devices.</a:t>
            </a:r>
          </a:p>
          <a:p>
            <a:r>
              <a:rPr lang="en-US" dirty="0" smtClean="0"/>
              <a:t>Block level</a:t>
            </a:r>
          </a:p>
          <a:p>
            <a:pPr lvl="1"/>
            <a:r>
              <a:rPr lang="en-US" dirty="0" smtClean="0"/>
              <a:t>Run logical volume management software on the host to intercept I/O requests and redirect them to storage devices.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408" y="1605756"/>
            <a:ext cx="3822192" cy="47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838" y="2067561"/>
            <a:ext cx="3071822" cy="421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ile-txt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2749" y="1524000"/>
            <a:ext cx="762000" cy="762000"/>
          </a:xfrm>
          <a:prstGeom prst="rect">
            <a:avLst/>
          </a:prstGeom>
        </p:spPr>
      </p:pic>
      <p:grpSp>
        <p:nvGrpSpPr>
          <p:cNvPr id="5" name="Group 16"/>
          <p:cNvGrpSpPr/>
          <p:nvPr/>
        </p:nvGrpSpPr>
        <p:grpSpPr>
          <a:xfrm>
            <a:off x="5715000" y="2720790"/>
            <a:ext cx="685800" cy="539496"/>
            <a:chOff x="3124200" y="3810000"/>
            <a:chExt cx="685800" cy="539496"/>
          </a:xfrm>
        </p:grpSpPr>
        <p:pic>
          <p:nvPicPr>
            <p:cNvPr id="18" name="Picture 17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1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6781800" y="2720790"/>
            <a:ext cx="685800" cy="539496"/>
            <a:chOff x="3124200" y="3810000"/>
            <a:chExt cx="685800" cy="539496"/>
          </a:xfrm>
        </p:grpSpPr>
        <p:pic>
          <p:nvPicPr>
            <p:cNvPr id="21" name="Picture 20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2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7772400" y="2720790"/>
            <a:ext cx="685800" cy="539496"/>
            <a:chOff x="3124200" y="3810000"/>
            <a:chExt cx="685800" cy="539496"/>
          </a:xfrm>
        </p:grpSpPr>
        <p:pic>
          <p:nvPicPr>
            <p:cNvPr id="24" name="Picture 2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24200" y="390952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Sub-file</a:t>
              </a:r>
              <a:br>
                <a:rPr lang="en-US" sz="900" b="1" dirty="0" smtClean="0">
                  <a:solidFill>
                    <a:prstClr val="black"/>
                  </a:solidFill>
                </a:rPr>
              </a:br>
              <a:r>
                <a:rPr lang="en-US" sz="900" b="1" dirty="0" smtClean="0">
                  <a:solidFill>
                    <a:prstClr val="black"/>
                  </a:solidFill>
                </a:rPr>
                <a:t>3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010238"/>
            <a:ext cx="3280653" cy="432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2889" y="1219200"/>
            <a:ext cx="29876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ound Diagonal Corner Rectangle 53"/>
          <p:cNvSpPr/>
          <p:nvPr/>
        </p:nvSpPr>
        <p:spPr>
          <a:xfrm>
            <a:off x="5637906" y="2819400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6285606" y="2819400"/>
            <a:ext cx="457200" cy="22860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6" name="Round Diagonal Corner Rectangle 55"/>
          <p:cNvSpPr/>
          <p:nvPr/>
        </p:nvSpPr>
        <p:spPr>
          <a:xfrm>
            <a:off x="6933306" y="2819400"/>
            <a:ext cx="457200" cy="228600"/>
          </a:xfrm>
          <a:prstGeom prst="round2DiagRect">
            <a:avLst/>
          </a:prstGeom>
          <a:solidFill>
            <a:srgbClr val="FFC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7" name="Round Diagonal Corner Rectangle 56"/>
          <p:cNvSpPr/>
          <p:nvPr/>
        </p:nvSpPr>
        <p:spPr>
          <a:xfrm>
            <a:off x="7581006" y="2819400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2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8" name="Round Diagonal Corner Rectangle 57"/>
          <p:cNvSpPr/>
          <p:nvPr/>
        </p:nvSpPr>
        <p:spPr>
          <a:xfrm>
            <a:off x="8228706" y="2819400"/>
            <a:ext cx="457200" cy="22860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Block 1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D663-0263-42C4-8B70-CD9E848A574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3366E-6 L -0.1625 0.152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7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3366E-6 L 0.07916 0.152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7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3366E-6 L 0.14583 0.152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15267 L -0.1125 0.363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5267 L 0.22917 0.363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0.15267 L -0.10417 0.363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9.16031E-7 L -0.15816 0.16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80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16031E-7 L -0.04566 0.16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80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16031E-7 L 0.05851 0.2165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9.16031E-7 L 0.01267 0.16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0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84178E-7 L 0.20833 0.1665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0.161 L 0.03351 0.449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161 L 0.17934 0.4052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21652 L 0.00017 0.405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94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0.161 L -0.24983 0.4052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161 L -0.07066 0.4496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</p:bld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11171</TotalTime>
  <Words>1609</Words>
  <Application>Microsoft Macintosh PowerPoint</Application>
  <PresentationFormat>On-screen Show (4:3)</PresentationFormat>
  <Paragraphs>396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real machine</vt:lpstr>
      <vt:lpstr>Image</vt:lpstr>
      <vt:lpstr>PowerPoint Presentation</vt:lpstr>
      <vt:lpstr>Outline</vt:lpstr>
      <vt:lpstr>Storage Metadata</vt:lpstr>
      <vt:lpstr>Disk Volume</vt:lpstr>
      <vt:lpstr>Data Block</vt:lpstr>
      <vt:lpstr>Abstracting Physical Storage</vt:lpstr>
      <vt:lpstr>Outline</vt:lpstr>
      <vt:lpstr>Where To Be Virtualized</vt:lpstr>
      <vt:lpstr>Host-based Virtualization</vt:lpstr>
      <vt:lpstr>Storage Metadata Servers</vt:lpstr>
      <vt:lpstr>Host-based Virtualization</vt:lpstr>
      <vt:lpstr>Pros and Cons</vt:lpstr>
      <vt:lpstr>Network-based Virtualization</vt:lpstr>
      <vt:lpstr>Requirements of Storage Network</vt:lpstr>
      <vt:lpstr>Fabric Switch Virtualization</vt:lpstr>
      <vt:lpstr>Fabric Application Interface</vt:lpstr>
      <vt:lpstr>Pros and Cons</vt:lpstr>
      <vt:lpstr>Storage-based Virtualization</vt:lpstr>
      <vt:lpstr>Array-based Virtualization</vt:lpstr>
      <vt:lpstr>Data Replication</vt:lpstr>
      <vt:lpstr>Data Replication</vt:lpstr>
      <vt:lpstr>Other Features</vt:lpstr>
      <vt:lpstr>Distributed Modular Virtualization</vt:lpstr>
      <vt:lpstr>Pros and Cons</vt:lpstr>
      <vt:lpstr>Outline</vt:lpstr>
      <vt:lpstr>In-band Virtualization</vt:lpstr>
      <vt:lpstr>Out-of-band Virtualization</vt:lpstr>
      <vt:lpstr>Heterogeneous Storage</vt:lpstr>
      <vt:lpstr>Heterogeneous Storage</vt:lpstr>
      <vt:lpstr>Outline</vt:lpstr>
      <vt:lpstr>Logical Volume Management</vt:lpstr>
      <vt:lpstr>LVM Architecture</vt:lpstr>
      <vt:lpstr>Two Components in LVM</vt:lpstr>
      <vt:lpstr>User Space</vt:lpstr>
      <vt:lpstr>Example of LVM Partition</vt:lpstr>
      <vt:lpstr>File System</vt:lpstr>
      <vt:lpstr>File System in Kernel Space</vt:lpstr>
      <vt:lpstr>File System in User Space (FUSE)</vt:lpstr>
      <vt:lpstr>Device Mapper Framework </vt:lpstr>
      <vt:lpstr>Integration with Network Storage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983</cp:revision>
  <dcterms:created xsi:type="dcterms:W3CDTF">2006-08-16T00:00:00Z</dcterms:created>
  <dcterms:modified xsi:type="dcterms:W3CDTF">2011-10-07T23:13:42Z</dcterms:modified>
</cp:coreProperties>
</file>