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20" r:id="rId2"/>
    <p:sldId id="317" r:id="rId3"/>
    <p:sldId id="332" r:id="rId4"/>
    <p:sldId id="336" r:id="rId5"/>
    <p:sldId id="360" r:id="rId6"/>
    <p:sldId id="361" r:id="rId7"/>
    <p:sldId id="362" r:id="rId8"/>
    <p:sldId id="340" r:id="rId9"/>
    <p:sldId id="395" r:id="rId10"/>
    <p:sldId id="338" r:id="rId11"/>
    <p:sldId id="341" r:id="rId12"/>
    <p:sldId id="398" r:id="rId13"/>
    <p:sldId id="337" r:id="rId14"/>
    <p:sldId id="366" r:id="rId15"/>
    <p:sldId id="368" r:id="rId16"/>
    <p:sldId id="397" r:id="rId17"/>
    <p:sldId id="396" r:id="rId18"/>
    <p:sldId id="339" r:id="rId19"/>
    <p:sldId id="387" r:id="rId20"/>
    <p:sldId id="389" r:id="rId21"/>
    <p:sldId id="390" r:id="rId22"/>
    <p:sldId id="391" r:id="rId23"/>
    <p:sldId id="392" r:id="rId24"/>
    <p:sldId id="393" r:id="rId25"/>
    <p:sldId id="394" r:id="rId26"/>
    <p:sldId id="399" r:id="rId27"/>
    <p:sldId id="370" r:id="rId28"/>
    <p:sldId id="373" r:id="rId29"/>
    <p:sldId id="374" r:id="rId30"/>
    <p:sldId id="375" r:id="rId31"/>
    <p:sldId id="377" r:id="rId32"/>
    <p:sldId id="378" r:id="rId33"/>
    <p:sldId id="379" r:id="rId34"/>
    <p:sldId id="382" r:id="rId35"/>
    <p:sldId id="383" r:id="rId36"/>
    <p:sldId id="32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>
        <p:scale>
          <a:sx n="96" d="100"/>
          <a:sy n="96" d="100"/>
        </p:scale>
        <p:origin x="-1768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t>11/10/31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48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33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33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DVFS</a:t>
            </a:r>
            <a:r>
              <a:rPr lang="zh-TW" altLang="en-US" dirty="0" smtClean="0"/>
              <a:t> 可能再怎麼降可能也比不上 </a:t>
            </a:r>
            <a:r>
              <a:rPr lang="en-US" altLang="zh-TW" dirty="0" smtClean="0"/>
              <a:t>consolidation</a:t>
            </a:r>
            <a:r>
              <a:rPr lang="zh-TW" altLang="en-US" dirty="0" smtClean="0"/>
              <a:t> 加上關機省的電多，值得研究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24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96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2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Static: </a:t>
            </a:r>
            <a:r>
              <a:rPr lang="zh-TW" altLang="en-US" dirty="0" smtClean="0"/>
              <a:t>依造歷史資訊或固定時間，</a:t>
            </a:r>
            <a:r>
              <a:rPr lang="en-US" altLang="zh-TW" dirty="0" smtClean="0"/>
              <a:t>dynamic: runtime </a:t>
            </a:r>
            <a:r>
              <a:rPr lang="zh-TW" altLang="en-US" dirty="0" smtClean="0"/>
              <a:t>動態調整</a:t>
            </a:r>
            <a:r>
              <a:rPr lang="en-US" altLang="zh-TW" dirty="0" smtClean="0"/>
              <a:t>threshold or parameter</a:t>
            </a:r>
          </a:p>
          <a:p>
            <a:r>
              <a:rPr lang="en-US" altLang="zh-TW" dirty="0" smtClean="0"/>
              <a:t>Interval-based: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依前一段時間的</a:t>
            </a:r>
            <a:r>
              <a:rPr lang="en-US" altLang="zh-TW" baseline="0" dirty="0" smtClean="0"/>
              <a:t>CPU utilization</a:t>
            </a:r>
            <a:r>
              <a:rPr lang="zh-TW" altLang="en-US" baseline="0" dirty="0" smtClean="0"/>
              <a:t>來調整下一段時間的</a:t>
            </a:r>
            <a:r>
              <a:rPr lang="en-US" altLang="zh-TW" baseline="0" dirty="0" smtClean="0"/>
              <a:t>voltage</a:t>
            </a:r>
            <a:r>
              <a:rPr lang="zh-TW" altLang="en-US" baseline="0" dirty="0" smtClean="0"/>
              <a:t>，</a:t>
            </a:r>
            <a:r>
              <a:rPr lang="en-US" altLang="zh-TW" dirty="0" err="1" smtClean="0"/>
              <a:t>Intertask</a:t>
            </a:r>
            <a:r>
              <a:rPr lang="en-US" altLang="zh-TW" dirty="0" smtClean="0"/>
              <a:t>: </a:t>
            </a:r>
            <a:r>
              <a:rPr lang="zh-TW" altLang="en-US" dirty="0" smtClean="0"/>
              <a:t>依工作所需</a:t>
            </a:r>
            <a:r>
              <a:rPr lang="en-US" altLang="zh-TW" dirty="0" smtClean="0"/>
              <a:t>CPU load</a:t>
            </a:r>
            <a:r>
              <a:rPr lang="zh-TW" altLang="en-US" dirty="0" smtClean="0"/>
              <a:t>分類並因此調整</a:t>
            </a:r>
            <a:r>
              <a:rPr lang="en-US" altLang="zh-TW" dirty="0" smtClean="0"/>
              <a:t>voltage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intratask</a:t>
            </a:r>
            <a:r>
              <a:rPr lang="en-US" altLang="zh-TW" dirty="0" smtClean="0"/>
              <a:t>: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單一工作內部做</a:t>
            </a:r>
            <a:r>
              <a:rPr lang="en-US" altLang="zh-TW" baseline="0" dirty="0" smtClean="0"/>
              <a:t>profile</a:t>
            </a:r>
            <a:r>
              <a:rPr lang="zh-TW" altLang="en-US" baseline="0" dirty="0" smtClean="0"/>
              <a:t>並視其隨時間的計算需求調整</a:t>
            </a:r>
            <a:r>
              <a:rPr lang="en-US" altLang="zh-TW" baseline="0" dirty="0" smtClean="0"/>
              <a:t>CPU load</a:t>
            </a:r>
            <a:r>
              <a:rPr lang="zh-TW" altLang="en-US" baseline="0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06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93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B7E1-C349-4E15-A40C-FF9EAA9D023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54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E685946E-6013-443A-B62E-4163E7E0B2B5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08784-3E0C-4C4F-A7C0-053107C35BE0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99FF-E82A-4981-A58E-E156ED953164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081E-9418-4D86-AFE8-964D87AEC5B4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D732-D992-4A3F-9BC5-F79217343A1B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D0BA-7448-43E3-8A3A-A284BC814229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0AF3-8696-4051-9678-6FF7E3CD5F8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B6A8-0E80-4ED9-A896-0BD6AF37D3AA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146C-D73C-4A85-9A2F-1E7088C3DCDD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1F7D-BF71-4CC1-BD81-36455DD92450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EE02-B600-4D9B-A808-7188A7AA3C9D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" name="Image" r:id="rId15" imgW="9561905" imgH="1600000" progId="Photoshop.Image.6">
                  <p:embed/>
                </p:oleObj>
              </mc:Choice>
              <mc:Fallback>
                <p:oleObj name="Image" r:id="rId15" imgW="9561905" imgH="16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E6C207FF-E9D4-4B94-B6C1-5CCD8DC8A827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smtClean="0">
                <a:solidFill>
                  <a:srgbClr val="2163B4"/>
                </a:solidFill>
              </a:rPr>
              <a:t>Cloud </a:t>
            </a:r>
            <a:r>
              <a:rPr lang="en-US" altLang="zh-TW" sz="3200" b="1" dirty="0" smtClean="0">
                <a:solidFill>
                  <a:srgbClr val="2163B4"/>
                </a:solidFill>
              </a:rPr>
              <a:t>Management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91200" cy="4495800"/>
          </a:xfrm>
        </p:spPr>
        <p:txBody>
          <a:bodyPr/>
          <a:lstStyle/>
          <a:p>
            <a:r>
              <a:rPr lang="en-US" dirty="0"/>
              <a:t>Capacity p</a:t>
            </a:r>
            <a:r>
              <a:rPr lang="en-US" dirty="0" smtClean="0"/>
              <a:t>lanning is the </a:t>
            </a:r>
            <a:r>
              <a:rPr lang="en-US" dirty="0"/>
              <a:t>process of determining the production capacity needed by an organization to meet </a:t>
            </a:r>
            <a:r>
              <a:rPr lang="en-US" b="1" dirty="0"/>
              <a:t>changing demands</a:t>
            </a:r>
            <a:r>
              <a:rPr lang="en-US" dirty="0"/>
              <a:t> for its products</a:t>
            </a:r>
            <a:r>
              <a:rPr lang="en-US" dirty="0" smtClean="0"/>
              <a:t>.</a:t>
            </a:r>
          </a:p>
          <a:p>
            <a:r>
              <a:rPr lang="en-US" dirty="0"/>
              <a:t>Ex</a:t>
            </a:r>
            <a:r>
              <a:rPr lang="en-US" dirty="0" smtClean="0"/>
              <a:t>: Capacity = (</a:t>
            </a:r>
            <a:r>
              <a:rPr lang="en-US" dirty="0"/>
              <a:t>number of </a:t>
            </a:r>
            <a:r>
              <a:rPr lang="en-US" dirty="0" smtClean="0"/>
              <a:t>machines) </a:t>
            </a:r>
            <a:r>
              <a:rPr lang="en-US" dirty="0"/>
              <a:t>× </a:t>
            </a:r>
            <a:r>
              <a:rPr lang="en-US" dirty="0" smtClean="0"/>
              <a:t>(</a:t>
            </a:r>
            <a:r>
              <a:rPr lang="en-US" dirty="0"/>
              <a:t>utilization) × (efficiency).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52600"/>
            <a:ext cx="2392013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  <a:r>
              <a:rPr lang="en-US" dirty="0" smtClean="0"/>
              <a:t>-Level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943600" cy="4495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service contract where the level of service is formally defined.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contracted delivery time </a:t>
            </a:r>
            <a:r>
              <a:rPr lang="en-US" dirty="0" smtClean="0"/>
              <a:t>or </a:t>
            </a:r>
            <a:r>
              <a:rPr lang="en-US" dirty="0"/>
              <a:t>performance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MTBF: mean </a:t>
            </a:r>
            <a:r>
              <a:rPr lang="en-US" dirty="0"/>
              <a:t>time between failures </a:t>
            </a:r>
            <a:endParaRPr lang="en-US" dirty="0" smtClean="0"/>
          </a:p>
          <a:p>
            <a:pPr lvl="1"/>
            <a:r>
              <a:rPr lang="en-US" dirty="0" smtClean="0"/>
              <a:t>MTTR: mean </a:t>
            </a:r>
            <a:r>
              <a:rPr lang="en-US" dirty="0"/>
              <a:t>time to repair or mean time to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Various </a:t>
            </a:r>
            <a:r>
              <a:rPr lang="en-US" dirty="0"/>
              <a:t>data </a:t>
            </a:r>
            <a:r>
              <a:rPr lang="en-US" dirty="0" smtClean="0"/>
              <a:t>rates, throughput or jitter,…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72000"/>
            <a:ext cx="21336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1776307"/>
            <a:ext cx="2781300" cy="27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/>
              <a:t>VM </a:t>
            </a:r>
            <a:r>
              <a:rPr lang="en-US" altLang="zh-TW" dirty="0" smtClean="0"/>
              <a:t>provision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Scaling, load balancing, and fault tolerance</a:t>
            </a:r>
          </a:p>
          <a:p>
            <a:pPr>
              <a:lnSpc>
                <a:spcPct val="120000"/>
              </a:lnSpc>
            </a:pPr>
            <a:r>
              <a:rPr lang="fr-FR" altLang="zh-TW" dirty="0" err="1" smtClean="0"/>
              <a:t>Energy</a:t>
            </a:r>
            <a:r>
              <a:rPr lang="fr-FR" altLang="zh-TW" dirty="0" smtClean="0"/>
              <a:t>-efficient provision</a:t>
            </a: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812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Scaling &amp;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</a:t>
            </a:r>
            <a:r>
              <a:rPr lang="en-US" dirty="0"/>
              <a:t>Scaling </a:t>
            </a:r>
            <a:r>
              <a:rPr lang="en-US" b="1" dirty="0" smtClean="0"/>
              <a:t>automatically</a:t>
            </a:r>
            <a:r>
              <a:rPr lang="en-US" dirty="0" smtClean="0"/>
              <a:t> adjusts </a:t>
            </a:r>
            <a:r>
              <a:rPr lang="en-US" dirty="0"/>
              <a:t>the size of </a:t>
            </a:r>
            <a:r>
              <a:rPr lang="en-US" dirty="0" smtClean="0"/>
              <a:t>servers, which can add </a:t>
            </a:r>
            <a:r>
              <a:rPr lang="en-US" dirty="0"/>
              <a:t>or remove </a:t>
            </a:r>
            <a:r>
              <a:rPr lang="en-US" dirty="0" smtClean="0"/>
              <a:t>servers to deal </a:t>
            </a:r>
            <a:r>
              <a:rPr lang="en-US" dirty="0"/>
              <a:t>with </a:t>
            </a:r>
            <a:r>
              <a:rPr lang="en-US" b="1" dirty="0"/>
              <a:t>load changes</a:t>
            </a:r>
            <a:r>
              <a:rPr lang="en-US" dirty="0"/>
              <a:t> </a:t>
            </a:r>
            <a:r>
              <a:rPr lang="en-US" dirty="0" smtClean="0"/>
              <a:t>of applications.</a:t>
            </a:r>
          </a:p>
          <a:p>
            <a:r>
              <a:rPr lang="en-US" dirty="0" smtClean="0"/>
              <a:t>Load </a:t>
            </a:r>
            <a:r>
              <a:rPr lang="en-US" dirty="0"/>
              <a:t>Balancing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automatically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distributes</a:t>
            </a:r>
            <a:r>
              <a:rPr lang="en-US" dirty="0" smtClean="0"/>
              <a:t> </a:t>
            </a:r>
            <a:r>
              <a:rPr lang="en-US" dirty="0"/>
              <a:t>incoming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 </a:t>
            </a:r>
            <a:r>
              <a:rPr lang="en-US" dirty="0"/>
              <a:t>traffic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across multiple </a:t>
            </a:r>
            <a:br>
              <a:rPr lang="en-US" dirty="0" smtClean="0"/>
            </a:br>
            <a:r>
              <a:rPr lang="en-US" dirty="0" smtClean="0"/>
              <a:t>servers.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98" y="3276600"/>
            <a:ext cx="4150101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2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 additional VMs for fault tolerance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638800" cy="3717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6194809" cy="4114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419600" y="2590800"/>
            <a:ext cx="12192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Failover</a:t>
            </a:r>
          </a:p>
        </p:txBody>
      </p:sp>
    </p:spTree>
    <p:extLst>
      <p:ext uri="{BB962C8B-B14F-4D97-AF65-F5344CB8AC3E}">
        <p14:creationId xmlns:p14="http://schemas.microsoft.com/office/powerpoint/2010/main" val="342809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</a:t>
            </a:r>
            <a:r>
              <a:rPr lang="en-US" dirty="0"/>
              <a:t>S</a:t>
            </a:r>
            <a:r>
              <a:rPr lang="en-US" dirty="0" smtClean="0"/>
              <a:t>et-up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118100" cy="51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</a:t>
            </a:r>
            <a:r>
              <a:rPr lang="en-US" dirty="0" smtClean="0"/>
              <a:t>Worker Scaling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client </a:t>
            </a:r>
            <a:r>
              <a:rPr lang="en-US" dirty="0" smtClean="0"/>
              <a:t>puts </a:t>
            </a:r>
            <a:r>
              <a:rPr lang="en-US" dirty="0"/>
              <a:t>the request to a queue, which will be periodically polled by the server.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queuing the request, the client will do </a:t>
            </a:r>
            <a:r>
              <a:rPr lang="en-US" dirty="0" smtClean="0"/>
              <a:t>other </a:t>
            </a:r>
            <a:r>
              <a:rPr lang="en-US" dirty="0"/>
              <a:t>work and come back later to pickup the result.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client can also provide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callback </a:t>
            </a:r>
            <a:r>
              <a:rPr lang="en-US" dirty="0"/>
              <a:t>address where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server can push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result into after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processing </a:t>
            </a:r>
            <a:r>
              <a:rPr lang="en-US" dirty="0"/>
              <a:t>is done.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713843"/>
            <a:ext cx="4557439" cy="28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Passive</a:t>
            </a:r>
            <a:r>
              <a:rPr lang="es-ES_tradnl" dirty="0"/>
              <a:t> </a:t>
            </a:r>
            <a:r>
              <a:rPr lang="es-ES_tradnl" dirty="0" err="1" smtClean="0"/>
              <a:t>Listener</a:t>
            </a:r>
            <a:r>
              <a:rPr lang="es-ES_tradnl" dirty="0" smtClean="0"/>
              <a:t> </a:t>
            </a:r>
            <a:r>
              <a:rPr lang="es-ES_tradnl" dirty="0" err="1" smtClean="0"/>
              <a:t>Scaling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client pushes request to the server and synchronously wait for the processing result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VMs are </a:t>
            </a:r>
            <a:r>
              <a:rPr lang="en-US" dirty="0"/>
              <a:t>typically sit behind a load balancer.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scale the resource according to the work load, </a:t>
            </a:r>
            <a:r>
              <a:rPr lang="en-US" dirty="0" smtClean="0"/>
              <a:t>a </a:t>
            </a:r>
            <a:r>
              <a:rPr lang="en-US" dirty="0"/>
              <a:t>monitor service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sends </a:t>
            </a:r>
            <a:r>
              <a:rPr lang="en-US" dirty="0"/>
              <a:t>NULL client request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use the measured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 </a:t>
            </a:r>
            <a:r>
              <a:rPr lang="en-US" dirty="0"/>
              <a:t>time to spin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down the size </a:t>
            </a:r>
            <a:r>
              <a:rPr lang="en-US" dirty="0" smtClean="0"/>
              <a:t>of VMs.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246" y="3880080"/>
            <a:ext cx="4071154" cy="25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3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EC2-Auto-Scaling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traffic analyzer to keep track of the average time taken to process client requests.</a:t>
            </a:r>
          </a:p>
          <a:p>
            <a:r>
              <a:rPr lang="en-US" dirty="0" smtClean="0"/>
              <a:t>If the time increases over a threshold, new application instance will be started up.</a:t>
            </a:r>
          </a:p>
          <a:p>
            <a:pPr lvl="1"/>
            <a:r>
              <a:rPr lang="en-US" dirty="0" smtClean="0"/>
              <a:t>Join the same service group</a:t>
            </a:r>
          </a:p>
          <a:p>
            <a:r>
              <a:rPr lang="en-US" dirty="0" smtClean="0"/>
              <a:t>If the time decreases under a threshold, unnecessary instances may be terminated after a grace period.</a:t>
            </a:r>
          </a:p>
          <a:p>
            <a:pPr lvl="1"/>
            <a:r>
              <a:rPr lang="en-US" dirty="0" smtClean="0"/>
              <a:t>To avoid the fluctuation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Load-Balancer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EC2</a:t>
            </a:r>
            <a:r>
              <a:rPr lang="en-US" dirty="0"/>
              <a:t>, dynamic load balancing is handled by replicating instances of the specific </a:t>
            </a:r>
            <a:r>
              <a:rPr lang="en-US" dirty="0" smtClean="0"/>
              <a:t>middleware</a:t>
            </a:r>
            <a:endParaRPr lang="en-US" dirty="0"/>
          </a:p>
          <a:p>
            <a:pPr lvl="1"/>
            <a:r>
              <a:rPr lang="en-US" dirty="0"/>
              <a:t>It is achieved through a traffic </a:t>
            </a:r>
            <a:r>
              <a:rPr lang="en-US" dirty="0" err="1"/>
              <a:t>analyser</a:t>
            </a:r>
            <a:r>
              <a:rPr lang="en-US" dirty="0"/>
              <a:t>, which tracks the time taken to process a client request</a:t>
            </a:r>
          </a:p>
          <a:p>
            <a:pPr lvl="1"/>
            <a:r>
              <a:rPr lang="en-US" dirty="0"/>
              <a:t>New instances of the platform are started when </a:t>
            </a:r>
            <a:r>
              <a:rPr lang="en-US" dirty="0" smtClean="0"/>
              <a:t>the </a:t>
            </a:r>
            <a:r>
              <a:rPr lang="en-US" dirty="0"/>
              <a:t>load increases beyond pre-defined </a:t>
            </a:r>
            <a:r>
              <a:rPr lang="en-US" dirty="0" smtClean="0"/>
              <a:t>thresholds</a:t>
            </a:r>
          </a:p>
          <a:p>
            <a:r>
              <a:rPr lang="en-US" dirty="0" smtClean="0"/>
              <a:t>Distributed load balancer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Natural inspired global balancer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Biased random sampling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System restructured </a:t>
            </a:r>
            <a:r>
              <a:rPr lang="en-US" dirty="0"/>
              <a:t>to </a:t>
            </a:r>
            <a:r>
              <a:rPr lang="en-US" dirty="0" err="1"/>
              <a:t>optimise</a:t>
            </a:r>
            <a:r>
              <a:rPr lang="en-US" dirty="0"/>
              <a:t> job </a:t>
            </a:r>
            <a:r>
              <a:rPr lang="en-US" dirty="0" smtClean="0"/>
              <a:t>assignment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5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/>
              <a:t>VM </a:t>
            </a:r>
            <a:r>
              <a:rPr lang="en-US" altLang="zh-TW" dirty="0" smtClean="0"/>
              <a:t>provision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Scaling and load balancing</a:t>
            </a:r>
          </a:p>
          <a:p>
            <a:pPr>
              <a:lnSpc>
                <a:spcPct val="120000"/>
              </a:lnSpc>
            </a:pPr>
            <a:r>
              <a:rPr lang="fr-FR" altLang="zh-TW" dirty="0" err="1" smtClean="0"/>
              <a:t>Energy</a:t>
            </a:r>
            <a:r>
              <a:rPr lang="fr-FR" altLang="zh-TW" dirty="0" smtClean="0"/>
              <a:t>-efficient provision</a:t>
            </a: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Inspiration from </a:t>
            </a:r>
            <a:r>
              <a:rPr lang="en-US" dirty="0"/>
              <a:t>Honeybee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/>
              <a:t>of a colony of </a:t>
            </a:r>
            <a:r>
              <a:rPr lang="en-US" dirty="0" smtClean="0"/>
              <a:t>honeybees</a:t>
            </a:r>
          </a:p>
          <a:p>
            <a:pPr lvl="1"/>
            <a:r>
              <a:rPr lang="en-US" dirty="0" smtClean="0"/>
              <a:t>Forager </a:t>
            </a:r>
            <a:r>
              <a:rPr lang="en-US" dirty="0"/>
              <a:t>bees are sent to search for </a:t>
            </a:r>
            <a:r>
              <a:rPr lang="en-US" dirty="0" smtClean="0"/>
              <a:t>food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one is found, they return to </a:t>
            </a:r>
            <a:r>
              <a:rPr lang="en-US" dirty="0" smtClean="0"/>
              <a:t>the </a:t>
            </a:r>
            <a:r>
              <a:rPr lang="en-US" dirty="0"/>
              <a:t>hive to advertise this </a:t>
            </a:r>
            <a:r>
              <a:rPr lang="en-US" dirty="0" smtClean="0"/>
              <a:t>using </a:t>
            </a:r>
            <a:r>
              <a:rPr lang="en-US" dirty="0"/>
              <a:t>“waggle dance”.  </a:t>
            </a:r>
            <a:endParaRPr lang="en-US" dirty="0" smtClean="0"/>
          </a:p>
          <a:p>
            <a:pPr lvl="1"/>
            <a:r>
              <a:rPr lang="en-US" dirty="0" smtClean="0"/>
              <a:t>The suitability of the food </a:t>
            </a:r>
            <a:r>
              <a:rPr lang="en-US" dirty="0"/>
              <a:t>source </a:t>
            </a:r>
            <a:r>
              <a:rPr lang="en-US" dirty="0" smtClean="0"/>
              <a:t>may </a:t>
            </a:r>
            <a:r>
              <a:rPr lang="en-US" dirty="0"/>
              <a:t>be derived from the </a:t>
            </a:r>
            <a:r>
              <a:rPr lang="en-US" dirty="0">
                <a:solidFill>
                  <a:srgbClr val="FF0000"/>
                </a:solidFill>
              </a:rPr>
              <a:t>quantity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quality</a:t>
            </a:r>
            <a:r>
              <a:rPr lang="en-US" dirty="0"/>
              <a:t> of nectar the </a:t>
            </a:r>
            <a:r>
              <a:rPr lang="en-US" dirty="0" smtClean="0"/>
              <a:t>bee </a:t>
            </a:r>
            <a:r>
              <a:rPr lang="en-US" dirty="0"/>
              <a:t>harvested, or its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 from the hive.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4572000"/>
            <a:ext cx="364794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44700"/>
              </p:ext>
            </p:extLst>
          </p:nvPr>
        </p:nvGraphicFramePr>
        <p:xfrm>
          <a:off x="457200" y="1737361"/>
          <a:ext cx="8382000" cy="458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Internet hosting center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Honey bee colonies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 ensemble of N servers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nectar foragers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Host M services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distinct flower patches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group of servers serving requests from a specific service queue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group of nectar foragers collecting nectar at a specific flower patch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Time to service a request will be dependent on the service application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Time to travel will be dependent on the location of the flower patch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Time taken by a server to find a request to serve</a:t>
                      </a:r>
                    </a:p>
                  </a:txBody>
                  <a:tcPr>
                    <a:solidFill>
                      <a:srgbClr val="FAD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Time taken by a forager to collect nectar at a flower patch</a:t>
                      </a:r>
                    </a:p>
                  </a:txBody>
                  <a:tcPr>
                    <a:solidFill>
                      <a:srgbClr val="FAD4C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Server switching to another service incurs downtime due to purging and installation of service application/data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Forager switching to another flower patch incurs switching cost due to time spent learning the location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service application and its requests have a value-per-request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flower patch has quality of nectar (sugar concentration)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8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</a:t>
            </a:r>
            <a:r>
              <a:rPr lang="en-US" dirty="0"/>
              <a:t>-balancing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Idle </a:t>
            </a:r>
            <a:r>
              <a:rPr lang="en-US" dirty="0"/>
              <a:t>servers (waiting bees) </a:t>
            </a:r>
            <a:r>
              <a:rPr lang="en-US" dirty="0" smtClean="0"/>
              <a:t>follow </a:t>
            </a:r>
            <a:r>
              <a:rPr lang="en-US" dirty="0"/>
              <a:t>one of two </a:t>
            </a:r>
            <a:r>
              <a:rPr lang="en-US" dirty="0" err="1"/>
              <a:t>behaviour</a:t>
            </a:r>
            <a:r>
              <a:rPr lang="en-US" dirty="0"/>
              <a:t> </a:t>
            </a:r>
            <a:r>
              <a:rPr lang="en-US" dirty="0" smtClean="0"/>
              <a:t>patterns randomly: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server that reads </a:t>
            </a:r>
            <a:r>
              <a:rPr lang="en-US" dirty="0" smtClean="0"/>
              <a:t>the </a:t>
            </a:r>
            <a:r>
              <a:rPr lang="en-US" dirty="0"/>
              <a:t>advert board </a:t>
            </a:r>
            <a:r>
              <a:rPr lang="en-US" dirty="0" smtClean="0"/>
              <a:t>(dance floor) will </a:t>
            </a:r>
            <a:r>
              <a:rPr lang="en-US" dirty="0"/>
              <a:t>follow the chosen advert, then serve </a:t>
            </a:r>
            <a:r>
              <a:rPr lang="en-US" dirty="0" smtClean="0"/>
              <a:t>the </a:t>
            </a:r>
            <a:r>
              <a:rPr lang="en-US" dirty="0"/>
              <a:t>request;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server </a:t>
            </a:r>
            <a:r>
              <a:rPr lang="en-US" dirty="0" smtClean="0"/>
              <a:t>not </a:t>
            </a:r>
            <a:r>
              <a:rPr lang="en-US" dirty="0"/>
              <a:t>reading the advert board reverts to forage </a:t>
            </a:r>
            <a:r>
              <a:rPr lang="en-US" dirty="0" err="1"/>
              <a:t>behaviour</a:t>
            </a:r>
            <a:r>
              <a:rPr lang="en-US" dirty="0"/>
              <a:t>; </a:t>
            </a:r>
            <a:r>
              <a:rPr lang="en-US" dirty="0" smtClean="0"/>
              <a:t>servicing </a:t>
            </a:r>
            <a:r>
              <a:rPr lang="en-US" dirty="0"/>
              <a:t>a random virtual server’s queue request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Servers after finishing a request will modify the advert board (waggle</a:t>
            </a:r>
            <a:r>
              <a:rPr lang="en-US" dirty="0"/>
              <a:t>-</a:t>
            </a:r>
            <a:r>
              <a:rPr lang="en-US" dirty="0" smtClean="0"/>
              <a:t>dancing)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Biased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load on a server is represented by its connectivity in a </a:t>
            </a:r>
            <a:r>
              <a:rPr lang="en-US" dirty="0">
                <a:solidFill>
                  <a:srgbClr val="FF0000"/>
                </a:solidFill>
              </a:rPr>
              <a:t>virtual graph</a:t>
            </a:r>
          </a:p>
          <a:p>
            <a:pPr lvl="1"/>
            <a:r>
              <a:rPr lang="en-US" dirty="0"/>
              <a:t>The initial network is constructed with </a:t>
            </a:r>
            <a:r>
              <a:rPr lang="en-US" dirty="0" smtClean="0"/>
              <a:t>server node. Each </a:t>
            </a:r>
            <a:r>
              <a:rPr lang="en-US" dirty="0">
                <a:solidFill>
                  <a:srgbClr val="FF0000"/>
                </a:solidFill>
              </a:rPr>
              <a:t>in-degree </a:t>
            </a:r>
            <a:r>
              <a:rPr lang="en-US" dirty="0"/>
              <a:t>mapped to the server’s </a:t>
            </a:r>
            <a:r>
              <a:rPr lang="en-US" dirty="0">
                <a:solidFill>
                  <a:srgbClr val="FF0000"/>
                </a:solidFill>
              </a:rPr>
              <a:t>free </a:t>
            </a:r>
            <a:r>
              <a:rPr lang="en-US" dirty="0" smtClean="0">
                <a:solidFill>
                  <a:srgbClr val="FF0000"/>
                </a:solidFill>
              </a:rPr>
              <a:t>resources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00"/>
                </a:solidFill>
              </a:rPr>
              <a:t>and is connected randomly to other nodes.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When executing </a:t>
            </a:r>
            <a:r>
              <a:rPr lang="en-US" dirty="0"/>
              <a:t>a new job, </a:t>
            </a:r>
            <a:r>
              <a:rPr lang="en-US" dirty="0" smtClean="0"/>
              <a:t>a node </a:t>
            </a:r>
            <a:r>
              <a:rPr lang="en-US" dirty="0"/>
              <a:t>removes an incoming </a:t>
            </a:r>
            <a:r>
              <a:rPr lang="en-US" dirty="0" smtClean="0"/>
              <a:t>edge to indicate </a:t>
            </a:r>
            <a:r>
              <a:rPr lang="en-US" dirty="0"/>
              <a:t>available resources are reduced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completing </a:t>
            </a:r>
            <a:r>
              <a:rPr lang="en-US" dirty="0"/>
              <a:t>a job, </a:t>
            </a:r>
            <a:r>
              <a:rPr lang="en-US" dirty="0" smtClean="0"/>
              <a:t>a server creates </a:t>
            </a:r>
            <a:r>
              <a:rPr lang="en-US" dirty="0"/>
              <a:t>a new inward </a:t>
            </a:r>
            <a:r>
              <a:rPr lang="en-US" dirty="0" smtClean="0"/>
              <a:t>edge to indicate </a:t>
            </a:r>
            <a:r>
              <a:rPr lang="en-US" dirty="0"/>
              <a:t>available resources </a:t>
            </a:r>
            <a:r>
              <a:rPr lang="en-US" dirty="0" smtClean="0"/>
              <a:t>increased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increment and decrement process is performed via </a:t>
            </a:r>
            <a:r>
              <a:rPr lang="en-US" dirty="0" smtClean="0"/>
              <a:t>random </a:t>
            </a:r>
            <a:r>
              <a:rPr lang="en-US" dirty="0"/>
              <a:t>s</a:t>
            </a:r>
            <a:r>
              <a:rPr lang="en-US" dirty="0" smtClean="0"/>
              <a:t>ampling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sampling walk starts at a specific node; at each step moving to a </a:t>
            </a:r>
            <a:r>
              <a:rPr lang="en-US" dirty="0" smtClean="0"/>
              <a:t>neighboring </a:t>
            </a:r>
            <a:r>
              <a:rPr lang="en-US" dirty="0"/>
              <a:t>node chosen randomly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last node in the sampling walk is selected for the load allocation. </a:t>
            </a:r>
            <a:endParaRPr lang="en-US" dirty="0" smtClean="0"/>
          </a:p>
          <a:p>
            <a:pPr lvl="1"/>
            <a:r>
              <a:rPr lang="en-US" dirty="0"/>
              <a:t>The effectiveness of load distribution is considered to increase with walk length, referred to herein as </a:t>
            </a:r>
            <a:r>
              <a:rPr lang="en-US" i="1" dirty="0"/>
              <a:t>w. </a:t>
            </a:r>
            <a:endParaRPr lang="en-US" i="1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effective </a:t>
            </a:r>
            <a:r>
              <a:rPr lang="en-US" i="1" dirty="0"/>
              <a:t>w </a:t>
            </a:r>
            <a:r>
              <a:rPr lang="en-US" dirty="0"/>
              <a:t>threshold is around </a:t>
            </a:r>
            <a:r>
              <a:rPr lang="en-US" i="1" dirty="0"/>
              <a:t>log(n) </a:t>
            </a:r>
            <a:r>
              <a:rPr lang="en-US" dirty="0"/>
              <a:t>steps, where </a:t>
            </a:r>
            <a:r>
              <a:rPr lang="en-US" i="1" dirty="0"/>
              <a:t>n </a:t>
            </a:r>
            <a:r>
              <a:rPr lang="en-US" dirty="0"/>
              <a:t>is the network </a:t>
            </a:r>
            <a:r>
              <a:rPr lang="en-US" dirty="0" smtClean="0"/>
              <a:t>size.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C: Active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 smtClean="0"/>
              <a:t>Observation: many </a:t>
            </a:r>
            <a:r>
              <a:rPr lang="en-US" dirty="0"/>
              <a:t>load balancing algorithms only work well where the nodes are aware of “like” nodes and can delegate workload to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Active clustering is </a:t>
            </a:r>
            <a:br>
              <a:rPr lang="en-US" dirty="0" smtClean="0"/>
            </a:br>
            <a:r>
              <a:rPr lang="en-US" dirty="0" smtClean="0"/>
              <a:t>intended </a:t>
            </a:r>
            <a:r>
              <a:rPr lang="en-US" dirty="0"/>
              <a:t>to group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similar </a:t>
            </a:r>
            <a:r>
              <a:rPr lang="en-US" dirty="0"/>
              <a:t>service </a:t>
            </a:r>
            <a:r>
              <a:rPr lang="en-US" dirty="0" smtClean="0"/>
              <a:t>type </a:t>
            </a:r>
            <a:br>
              <a:rPr lang="en-US" dirty="0" smtClean="0"/>
            </a:br>
            <a:r>
              <a:rPr lang="en-US" dirty="0" smtClean="0"/>
              <a:t>instances together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44219"/>
            <a:ext cx="4343400" cy="308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6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/>
              <a:t>VM </a:t>
            </a:r>
            <a:r>
              <a:rPr lang="en-US" altLang="zh-TW" dirty="0" smtClean="0"/>
              <a:t>provision</a:t>
            </a:r>
          </a:p>
          <a:p>
            <a:pPr>
              <a:lnSpc>
                <a:spcPct val="120000"/>
              </a:lnSpc>
            </a:pPr>
            <a:r>
              <a:rPr lang="en-US" altLang="zh-TW" dirty="0"/>
              <a:t>Scaling, load balancing, and fault tolerance</a:t>
            </a:r>
          </a:p>
          <a:p>
            <a:pPr>
              <a:lnSpc>
                <a:spcPct val="120000"/>
              </a:lnSpc>
            </a:pPr>
            <a:r>
              <a:rPr lang="fr-FR" altLang="zh-TW" dirty="0" err="1" smtClean="0"/>
              <a:t>Energy</a:t>
            </a:r>
            <a:r>
              <a:rPr lang="fr-FR" altLang="zh-TW" dirty="0" smtClean="0"/>
              <a:t>-efficient provision</a:t>
            </a: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812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Energy consumption of IT equipment increase year by year</a:t>
            </a:r>
          </a:p>
          <a:p>
            <a:pPr lvl="1"/>
            <a:r>
              <a:rPr lang="en-US" altLang="zh-TW" dirty="0" smtClean="0"/>
              <a:t>Estimated 61 billion kWh consumed by IT infrastructures in 2006, and it is expected to be doubled by 2011.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152900"/>
            <a:ext cx="72866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8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Power and Energy </a:t>
            </a:r>
            <a:r>
              <a:rPr lang="en-US" altLang="zh-TW" dirty="0" smtClean="0"/>
              <a:t>Models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Power P = W / T</a:t>
            </a:r>
          </a:p>
          <a:p>
            <a:pPr lvl="1"/>
            <a:r>
              <a:rPr lang="en-US" altLang="zh-TW" dirty="0" smtClean="0"/>
              <a:t>W is the total work performed during T</a:t>
            </a:r>
          </a:p>
          <a:p>
            <a:pPr lvl="1"/>
            <a:r>
              <a:rPr lang="en-US" altLang="zh-TW" dirty="0" smtClean="0"/>
              <a:t>T is a period of time</a:t>
            </a:r>
          </a:p>
          <a:p>
            <a:r>
              <a:rPr lang="en-US" altLang="zh-TW" dirty="0" smtClean="0"/>
              <a:t>Energy E = PT</a:t>
            </a:r>
          </a:p>
          <a:p>
            <a:r>
              <a:rPr lang="en-US" altLang="zh-TW" dirty="0" smtClean="0"/>
              <a:t>Dynamic power consumption 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dynamic</a:t>
            </a:r>
            <a:r>
              <a:rPr lang="en-US" altLang="zh-TW" dirty="0" smtClean="0"/>
              <a:t> = aCV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f</a:t>
            </a:r>
          </a:p>
          <a:p>
            <a:pPr lvl="1"/>
            <a:r>
              <a:rPr lang="en-US" altLang="zh-TW" dirty="0" smtClean="0"/>
              <a:t>a, C: constants, V: supply voltage, f: clock frequency</a:t>
            </a:r>
          </a:p>
          <a:p>
            <a:pPr lvl="1"/>
            <a:r>
              <a:rPr lang="en-US" altLang="zh-TW" dirty="0" smtClean="0"/>
              <a:t>Dynamic voltage and frequency scaling (DVFS)</a:t>
            </a:r>
            <a:endParaRPr lang="en-US" altLang="zh-TW" dirty="0"/>
          </a:p>
          <a:p>
            <a:r>
              <a:rPr lang="en-US" altLang="zh-TW" dirty="0" smtClean="0"/>
              <a:t>A reduction of the power consumption does not always reduce the consumed energy</a:t>
            </a:r>
          </a:p>
        </p:txBody>
      </p:sp>
      <p:sp>
        <p:nvSpPr>
          <p:cNvPr id="4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33" y="1916832"/>
            <a:ext cx="6498395" cy="34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Source of Power Consumption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Dynamic power range</a:t>
            </a:r>
          </a:p>
          <a:p>
            <a:pPr lvl="1"/>
            <a:r>
              <a:rPr lang="en-US" altLang="zh-TW" sz="2000" dirty="0" smtClean="0"/>
              <a:t>CPU 70%</a:t>
            </a:r>
          </a:p>
          <a:p>
            <a:pPr lvl="1"/>
            <a:r>
              <a:rPr lang="en-US" altLang="zh-TW" sz="2000" dirty="0" err="1" smtClean="0"/>
              <a:t>Mem</a:t>
            </a:r>
            <a:r>
              <a:rPr lang="en-US" altLang="zh-TW" sz="2000" dirty="0" smtClean="0"/>
              <a:t> 50%</a:t>
            </a:r>
          </a:p>
          <a:p>
            <a:pPr lvl="1"/>
            <a:r>
              <a:rPr lang="en-US" altLang="zh-TW" sz="2000" dirty="0" smtClean="0"/>
              <a:t>Disk 25%</a:t>
            </a:r>
          </a:p>
          <a:p>
            <a:pPr lvl="1"/>
            <a:r>
              <a:rPr lang="en-US" altLang="zh-TW" sz="2000" dirty="0" smtClean="0"/>
              <a:t>Net. 15%</a:t>
            </a:r>
          </a:p>
          <a:p>
            <a:pPr lvl="1"/>
            <a:r>
              <a:rPr lang="en-US" altLang="zh-TW" sz="2000" dirty="0" smtClean="0"/>
              <a:t>Ave 30%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Efficiency of power</a:t>
            </a:r>
            <a:br>
              <a:rPr lang="en-US" altLang="zh-TW" sz="2400" dirty="0" smtClean="0"/>
            </a:br>
            <a:r>
              <a:rPr lang="en-US" altLang="zh-TW" sz="2400" dirty="0" smtClean="0"/>
              <a:t>supplies depends on</a:t>
            </a:r>
            <a:br>
              <a:rPr lang="en-US" altLang="zh-TW" sz="2400" dirty="0" smtClean="0"/>
            </a:br>
            <a:r>
              <a:rPr lang="en-US" altLang="zh-TW" sz="2400" dirty="0" smtClean="0"/>
              <a:t>their load</a:t>
            </a:r>
          </a:p>
          <a:p>
            <a:pPr lvl="1"/>
            <a:r>
              <a:rPr lang="en-US" altLang="zh-TW" sz="2200" dirty="0" smtClean="0"/>
              <a:t>Highest efficiency within the range of 50-75%</a:t>
            </a:r>
          </a:p>
          <a:p>
            <a:endParaRPr lang="en-US" altLang="zh-TW" sz="2400" dirty="0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Provision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 server from a </a:t>
            </a:r>
            <a:r>
              <a:rPr lang="en-US" b="1" dirty="0" smtClean="0"/>
              <a:t>pool</a:t>
            </a:r>
            <a:r>
              <a:rPr lang="en-US" dirty="0" smtClean="0"/>
              <a:t> of available servers</a:t>
            </a:r>
          </a:p>
          <a:p>
            <a:pPr lvl="1"/>
            <a:r>
              <a:rPr lang="en-US" dirty="0" smtClean="0"/>
              <a:t>Physical server with </a:t>
            </a:r>
            <a:r>
              <a:rPr lang="en-US" b="1" dirty="0" smtClean="0"/>
              <a:t>enough resources</a:t>
            </a:r>
          </a:p>
          <a:p>
            <a:pPr lvl="1"/>
            <a:r>
              <a:rPr lang="en-US" dirty="0" smtClean="0"/>
              <a:t>With appropriate OS template (image)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the desired </a:t>
            </a:r>
            <a:r>
              <a:rPr lang="en-US" b="1" dirty="0" smtClean="0"/>
              <a:t>software</a:t>
            </a:r>
          </a:p>
          <a:p>
            <a:pPr lvl="1"/>
            <a:r>
              <a:rPr lang="en-US" dirty="0" smtClean="0"/>
              <a:t>OS, device drivers, middleware,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Customize and configure the machine</a:t>
            </a:r>
          </a:p>
          <a:p>
            <a:pPr lvl="1"/>
            <a:r>
              <a:rPr lang="en-US" dirty="0" smtClean="0"/>
              <a:t>IP address, gateway, storage,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the VM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Modeling Power Consumption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905000"/>
            <a:ext cx="633591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Power and Energy Management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Dynamic power management (DPM)</a:t>
            </a:r>
          </a:p>
          <a:p>
            <a:pPr lvl="1"/>
            <a:r>
              <a:rPr lang="en-US" altLang="zh-TW" dirty="0"/>
              <a:t>Dynamic voltage and frequency scaling (DVFS)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Dynamic component deactivation (DCD)</a:t>
            </a:r>
          </a:p>
          <a:p>
            <a:pPr lvl="1"/>
            <a:r>
              <a:rPr lang="en-US" altLang="zh-TW" dirty="0" smtClean="0"/>
              <a:t>Advanced Configuration and Power Interface (ACPI)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05894"/>
            <a:ext cx="80295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Power O</a:t>
            </a:r>
            <a:r>
              <a:rPr lang="en-US" altLang="zh-TW" dirty="0" smtClean="0"/>
              <a:t>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Power optimization in different </a:t>
            </a:r>
            <a:r>
              <a:rPr lang="en-US" altLang="zh-TW" dirty="0" smtClean="0"/>
              <a:t>levels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Hardware and Firmware Level</a:t>
            </a:r>
          </a:p>
          <a:p>
            <a:pPr lvl="1"/>
            <a:r>
              <a:rPr lang="en-US" altLang="zh-TW" dirty="0" smtClean="0"/>
              <a:t>Operation System Level</a:t>
            </a:r>
          </a:p>
          <a:p>
            <a:pPr lvl="1"/>
            <a:r>
              <a:rPr lang="en-US" altLang="zh-TW" dirty="0" smtClean="0"/>
              <a:t>Virtualization Level</a:t>
            </a:r>
          </a:p>
          <a:p>
            <a:pPr lvl="1"/>
            <a:r>
              <a:rPr lang="en-US" altLang="zh-TW" dirty="0" smtClean="0"/>
              <a:t>Data Center Level</a:t>
            </a:r>
            <a:endParaRPr lang="zh-TW" altLang="en-US" dirty="0"/>
          </a:p>
        </p:txBody>
      </p:sp>
      <p:sp>
        <p:nvSpPr>
          <p:cNvPr id="4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2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731837"/>
            <a:ext cx="7391400" cy="563563"/>
          </a:xfrm>
        </p:spPr>
        <p:txBody>
          <a:bodyPr>
            <a:noAutofit/>
          </a:bodyPr>
          <a:lstStyle/>
          <a:p>
            <a:r>
              <a:rPr lang="en-US" altLang="zh-TW" dirty="0"/>
              <a:t>Hardware and Firmware </a:t>
            </a:r>
            <a:r>
              <a:rPr lang="en-US" altLang="zh-TW" dirty="0" smtClean="0"/>
              <a:t>Level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DCD: Dynamic </a:t>
            </a:r>
            <a:r>
              <a:rPr lang="en-US" altLang="zh-TW" dirty="0"/>
              <a:t>C</a:t>
            </a:r>
            <a:r>
              <a:rPr lang="en-US" altLang="zh-TW" dirty="0" smtClean="0"/>
              <a:t>omponent </a:t>
            </a:r>
            <a:r>
              <a:rPr lang="en-US" altLang="zh-TW" dirty="0"/>
              <a:t>D</a:t>
            </a:r>
            <a:r>
              <a:rPr lang="en-US" altLang="zh-TW" dirty="0" smtClean="0"/>
              <a:t>eactivation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Predictive: based on historical data</a:t>
            </a:r>
          </a:p>
          <a:p>
            <a:pPr lvl="1"/>
            <a:r>
              <a:rPr lang="en-US" altLang="zh-TW" dirty="0" smtClean="0"/>
              <a:t>Stochastic: based on probabilistic model</a:t>
            </a:r>
          </a:p>
          <a:p>
            <a:r>
              <a:rPr lang="en-US" altLang="zh-TW" dirty="0" smtClean="0"/>
              <a:t>DPS: </a:t>
            </a:r>
            <a:r>
              <a:rPr lang="en-US" altLang="zh-TW" dirty="0"/>
              <a:t>D</a:t>
            </a:r>
            <a:r>
              <a:rPr lang="en-US" altLang="zh-TW" dirty="0" smtClean="0"/>
              <a:t>ynamic </a:t>
            </a:r>
            <a:r>
              <a:rPr lang="en-US" altLang="zh-TW" dirty="0"/>
              <a:t>P</a:t>
            </a:r>
            <a:r>
              <a:rPr lang="en-US" altLang="zh-TW" dirty="0" smtClean="0"/>
              <a:t>erformance Scaling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Resource throttling: limit the energy consumption?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542522" cy="21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Virtualization </a:t>
            </a:r>
            <a:r>
              <a:rPr lang="en-US" altLang="zh-TW" dirty="0" smtClean="0"/>
              <a:t>Level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Virtualization vendors</a:t>
            </a:r>
          </a:p>
          <a:p>
            <a:pPr lvl="1"/>
            <a:r>
              <a:rPr lang="en-US" altLang="zh-TW" dirty="0" err="1" smtClean="0"/>
              <a:t>Xen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Vmware</a:t>
            </a:r>
            <a:r>
              <a:rPr lang="en-US" altLang="zh-TW" dirty="0" smtClean="0"/>
              <a:t>, KVM, …</a:t>
            </a:r>
          </a:p>
          <a:p>
            <a:r>
              <a:rPr lang="en-US" altLang="zh-TW" dirty="0" smtClean="0"/>
              <a:t>Energy management for VMM</a:t>
            </a:r>
          </a:p>
          <a:p>
            <a:pPr lvl="1"/>
            <a:r>
              <a:rPr lang="en-US" altLang="zh-TW" dirty="0" smtClean="0"/>
              <a:t>Virtualization may cause problem for energy-aware OS since the allocated hardware resources is not dedicated</a:t>
            </a:r>
          </a:p>
          <a:p>
            <a:pPr lvl="1"/>
            <a:r>
              <a:rPr lang="en-US" altLang="zh-TW" dirty="0" smtClean="0"/>
              <a:t>Example: two VMs on single server and one VM asks for lower CPU frequency while the other one ask for raising frequency.</a:t>
            </a:r>
            <a:endParaRPr lang="zh-TW" altLang="en-US" dirty="0"/>
          </a:p>
        </p:txBody>
      </p:sp>
      <p:sp>
        <p:nvSpPr>
          <p:cNvPr id="4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PUE</a:t>
            </a:r>
            <a:r>
              <a:rPr lang="en-US" altLang="zh-TW" dirty="0" smtClean="0"/>
              <a:t>: Power Usage </a:t>
            </a:r>
            <a:r>
              <a:rPr lang="en-US" altLang="zh-TW" dirty="0"/>
              <a:t>E</a:t>
            </a:r>
            <a:r>
              <a:rPr lang="en-US" altLang="zh-TW" dirty="0" smtClean="0"/>
              <a:t>ffectiveness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Computing power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cooling and operational power</a:t>
            </a:r>
          </a:p>
          <a:p>
            <a:r>
              <a:rPr lang="en-US" altLang="zh-TW" dirty="0" smtClean="0"/>
              <a:t>Cooling system design (container data center)</a:t>
            </a:r>
          </a:p>
          <a:p>
            <a:pPr lvl="1"/>
            <a:r>
              <a:rPr lang="en-US" altLang="zh-TW" dirty="0" smtClean="0"/>
              <a:t>CPU, memory, </a:t>
            </a:r>
            <a:r>
              <a:rPr lang="en-US" altLang="zh-TW" dirty="0" err="1" smtClean="0"/>
              <a:t>harddisk</a:t>
            </a:r>
            <a:r>
              <a:rPr lang="en-US" altLang="zh-TW" dirty="0" smtClean="0"/>
              <a:t>, environment</a:t>
            </a:r>
          </a:p>
          <a:p>
            <a:pPr lvl="1"/>
            <a:r>
              <a:rPr lang="en-US" altLang="zh-TW" dirty="0" smtClean="0"/>
              <a:t>Air cooling or close cooling</a:t>
            </a:r>
          </a:p>
          <a:p>
            <a:r>
              <a:rPr lang="en-US" altLang="zh-TW" dirty="0"/>
              <a:t>VM </a:t>
            </a:r>
            <a:r>
              <a:rPr lang="en-US" altLang="zh-TW" dirty="0" smtClean="0"/>
              <a:t>allocation and VM consolidation</a:t>
            </a:r>
            <a:endParaRPr lang="en-US" altLang="zh-TW" dirty="0"/>
          </a:p>
          <a:p>
            <a:pPr lvl="1"/>
            <a:r>
              <a:rPr lang="en-US" altLang="zh-TW" dirty="0"/>
              <a:t>Which VMs should be activated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power overhead of </a:t>
            </a:r>
            <a:r>
              <a:rPr lang="en-US" altLang="zh-TW" dirty="0" smtClean="0"/>
              <a:t>consolidation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1256"/>
            <a:ext cx="8305800" cy="8865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Data Center Level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362200"/>
            <a:ext cx="3657600" cy="672998"/>
          </a:xfrm>
          <a:prstGeom prst="rect">
            <a:avLst/>
          </a:prstGeom>
        </p:spPr>
      </p:pic>
      <p:sp>
        <p:nvSpPr>
          <p:cNvPr id="7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/>
          <a:p>
            <a:fld id="{CDB494DE-0EEE-4586-ABE1-A5A1092A9EE3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5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72440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Lecture notes from </a:t>
            </a:r>
            <a:r>
              <a:rPr lang="en-US" altLang="zh-TW" sz="2000" dirty="0" err="1"/>
              <a:t>Yeh-Ching</a:t>
            </a:r>
            <a:r>
              <a:rPr lang="en-US" altLang="zh-TW" sz="2000" dirty="0"/>
              <a:t> Chung</a:t>
            </a:r>
          </a:p>
          <a:p>
            <a:r>
              <a:rPr lang="ro-RO" altLang="zh-TW" sz="2000" dirty="0" smtClean="0"/>
              <a:t>Bonvin</a:t>
            </a:r>
            <a:r>
              <a:rPr lang="ro-RO" altLang="zh-TW" sz="2000" dirty="0"/>
              <a:t>, Nicolas ; Papaioannou, Thanasis G. ; Aberer, </a:t>
            </a:r>
            <a:r>
              <a:rPr lang="ro-RO" altLang="zh-TW" sz="2000" dirty="0" smtClean="0"/>
              <a:t>Karl, “Autonomic </a:t>
            </a:r>
            <a:r>
              <a:rPr lang="ro-RO" altLang="zh-TW" sz="2000" dirty="0"/>
              <a:t>SLA-driven Provisioning for Cloud </a:t>
            </a:r>
            <a:r>
              <a:rPr lang="ro-RO" altLang="zh-TW" sz="2000" dirty="0" smtClean="0"/>
              <a:t>Applications”, CCGrid 2011</a:t>
            </a:r>
          </a:p>
          <a:p>
            <a:r>
              <a:rPr lang="sk-SK" sz="2000" dirty="0"/>
              <a:t>Martin Randles, David Lamb, A. Taleb-Bendiab, „</a:t>
            </a:r>
            <a:r>
              <a:rPr lang="en-US" sz="2000" dirty="0"/>
              <a:t>A Comparative Study into Distributed Load Balancing Algorithms for Cloud Computing </a:t>
            </a:r>
            <a:r>
              <a:rPr lang="sk-SK" sz="2000" dirty="0"/>
              <a:t>“,</a:t>
            </a:r>
            <a:r>
              <a:rPr lang="en-US" sz="2000" dirty="0"/>
              <a:t> 2010 IEEE 24th Intl. Conf. on Advanced Information </a:t>
            </a:r>
            <a:r>
              <a:rPr lang="en-US" sz="2000" dirty="0" smtClean="0"/>
              <a:t>Networking and Applications</a:t>
            </a:r>
          </a:p>
          <a:p>
            <a:r>
              <a:rPr lang="en-US" sz="2000" dirty="0"/>
              <a:t>K </a:t>
            </a:r>
            <a:r>
              <a:rPr lang="en-US" sz="2000" dirty="0" err="1"/>
              <a:t>Hima</a:t>
            </a:r>
            <a:r>
              <a:rPr lang="en-US" sz="2000" dirty="0"/>
              <a:t> Prasad et al., “Resource Allocation and SLA Determination for Large Data Processing Services Over Cloud,”  In Proc.  IEEE International Conference on Services Computing, pp. 522-529, 2010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Anton </a:t>
            </a:r>
            <a:r>
              <a:rPr lang="en-US" sz="2000" dirty="0" err="1"/>
              <a:t>Beloglazov</a:t>
            </a:r>
            <a:r>
              <a:rPr lang="en-US" sz="2000" dirty="0"/>
              <a:t>, et. al, “A Taxonomy and Survey of</a:t>
            </a:r>
            <a:br>
              <a:rPr lang="en-US" sz="2000" dirty="0"/>
            </a:br>
            <a:r>
              <a:rPr lang="en-US" sz="2000" dirty="0"/>
              <a:t>Energy-Efficient Data Centers and Cloud Computing Systems”, Advances in Computers, Volume 82, 47-</a:t>
            </a:r>
            <a:r>
              <a:rPr lang="en-US" sz="2000" dirty="0" smtClean="0"/>
              <a:t>111pp</a:t>
            </a:r>
            <a:endParaRPr lang="en-US" sz="2000" dirty="0"/>
          </a:p>
          <a:p>
            <a:endParaRPr lang="ro-RO" altLang="zh-TW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Management Task Force (DMTF) is an industry organization that develops, maintains and promotes standards for systems management in enterprise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environments.</a:t>
            </a:r>
          </a:p>
          <a:p>
            <a:r>
              <a:rPr lang="en-US" dirty="0" smtClean="0"/>
              <a:t>The </a:t>
            </a:r>
            <a:r>
              <a:rPr lang="en-US" dirty="0"/>
              <a:t>Open Cloud Computing Interface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OCCI) is a protocol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API </a:t>
            </a:r>
            <a:r>
              <a:rPr lang="en-US" dirty="0"/>
              <a:t>for </a:t>
            </a:r>
            <a:r>
              <a:rPr lang="en-US" dirty="0" smtClean="0"/>
              <a:t>management </a:t>
            </a:r>
            <a:r>
              <a:rPr lang="en-US" dirty="0"/>
              <a:t>tasks.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352800"/>
            <a:ext cx="16256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922" y="4648200"/>
            <a:ext cx="3413478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2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17650"/>
            <a:ext cx="5762336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is like a dating service, which matches requests and machines.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7432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allocation: select an allocation randomly</a:t>
            </a:r>
          </a:p>
          <a:p>
            <a:r>
              <a:rPr lang="en-US" dirty="0"/>
              <a:t>Fastest fit allocation: select an allocation that has the best configuration </a:t>
            </a:r>
            <a:endParaRPr lang="en-US" dirty="0" smtClean="0"/>
          </a:p>
          <a:p>
            <a:r>
              <a:rPr lang="en-US" dirty="0" smtClean="0"/>
              <a:t>Best fit allocation: select an allocation that leaves smallest free machines in a cluster</a:t>
            </a:r>
          </a:p>
          <a:p>
            <a:r>
              <a:rPr lang="en-US" dirty="0" smtClean="0"/>
              <a:t>Worst fit allocation: </a:t>
            </a:r>
            <a:r>
              <a:rPr lang="en-US" dirty="0"/>
              <a:t>select an allocation that leaves </a:t>
            </a:r>
            <a:r>
              <a:rPr lang="en-US" dirty="0" smtClean="0"/>
              <a:t>largest </a:t>
            </a:r>
            <a:r>
              <a:rPr lang="en-US" dirty="0"/>
              <a:t>free </a:t>
            </a:r>
            <a:r>
              <a:rPr lang="en-US" dirty="0" smtClean="0"/>
              <a:t>machines in a cluster</a:t>
            </a:r>
          </a:p>
          <a:p>
            <a:r>
              <a:rPr lang="en-US" dirty="0" smtClean="0"/>
              <a:t>Cost-based allocation: select allocations based on some cost functions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/>
          <a:lstStyle/>
          <a:p>
            <a:r>
              <a:rPr lang="en-US" dirty="0"/>
              <a:t>Request Driven </a:t>
            </a:r>
            <a:r>
              <a:rPr lang="en-US" dirty="0" smtClean="0"/>
              <a:t>Provisioning</a:t>
            </a:r>
          </a:p>
          <a:p>
            <a:pPr lvl="1"/>
            <a:r>
              <a:rPr lang="en-US" dirty="0" smtClean="0"/>
              <a:t>Users define their desired machine specification</a:t>
            </a:r>
          </a:p>
          <a:p>
            <a:r>
              <a:rPr lang="nl-NL" dirty="0"/>
              <a:t>SLA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 smtClean="0"/>
              <a:t>Provisioning</a:t>
            </a:r>
            <a:endParaRPr lang="nl-NL" dirty="0" smtClean="0"/>
          </a:p>
          <a:p>
            <a:pPr lvl="1"/>
            <a:r>
              <a:rPr lang="en-US" dirty="0" smtClean="0"/>
              <a:t>Adaptively </a:t>
            </a:r>
            <a:r>
              <a:rPr lang="en-US" dirty="0"/>
              <a:t>satisfy service level </a:t>
            </a:r>
            <a:r>
              <a:rPr lang="en-US" dirty="0" smtClean="0"/>
              <a:t>agreements (</a:t>
            </a:r>
            <a:r>
              <a:rPr lang="en-US" dirty="0"/>
              <a:t>SLAs) for performance and availability statistical </a:t>
            </a:r>
            <a:r>
              <a:rPr lang="en-US" dirty="0" smtClean="0"/>
              <a:t>guarantees against </a:t>
            </a:r>
            <a:r>
              <a:rPr lang="en-US" dirty="0"/>
              <a:t>load variations and </a:t>
            </a:r>
            <a:r>
              <a:rPr lang="en-US" dirty="0" smtClean="0"/>
              <a:t>software/hardware </a:t>
            </a:r>
            <a:r>
              <a:rPr lang="en-US" dirty="0"/>
              <a:t>failures.</a:t>
            </a:r>
            <a:endParaRPr lang="nl-NL" dirty="0" smtClean="0"/>
          </a:p>
          <a:p>
            <a:r>
              <a:rPr lang="en-US" dirty="0"/>
              <a:t>Capacity Driven Provisioning </a:t>
            </a:r>
            <a:endParaRPr lang="en-US" dirty="0" smtClean="0"/>
          </a:p>
          <a:p>
            <a:pPr lvl="1"/>
            <a:r>
              <a:rPr lang="en-US" dirty="0" smtClean="0"/>
              <a:t>Customers buy or bid </a:t>
            </a:r>
            <a:r>
              <a:rPr lang="en-US" dirty="0"/>
              <a:t>on unused </a:t>
            </a:r>
            <a:r>
              <a:rPr lang="en-US" dirty="0" smtClean="0"/>
              <a:t>capacity of </a:t>
            </a:r>
            <a:r>
              <a:rPr lang="en-US" dirty="0" err="1" smtClean="0"/>
              <a:t>IaaS</a:t>
            </a:r>
            <a:r>
              <a:rPr lang="en-US" dirty="0" smtClean="0"/>
              <a:t> providers and run instances.</a:t>
            </a:r>
            <a:endParaRPr lang="en-US" dirty="0"/>
          </a:p>
          <a:p>
            <a:pPr lvl="1"/>
            <a:r>
              <a:rPr lang="en-US" dirty="0" smtClean="0"/>
              <a:t>EC2 spot instance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</a:t>
            </a:r>
            <a:r>
              <a:rPr lang="en-US" dirty="0" smtClean="0"/>
              <a:t>Affecting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Network </a:t>
            </a:r>
            <a:r>
              <a:rPr lang="en-US" smtClean="0"/>
              <a:t>parameters</a:t>
            </a:r>
            <a:endParaRPr lang="en-US" dirty="0" smtClean="0"/>
          </a:p>
          <a:p>
            <a:pPr lvl="1"/>
            <a:r>
              <a:rPr lang="en-US" dirty="0"/>
              <a:t>Bandwidth, </a:t>
            </a:r>
            <a:r>
              <a:rPr lang="en-US" dirty="0" smtClean="0"/>
              <a:t>throughput, </a:t>
            </a:r>
            <a:r>
              <a:rPr lang="da-DK" dirty="0" smtClean="0"/>
              <a:t>session overhead, </a:t>
            </a:r>
            <a:r>
              <a:rPr lang="en-US" dirty="0" smtClean="0"/>
              <a:t>fetch time, session lifetime</a:t>
            </a:r>
          </a:p>
          <a:p>
            <a:r>
              <a:rPr lang="fr-FR" dirty="0"/>
              <a:t>Resource </a:t>
            </a:r>
            <a:r>
              <a:rPr lang="fr-FR" dirty="0" err="1"/>
              <a:t>p</a:t>
            </a:r>
            <a:r>
              <a:rPr lang="fr-FR" dirty="0" err="1" smtClean="0"/>
              <a:t>arameters</a:t>
            </a:r>
            <a:endParaRPr lang="fr-FR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dirty="0"/>
              <a:t>of </a:t>
            </a:r>
            <a:r>
              <a:rPr lang="en-US" dirty="0" smtClean="0"/>
              <a:t>CPU </a:t>
            </a:r>
            <a:r>
              <a:rPr lang="en-US" dirty="0"/>
              <a:t>and </a:t>
            </a:r>
            <a:r>
              <a:rPr lang="en-US" dirty="0" smtClean="0"/>
              <a:t>memory, CPU speed</a:t>
            </a:r>
          </a:p>
          <a:p>
            <a:r>
              <a:rPr lang="en-US" dirty="0"/>
              <a:t>Data </a:t>
            </a:r>
            <a:r>
              <a:rPr lang="en-US" dirty="0" smtClean="0"/>
              <a:t>processing parameters</a:t>
            </a:r>
          </a:p>
          <a:p>
            <a:pPr lvl="1"/>
            <a:r>
              <a:rPr lang="en-US" dirty="0"/>
              <a:t>Job s</a:t>
            </a:r>
            <a:r>
              <a:rPr lang="en-US" dirty="0" smtClean="0"/>
              <a:t>ize, number </a:t>
            </a:r>
            <a:r>
              <a:rPr lang="en-US" dirty="0"/>
              <a:t>of </a:t>
            </a:r>
            <a:r>
              <a:rPr lang="en-US" dirty="0" smtClean="0"/>
              <a:t>sessions, block size, total </a:t>
            </a:r>
            <a:r>
              <a:rPr lang="en-US" dirty="0"/>
              <a:t>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8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12992</TotalTime>
  <Words>1891</Words>
  <Application>Microsoft Macintosh PowerPoint</Application>
  <PresentationFormat>On-screen Show (4:3)</PresentationFormat>
  <Paragraphs>314</Paragraphs>
  <Slides>36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real machine</vt:lpstr>
      <vt:lpstr>Image</vt:lpstr>
      <vt:lpstr>PowerPoint Presentation</vt:lpstr>
      <vt:lpstr>Outline</vt:lpstr>
      <vt:lpstr>VM Provision Process</vt:lpstr>
      <vt:lpstr>Some Frameworks</vt:lpstr>
      <vt:lpstr>Ex: OpenStack</vt:lpstr>
      <vt:lpstr>Scheduler</vt:lpstr>
      <vt:lpstr>Allocation Methods</vt:lpstr>
      <vt:lpstr>Provision Models</vt:lpstr>
      <vt:lpstr>Parameters Affecting Allocation</vt:lpstr>
      <vt:lpstr>Capacity Planning</vt:lpstr>
      <vt:lpstr>Service-Level Agreement</vt:lpstr>
      <vt:lpstr>Outline</vt:lpstr>
      <vt:lpstr>Auto Scaling &amp; Load Balancing</vt:lpstr>
      <vt:lpstr>Fault Tolerance Design</vt:lpstr>
      <vt:lpstr>More Complicated Set-up</vt:lpstr>
      <vt:lpstr>Active Worker Scaling Model </vt:lpstr>
      <vt:lpstr>Passive Listener Scaling Model</vt:lpstr>
      <vt:lpstr>EC2-Auto-Scaling Algorithm</vt:lpstr>
      <vt:lpstr>Load-Balancer</vt:lpstr>
      <vt:lpstr>A. Inspiration from Honeybee </vt:lpstr>
      <vt:lpstr>Analogy</vt:lpstr>
      <vt:lpstr>Load-balancing Operation</vt:lpstr>
      <vt:lpstr>B. Biased Random Sampling</vt:lpstr>
      <vt:lpstr>Server Selection</vt:lpstr>
      <vt:lpstr>C: Active Clustering</vt:lpstr>
      <vt:lpstr>Outline</vt:lpstr>
      <vt:lpstr>Introduction</vt:lpstr>
      <vt:lpstr>Power and Energy Models</vt:lpstr>
      <vt:lpstr>Source of Power Consumption</vt:lpstr>
      <vt:lpstr>Modeling Power Consumption</vt:lpstr>
      <vt:lpstr>Power and Energy Management </vt:lpstr>
      <vt:lpstr>Power Optimization</vt:lpstr>
      <vt:lpstr>Hardware and Firmware Level</vt:lpstr>
      <vt:lpstr>Virtualization Level</vt:lpstr>
      <vt:lpstr>Data Center Level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1235</cp:revision>
  <dcterms:created xsi:type="dcterms:W3CDTF">2006-08-16T00:00:00Z</dcterms:created>
  <dcterms:modified xsi:type="dcterms:W3CDTF">2011-10-31T14:54:31Z</dcterms:modified>
</cp:coreProperties>
</file>