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20" r:id="rId2"/>
    <p:sldId id="335" r:id="rId3"/>
    <p:sldId id="389" r:id="rId4"/>
    <p:sldId id="323" r:id="rId5"/>
    <p:sldId id="349" r:id="rId6"/>
    <p:sldId id="324" r:id="rId7"/>
    <p:sldId id="331" r:id="rId8"/>
    <p:sldId id="325" r:id="rId9"/>
    <p:sldId id="330" r:id="rId10"/>
    <p:sldId id="347" r:id="rId11"/>
    <p:sldId id="344" r:id="rId12"/>
    <p:sldId id="345" r:id="rId13"/>
    <p:sldId id="346" r:id="rId14"/>
    <p:sldId id="348" r:id="rId15"/>
    <p:sldId id="350" r:id="rId16"/>
    <p:sldId id="397" r:id="rId17"/>
    <p:sldId id="399" r:id="rId18"/>
    <p:sldId id="401" r:id="rId19"/>
    <p:sldId id="417" r:id="rId20"/>
    <p:sldId id="416" r:id="rId21"/>
    <p:sldId id="404" r:id="rId22"/>
    <p:sldId id="405" r:id="rId23"/>
    <p:sldId id="406" r:id="rId24"/>
    <p:sldId id="409" r:id="rId25"/>
    <p:sldId id="410" r:id="rId26"/>
    <p:sldId id="411" r:id="rId27"/>
    <p:sldId id="412" r:id="rId28"/>
    <p:sldId id="398" r:id="rId29"/>
    <p:sldId id="326" r:id="rId30"/>
    <p:sldId id="327" r:id="rId31"/>
    <p:sldId id="357" r:id="rId32"/>
    <p:sldId id="328" r:id="rId33"/>
    <p:sldId id="358" r:id="rId34"/>
    <p:sldId id="351" r:id="rId35"/>
    <p:sldId id="352" r:id="rId36"/>
    <p:sldId id="353" r:id="rId37"/>
    <p:sldId id="354" r:id="rId38"/>
    <p:sldId id="392" r:id="rId39"/>
    <p:sldId id="393" r:id="rId40"/>
    <p:sldId id="394" r:id="rId41"/>
    <p:sldId id="395" r:id="rId42"/>
    <p:sldId id="396" r:id="rId43"/>
    <p:sldId id="359" r:id="rId44"/>
    <p:sldId id="32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96" d="100"/>
          <a:sy n="96" d="100"/>
        </p:scale>
        <p:origin x="-1992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t>11/10/12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cn/linux/l-tuntap/index.html" TargetMode="External"/><Relationship Id="rId4" Type="http://schemas.openxmlformats.org/officeDocument/2006/relationships/hyperlink" Target="http://wiki.xensource.com/xenwiki/XenNetworking" TargetMode="External"/><Relationship Id="rId5" Type="http://schemas.openxmlformats.org/officeDocument/2006/relationships/hyperlink" Target="http://www.vmware.com/files/pdf/virtual_networking_concepts.pdf" TargetMode="External"/><Relationship Id="rId6" Type="http://schemas.openxmlformats.org/officeDocument/2006/relationships/hyperlink" Target="http://en.wikipedia.org/wiki/TUN/TA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besvirtualworld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VM Management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Ballooning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3711" b="3711"/>
          <a:stretch>
            <a:fillRect/>
          </a:stretch>
        </p:blipFill>
        <p:spPr>
          <a:xfrm>
            <a:off x="914400" y="2286000"/>
            <a:ext cx="7532176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Experiments on VMware ESX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Ballooning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guest OS touches the memory of ballooning device?</a:t>
            </a:r>
          </a:p>
          <a:p>
            <a:pPr lvl="1"/>
            <a:r>
              <a:rPr lang="en-US" dirty="0" smtClean="0"/>
              <a:t>VMM needs to allocate a new page to guest OS</a:t>
            </a:r>
          </a:p>
          <a:p>
            <a:r>
              <a:rPr lang="en-US" dirty="0" smtClean="0"/>
              <a:t>In booting, the ballooning device may not be activated yet. Or the ballooning device fails or not efficient enough.</a:t>
            </a:r>
          </a:p>
          <a:p>
            <a:pPr lvl="1"/>
            <a:r>
              <a:rPr lang="en-US" dirty="0" smtClean="0"/>
              <a:t>An alternative method is still needed to claim memory.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Page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VMs share the same page</a:t>
            </a:r>
          </a:p>
          <a:p>
            <a:pPr lvl="1"/>
            <a:r>
              <a:rPr lang="en-US" dirty="0" smtClean="0"/>
              <a:t>The content of the page are the same to all the VMs</a:t>
            </a:r>
          </a:p>
          <a:p>
            <a:pPr lvl="1"/>
            <a:r>
              <a:rPr lang="en-US" dirty="0" smtClean="0"/>
              <a:t>Many system (OS) memory are the same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400552"/>
            <a:ext cx="3352800" cy="27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6553200" cy="385206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on VMware ESX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 Identical Pages?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</a:t>
            </a:r>
            <a:r>
              <a:rPr lang="en-US" i="1" dirty="0" smtClean="0"/>
              <a:t>N</a:t>
            </a:r>
            <a:r>
              <a:rPr lang="en-US" dirty="0" smtClean="0"/>
              <a:t> pages per VM and there are </a:t>
            </a:r>
            <a:r>
              <a:rPr lang="en-US" i="1" dirty="0" smtClean="0"/>
              <a:t>k</a:t>
            </a:r>
            <a:r>
              <a:rPr lang="en-US" dirty="0" smtClean="0"/>
              <a:t> VMs, the number of comparison will be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.)</a:t>
            </a:r>
          </a:p>
          <a:p>
            <a:r>
              <a:rPr lang="en-US" dirty="0" smtClean="0"/>
              <a:t>Memory comparison of two pages is expensive.</a:t>
            </a:r>
          </a:p>
          <a:p>
            <a:pPr lvl="1"/>
            <a:r>
              <a:rPr lang="en-US" dirty="0" smtClean="0"/>
              <a:t>Binary string comparison of two size </a:t>
            </a:r>
            <a:r>
              <a:rPr lang="en-US" i="1" dirty="0" smtClean="0"/>
              <a:t>m</a:t>
            </a:r>
            <a:r>
              <a:rPr lang="en-US" dirty="0" smtClean="0"/>
              <a:t> data, where </a:t>
            </a:r>
            <a:r>
              <a:rPr lang="en-US" i="1" dirty="0" smtClean="0"/>
              <a:t>m</a:t>
            </a:r>
            <a:r>
              <a:rPr lang="en-US" dirty="0" smtClean="0"/>
              <a:t> is the page size.</a:t>
            </a:r>
          </a:p>
          <a:p>
            <a:r>
              <a:rPr lang="en-US" dirty="0" smtClean="0"/>
              <a:t>Using hashing</a:t>
            </a:r>
          </a:p>
          <a:p>
            <a:pPr lvl="1"/>
            <a:r>
              <a:rPr lang="en-US" dirty="0" smtClean="0"/>
              <a:t>Pages with the same </a:t>
            </a:r>
            <a:r>
              <a:rPr lang="en-US" dirty="0" err="1" smtClean="0"/>
              <a:t>hashcode</a:t>
            </a:r>
            <a:r>
              <a:rPr lang="en-US" dirty="0" smtClean="0"/>
              <a:t> may be identical.</a:t>
            </a:r>
          </a:p>
          <a:p>
            <a:pPr lvl="1"/>
            <a:r>
              <a:rPr lang="en-US" dirty="0" smtClean="0"/>
              <a:t>Pages with different </a:t>
            </a:r>
            <a:r>
              <a:rPr lang="en-US" dirty="0" err="1" smtClean="0"/>
              <a:t>hashcodes</a:t>
            </a:r>
            <a:r>
              <a:rPr lang="en-US" dirty="0" smtClean="0"/>
              <a:t> must be different.</a:t>
            </a:r>
          </a:p>
          <a:p>
            <a:pPr lvl="1"/>
            <a:r>
              <a:rPr lang="en-US" dirty="0" smtClean="0"/>
              <a:t>Reduce the unnecessary page comparisons.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267200" cy="4495800"/>
          </a:xfrm>
        </p:spPr>
        <p:txBody>
          <a:bodyPr/>
          <a:lstStyle/>
          <a:p>
            <a:r>
              <a:rPr lang="ro-RO" altLang="zh-TW" dirty="0" smtClean="0"/>
              <a:t>Data are compressed in main memory, and decompressed when loaded to cache.</a:t>
            </a:r>
          </a:p>
          <a:p>
            <a:r>
              <a:rPr lang="ro-RO" altLang="zh-TW" dirty="0" smtClean="0"/>
              <a:t>Special hardware are employed to performe the compression and decompression.</a:t>
            </a:r>
          </a:p>
          <a:p>
            <a:pPr lvl="1"/>
            <a:r>
              <a:rPr lang="ro-RO" altLang="zh-TW" dirty="0" smtClean="0"/>
              <a:t>IBM MEXT</a:t>
            </a:r>
            <a:endParaRPr lang="ro-RO" altLang="zh-TW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905000"/>
            <a:ext cx="431572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VM Life Cycle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VM consolidation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Memory </a:t>
            </a:r>
            <a:r>
              <a:rPr lang="en-US" altLang="zh-TW" dirty="0" smtClean="0">
                <a:solidFill>
                  <a:srgbClr val="CCD4F4"/>
                </a:solidFill>
              </a:rPr>
              <a:t>overcommit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Intra VMM network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CCD4F4"/>
                </a:solidFill>
              </a:rPr>
              <a:t>VM </a:t>
            </a:r>
            <a:r>
              <a:rPr lang="en-US" altLang="zh-TW" dirty="0" smtClean="0">
                <a:solidFill>
                  <a:srgbClr val="CCD4F4"/>
                </a:solidFill>
              </a:rPr>
              <a:t>migration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Live migration</a:t>
            </a:r>
          </a:p>
        </p:txBody>
      </p:sp>
    </p:spTree>
    <p:extLst>
      <p:ext uri="{BB962C8B-B14F-4D97-AF65-F5344CB8AC3E}">
        <p14:creationId xmlns:p14="http://schemas.microsoft.com/office/powerpoint/2010/main" val="153679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 A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VMs </a:t>
            </a:r>
            <a:r>
              <a:rPr lang="en-US" dirty="0" smtClean="0"/>
              <a:t>are connected logically to each </a:t>
            </a:r>
            <a:r>
              <a:rPr lang="en-US" dirty="0" smtClean="0"/>
              <a:t>other.</a:t>
            </a:r>
            <a:endParaRPr lang="en-US" dirty="0" smtClean="0"/>
          </a:p>
          <a:p>
            <a:r>
              <a:rPr lang="en-US" dirty="0" smtClean="0"/>
              <a:t>Each virtual network is serviced </a:t>
            </a:r>
            <a:r>
              <a:rPr lang="en-US" dirty="0" smtClean="0"/>
              <a:t>by </a:t>
            </a:r>
            <a:r>
              <a:rPr lang="en-US" dirty="0" smtClean="0"/>
              <a:t>a single </a:t>
            </a:r>
            <a:r>
              <a:rPr lang="en-US" dirty="0" smtClean="0">
                <a:solidFill>
                  <a:srgbClr val="FF0000"/>
                </a:solidFill>
              </a:rPr>
              <a:t>virtual switch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virtual network 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connected to </a:t>
            </a:r>
            <a:r>
              <a:rPr lang="en-US" dirty="0" smtClean="0"/>
              <a:t>a physical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 smtClean="0"/>
              <a:t>by associating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 smtClean="0"/>
              <a:t>or more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adapters (</a:t>
            </a:r>
            <a:r>
              <a:rPr lang="en-US" dirty="0" smtClean="0"/>
              <a:t>uplink adapters)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the </a:t>
            </a:r>
            <a:r>
              <a:rPr lang="en-US" dirty="0" smtClean="0"/>
              <a:t>virtual </a:t>
            </a:r>
            <a:r>
              <a:rPr lang="en-US" dirty="0" smtClean="0"/>
              <a:t>switch.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819400"/>
            <a:ext cx="34575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VMware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010400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provides two mechanisms for </a:t>
            </a:r>
            <a:r>
              <a:rPr lang="en-US" dirty="0" smtClean="0"/>
              <a:t>intra VMM communication: TUN/TAP and Bridge</a:t>
            </a:r>
            <a:endParaRPr lang="en-US" dirty="0" smtClean="0"/>
          </a:p>
          <a:p>
            <a:r>
              <a:rPr lang="en-US" dirty="0" smtClean="0"/>
              <a:t>TUN</a:t>
            </a:r>
            <a:r>
              <a:rPr lang="en-US" dirty="0" smtClean="0"/>
              <a:t>/</a:t>
            </a:r>
            <a:r>
              <a:rPr lang="en-US" dirty="0" smtClean="0"/>
              <a:t>TAP: Virtual </a:t>
            </a:r>
            <a:r>
              <a:rPr lang="en-US" dirty="0" smtClean="0"/>
              <a:t>machines connect to host by a </a:t>
            </a:r>
            <a:r>
              <a:rPr lang="en-US" dirty="0" smtClean="0">
                <a:solidFill>
                  <a:srgbClr val="FF0000"/>
                </a:solidFill>
              </a:rPr>
              <a:t>virtual network adapter</a:t>
            </a:r>
            <a:r>
              <a:rPr lang="en-US" dirty="0" smtClean="0"/>
              <a:t>, which is implemented by TUN/TAP driver.</a:t>
            </a:r>
          </a:p>
          <a:p>
            <a:r>
              <a:rPr lang="en-US" dirty="0"/>
              <a:t>Linux Bridge :Virtual </a:t>
            </a:r>
            <a:r>
              <a:rPr lang="en-US" dirty="0" smtClean="0"/>
              <a:t>adapters will connect to Linux bridges, which play the role of </a:t>
            </a:r>
            <a:r>
              <a:rPr lang="en-US" dirty="0" smtClean="0">
                <a:solidFill>
                  <a:srgbClr val="FF0000"/>
                </a:solidFill>
              </a:rPr>
              <a:t>virtual switch</a:t>
            </a:r>
            <a:r>
              <a:rPr lang="en-US" dirty="0" smtClean="0"/>
              <a:t>.</a:t>
            </a:r>
          </a:p>
        </p:txBody>
      </p:sp>
      <p:sp>
        <p:nvSpPr>
          <p:cNvPr id="4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Life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60635"/>
            <a:ext cx="5486400" cy="44353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6019800"/>
            <a:ext cx="4939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www.novell.com</a:t>
            </a:r>
            <a:r>
              <a:rPr lang="en-US" sz="1400" dirty="0"/>
              <a:t>/documentation/</a:t>
            </a:r>
            <a:r>
              <a:rPr lang="en-US" sz="1400" dirty="0" smtClean="0"/>
              <a:t>zen_orchestrator13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865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TUN/TAP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 and TAP are virtual network kernel drivers :</a:t>
            </a:r>
          </a:p>
          <a:p>
            <a:pPr lvl="1"/>
            <a:r>
              <a:rPr lang="en-US" dirty="0"/>
              <a:t>TAP </a:t>
            </a:r>
            <a:r>
              <a:rPr lang="en-US" dirty="0" smtClean="0"/>
              <a:t>simulates </a:t>
            </a:r>
            <a:r>
              <a:rPr lang="en-US" dirty="0"/>
              <a:t>an Ethernet device and it operates with </a:t>
            </a:r>
            <a:r>
              <a:rPr lang="en-US" dirty="0">
                <a:solidFill>
                  <a:srgbClr val="FF0000"/>
                </a:solidFill>
              </a:rPr>
              <a:t>layer 2 packets </a:t>
            </a:r>
            <a:r>
              <a:rPr lang="en-US" dirty="0"/>
              <a:t>such as Ethernet frames.</a:t>
            </a:r>
          </a:p>
          <a:p>
            <a:pPr lvl="1"/>
            <a:r>
              <a:rPr lang="en-US" dirty="0"/>
              <a:t>TUN </a:t>
            </a:r>
            <a:r>
              <a:rPr lang="en-US" dirty="0" smtClean="0"/>
              <a:t>simulates </a:t>
            </a:r>
            <a:r>
              <a:rPr lang="en-US" dirty="0"/>
              <a:t>a network layer device and it operates with </a:t>
            </a:r>
            <a:r>
              <a:rPr lang="en-US" dirty="0">
                <a:solidFill>
                  <a:srgbClr val="FF0000"/>
                </a:solidFill>
              </a:rPr>
              <a:t>layer 3 packets </a:t>
            </a:r>
            <a:r>
              <a:rPr lang="en-US" dirty="0"/>
              <a:t>such as IP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Data flow of TUN/TAP driver</a:t>
            </a:r>
          </a:p>
          <a:p>
            <a:pPr lvl="1"/>
            <a:r>
              <a:rPr lang="en-US" dirty="0"/>
              <a:t>Packets sent by </a:t>
            </a:r>
            <a:r>
              <a:rPr lang="en-US" dirty="0" smtClean="0"/>
              <a:t>a </a:t>
            </a:r>
            <a:r>
              <a:rPr lang="en-US" dirty="0"/>
              <a:t>TUN/TAP device are delivered to a user-space program that attaches itself to the device.</a:t>
            </a:r>
          </a:p>
          <a:p>
            <a:pPr lvl="1"/>
            <a:r>
              <a:rPr lang="en-US" dirty="0"/>
              <a:t>A user-space program may pass packets into a TUN/TAP </a:t>
            </a:r>
            <a:r>
              <a:rPr lang="en-US" dirty="0" smtClean="0"/>
              <a:t>device, which delivers these </a:t>
            </a:r>
            <a:r>
              <a:rPr lang="en-US" dirty="0"/>
              <a:t>packets to the </a:t>
            </a:r>
            <a:r>
              <a:rPr lang="en-US" dirty="0" smtClean="0"/>
              <a:t>network stack.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TUN/TAP Driver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467600" cy="52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30"/>
          <p:cNvCxnSpPr/>
          <p:nvPr/>
        </p:nvCxnSpPr>
        <p:spPr>
          <a:xfrm rot="5400000">
            <a:off x="3390900" y="3286023"/>
            <a:ext cx="190500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72744" y="3667023"/>
            <a:ext cx="3429000" cy="0"/>
          </a:xfrm>
          <a:prstGeom prst="line">
            <a:avLst/>
          </a:prstGeom>
          <a:ln w="76200">
            <a:solidFill>
              <a:srgbClr val="FFFF00"/>
            </a:solidFill>
            <a:head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791722" y="4655035"/>
            <a:ext cx="365760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705100" y="4810023"/>
            <a:ext cx="114300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057400" y="2409723"/>
            <a:ext cx="91440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572000" y="774011"/>
            <a:ext cx="0" cy="411480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826570" y="3689883"/>
            <a:ext cx="0" cy="109728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29522" y="4512843"/>
            <a:ext cx="0" cy="173736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024404" y="1449603"/>
            <a:ext cx="0" cy="100584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1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95600" cy="320675"/>
          </a:xfrm>
        </p:spPr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enjr.tw/files/images/xennetworking/bridge_mode.png"/>
          <p:cNvPicPr>
            <a:picLocks noChangeAspect="1" noChangeArrowheads="1"/>
          </p:cNvPicPr>
          <p:nvPr/>
        </p:nvPicPr>
        <p:blipFill rotWithShape="1">
          <a:blip r:embed="rId2" cstate="print"/>
          <a:srcRect r="7442"/>
          <a:stretch/>
        </p:blipFill>
        <p:spPr bwMode="auto">
          <a:xfrm>
            <a:off x="5105400" y="4086225"/>
            <a:ext cx="3790950" cy="2695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Bridging </a:t>
            </a:r>
            <a:r>
              <a:rPr lang="en-US" dirty="0" smtClean="0"/>
              <a:t>is a forwarding technique used in packet-switched computer networks.</a:t>
            </a:r>
          </a:p>
          <a:p>
            <a:pPr lvl="1"/>
            <a:r>
              <a:rPr lang="en-US" dirty="0" smtClean="0"/>
              <a:t>Unlike routing, bridging makes no assumptions about where in a network a particular address is located.</a:t>
            </a:r>
          </a:p>
          <a:p>
            <a:r>
              <a:rPr lang="en-US" dirty="0" smtClean="0"/>
              <a:t>Bridging depends on flooding and examination of source addresses in received packet headers to locate unknown devices.</a:t>
            </a:r>
          </a:p>
          <a:p>
            <a:r>
              <a:rPr lang="en-US" dirty="0" smtClean="0"/>
              <a:t>Bridging connects multiple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</a:t>
            </a:r>
            <a:r>
              <a:rPr lang="en-US" dirty="0"/>
              <a:t> </a:t>
            </a:r>
            <a:r>
              <a:rPr lang="en-US" dirty="0" smtClean="0"/>
              <a:t>segments </a:t>
            </a:r>
            <a:r>
              <a:rPr lang="en-US" dirty="0" smtClean="0"/>
              <a:t>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smtClean="0"/>
              <a:t>link </a:t>
            </a:r>
            <a:r>
              <a:rPr lang="en-US" dirty="0" smtClean="0"/>
              <a:t>layer (</a:t>
            </a:r>
            <a:r>
              <a:rPr lang="en-US" dirty="0" smtClean="0"/>
              <a:t>Layer 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TAP/TUN </a:t>
            </a:r>
            <a:r>
              <a:rPr lang="en-US" dirty="0" smtClean="0"/>
              <a:t>Driver </a:t>
            </a:r>
            <a:r>
              <a:rPr lang="en-US" dirty="0"/>
              <a:t>+ Linux Bridge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1789113"/>
            <a:ext cx="7566025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4876800"/>
          </a:xfrm>
        </p:spPr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remapping</a:t>
            </a:r>
          </a:p>
          <a:p>
            <a:pPr lvl="1"/>
            <a:r>
              <a:rPr lang="en-US" dirty="0" smtClean="0"/>
              <a:t>Hypervisor remap memory page for MMIO.</a:t>
            </a:r>
          </a:p>
          <a:p>
            <a:r>
              <a:rPr lang="en-US" dirty="0" smtClean="0"/>
              <a:t>Context switching</a:t>
            </a:r>
          </a:p>
          <a:p>
            <a:pPr lvl="1"/>
            <a:r>
              <a:rPr lang="en-US" dirty="0" smtClean="0"/>
              <a:t>Whenever packets send, induce one context switch from guest to Domain 0 to drive real NIC.</a:t>
            </a:r>
          </a:p>
          <a:p>
            <a:r>
              <a:rPr lang="en-US" dirty="0" smtClean="0"/>
              <a:t>Interrupt </a:t>
            </a:r>
            <a:r>
              <a:rPr lang="en-US" dirty="0" smtClean="0"/>
              <a:t>handling</a:t>
            </a:r>
          </a:p>
          <a:p>
            <a:pPr lvl="1"/>
            <a:r>
              <a:rPr lang="en-US" dirty="0" smtClean="0"/>
              <a:t>Interrupt induces </a:t>
            </a:r>
            <a:r>
              <a:rPr lang="en-US" dirty="0" smtClean="0"/>
              <a:t>one context switch again.</a:t>
            </a:r>
            <a:endParaRPr lang="en-US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35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295400"/>
          </a:xfrm>
        </p:spPr>
        <p:txBody>
          <a:bodyPr/>
          <a:lstStyle/>
          <a:p>
            <a:r>
              <a:rPr lang="en-US" dirty="0" smtClean="0"/>
              <a:t>Improve </a:t>
            </a:r>
            <a:r>
              <a:rPr lang="en-US" dirty="0" err="1" smtClean="0"/>
              <a:t>Xen</a:t>
            </a:r>
            <a:r>
              <a:rPr lang="en-US" dirty="0" smtClean="0"/>
              <a:t> performance </a:t>
            </a:r>
            <a:r>
              <a:rPr lang="en-US" dirty="0" smtClean="0"/>
              <a:t>by software</a:t>
            </a:r>
            <a:endParaRPr lang="en-US" dirty="0" smtClean="0"/>
          </a:p>
          <a:p>
            <a:pPr lvl="1"/>
            <a:r>
              <a:rPr lang="en-US" dirty="0" smtClean="0"/>
              <a:t>Large effective </a:t>
            </a:r>
            <a:r>
              <a:rPr lang="en-US" dirty="0" smtClean="0"/>
              <a:t>MTU, fewer packets,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 smtClean="0"/>
              <a:t>per-byte cost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3048000"/>
            <a:ext cx="86820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err="1" smtClean="0"/>
              <a:t>Impv</a:t>
            </a:r>
            <a:r>
              <a:rPr lang="en-US" dirty="0" smtClean="0"/>
              <a:t>. By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CDNA </a:t>
            </a:r>
            <a:r>
              <a:rPr lang="en-US" dirty="0" smtClean="0"/>
              <a:t>(Concurrent Direct Network Access) hardware </a:t>
            </a:r>
            <a:r>
              <a:rPr lang="en-US" dirty="0" smtClean="0"/>
              <a:t>adapter.</a:t>
            </a:r>
            <a:endParaRPr lang="en-US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6589"/>
          <a:stretch>
            <a:fillRect/>
          </a:stretch>
        </p:blipFill>
        <p:spPr bwMode="auto">
          <a:xfrm>
            <a:off x="762000" y="2667000"/>
            <a:ext cx="77097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Redundant Links (</a:t>
            </a:r>
            <a:r>
              <a:rPr lang="en-US" dirty="0" smtClean="0"/>
              <a:t>VM</a:t>
            </a:r>
            <a:r>
              <a:rPr lang="en-US" dirty="0" smtClean="0"/>
              <a:t>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981200"/>
            <a:ext cx="3810000" cy="327660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redundant links to provide high availability.</a:t>
            </a:r>
          </a:p>
          <a:p>
            <a:r>
              <a:rPr lang="en-US" dirty="0" smtClean="0"/>
              <a:t>Virtual switch in host OS will automatically detect link failure and redirect packets to back-up links.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44941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114800"/>
            <a:ext cx="4476334" cy="23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2292785" y="4114800"/>
            <a:ext cx="36576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VM Life Cycle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VM consolidation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Memory </a:t>
            </a:r>
            <a:r>
              <a:rPr lang="en-US" altLang="zh-TW" dirty="0" smtClean="0">
                <a:solidFill>
                  <a:srgbClr val="CCD4F4"/>
                </a:solidFill>
              </a:rPr>
              <a:t>overcommit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Intra VMM network</a:t>
            </a:r>
            <a:endParaRPr lang="en-US" altLang="zh-TW" dirty="0" smtClean="0">
              <a:solidFill>
                <a:srgbClr val="CCD4F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/>
              <a:t>VM </a:t>
            </a:r>
            <a:r>
              <a:rPr lang="en-US" altLang="zh-TW" dirty="0" smtClean="0"/>
              <a:t>migration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Live migration</a:t>
            </a:r>
          </a:p>
        </p:txBody>
      </p:sp>
    </p:spTree>
    <p:extLst>
      <p:ext uri="{BB962C8B-B14F-4D97-AF65-F5344CB8AC3E}">
        <p14:creationId xmlns:p14="http://schemas.microsoft.com/office/powerpoint/2010/main" val="153679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VM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a VM from one physical machine to another one</a:t>
            </a:r>
          </a:p>
          <a:p>
            <a:pPr lvl="1"/>
            <a:r>
              <a:rPr lang="en-US" dirty="0"/>
              <a:t>Cold migration: </a:t>
            </a:r>
            <a:r>
              <a:rPr lang="en-US" dirty="0" smtClean="0"/>
              <a:t>VM stops </a:t>
            </a:r>
            <a:r>
              <a:rPr lang="en-US" dirty="0"/>
              <a:t>to execute any currently working program and copy the current </a:t>
            </a:r>
            <a:r>
              <a:rPr lang="en-US" dirty="0" smtClean="0"/>
              <a:t>states </a:t>
            </a:r>
            <a:r>
              <a:rPr lang="en-US" dirty="0"/>
              <a:t>to the machine where the </a:t>
            </a:r>
            <a:r>
              <a:rPr lang="en-US" dirty="0" smtClean="0"/>
              <a:t>VM migrates. </a:t>
            </a:r>
            <a:endParaRPr lang="en-US" dirty="0"/>
          </a:p>
          <a:p>
            <a:pPr lvl="1"/>
            <a:r>
              <a:rPr lang="en-US" dirty="0" smtClean="0"/>
              <a:t>Live migration</a:t>
            </a:r>
            <a:r>
              <a:rPr lang="en-US" dirty="0"/>
              <a:t>:  </a:t>
            </a:r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migration </a:t>
            </a:r>
            <a:r>
              <a:rPr lang="en-US" dirty="0"/>
              <a:t>process,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/>
              <a:t>in </a:t>
            </a:r>
            <a:r>
              <a:rPr lang="en-US" dirty="0" smtClean="0"/>
              <a:t>VM </a:t>
            </a:r>
            <a:r>
              <a:rPr lang="en-US" dirty="0"/>
              <a:t>might go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without stopping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/>
              <a:t>of </a:t>
            </a:r>
            <a:r>
              <a:rPr lang="en-US" dirty="0" smtClean="0"/>
              <a:t>programs.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E"/>
              </a:clrFrom>
              <a:clrTo>
                <a:srgbClr val="FA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2300" y="2971800"/>
            <a:ext cx="4559300" cy="3594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0600" y="6245423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B2B2B2"/>
                </a:solidFill>
              </a:rPr>
              <a:t>http://</a:t>
            </a:r>
            <a:r>
              <a:rPr lang="nl-NL" sz="1400" dirty="0" err="1">
                <a:solidFill>
                  <a:srgbClr val="B2B2B2"/>
                </a:solidFill>
              </a:rPr>
              <a:t>criterionglobal.wordpress.com</a:t>
            </a:r>
            <a:r>
              <a:rPr lang="nl-NL" sz="1400" dirty="0">
                <a:solidFill>
                  <a:srgbClr val="B2B2B2"/>
                </a:solidFill>
              </a:rPr>
              <a:t>/2008/10/</a:t>
            </a:r>
            <a:endParaRPr lang="en-US" sz="14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0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VM Life Cycle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VM consolidation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Memory </a:t>
            </a:r>
            <a:r>
              <a:rPr lang="en-US" altLang="zh-TW" dirty="0" smtClean="0"/>
              <a:t>overcommit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Intra VMM network</a:t>
            </a:r>
            <a:endParaRPr lang="en-US" altLang="zh-TW" dirty="0" smtClean="0">
              <a:solidFill>
                <a:srgbClr val="CCD4F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CCD4F4"/>
                </a:solidFill>
              </a:rPr>
              <a:t>VM </a:t>
            </a:r>
            <a:r>
              <a:rPr lang="en-US" altLang="zh-TW" dirty="0" smtClean="0">
                <a:solidFill>
                  <a:srgbClr val="CCD4F4"/>
                </a:solidFill>
              </a:rPr>
              <a:t>migration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rgbClr val="CCD4F4"/>
                </a:solidFill>
              </a:rPr>
              <a:t>Live migration</a:t>
            </a:r>
          </a:p>
        </p:txBody>
      </p:sp>
    </p:spTree>
    <p:extLst>
      <p:ext uri="{BB962C8B-B14F-4D97-AF65-F5344CB8AC3E}">
        <p14:creationId xmlns:p14="http://schemas.microsoft.com/office/powerpoint/2010/main" val="105515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VM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Consolidate resources</a:t>
            </a:r>
          </a:p>
          <a:p>
            <a:r>
              <a:rPr lang="en-US" dirty="0"/>
              <a:t>Load balance</a:t>
            </a:r>
          </a:p>
          <a:p>
            <a:r>
              <a:rPr lang="en-US" dirty="0"/>
              <a:t>System maintenance</a:t>
            </a:r>
          </a:p>
          <a:p>
            <a:r>
              <a:rPr lang="en-US" dirty="0"/>
              <a:t>Performance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User’s </a:t>
            </a:r>
            <a:r>
              <a:rPr lang="fr-FR" dirty="0"/>
              <a:t>carte </a:t>
            </a:r>
            <a:r>
              <a:rPr lang="fr-FR" dirty="0" smtClean="0"/>
              <a:t>blanche of VM</a:t>
            </a:r>
            <a:endParaRPr lang="en-US" dirty="0"/>
          </a:p>
          <a:p>
            <a:r>
              <a:rPr lang="en-US" dirty="0" smtClean="0"/>
              <a:t>Why live migration?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the problem of `residual </a:t>
            </a:r>
            <a:r>
              <a:rPr lang="en-US" dirty="0" smtClean="0"/>
              <a:t>dependencies’.</a:t>
            </a:r>
          </a:p>
          <a:p>
            <a:pPr lvl="1"/>
            <a:r>
              <a:rPr lang="en-US" dirty="0" smtClean="0"/>
              <a:t>Avoid the stop of programs execution.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Migrate?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VM status needs be moved to new physical machine</a:t>
            </a:r>
          </a:p>
          <a:p>
            <a:pPr lvl="1"/>
            <a:r>
              <a:rPr lang="en-US" dirty="0" smtClean="0"/>
              <a:t>Register, memory, </a:t>
            </a:r>
            <a:r>
              <a:rPr lang="en-US" dirty="0" err="1" smtClean="0"/>
              <a:t>harddisk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Data in cache are usually flushed</a:t>
            </a:r>
            <a:br>
              <a:rPr lang="en-US" dirty="0" smtClean="0"/>
            </a:br>
            <a:r>
              <a:rPr lang="en-US" dirty="0" smtClean="0"/>
              <a:t>before migration</a:t>
            </a:r>
          </a:p>
          <a:p>
            <a:pPr lvl="1"/>
            <a:r>
              <a:rPr lang="en-US" dirty="0" smtClean="0"/>
              <a:t>Data in </a:t>
            </a:r>
            <a:r>
              <a:rPr lang="en-US" dirty="0" err="1" smtClean="0"/>
              <a:t>harddisk</a:t>
            </a:r>
            <a:r>
              <a:rPr lang="en-US" dirty="0" smtClean="0"/>
              <a:t> may not be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attached to the physical machine</a:t>
            </a:r>
            <a:br>
              <a:rPr lang="en-US" dirty="0" smtClean="0"/>
            </a:br>
            <a:r>
              <a:rPr lang="en-US" dirty="0" smtClean="0"/>
              <a:t>(we will talk about it later).</a:t>
            </a:r>
          </a:p>
          <a:p>
            <a:r>
              <a:rPr lang="en-US" dirty="0" smtClean="0"/>
              <a:t>VM managing information.</a:t>
            </a:r>
          </a:p>
          <a:p>
            <a:pPr lvl="1"/>
            <a:r>
              <a:rPr lang="en-US" dirty="0" smtClean="0"/>
              <a:t>Virtualized </a:t>
            </a:r>
            <a:r>
              <a:rPr lang="en-US" smtClean="0"/>
              <a:t>hardware info.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05200"/>
            <a:ext cx="330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9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of server migration</a:t>
            </a:r>
          </a:p>
          <a:p>
            <a:pPr lvl="1"/>
            <a:r>
              <a:rPr lang="en-US" dirty="0"/>
              <a:t>The system state includes memory, cache, register,…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memory size </a:t>
            </a:r>
            <a:r>
              <a:rPr lang="en-US" dirty="0" smtClean="0"/>
              <a:t>can be very </a:t>
            </a:r>
            <a:r>
              <a:rPr lang="en-US" dirty="0"/>
              <a:t>large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the downtime</a:t>
            </a:r>
          </a:p>
          <a:p>
            <a:r>
              <a:rPr lang="en-US" dirty="0" smtClean="0"/>
              <a:t>The data/storage migration</a:t>
            </a:r>
          </a:p>
          <a:p>
            <a:pPr lvl="1"/>
            <a:r>
              <a:rPr lang="en-US" dirty="0" smtClean="0"/>
              <a:t>Block device migration</a:t>
            </a:r>
          </a:p>
          <a:p>
            <a:pPr lvl="1"/>
            <a:r>
              <a:rPr lang="en-US" dirty="0" smtClean="0"/>
              <a:t>NAS redirection</a:t>
            </a:r>
            <a:endParaRPr lang="en-US" dirty="0"/>
          </a:p>
          <a:p>
            <a:r>
              <a:rPr lang="en-US" dirty="0" smtClean="0"/>
              <a:t>The network migration</a:t>
            </a:r>
          </a:p>
          <a:p>
            <a:pPr lvl="1"/>
            <a:r>
              <a:rPr lang="en-US" dirty="0" smtClean="0"/>
              <a:t>Maintain the network connection</a:t>
            </a:r>
          </a:p>
          <a:p>
            <a:pPr lvl="1"/>
            <a:r>
              <a:rPr lang="en-US" dirty="0" smtClean="0"/>
              <a:t>Maintain the LAN structure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8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Downtime: </a:t>
            </a:r>
            <a:r>
              <a:rPr lang="en-US" dirty="0"/>
              <a:t>the period during </a:t>
            </a:r>
            <a:r>
              <a:rPr lang="en-US" dirty="0" smtClean="0"/>
              <a:t>which the </a:t>
            </a:r>
            <a:r>
              <a:rPr lang="en-US" dirty="0"/>
              <a:t>service is unavailable due to there being no </a:t>
            </a:r>
            <a:r>
              <a:rPr lang="en-US" dirty="0" smtClean="0"/>
              <a:t>currently executing </a:t>
            </a:r>
            <a:r>
              <a:rPr lang="en-US" dirty="0"/>
              <a:t>instance of the </a:t>
            </a:r>
            <a:r>
              <a:rPr lang="en-US" dirty="0" smtClean="0"/>
              <a:t>VM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period will be </a:t>
            </a:r>
            <a:r>
              <a:rPr lang="en-US" dirty="0" smtClean="0"/>
              <a:t>directly visible </a:t>
            </a:r>
            <a:r>
              <a:rPr lang="en-US" dirty="0"/>
              <a:t>to clients of the VM as service interruption.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migration </a:t>
            </a:r>
            <a:r>
              <a:rPr lang="en-US" dirty="0" smtClean="0"/>
              <a:t>time: the </a:t>
            </a:r>
            <a:r>
              <a:rPr lang="en-US" dirty="0"/>
              <a:t>duration between when migration is </a:t>
            </a:r>
            <a:r>
              <a:rPr lang="en-US" dirty="0" smtClean="0"/>
              <a:t>initiated and </a:t>
            </a:r>
            <a:r>
              <a:rPr lang="en-US" dirty="0"/>
              <a:t>when the original VM may be </a:t>
            </a:r>
            <a:r>
              <a:rPr lang="en-US" dirty="0" smtClean="0"/>
              <a:t>finally discarded.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source host may potentially be taken down </a:t>
            </a:r>
            <a:r>
              <a:rPr lang="en-US" dirty="0" smtClean="0"/>
              <a:t>for maintenance</a:t>
            </a:r>
            <a:r>
              <a:rPr lang="en-US" dirty="0"/>
              <a:t>, upgrade or repair.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r>
              <a:rPr lang="en-US" dirty="0" smtClean="0"/>
              <a:t>Stop</a:t>
            </a:r>
            <a:r>
              <a:rPr lang="en-US" dirty="0"/>
              <a:t>-and-copy (S-C)</a:t>
            </a:r>
          </a:p>
          <a:p>
            <a:r>
              <a:rPr lang="en-US" dirty="0" smtClean="0"/>
              <a:t>Demand</a:t>
            </a:r>
            <a:r>
              <a:rPr lang="en-US" dirty="0"/>
              <a:t>-migration (D-M)</a:t>
            </a:r>
          </a:p>
          <a:p>
            <a:r>
              <a:rPr lang="en-US" dirty="0" smtClean="0"/>
              <a:t>Iterative </a:t>
            </a:r>
            <a:r>
              <a:rPr lang="en-US" dirty="0" err="1"/>
              <a:t>precopy</a:t>
            </a:r>
            <a:r>
              <a:rPr lang="en-US" dirty="0"/>
              <a:t> (I-P)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338" y="4038600"/>
            <a:ext cx="8389862" cy="18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2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source VM</a:t>
            </a:r>
          </a:p>
          <a:p>
            <a:pPr lvl="1"/>
            <a:r>
              <a:rPr lang="en-US" dirty="0" smtClean="0"/>
              <a:t>Copy </a:t>
            </a:r>
            <a:r>
              <a:rPr lang="en-US" dirty="0"/>
              <a:t>all pages over the network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destination </a:t>
            </a:r>
            <a:r>
              <a:rPr lang="en-US" dirty="0" smtClean="0"/>
              <a:t>VM</a:t>
            </a:r>
          </a:p>
          <a:p>
            <a:r>
              <a:rPr lang="en-US" dirty="0"/>
              <a:t>Longest </a:t>
            </a:r>
            <a:r>
              <a:rPr lang="en-US" dirty="0" smtClean="0"/>
              <a:t>service downtime </a:t>
            </a:r>
          </a:p>
          <a:p>
            <a:r>
              <a:rPr lang="en-US" dirty="0" smtClean="0"/>
              <a:t>Shortest migration duration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Copy </a:t>
            </a:r>
            <a:r>
              <a:rPr lang="en-US" dirty="0"/>
              <a:t>over critical OS structures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destination VM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faults trigger network </a:t>
            </a:r>
            <a:r>
              <a:rPr lang="en-US" dirty="0" smtClean="0"/>
              <a:t>copy</a:t>
            </a:r>
          </a:p>
          <a:p>
            <a:r>
              <a:rPr lang="en-US" dirty="0"/>
              <a:t>Shortest Service Downtime </a:t>
            </a:r>
            <a:endParaRPr lang="en-US" dirty="0" smtClean="0"/>
          </a:p>
          <a:p>
            <a:r>
              <a:rPr lang="en-US" dirty="0" smtClean="0"/>
              <a:t>Longest </a:t>
            </a:r>
            <a:r>
              <a:rPr lang="en-US" dirty="0"/>
              <a:t>Migration Duration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Iterative</a:t>
            </a:r>
            <a:r>
              <a:rPr lang="cs-CZ" dirty="0"/>
              <a:t> </a:t>
            </a:r>
            <a:r>
              <a:rPr lang="cs-CZ" dirty="0" err="1"/>
              <a:t>Precopy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/>
              <a:t>copy pages over network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copying dirtied pages until threshold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threshold, stop source VM, copy remaining pages, start destination </a:t>
            </a:r>
            <a:r>
              <a:rPr lang="en-US" dirty="0" smtClean="0"/>
              <a:t>VM</a:t>
            </a:r>
          </a:p>
          <a:p>
            <a:r>
              <a:rPr lang="en-US" dirty="0"/>
              <a:t>Balances </a:t>
            </a:r>
            <a:r>
              <a:rPr lang="en-US" dirty="0" smtClean="0"/>
              <a:t>service downtime </a:t>
            </a:r>
            <a:r>
              <a:rPr lang="en-US" dirty="0"/>
              <a:t>and </a:t>
            </a:r>
            <a:r>
              <a:rPr lang="en-US" dirty="0" smtClean="0"/>
              <a:t>migration </a:t>
            </a:r>
            <a:r>
              <a:rPr lang="en-US" dirty="0"/>
              <a:t>d</a:t>
            </a:r>
            <a:r>
              <a:rPr lang="en-US" dirty="0" smtClean="0"/>
              <a:t>uration</a:t>
            </a:r>
          </a:p>
          <a:p>
            <a:r>
              <a:rPr lang="en-US" dirty="0" smtClean="0"/>
              <a:t>Method </a:t>
            </a:r>
            <a:r>
              <a:rPr lang="en-US" dirty="0"/>
              <a:t>used by VMware/</a:t>
            </a:r>
            <a:r>
              <a:rPr lang="en-US" dirty="0" err="1"/>
              <a:t>Xen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Migration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724400"/>
          </a:xfrm>
        </p:spPr>
        <p:txBody>
          <a:bodyPr>
            <a:noAutofit/>
          </a:bodyPr>
          <a:lstStyle/>
          <a:p>
            <a:r>
              <a:rPr lang="en-GB" dirty="0" smtClean="0"/>
              <a:t>Relocation strategy :</a:t>
            </a:r>
          </a:p>
          <a:p>
            <a:pPr marL="822960" lvl="1" indent="-365760">
              <a:buFont typeface="+mj-lt"/>
              <a:buAutoNum type="arabicPeriod"/>
            </a:pPr>
            <a:r>
              <a:rPr lang="en-GB" dirty="0" smtClean="0"/>
              <a:t>Pre-migration process</a:t>
            </a:r>
          </a:p>
          <a:p>
            <a:pPr marL="822960" lvl="1" indent="-365760">
              <a:buFont typeface="+mj-lt"/>
              <a:buAutoNum type="arabicPeriod"/>
            </a:pPr>
            <a:r>
              <a:rPr lang="en-GB" dirty="0" smtClean="0"/>
              <a:t>Reservation process</a:t>
            </a:r>
          </a:p>
          <a:p>
            <a:pPr marL="822960" lvl="1" indent="-365760">
              <a:buFont typeface="+mj-lt"/>
              <a:buAutoNum type="arabicPeriod"/>
            </a:pPr>
            <a:r>
              <a:rPr lang="en-GB" dirty="0" smtClean="0"/>
              <a:t>Iterative pre-copy</a:t>
            </a:r>
          </a:p>
          <a:p>
            <a:pPr marL="822960" lvl="1" indent="-365760">
              <a:buFont typeface="+mj-lt"/>
              <a:buAutoNum type="arabicPeriod"/>
            </a:pPr>
            <a:r>
              <a:rPr lang="en-GB" dirty="0" smtClean="0"/>
              <a:t>Stop and copy</a:t>
            </a:r>
          </a:p>
          <a:p>
            <a:pPr marL="822960" lvl="1" indent="-365760">
              <a:buFont typeface="+mj-lt"/>
              <a:buAutoNum type="arabicPeriod"/>
            </a:pPr>
            <a:r>
              <a:rPr lang="en-GB" dirty="0" smtClean="0"/>
              <a:t>Commitment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2318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391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Migration Technique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1722120"/>
            <a:ext cx="3017520" cy="6400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Pre-migration process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2693670"/>
            <a:ext cx="3017520" cy="6400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Reservation process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665220"/>
            <a:ext cx="3017520" cy="6400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Iterative pre-copy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4636770"/>
            <a:ext cx="3017520" cy="6400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Stop and copy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5608320"/>
            <a:ext cx="3017520" cy="6400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Commitment</a:t>
            </a:r>
            <a:endParaRPr lang="en-US" sz="2000" b="1" dirty="0"/>
          </a:p>
        </p:txBody>
      </p:sp>
      <p:sp>
        <p:nvSpPr>
          <p:cNvPr id="10" name="Down Arrow 9"/>
          <p:cNvSpPr/>
          <p:nvPr/>
        </p:nvSpPr>
        <p:spPr>
          <a:xfrm>
            <a:off x="2392680" y="2418194"/>
            <a:ext cx="365760" cy="2743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392680" y="3393554"/>
            <a:ext cx="365760" cy="2743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392680" y="4368914"/>
            <a:ext cx="365760" cy="2743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392680" y="5344274"/>
            <a:ext cx="365760" cy="2743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4815156" y="3515474"/>
            <a:ext cx="3657600" cy="914400"/>
          </a:xfrm>
          <a:prstGeom prst="wedgeRoundRectCallout">
            <a:avLst>
              <a:gd name="adj1" fmla="val -68586"/>
              <a:gd name="adj2" fmla="val -209091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VM active on host A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Destination host selected</a:t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(Block devices mirrored)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815156" y="3515474"/>
            <a:ext cx="3657600" cy="914400"/>
          </a:xfrm>
          <a:prstGeom prst="wedgeRoundRectCallout">
            <a:avLst>
              <a:gd name="adj1" fmla="val -67462"/>
              <a:gd name="adj2" fmla="val -109091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Initialize container on target host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815156" y="3515474"/>
            <a:ext cx="3657600" cy="914400"/>
          </a:xfrm>
          <a:prstGeom prst="wedgeRoundRectCallout">
            <a:avLst>
              <a:gd name="adj1" fmla="val -67182"/>
              <a:gd name="adj2" fmla="val 1022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Copy dirty pages in successive rounds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815156" y="3515474"/>
            <a:ext cx="3657600" cy="914400"/>
          </a:xfrm>
          <a:prstGeom prst="wedgeRoundRectCallout">
            <a:avLst>
              <a:gd name="adj1" fmla="val -67182"/>
              <a:gd name="adj2" fmla="val 104393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Suspend VM on host A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Redirect network traffic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Synch remaining state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815156" y="3515474"/>
            <a:ext cx="3657600" cy="914400"/>
          </a:xfrm>
          <a:prstGeom prst="wedgeRoundRectCallout">
            <a:avLst>
              <a:gd name="adj1" fmla="val -68025"/>
              <a:gd name="adj2" fmla="val 214505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Activate on host B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VM state on host A released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8048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446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VM </a:t>
            </a:r>
            <a:r>
              <a:rPr lang="en-US" dirty="0"/>
              <a:t>C</a:t>
            </a:r>
            <a:r>
              <a:rPr lang="en-US" altLang="zh-TW" dirty="0" smtClean="0"/>
              <a:t>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system utilization</a:t>
            </a:r>
            <a:endParaRPr lang="en-US" dirty="0"/>
          </a:p>
          <a:p>
            <a:pPr lvl="1"/>
            <a:r>
              <a:rPr lang="en-US" dirty="0" smtClean="0"/>
              <a:t>VM </a:t>
            </a:r>
            <a:r>
              <a:rPr lang="en-US" altLang="zh-TW" dirty="0" smtClean="0"/>
              <a:t>consolidation</a:t>
            </a:r>
            <a:r>
              <a:rPr lang="en-US" dirty="0" smtClean="0"/>
              <a:t> </a:t>
            </a:r>
            <a:r>
              <a:rPr lang="en-US" dirty="0"/>
              <a:t>is the way </a:t>
            </a:r>
            <a:r>
              <a:rPr lang="en-US" dirty="0" smtClean="0"/>
              <a:t>to share </a:t>
            </a:r>
            <a:r>
              <a:rPr lang="en-US" dirty="0"/>
              <a:t>power/hardware/... </a:t>
            </a:r>
            <a:endParaRPr lang="en-US" dirty="0" smtClean="0"/>
          </a:p>
          <a:p>
            <a:pPr lvl="1"/>
            <a:r>
              <a:rPr lang="en-US" dirty="0" smtClean="0"/>
              <a:t>Hardware </a:t>
            </a:r>
            <a:r>
              <a:rPr lang="en-US" dirty="0"/>
              <a:t>is getting cheaper, electricity is </a:t>
            </a:r>
            <a:r>
              <a:rPr lang="en-US" dirty="0" smtClean="0"/>
              <a:t>not</a:t>
            </a:r>
          </a:p>
          <a:p>
            <a:r>
              <a:rPr lang="en-US" dirty="0" smtClean="0"/>
              <a:t>Main </a:t>
            </a:r>
            <a:r>
              <a:rPr lang="en-US" dirty="0"/>
              <a:t>challenge: </a:t>
            </a:r>
            <a:r>
              <a:rPr lang="en-US" dirty="0" smtClean="0"/>
              <a:t>memory system</a:t>
            </a:r>
          </a:p>
          <a:p>
            <a:pPr lvl="1"/>
            <a:r>
              <a:rPr lang="en-US" dirty="0" smtClean="0"/>
              <a:t>Memory reclamation</a:t>
            </a:r>
          </a:p>
          <a:p>
            <a:pPr lvl="1"/>
            <a:r>
              <a:rPr lang="en-US" dirty="0"/>
              <a:t>Memory </a:t>
            </a:r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Memory compression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4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3"/>
          <p:cNvSpPr>
            <a:spLocks noChangeArrowheads="1"/>
          </p:cNvSpPr>
          <p:nvPr/>
        </p:nvSpPr>
        <p:spPr bwMode="auto">
          <a:xfrm>
            <a:off x="611188" y="2667000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5" name="Group 9"/>
          <p:cNvGrpSpPr>
            <a:grpSpLocks/>
          </p:cNvGrpSpPr>
          <p:nvPr/>
        </p:nvGrpSpPr>
        <p:grpSpPr bwMode="auto">
          <a:xfrm>
            <a:off x="611188" y="2667000"/>
            <a:ext cx="3600450" cy="2881313"/>
            <a:chOff x="385" y="1366"/>
            <a:chExt cx="2268" cy="1815"/>
          </a:xfrm>
        </p:grpSpPr>
        <p:sp>
          <p:nvSpPr>
            <p:cNvPr id="226" name="Rectangle 10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Line 11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3" name="Group 6"/>
          <p:cNvGrpSpPr>
            <a:grpSpLocks/>
          </p:cNvGrpSpPr>
          <p:nvPr/>
        </p:nvGrpSpPr>
        <p:grpSpPr bwMode="auto">
          <a:xfrm>
            <a:off x="611188" y="2667000"/>
            <a:ext cx="3600450" cy="2339975"/>
            <a:chOff x="385" y="1366"/>
            <a:chExt cx="2268" cy="1474"/>
          </a:xfrm>
        </p:grpSpPr>
        <p:sp>
          <p:nvSpPr>
            <p:cNvPr id="214" name="Rectangle 7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Line 8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Migration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r>
              <a:rPr lang="en-US" dirty="0" smtClean="0"/>
              <a:t>Live migration process 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10241" y="1905000"/>
            <a:ext cx="5123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Pre-copy migration : Round 1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5" name="Rectangle 16"/>
          <p:cNvSpPr>
            <a:spLocks noChangeArrowheads="1"/>
          </p:cNvSpPr>
          <p:nvPr/>
        </p:nvSpPr>
        <p:spPr bwMode="auto">
          <a:xfrm>
            <a:off x="969963" y="3746500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Rectangle 18"/>
          <p:cNvSpPr>
            <a:spLocks noChangeArrowheads="1"/>
          </p:cNvSpPr>
          <p:nvPr/>
        </p:nvSpPr>
        <p:spPr bwMode="auto">
          <a:xfrm>
            <a:off x="969963" y="518477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2049463" y="4465638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Rectangle 20"/>
          <p:cNvSpPr>
            <a:spLocks noChangeArrowheads="1"/>
          </p:cNvSpPr>
          <p:nvPr/>
        </p:nvSpPr>
        <p:spPr bwMode="auto">
          <a:xfrm>
            <a:off x="2770188" y="410527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Rectangle 21"/>
          <p:cNvSpPr>
            <a:spLocks noChangeArrowheads="1"/>
          </p:cNvSpPr>
          <p:nvPr/>
        </p:nvSpPr>
        <p:spPr bwMode="auto">
          <a:xfrm>
            <a:off x="3490913" y="446722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Rectangle 22"/>
          <p:cNvSpPr>
            <a:spLocks noChangeArrowheads="1"/>
          </p:cNvSpPr>
          <p:nvPr/>
        </p:nvSpPr>
        <p:spPr bwMode="auto">
          <a:xfrm>
            <a:off x="3490913" y="518477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Rectangle 23"/>
          <p:cNvSpPr>
            <a:spLocks noChangeArrowheads="1"/>
          </p:cNvSpPr>
          <p:nvPr/>
        </p:nvSpPr>
        <p:spPr bwMode="auto">
          <a:xfrm>
            <a:off x="3130550" y="3384550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Rectangle 24"/>
          <p:cNvSpPr>
            <a:spLocks noChangeArrowheads="1"/>
          </p:cNvSpPr>
          <p:nvPr/>
        </p:nvSpPr>
        <p:spPr bwMode="auto">
          <a:xfrm>
            <a:off x="2409825" y="5545138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2409825" y="4824413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" name="Rectangle 2"/>
          <p:cNvSpPr>
            <a:spLocks noChangeArrowheads="1"/>
          </p:cNvSpPr>
          <p:nvPr/>
        </p:nvSpPr>
        <p:spPr bwMode="auto">
          <a:xfrm>
            <a:off x="4932363" y="2667000"/>
            <a:ext cx="3600450" cy="3600450"/>
          </a:xfrm>
          <a:prstGeom prst="rect">
            <a:avLst/>
          </a:prstGeom>
          <a:solidFill>
            <a:srgbClr val="5E574E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8" name="Group 31"/>
          <p:cNvGrpSpPr>
            <a:grpSpLocks/>
          </p:cNvGrpSpPr>
          <p:nvPr/>
        </p:nvGrpSpPr>
        <p:grpSpPr bwMode="auto">
          <a:xfrm>
            <a:off x="4932363" y="2667000"/>
            <a:ext cx="3600450" cy="2881313"/>
            <a:chOff x="385" y="1366"/>
            <a:chExt cx="2268" cy="1815"/>
          </a:xfrm>
        </p:grpSpPr>
        <p:sp>
          <p:nvSpPr>
            <p:cNvPr id="229" name="Rectangle 32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solidFill>
              <a:srgbClr val="5E574E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Line 33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Group 22"/>
          <p:cNvGrpSpPr>
            <a:grpSpLocks/>
          </p:cNvGrpSpPr>
          <p:nvPr/>
        </p:nvGrpSpPr>
        <p:grpSpPr bwMode="auto">
          <a:xfrm>
            <a:off x="4932363" y="2667000"/>
            <a:ext cx="3600450" cy="2339975"/>
            <a:chOff x="385" y="1366"/>
            <a:chExt cx="2268" cy="1474"/>
          </a:xfrm>
        </p:grpSpPr>
        <p:sp>
          <p:nvSpPr>
            <p:cNvPr id="217" name="Rectangle 23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solidFill>
              <a:srgbClr val="5E574E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Line 24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4" name="Rectangle 27"/>
          <p:cNvSpPr>
            <a:spLocks noChangeArrowheads="1"/>
          </p:cNvSpPr>
          <p:nvPr/>
        </p:nvSpPr>
        <p:spPr bwMode="auto">
          <a:xfrm>
            <a:off x="5291138" y="3746500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Rectangle 29"/>
          <p:cNvSpPr>
            <a:spLocks noChangeArrowheads="1"/>
          </p:cNvSpPr>
          <p:nvPr/>
        </p:nvSpPr>
        <p:spPr bwMode="auto">
          <a:xfrm>
            <a:off x="5291138" y="51847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Rectangle 30"/>
          <p:cNvSpPr>
            <a:spLocks noChangeArrowheads="1"/>
          </p:cNvSpPr>
          <p:nvPr/>
        </p:nvSpPr>
        <p:spPr bwMode="auto">
          <a:xfrm>
            <a:off x="6370638" y="4465638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Rectangle 31"/>
          <p:cNvSpPr>
            <a:spLocks noChangeArrowheads="1"/>
          </p:cNvSpPr>
          <p:nvPr/>
        </p:nvSpPr>
        <p:spPr bwMode="auto">
          <a:xfrm>
            <a:off x="7091363" y="41052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Rectangle 32"/>
          <p:cNvSpPr>
            <a:spLocks noChangeArrowheads="1"/>
          </p:cNvSpPr>
          <p:nvPr/>
        </p:nvSpPr>
        <p:spPr bwMode="auto">
          <a:xfrm>
            <a:off x="7812088" y="446722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Rectangle 33"/>
          <p:cNvSpPr>
            <a:spLocks noChangeArrowheads="1"/>
          </p:cNvSpPr>
          <p:nvPr/>
        </p:nvSpPr>
        <p:spPr bwMode="auto">
          <a:xfrm>
            <a:off x="7812088" y="51847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Rectangle 35"/>
          <p:cNvSpPr>
            <a:spLocks noChangeArrowheads="1"/>
          </p:cNvSpPr>
          <p:nvPr/>
        </p:nvSpPr>
        <p:spPr bwMode="auto">
          <a:xfrm>
            <a:off x="6731000" y="5545138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Rectangle 36"/>
          <p:cNvSpPr>
            <a:spLocks noChangeArrowheads="1"/>
          </p:cNvSpPr>
          <p:nvPr/>
        </p:nvSpPr>
        <p:spPr bwMode="auto">
          <a:xfrm>
            <a:off x="6731000" y="4824413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4932363" y="2667000"/>
            <a:ext cx="3600450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" name="Group 14"/>
          <p:cNvGrpSpPr>
            <a:grpSpLocks/>
          </p:cNvGrpSpPr>
          <p:nvPr/>
        </p:nvGrpSpPr>
        <p:grpSpPr bwMode="auto">
          <a:xfrm>
            <a:off x="4932363" y="2667000"/>
            <a:ext cx="3600450" cy="1260475"/>
            <a:chOff x="385" y="1366"/>
            <a:chExt cx="2268" cy="794"/>
          </a:xfrm>
        </p:grpSpPr>
        <p:sp>
          <p:nvSpPr>
            <p:cNvPr id="205" name="Rectangle 15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rgbClr val="5E574E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Line 16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3" name="Rectangle 26"/>
          <p:cNvSpPr>
            <a:spLocks noChangeArrowheads="1"/>
          </p:cNvSpPr>
          <p:nvPr/>
        </p:nvSpPr>
        <p:spPr bwMode="auto">
          <a:xfrm>
            <a:off x="7091363" y="3024188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5" name="Rectangle 28"/>
          <p:cNvSpPr>
            <a:spLocks noChangeArrowheads="1"/>
          </p:cNvSpPr>
          <p:nvPr/>
        </p:nvSpPr>
        <p:spPr bwMode="auto">
          <a:xfrm>
            <a:off x="5651500" y="3024188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1" name="Rectangle 34"/>
          <p:cNvSpPr>
            <a:spLocks noChangeArrowheads="1"/>
          </p:cNvSpPr>
          <p:nvPr/>
        </p:nvSpPr>
        <p:spPr bwMode="auto">
          <a:xfrm>
            <a:off x="7451725" y="3384550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1" name="Group 3"/>
          <p:cNvGrpSpPr>
            <a:grpSpLocks/>
          </p:cNvGrpSpPr>
          <p:nvPr/>
        </p:nvGrpSpPr>
        <p:grpSpPr bwMode="auto">
          <a:xfrm>
            <a:off x="611188" y="2667000"/>
            <a:ext cx="3600450" cy="1260475"/>
            <a:chOff x="385" y="1366"/>
            <a:chExt cx="2268" cy="794"/>
          </a:xfrm>
        </p:grpSpPr>
        <p:sp>
          <p:nvSpPr>
            <p:cNvPr id="202" name="Rectangle 4"/>
            <p:cNvSpPr>
              <a:spLocks noChangeArrowheads="1"/>
            </p:cNvSpPr>
            <p:nvPr/>
          </p:nvSpPr>
          <p:spPr bwMode="auto">
            <a:xfrm>
              <a:off x="385" y="1366"/>
              <a:ext cx="2268" cy="454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Line 5"/>
            <p:cNvSpPr>
              <a:spLocks noChangeShapeType="1"/>
            </p:cNvSpPr>
            <p:nvPr/>
          </p:nvSpPr>
          <p:spPr bwMode="auto">
            <a:xfrm>
              <a:off x="1519" y="1820"/>
              <a:ext cx="0" cy="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Rectangle 15"/>
          <p:cNvSpPr>
            <a:spLocks noChangeArrowheads="1"/>
          </p:cNvSpPr>
          <p:nvPr/>
        </p:nvSpPr>
        <p:spPr bwMode="auto">
          <a:xfrm>
            <a:off x="2770188" y="3024188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1330325" y="3024188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971132" y="6324600"/>
            <a:ext cx="88056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A</a:t>
            </a:r>
            <a:endParaRPr lang="en-US" sz="2000" b="1" i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6297918" y="6324600"/>
            <a:ext cx="86934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B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0952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82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193" grpId="0" animBg="1"/>
      <p:bldP spid="183" grpId="0" animBg="1"/>
      <p:bldP spid="185" grpId="0" animBg="1"/>
      <p:bldP spid="191" grpId="0" animBg="1"/>
      <p:bldP spid="144" grpId="0" animBg="1"/>
      <p:bldP spid="1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Migration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399"/>
          </a:xfrm>
        </p:spPr>
        <p:txBody>
          <a:bodyPr/>
          <a:lstStyle/>
          <a:p>
            <a:r>
              <a:rPr lang="en-US" dirty="0" smtClean="0"/>
              <a:t>Live migration process :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0245" y="1905000"/>
            <a:ext cx="5123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Pre-copy migration : Round 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09600" y="2667000"/>
            <a:ext cx="3600450" cy="36004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768600" y="3024188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68375" y="3746500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328737" y="302418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968375" y="518477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047875" y="4465638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768600" y="410527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489325" y="446722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3489325" y="5184775"/>
            <a:ext cx="360362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128962" y="3394824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408237" y="5545138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408237" y="4824413"/>
            <a:ext cx="360363" cy="36195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932363" y="2667000"/>
            <a:ext cx="3600450" cy="3600450"/>
          </a:xfrm>
          <a:prstGeom prst="rect">
            <a:avLst/>
          </a:prstGeom>
          <a:solidFill>
            <a:srgbClr val="5E574E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091363" y="3024188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291138" y="3746500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651500" y="3024188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291138" y="51847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6370638" y="4465638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7091363" y="41052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7812088" y="446722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7812088" y="5184775"/>
            <a:ext cx="360362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7451725" y="3394824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6731000" y="5545138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6731000" y="4824413"/>
            <a:ext cx="360363" cy="3619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11188" y="2667000"/>
            <a:ext cx="3600450" cy="1260475"/>
            <a:chOff x="611188" y="2168525"/>
            <a:chExt cx="3600450" cy="1260475"/>
          </a:xfrm>
        </p:grpSpPr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611188" y="2168525"/>
              <a:ext cx="3600450" cy="72072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2411413" y="2889250"/>
              <a:ext cx="1587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19"/>
          <p:cNvGrpSpPr>
            <a:grpSpLocks/>
          </p:cNvGrpSpPr>
          <p:nvPr/>
        </p:nvGrpSpPr>
        <p:grpSpPr bwMode="auto">
          <a:xfrm>
            <a:off x="611188" y="2667000"/>
            <a:ext cx="3600450" cy="2339975"/>
            <a:chOff x="385" y="1366"/>
            <a:chExt cx="2268" cy="1474"/>
          </a:xfrm>
        </p:grpSpPr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85" y="1366"/>
              <a:ext cx="2268" cy="1134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1519" y="250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611188" y="2667000"/>
            <a:ext cx="3600450" cy="2881313"/>
            <a:chOff x="385" y="1366"/>
            <a:chExt cx="2268" cy="1815"/>
          </a:xfrm>
        </p:grpSpPr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385" y="1366"/>
              <a:ext cx="2268" cy="158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1519" y="2954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3130550" y="3394824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2409825" y="4824413"/>
            <a:ext cx="360363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490913" y="446722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969963" y="5184775"/>
            <a:ext cx="360362" cy="361950"/>
          </a:xfrm>
          <a:prstGeom prst="rect">
            <a:avLst/>
          </a:prstGeom>
          <a:solidFill>
            <a:srgbClr val="FF66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71132" y="6324600"/>
            <a:ext cx="88056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A</a:t>
            </a:r>
            <a:endParaRPr lang="en-US" sz="20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6297918" y="6324600"/>
            <a:ext cx="86934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B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3124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2" grpId="0" animBg="1"/>
      <p:bldP spid="71" grpId="0" animBg="1"/>
      <p:bldP spid="72" grpId="0" animBg="1"/>
      <p:bldP spid="74" grpId="0" animBg="1"/>
      <p:bldP spid="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Migration Technique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399"/>
          </a:xfrm>
        </p:spPr>
        <p:txBody>
          <a:bodyPr/>
          <a:lstStyle/>
          <a:p>
            <a:r>
              <a:rPr lang="en-US" dirty="0" smtClean="0"/>
              <a:t>Live migration process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72" y="1905000"/>
            <a:ext cx="48964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Stop and copy : Final Round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2667000"/>
            <a:ext cx="3600450" cy="36004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932363" y="2667000"/>
            <a:ext cx="3600450" cy="3600450"/>
          </a:xfrm>
          <a:prstGeom prst="rect">
            <a:avLst/>
          </a:prstGeom>
          <a:solidFill>
            <a:srgbClr val="5E574E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91138" y="3394824"/>
            <a:ext cx="2881312" cy="2151901"/>
            <a:chOff x="5291138" y="3623424"/>
            <a:chExt cx="2881312" cy="2151901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5291138" y="5413375"/>
              <a:ext cx="360362" cy="36195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7812088" y="4695825"/>
              <a:ext cx="360362" cy="36195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7451725" y="3623424"/>
              <a:ext cx="360363" cy="36195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6731000" y="5053013"/>
              <a:ext cx="360363" cy="36195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9963" y="3394824"/>
            <a:ext cx="2881312" cy="2151901"/>
            <a:chOff x="969963" y="3623424"/>
            <a:chExt cx="2881312" cy="2151901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130550" y="3623424"/>
              <a:ext cx="360363" cy="361950"/>
            </a:xfrm>
            <a:prstGeom prst="rect">
              <a:avLst/>
            </a:prstGeom>
            <a:solidFill>
              <a:srgbClr val="FF660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409825" y="5053013"/>
              <a:ext cx="360363" cy="361950"/>
            </a:xfrm>
            <a:prstGeom prst="rect">
              <a:avLst/>
            </a:prstGeom>
            <a:solidFill>
              <a:srgbClr val="FF660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490913" y="4695825"/>
              <a:ext cx="360362" cy="361950"/>
            </a:xfrm>
            <a:prstGeom prst="rect">
              <a:avLst/>
            </a:prstGeom>
            <a:solidFill>
              <a:srgbClr val="FF660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969963" y="5413375"/>
              <a:ext cx="360362" cy="361950"/>
            </a:xfrm>
            <a:prstGeom prst="rect">
              <a:avLst/>
            </a:prstGeom>
            <a:solidFill>
              <a:srgbClr val="FF6600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32363" y="2667000"/>
            <a:ext cx="3600450" cy="360045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71132" y="6324600"/>
            <a:ext cx="88056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A</a:t>
            </a:r>
            <a:endParaRPr lang="en-US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97918" y="6324600"/>
            <a:ext cx="86934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Host B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641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7327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of block devices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harddisk</a:t>
            </a:r>
            <a:r>
              <a:rPr lang="en-US" dirty="0" smtClean="0"/>
              <a:t> is still attached on host</a:t>
            </a:r>
          </a:p>
          <a:p>
            <a:pPr lvl="1"/>
            <a:r>
              <a:rPr lang="en-US" dirty="0" smtClean="0"/>
              <a:t>Massive data to migrate</a:t>
            </a:r>
          </a:p>
          <a:p>
            <a:r>
              <a:rPr lang="en-US" dirty="0" smtClean="0"/>
              <a:t>Network forwarding/redirecting/tunneling</a:t>
            </a:r>
          </a:p>
          <a:p>
            <a:pPr lvl="1"/>
            <a:r>
              <a:rPr lang="en-US" dirty="0" smtClean="0"/>
              <a:t>Ongoing network transmissions.</a:t>
            </a:r>
          </a:p>
          <a:p>
            <a:pPr lvl="1"/>
            <a:r>
              <a:rPr lang="en-US" dirty="0" smtClean="0"/>
              <a:t>Migration over WAN</a:t>
            </a:r>
          </a:p>
          <a:p>
            <a:r>
              <a:rPr lang="en-US" dirty="0" smtClean="0"/>
              <a:t>Hardware devices</a:t>
            </a:r>
          </a:p>
          <a:p>
            <a:pPr lvl="1"/>
            <a:r>
              <a:rPr lang="en-US" dirty="0" smtClean="0"/>
              <a:t>Some data in hardware buffer need be migrated too.</a:t>
            </a:r>
          </a:p>
          <a:p>
            <a:pPr lvl="1"/>
            <a:r>
              <a:rPr lang="en-US" dirty="0" smtClean="0"/>
              <a:t>Hardware assistant virtualization.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2400" dirty="0"/>
              <a:t>Lecture notes from </a:t>
            </a:r>
            <a:r>
              <a:rPr lang="en-US" altLang="zh-TW" sz="2400" dirty="0" err="1"/>
              <a:t>Yeh-Ching</a:t>
            </a:r>
            <a:r>
              <a:rPr lang="en-US" altLang="zh-TW" sz="2400" dirty="0"/>
              <a:t> Chung</a:t>
            </a:r>
          </a:p>
          <a:p>
            <a:r>
              <a:rPr lang="da-DK" altLang="zh-TW" sz="2400" dirty="0"/>
              <a:t>Carl A. </a:t>
            </a:r>
            <a:r>
              <a:rPr lang="da-DK" altLang="zh-TW" sz="2400" dirty="0" err="1" smtClean="0"/>
              <a:t>Waldspurger</a:t>
            </a:r>
            <a:r>
              <a:rPr lang="da-DK" altLang="zh-TW" sz="2400" dirty="0" smtClean="0"/>
              <a:t>, ”</a:t>
            </a:r>
            <a:r>
              <a:rPr lang="en-US" altLang="zh-TW" sz="2400" i="1" dirty="0" smtClean="0"/>
              <a:t>Memory </a:t>
            </a:r>
            <a:r>
              <a:rPr lang="en-US" altLang="zh-TW" sz="2400" i="1" dirty="0"/>
              <a:t>Resource Management in VMware ESX </a:t>
            </a:r>
            <a:r>
              <a:rPr lang="en-US" altLang="zh-TW" sz="2400" i="1" dirty="0" smtClean="0"/>
              <a:t>Server</a:t>
            </a:r>
            <a:r>
              <a:rPr lang="en-US" altLang="zh-TW" sz="2400" dirty="0" smtClean="0"/>
              <a:t>”, OSDI </a:t>
            </a:r>
            <a:r>
              <a:rPr lang="en-US" altLang="zh-TW" sz="2400" dirty="0"/>
              <a:t>’</a:t>
            </a:r>
            <a:r>
              <a:rPr lang="en-US" altLang="zh-TW" sz="2400" dirty="0" smtClean="0"/>
              <a:t>02, best </a:t>
            </a:r>
            <a:r>
              <a:rPr lang="en-US" altLang="zh-TW" sz="2400" dirty="0"/>
              <a:t>paper award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Gabe’s </a:t>
            </a:r>
            <a:r>
              <a:rPr lang="en-US" altLang="zh-TW" sz="2400" dirty="0"/>
              <a:t>virtual world, </a:t>
            </a:r>
            <a:r>
              <a:rPr lang="en-US" altLang="zh-TW" sz="2400" dirty="0">
                <a:hlinkClick r:id="rId2"/>
              </a:rPr>
              <a:t>http://www.gabesvirtualworld.com</a:t>
            </a:r>
            <a:r>
              <a:rPr lang="en-US" altLang="zh-TW" sz="2400" dirty="0" smtClean="0">
                <a:hlinkClick r:id="rId2"/>
              </a:rPr>
              <a:t>/</a:t>
            </a:r>
            <a:endParaRPr lang="en-US" altLang="zh-TW" sz="2400" dirty="0" smtClean="0"/>
          </a:p>
          <a:p>
            <a:r>
              <a:rPr lang="ro-RO" altLang="zh-TW" sz="2400" dirty="0" smtClean="0"/>
              <a:t>IBM Memory Expansion Technology (MXT)</a:t>
            </a:r>
          </a:p>
          <a:p>
            <a:r>
              <a:rPr lang="en-US" sz="2400" dirty="0" smtClean="0"/>
              <a:t>Linux </a:t>
            </a:r>
            <a:r>
              <a:rPr lang="en-US" sz="2400" dirty="0"/>
              <a:t>Bridge </a:t>
            </a:r>
            <a:r>
              <a:rPr lang="en-US" sz="2400" dirty="0">
                <a:hlinkClick r:id="rId3"/>
              </a:rPr>
              <a:t>http://www.ibm.com/developerworks/cn/linux/l-tuntap/</a:t>
            </a:r>
            <a:r>
              <a:rPr lang="en-US" sz="2400" dirty="0" smtClean="0">
                <a:hlinkClick r:id="rId3"/>
              </a:rPr>
              <a:t>index.html</a:t>
            </a:r>
            <a:endParaRPr lang="en-US" sz="2400" dirty="0"/>
          </a:p>
          <a:p>
            <a:r>
              <a:rPr lang="en-US" sz="2400" dirty="0" err="1"/>
              <a:t>Xen</a:t>
            </a:r>
            <a:r>
              <a:rPr lang="en-US" sz="2400" dirty="0"/>
              <a:t> networking </a:t>
            </a:r>
            <a:r>
              <a:rPr lang="en-US" sz="2400" dirty="0">
                <a:hlinkClick r:id="rId4"/>
              </a:rPr>
              <a:t>http://wiki.xensource.com/xenwiki/</a:t>
            </a:r>
            <a:r>
              <a:rPr lang="en-US" sz="2400" dirty="0" smtClean="0">
                <a:hlinkClick r:id="rId4"/>
              </a:rPr>
              <a:t>XenNetworking</a:t>
            </a:r>
            <a:endParaRPr lang="en-US" sz="2400" dirty="0"/>
          </a:p>
          <a:p>
            <a:r>
              <a:rPr lang="en-US" sz="2400" dirty="0"/>
              <a:t>VMware Virtual Networking Concepts </a:t>
            </a:r>
            <a:r>
              <a:rPr lang="en-US" sz="2400" dirty="0">
                <a:hlinkClick r:id="rId5"/>
              </a:rPr>
              <a:t>http://www.vmware.com/files/pdf/</a:t>
            </a:r>
            <a:r>
              <a:rPr lang="en-US" sz="2400" dirty="0" smtClean="0">
                <a:hlinkClick r:id="rId5"/>
              </a:rPr>
              <a:t>virtual_networking_concepts.pdf</a:t>
            </a:r>
            <a:endParaRPr lang="en-US" sz="2400" dirty="0"/>
          </a:p>
          <a:p>
            <a:r>
              <a:rPr lang="en-US" sz="2400" dirty="0"/>
              <a:t>TUN/TAP wiki </a:t>
            </a:r>
            <a:r>
              <a:rPr lang="en-US" sz="2400" dirty="0">
                <a:hlinkClick r:id="rId6"/>
              </a:rPr>
              <a:t>http://en.wikipedia.org/wiki/TUN/</a:t>
            </a:r>
            <a:r>
              <a:rPr lang="en-US" sz="2400" dirty="0" smtClean="0">
                <a:hlinkClick r:id="rId6"/>
              </a:rPr>
              <a:t>TAP</a:t>
            </a:r>
            <a:endParaRPr lang="en-US" sz="2400" dirty="0" smtClean="0"/>
          </a:p>
          <a:p>
            <a:r>
              <a:rPr lang="en-US" sz="2400" dirty="0"/>
              <a:t>Christopher Clark </a:t>
            </a:r>
            <a:r>
              <a:rPr lang="en-US" sz="2400" dirty="0" err="1"/>
              <a:t>Keir</a:t>
            </a:r>
            <a:r>
              <a:rPr lang="en-US" sz="2400" dirty="0"/>
              <a:t>,  et. al, “Live migration of virtual machine.”, NSID </a:t>
            </a:r>
            <a:r>
              <a:rPr lang="en-US" sz="2400" dirty="0" smtClean="0"/>
              <a:t>2005</a:t>
            </a:r>
            <a:endParaRPr lang="en-US" sz="2400" dirty="0"/>
          </a:p>
          <a:p>
            <a:endParaRPr lang="ro-RO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Overcommit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each VM requests 4G RAM</a:t>
            </a:r>
          </a:p>
          <a:p>
            <a:pPr lvl="1"/>
            <a:r>
              <a:rPr lang="en-US" dirty="0" smtClean="0"/>
              <a:t>But it usually uses 2.5 G RAM</a:t>
            </a:r>
          </a:p>
          <a:p>
            <a:r>
              <a:rPr lang="en-US" dirty="0" smtClean="0"/>
              <a:t>Suppose host machine has 48 G RAM</a:t>
            </a:r>
          </a:p>
          <a:p>
            <a:pPr lvl="1"/>
            <a:r>
              <a:rPr lang="en-US" dirty="0" smtClean="0"/>
              <a:t>It can only suppose 12 VMs (48/4=12)</a:t>
            </a:r>
          </a:p>
          <a:p>
            <a:pPr lvl="1"/>
            <a:r>
              <a:rPr lang="en-US" dirty="0" smtClean="0"/>
              <a:t>With memory overcommit</a:t>
            </a:r>
          </a:p>
          <a:p>
            <a:pPr marL="457200" lvl="1" indent="0">
              <a:buNone/>
            </a:pPr>
            <a:r>
              <a:rPr lang="en-US" dirty="0" smtClean="0"/>
              <a:t>	it can suppose 19 VMs</a:t>
            </a:r>
          </a:p>
          <a:p>
            <a:pPr lvl="1"/>
            <a:r>
              <a:rPr lang="en-US" dirty="0" smtClean="0"/>
              <a:t>The  memory saved is </a:t>
            </a:r>
            <a:br>
              <a:rPr lang="en-US" dirty="0" smtClean="0"/>
            </a:br>
            <a:r>
              <a:rPr lang="en-US" dirty="0" smtClean="0"/>
              <a:t>19*4-48 = 24G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68" y="3810000"/>
            <a:ext cx="3878132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77200" cy="563563"/>
          </a:xfrm>
        </p:spPr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of </a:t>
            </a:r>
            <a:r>
              <a:rPr lang="en-US" dirty="0"/>
              <a:t>Memory Overcommit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is a non-renewable </a:t>
            </a:r>
            <a:r>
              <a:rPr lang="en-US" dirty="0" smtClean="0"/>
              <a:t>resource</a:t>
            </a:r>
            <a:endParaRPr lang="en-US" dirty="0"/>
          </a:p>
          <a:p>
            <a:r>
              <a:rPr lang="en-US" dirty="0" smtClean="0"/>
              <a:t>Secondary storage is really slow.</a:t>
            </a:r>
            <a:endParaRPr lang="en-US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millions of CPU cycles in one disk </a:t>
            </a:r>
            <a:r>
              <a:rPr lang="en-US" dirty="0" smtClean="0"/>
              <a:t>seek</a:t>
            </a:r>
            <a:endParaRPr lang="en-US" dirty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in guest accesses non-resident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Memory reclaim</a:t>
            </a:r>
          </a:p>
          <a:p>
            <a:pPr lvl="1"/>
            <a:r>
              <a:rPr lang="en-US" dirty="0" smtClean="0"/>
              <a:t>Which VM/process/page to reclamation?</a:t>
            </a:r>
          </a:p>
          <a:p>
            <a:r>
              <a:rPr lang="en-US" dirty="0"/>
              <a:t>Memory sharing</a:t>
            </a:r>
          </a:p>
          <a:p>
            <a:pPr lvl="1"/>
            <a:r>
              <a:rPr lang="en-US" dirty="0"/>
              <a:t>Which pages can be shared?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when the physical memory is not enough, host machine (VMM) needs to reclaim memory from VMs</a:t>
            </a:r>
          </a:p>
          <a:p>
            <a:pPr lvl="1"/>
            <a:r>
              <a:rPr lang="en-US" dirty="0" smtClean="0"/>
              <a:t>Which VM to reclaim?</a:t>
            </a:r>
          </a:p>
          <a:p>
            <a:pPr lvl="1"/>
            <a:r>
              <a:rPr lang="en-US" dirty="0" smtClean="0"/>
              <a:t>Which pages to reclaim?</a:t>
            </a:r>
          </a:p>
          <a:p>
            <a:pPr lvl="1"/>
            <a:r>
              <a:rPr lang="en-US" dirty="0" smtClean="0"/>
              <a:t>Double paging problem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err="1" smtClean="0"/>
              <a:t>Asynchronized</a:t>
            </a:r>
            <a:r>
              <a:rPr lang="en-US" dirty="0" smtClean="0"/>
              <a:t> page fault</a:t>
            </a:r>
          </a:p>
          <a:p>
            <a:pPr lvl="1"/>
            <a:r>
              <a:rPr lang="en-US" dirty="0" smtClean="0"/>
              <a:t>Ballooning technique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Asynchronized</a:t>
            </a:r>
            <a:r>
              <a:rPr lang="fr-FR" dirty="0" smtClean="0"/>
              <a:t> Page </a:t>
            </a:r>
            <a:r>
              <a:rPr lang="fr-FR" dirty="0" err="1" smtClean="0"/>
              <a:t>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memory overcommit may cause guest memory to </a:t>
            </a:r>
            <a:r>
              <a:rPr lang="en-US" dirty="0" smtClean="0"/>
              <a:t>be swapped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guest </a:t>
            </a:r>
            <a:r>
              <a:rPr lang="en-US" dirty="0" err="1"/>
              <a:t>vcpu</a:t>
            </a:r>
            <a:r>
              <a:rPr lang="en-US" dirty="0"/>
              <a:t> access memory swapped out by </a:t>
            </a:r>
            <a:r>
              <a:rPr lang="en-US" dirty="0" smtClean="0"/>
              <a:t>a host </a:t>
            </a:r>
            <a:r>
              <a:rPr lang="en-US" dirty="0"/>
              <a:t>its execution is suspended until memory is swapped </a:t>
            </a:r>
            <a:r>
              <a:rPr lang="en-US" dirty="0" smtClean="0"/>
              <a:t>back.</a:t>
            </a:r>
          </a:p>
          <a:p>
            <a:r>
              <a:rPr lang="en-US" dirty="0" smtClean="0"/>
              <a:t>Asynchronous </a:t>
            </a:r>
            <a:r>
              <a:rPr lang="en-US" dirty="0"/>
              <a:t>page fault is a way to try and use guest </a:t>
            </a:r>
            <a:r>
              <a:rPr lang="en-US" dirty="0" err="1" smtClean="0"/>
              <a:t>vcpu</a:t>
            </a:r>
            <a:r>
              <a:rPr lang="en-US" dirty="0" smtClean="0"/>
              <a:t> more efficiently </a:t>
            </a:r>
            <a:r>
              <a:rPr lang="en-US" dirty="0"/>
              <a:t>by allowing it to execute other tasks </a:t>
            </a:r>
            <a:r>
              <a:rPr lang="en-US" dirty="0" smtClean="0"/>
              <a:t>while page </a:t>
            </a:r>
            <a:r>
              <a:rPr lang="en-US" dirty="0"/>
              <a:t>is brought back into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balloon</a:t>
            </a:r>
            <a:r>
              <a:rPr lang="en-US" dirty="0" smtClean="0"/>
              <a:t> is a </a:t>
            </a:r>
            <a:r>
              <a:rPr lang="en-US" dirty="0"/>
              <a:t>pseudo-device driver </a:t>
            </a:r>
            <a:r>
              <a:rPr lang="en-US" dirty="0" smtClean="0"/>
              <a:t>to guest OS</a:t>
            </a:r>
          </a:p>
          <a:p>
            <a:r>
              <a:rPr lang="en-US" dirty="0" smtClean="0"/>
              <a:t>Memory reclamation steps</a:t>
            </a:r>
          </a:p>
          <a:p>
            <a:pPr lvl="1"/>
            <a:r>
              <a:rPr lang="en-US" dirty="0" smtClean="0"/>
              <a:t>When host needs to reclaim memory from the guest OS, it inflates the balloon.</a:t>
            </a:r>
          </a:p>
          <a:p>
            <a:pPr lvl="1"/>
            <a:r>
              <a:rPr lang="en-US" dirty="0" smtClean="0"/>
              <a:t>Balloon requests memory in guest OS</a:t>
            </a:r>
          </a:p>
          <a:p>
            <a:pPr lvl="1"/>
            <a:r>
              <a:rPr lang="en-US" dirty="0" smtClean="0"/>
              <a:t>Guest OS needs to page out guest </a:t>
            </a:r>
            <a:br>
              <a:rPr lang="en-US" dirty="0" smtClean="0"/>
            </a:br>
            <a:r>
              <a:rPr lang="en-US" dirty="0" smtClean="0"/>
              <a:t>memory to satisfy the request.</a:t>
            </a:r>
          </a:p>
          <a:p>
            <a:pPr lvl="1"/>
            <a:r>
              <a:rPr lang="en-US" dirty="0" smtClean="0"/>
              <a:t>The requested memory by the balloon </a:t>
            </a:r>
            <a:br>
              <a:rPr lang="en-US" dirty="0" smtClean="0"/>
            </a:br>
            <a:r>
              <a:rPr lang="en-US" dirty="0" smtClean="0"/>
              <a:t>is reclaimed by the host.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89" b="61543"/>
          <a:stretch/>
        </p:blipFill>
        <p:spPr>
          <a:xfrm>
            <a:off x="6629400" y="3352800"/>
            <a:ext cx="1219200" cy="1278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8328" t="32716" r="24131" b="33992"/>
          <a:stretch/>
        </p:blipFill>
        <p:spPr>
          <a:xfrm>
            <a:off x="6629400" y="4876800"/>
            <a:ext cx="1905000" cy="1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34827"/>
      </p:ext>
    </p:extLst>
  </p:cSld>
  <p:clrMapOvr>
    <a:masterClrMapping/>
  </p:clrMapOvr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12900</TotalTime>
  <Words>1804</Words>
  <Application>Microsoft Macintosh PowerPoint</Application>
  <PresentationFormat>On-screen Show (4:3)</PresentationFormat>
  <Paragraphs>371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real machine</vt:lpstr>
      <vt:lpstr>Image</vt:lpstr>
      <vt:lpstr>PowerPoint Presentation</vt:lpstr>
      <vt:lpstr>VM Life Cycle</vt:lpstr>
      <vt:lpstr>Outline</vt:lpstr>
      <vt:lpstr>VM Consolidation</vt:lpstr>
      <vt:lpstr>Memory Overcommit</vt:lpstr>
      <vt:lpstr>Problems of Memory Overcommit</vt:lpstr>
      <vt:lpstr>Memory Reclamation</vt:lpstr>
      <vt:lpstr>Asynchronized Page Fault</vt:lpstr>
      <vt:lpstr>Ballooning</vt:lpstr>
      <vt:lpstr>Performance of Ballooning</vt:lpstr>
      <vt:lpstr>Problems of Ballooning</vt:lpstr>
      <vt:lpstr>Transparent Page Sharing</vt:lpstr>
      <vt:lpstr>Performance of TPS</vt:lpstr>
      <vt:lpstr>How to Decide Identical Pages?</vt:lpstr>
      <vt:lpstr>Memory Compression</vt:lpstr>
      <vt:lpstr>Outline</vt:lpstr>
      <vt:lpstr>Network in A Box</vt:lpstr>
      <vt:lpstr>Example from VMware</vt:lpstr>
      <vt:lpstr>Linux Solution</vt:lpstr>
      <vt:lpstr>TUN/TAP Driver</vt:lpstr>
      <vt:lpstr>TUN/TAP Driver</vt:lpstr>
      <vt:lpstr>Linux Bridge</vt:lpstr>
      <vt:lpstr>TAP/TUN Driver + Linux Bridge</vt:lpstr>
      <vt:lpstr>Implementation in Xen</vt:lpstr>
      <vt:lpstr>Performance Improvement</vt:lpstr>
      <vt:lpstr>Performance Impv. By Hardware</vt:lpstr>
      <vt:lpstr>Redundant Links (VMware)</vt:lpstr>
      <vt:lpstr>Outline</vt:lpstr>
      <vt:lpstr>What is VM Migration?</vt:lpstr>
      <vt:lpstr>Why VM Migration?</vt:lpstr>
      <vt:lpstr>What to Migrate?</vt:lpstr>
      <vt:lpstr>Problems of Migration</vt:lpstr>
      <vt:lpstr>Two Major Concerns</vt:lpstr>
      <vt:lpstr>Migration Methods</vt:lpstr>
      <vt:lpstr>Stop and Copy</vt:lpstr>
      <vt:lpstr>Demand Migration</vt:lpstr>
      <vt:lpstr>Iterative Precopy</vt:lpstr>
      <vt:lpstr>Live Migration Technique</vt:lpstr>
      <vt:lpstr>Live Migration Technique</vt:lpstr>
      <vt:lpstr>Live Migration Technique</vt:lpstr>
      <vt:lpstr>Live Migration Technique</vt:lpstr>
      <vt:lpstr>Live Migration Technique</vt:lpstr>
      <vt:lpstr>Problems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1281</cp:revision>
  <dcterms:created xsi:type="dcterms:W3CDTF">2006-08-16T00:00:00Z</dcterms:created>
  <dcterms:modified xsi:type="dcterms:W3CDTF">2011-10-12T00:08:37Z</dcterms:modified>
</cp:coreProperties>
</file>