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1"/>
  </p:notesMasterIdLst>
  <p:sldIdLst>
    <p:sldId id="431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277" r:id="rId15"/>
    <p:sldId id="280" r:id="rId16"/>
    <p:sldId id="281" r:id="rId17"/>
    <p:sldId id="282" r:id="rId18"/>
    <p:sldId id="323" r:id="rId19"/>
    <p:sldId id="283" r:id="rId20"/>
    <p:sldId id="284" r:id="rId21"/>
    <p:sldId id="286" r:id="rId22"/>
    <p:sldId id="288" r:id="rId23"/>
    <p:sldId id="290" r:id="rId24"/>
    <p:sldId id="298" r:id="rId25"/>
    <p:sldId id="308" r:id="rId26"/>
    <p:sldId id="303" r:id="rId27"/>
    <p:sldId id="304" r:id="rId28"/>
    <p:sldId id="423" r:id="rId29"/>
    <p:sldId id="311" r:id="rId30"/>
    <p:sldId id="310" r:id="rId31"/>
    <p:sldId id="309" r:id="rId32"/>
    <p:sldId id="315" r:id="rId33"/>
    <p:sldId id="312" r:id="rId34"/>
    <p:sldId id="314" r:id="rId35"/>
    <p:sldId id="316" r:id="rId36"/>
    <p:sldId id="318" r:id="rId37"/>
    <p:sldId id="317" r:id="rId38"/>
    <p:sldId id="321" r:id="rId39"/>
    <p:sldId id="322" r:id="rId40"/>
    <p:sldId id="324" r:id="rId41"/>
    <p:sldId id="325" r:id="rId42"/>
    <p:sldId id="424" r:id="rId43"/>
    <p:sldId id="327" r:id="rId44"/>
    <p:sldId id="425" r:id="rId45"/>
    <p:sldId id="426" r:id="rId46"/>
    <p:sldId id="332" r:id="rId47"/>
    <p:sldId id="333" r:id="rId48"/>
    <p:sldId id="427" r:id="rId49"/>
    <p:sldId id="344" r:id="rId50"/>
    <p:sldId id="334" r:id="rId51"/>
    <p:sldId id="335" r:id="rId52"/>
    <p:sldId id="346" r:id="rId53"/>
    <p:sldId id="336" r:id="rId54"/>
    <p:sldId id="428" r:id="rId55"/>
    <p:sldId id="337" r:id="rId56"/>
    <p:sldId id="338" r:id="rId57"/>
    <p:sldId id="347" r:id="rId58"/>
    <p:sldId id="429" r:id="rId59"/>
    <p:sldId id="353" r:id="rId60"/>
    <p:sldId id="359" r:id="rId61"/>
    <p:sldId id="360" r:id="rId62"/>
    <p:sldId id="361" r:id="rId63"/>
    <p:sldId id="362" r:id="rId64"/>
    <p:sldId id="364" r:id="rId65"/>
    <p:sldId id="365" r:id="rId66"/>
    <p:sldId id="366" r:id="rId67"/>
    <p:sldId id="367" r:id="rId68"/>
    <p:sldId id="368" r:id="rId69"/>
    <p:sldId id="370" r:id="rId70"/>
    <p:sldId id="375" r:id="rId71"/>
    <p:sldId id="374" r:id="rId72"/>
    <p:sldId id="376" r:id="rId73"/>
    <p:sldId id="377" r:id="rId74"/>
    <p:sldId id="378" r:id="rId75"/>
    <p:sldId id="430" r:id="rId76"/>
    <p:sldId id="381" r:id="rId77"/>
    <p:sldId id="382" r:id="rId78"/>
    <p:sldId id="432" r:id="rId79"/>
    <p:sldId id="43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0" autoAdjust="0"/>
    <p:restoredTop sz="98852" autoAdjust="0"/>
  </p:normalViewPr>
  <p:slideViewPr>
    <p:cSldViewPr>
      <p:cViewPr>
        <p:scale>
          <a:sx n="97" d="100"/>
          <a:sy n="97" d="100"/>
        </p:scale>
        <p:origin x="-2328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3540"/>
    </p:cViewPr>
  </p:sorterViewPr>
  <p:notesViewPr>
    <p:cSldViewPr>
      <p:cViewPr varScale="1">
        <p:scale>
          <a:sx n="71" d="100"/>
          <a:sy n="71" d="100"/>
        </p:scale>
        <p:origin x="-231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F0E6-AAFD-4866-A038-76796769B5F3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4F284-C953-4959-8A2F-552AC784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2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Guest OS will maintain its own page table for each process.</a:t>
            </a:r>
          </a:p>
          <a:p>
            <a:r>
              <a:rPr lang="en-US" dirty="0" smtClean="0"/>
              <a:t>2. VMM maps each guest physical page to host physical page.</a:t>
            </a:r>
          </a:p>
          <a:p>
            <a:r>
              <a:rPr lang="en-US" dirty="0" smtClean="0"/>
              <a:t>3. Create shadow page tables for each guest page table.</a:t>
            </a:r>
          </a:p>
          <a:p>
            <a:r>
              <a:rPr lang="en-US" dirty="0" smtClean="0"/>
              <a:t>4. VMM should protect host frame which contains guest page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F284-C953-4959-8A2F-552AC784C31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37F4D82E-F02D-4C08-B7C9-84B4424F59CD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06287-B2E7-4937-9AC0-1B81AFEB42A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41724-4F96-4ED1-B7B2-3AFE31E900C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310DF-0C28-473A-955F-8C46E96614E6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28DBC-7CDB-4C1F-B1A8-D23EFEBAE31E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2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9279B-8817-4701-ABB2-A215C0302FF9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49C2C-3291-41CE-A27F-147FB3856177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68296-680F-4CD2-9F71-B7D27F3D5CE0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43CC2-D21B-4B4E-B955-B47FF5729C54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8D60D-E0E3-478F-A998-924064A9439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A1D81-4906-4CB0-B35A-4393DE222C64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1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B6F5C-6AB3-43ED-BE73-431608790D9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Image" r:id="rId15" imgW="9561905" imgH="1600000" progId="Photoshop.Image.6">
                  <p:embed/>
                </p:oleObj>
              </mc:Choice>
              <mc:Fallback>
                <p:oleObj name="Image" r:id="rId15" imgW="9561905" imgH="1600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50E12195-8595-4034-835F-D0B89B1D9C5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.cam.ac.uk/research/srg/netos/papers/2006-xen-fosdem.pp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E8A-6F92-4041-9B2F-CF973694510E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標題 4"/>
          <p:cNvSpPr txBox="1">
            <a:spLocks/>
          </p:cNvSpPr>
          <p:nvPr/>
        </p:nvSpPr>
        <p:spPr bwMode="white">
          <a:xfrm>
            <a:off x="1143000" y="2590800"/>
            <a:ext cx="70866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TW" dirty="0" smtClean="0"/>
              <a:t>Cloud Computing</a:t>
            </a:r>
            <a:endParaRPr lang="zh-TW" altLang="en-US" dirty="0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259632" y="3573016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dirty="0" smtClean="0">
                <a:solidFill>
                  <a:srgbClr val="2163B4"/>
                </a:solidFill>
              </a:rPr>
              <a:t>Server Virtualization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5892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-Rung Lee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1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Full-Virtualization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6200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B56-FAB1-4417-B3FA-5D6F90D7D8D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Para-Virtualization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696200" cy="456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94DE-0EEE-4586-ABE1-A5A1092A9EE3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Type 1 Virtualization</a:t>
            </a:r>
          </a:p>
          <a:p>
            <a:r>
              <a:rPr lang="en-US" dirty="0" smtClean="0"/>
              <a:t>Para-Virtualization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KVM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Type 2 Virtualization</a:t>
            </a:r>
          </a:p>
          <a:p>
            <a:r>
              <a:rPr lang="en-US" dirty="0" smtClean="0"/>
              <a:t>Full-Virtualization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64" y="3200400"/>
            <a:ext cx="4371241" cy="289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3" y="3200401"/>
            <a:ext cx="437186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E9F-2760-4C05-9EB3-917025A158C3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8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572000"/>
          </a:xfrm>
        </p:spPr>
        <p:txBody>
          <a:bodyPr>
            <a:noAutofit/>
          </a:bodyPr>
          <a:lstStyle/>
          <a:p>
            <a:r>
              <a:rPr lang="en-US" dirty="0" smtClean="0"/>
              <a:t>CPU Virtualization</a:t>
            </a:r>
          </a:p>
          <a:p>
            <a:pPr lvl="1"/>
            <a:r>
              <a:rPr lang="en-US" dirty="0" smtClean="0"/>
              <a:t>Emulation techniques</a:t>
            </a:r>
          </a:p>
          <a:p>
            <a:pPr lvl="1"/>
            <a:r>
              <a:rPr lang="en-US" dirty="0" smtClean="0"/>
              <a:t>Trap and emulate model</a:t>
            </a:r>
          </a:p>
          <a:p>
            <a:pPr lvl="1"/>
            <a:r>
              <a:rPr lang="en-US" dirty="0" smtClean="0"/>
              <a:t>Hardware assistance</a:t>
            </a:r>
          </a:p>
          <a:p>
            <a:r>
              <a:rPr lang="en-US" dirty="0" smtClean="0"/>
              <a:t>Memory Virtualization</a:t>
            </a:r>
          </a:p>
          <a:p>
            <a:pPr lvl="1"/>
            <a:r>
              <a:rPr lang="en-US" dirty="0" smtClean="0"/>
              <a:t>Shadow page table</a:t>
            </a:r>
          </a:p>
          <a:p>
            <a:pPr lvl="1"/>
            <a:r>
              <a:rPr lang="en-US" dirty="0" smtClean="0"/>
              <a:t>Hardware assistance</a:t>
            </a:r>
          </a:p>
          <a:p>
            <a:r>
              <a:rPr lang="en-US" dirty="0" smtClean="0"/>
              <a:t>IO Virtualization</a:t>
            </a:r>
          </a:p>
          <a:p>
            <a:pPr lvl="1"/>
            <a:r>
              <a:rPr lang="en-US" dirty="0" smtClean="0"/>
              <a:t>Device model</a:t>
            </a:r>
          </a:p>
          <a:p>
            <a:pPr lvl="1"/>
            <a:r>
              <a:rPr lang="en-US" dirty="0" smtClean="0"/>
              <a:t>Hardware assistance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00DA-72B9-4086-A938-4D3E31BD735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Emulation</a:t>
            </a:r>
            <a:r>
              <a:rPr lang="en-US" dirty="0"/>
              <a:t>: </a:t>
            </a:r>
            <a:r>
              <a:rPr lang="en-US" dirty="0" smtClean="0"/>
              <a:t>duplicates </a:t>
            </a:r>
            <a:r>
              <a:rPr lang="en-US" dirty="0"/>
              <a:t>the functions </a:t>
            </a:r>
            <a:r>
              <a:rPr lang="en-US" dirty="0" smtClean="0"/>
              <a:t>of </a:t>
            </a:r>
            <a:r>
              <a:rPr lang="en-US" dirty="0"/>
              <a:t>system </a:t>
            </a:r>
            <a:r>
              <a:rPr lang="en-US" dirty="0" smtClean="0"/>
              <a:t>1 in system 2, </a:t>
            </a:r>
            <a:r>
              <a:rPr lang="en-US" dirty="0"/>
              <a:t>so that the behavior of </a:t>
            </a:r>
            <a:r>
              <a:rPr lang="en-US" dirty="0" smtClean="0"/>
              <a:t>system 2 closely </a:t>
            </a:r>
            <a:r>
              <a:rPr lang="en-US" dirty="0"/>
              <a:t>resembles the behavior of the </a:t>
            </a:r>
            <a:r>
              <a:rPr lang="en-US" dirty="0" smtClean="0"/>
              <a:t>system 1.</a:t>
            </a:r>
          </a:p>
          <a:p>
            <a:r>
              <a:rPr lang="en-US" dirty="0" smtClean="0"/>
              <a:t>Relation between virtualization and emulation</a:t>
            </a:r>
          </a:p>
          <a:p>
            <a:pPr lvl="1"/>
            <a:r>
              <a:rPr lang="en-US" dirty="0" smtClean="0"/>
              <a:t>Virtualization can be treated as a special case of emulation technique.</a:t>
            </a:r>
          </a:p>
          <a:p>
            <a:pPr lvl="1"/>
            <a:r>
              <a:rPr lang="en-US" dirty="0" smtClean="0"/>
              <a:t>Many virtualization were </a:t>
            </a:r>
            <a:br>
              <a:rPr lang="en-US" dirty="0" smtClean="0"/>
            </a:br>
            <a:r>
              <a:rPr lang="en-US" dirty="0" smtClean="0"/>
              <a:t>developed in or inherited </a:t>
            </a:r>
            <a:br>
              <a:rPr lang="en-US" dirty="0" smtClean="0"/>
            </a:br>
            <a:r>
              <a:rPr lang="en-US" dirty="0" smtClean="0"/>
              <a:t>from emulation technique.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648200"/>
            <a:ext cx="323844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F68A-A397-4148-92F5-F57357590825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848600" cy="563563"/>
          </a:xfrm>
        </p:spPr>
        <p:txBody>
          <a:bodyPr/>
          <a:lstStyle/>
          <a:p>
            <a:r>
              <a:rPr lang="en-US" dirty="0"/>
              <a:t>Three </a:t>
            </a:r>
            <a:r>
              <a:rPr lang="en-US" dirty="0" smtClean="0"/>
              <a:t>Emulation </a:t>
            </a:r>
            <a:r>
              <a:rPr lang="en-US" dirty="0"/>
              <a:t>I</a:t>
            </a:r>
            <a:r>
              <a:rPr lang="en-US" dirty="0" smtClean="0"/>
              <a:t>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</a:p>
          <a:p>
            <a:pPr lvl="1"/>
            <a:r>
              <a:rPr lang="en-US" dirty="0" smtClean="0"/>
              <a:t>Emulator interprets only one instruction at a time.</a:t>
            </a:r>
          </a:p>
          <a:p>
            <a:r>
              <a:rPr lang="en-US" dirty="0" smtClean="0"/>
              <a:t>Static binary </a:t>
            </a:r>
            <a:r>
              <a:rPr lang="en-US" dirty="0"/>
              <a:t>t</a:t>
            </a:r>
            <a:r>
              <a:rPr lang="en-US" dirty="0" smtClean="0"/>
              <a:t>ranslation</a:t>
            </a:r>
          </a:p>
          <a:p>
            <a:pPr lvl="1"/>
            <a:r>
              <a:rPr lang="en-US" dirty="0" smtClean="0"/>
              <a:t>Emulator translates a block of guest binary at a time and further optimizes for repeated instruction executions.</a:t>
            </a:r>
          </a:p>
          <a:p>
            <a:r>
              <a:rPr lang="en-US" dirty="0" smtClean="0"/>
              <a:t>Dynamic binary </a:t>
            </a:r>
            <a:r>
              <a:rPr lang="en-US" dirty="0"/>
              <a:t>t</a:t>
            </a:r>
            <a:r>
              <a:rPr lang="en-US" dirty="0" smtClean="0"/>
              <a:t>ranslation</a:t>
            </a:r>
          </a:p>
          <a:p>
            <a:pPr lvl="1"/>
            <a:r>
              <a:rPr lang="en-US" dirty="0" smtClean="0"/>
              <a:t>This is a hybrid approach of emulation, which mixes two approaches above.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4C6A-F113-402D-9A05-D26E37332ADB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Execution flow :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dirty="0" smtClean="0"/>
              <a:t>Fetch one guest instruction from guest memory image.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dirty="0" smtClean="0"/>
              <a:t>Decode and dispatch to corresponding emulation unit.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dirty="0" smtClean="0"/>
              <a:t>Execute the functionality of that instruction and modify some related system states, such as simulated register values.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dirty="0" smtClean="0"/>
              <a:t>Increase the guest PC (Program Counter register) and then repeat this process again.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547-CC0F-4BAF-9904-3DA317006E79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0564" y="1600200"/>
            <a:ext cx="624287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990600" y="2133600"/>
            <a:ext cx="7162800" cy="4191000"/>
          </a:xfrm>
          <a:prstGeom prst="roundRect">
            <a:avLst>
              <a:gd name="adj" fmla="val 4592"/>
            </a:avLst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Interpreter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D5D-DAAC-4260-8ADB-31ABC18402D4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r>
              <a:rPr lang="en-US" dirty="0" smtClean="0"/>
              <a:t>Using the concept of basic block from compiler optimization technique.</a:t>
            </a:r>
          </a:p>
          <a:p>
            <a:pPr lvl="1"/>
            <a:r>
              <a:rPr lang="en-US" dirty="0" smtClean="0"/>
              <a:t>A basic block is a portion of the code within a program which only has one entry point and only one exit point.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7346"/>
          <a:stretch>
            <a:fillRect/>
          </a:stretch>
        </p:blipFill>
        <p:spPr bwMode="auto">
          <a:xfrm>
            <a:off x="1752600" y="3733800"/>
            <a:ext cx="62309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6E7C-4AE4-4D92-8897-8BBE5C0D67E3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Static binary translation flow :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dirty="0" smtClean="0"/>
              <a:t>Fetch one block of guest instructions from guest memory image.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dirty="0" smtClean="0"/>
              <a:t>Decode and dispatch each instruction to the corresponding translation unit.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dirty="0" smtClean="0"/>
              <a:t>Translate guest instruction to host instructions.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dirty="0" smtClean="0"/>
              <a:t>Write the translated host instructions to code cache.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dirty="0" smtClean="0"/>
              <a:t>Execute the translated host instruction block in code cache.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BC3-BEE6-45CB-BCA9-BED9956E43B4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Virtualization?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Virtualization </a:t>
            </a:r>
            <a:r>
              <a:rPr lang="en-US" altLang="zh-TW" dirty="0"/>
              <a:t>is </a:t>
            </a:r>
            <a:r>
              <a:rPr lang="en-US" altLang="zh-TW" dirty="0" smtClean="0"/>
              <a:t>to create an illusion of some actual things, such as servers, network,….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Often used in the partition of resources to satisfy multiple requests without the awareness of requesters.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/>
              <a:t>CPU virtualization: </a:t>
            </a:r>
            <a:r>
              <a:rPr lang="en-US" altLang="zh-TW" dirty="0"/>
              <a:t>t</a:t>
            </a:r>
            <a:r>
              <a:rPr lang="en-US" altLang="zh-TW" dirty="0" smtClean="0"/>
              <a:t>ime sharing + context switch  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/>
              <a:t>Memory virtualization: virtual memory 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/>
              <a:t>Network cable virtualization: packet switch vs. circuit switch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F6A0-450F-4E41-AA05-97507B3656B2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9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Translation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2945" y="1828800"/>
            <a:ext cx="549811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990600" y="1676400"/>
            <a:ext cx="7162800" cy="4191000"/>
          </a:xfrm>
          <a:prstGeom prst="roundRect">
            <a:avLst>
              <a:gd name="adj" fmla="val 4592"/>
            </a:avLst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Binary Translator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C86-9F36-4BD2-9EA9-8AF772DDCBB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Autofit/>
          </a:bodyPr>
          <a:lstStyle/>
          <a:p>
            <a:r>
              <a:rPr lang="en-US" dirty="0" smtClean="0"/>
              <a:t>A hybrid implementation</a:t>
            </a:r>
          </a:p>
          <a:p>
            <a:pPr lvl="1"/>
            <a:r>
              <a:rPr lang="en-US" dirty="0" smtClean="0"/>
              <a:t>Perform static binary translation after the code is first executed by interpretation for future use.</a:t>
            </a:r>
          </a:p>
          <a:p>
            <a:r>
              <a:rPr lang="en-US" dirty="0" smtClean="0"/>
              <a:t>Pros &amp; Cons</a:t>
            </a:r>
          </a:p>
          <a:p>
            <a:pPr lvl="1"/>
            <a:r>
              <a:rPr lang="en-US" dirty="0" smtClean="0"/>
              <a:t>Pros: Transparently implement binary translation.</a:t>
            </a:r>
          </a:p>
          <a:p>
            <a:pPr lvl="1"/>
            <a:r>
              <a:rPr lang="en-US" dirty="0" smtClean="0"/>
              <a:t>Cons: Hard to implement.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4C05-4215-4716-B987-7C91BAD1E1E1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Mapping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1828800"/>
          </a:xfrm>
        </p:spPr>
        <p:txBody>
          <a:bodyPr/>
          <a:lstStyle/>
          <a:p>
            <a:r>
              <a:rPr lang="en-US" dirty="0" smtClean="0"/>
              <a:t>Different ISAs define different number of registers</a:t>
            </a:r>
          </a:p>
          <a:p>
            <a:r>
              <a:rPr lang="en-US" dirty="0" smtClean="0"/>
              <a:t>Sometimes guest ISA even require some special purpose register which host ISA does not defined.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73357"/>
            <a:ext cx="5791200" cy="320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C42-C6B9-410C-8763-8B79C952C713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Mapping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dirty="0" smtClean="0"/>
              <a:t>If number of host registers is larger the guest’s</a:t>
            </a:r>
          </a:p>
          <a:p>
            <a:pPr lvl="1"/>
            <a:r>
              <a:rPr lang="en-US" dirty="0" smtClean="0"/>
              <a:t>Directly map one register of guest to one of host, and make use of the rest registers for optimization.</a:t>
            </a:r>
          </a:p>
          <a:p>
            <a:pPr lvl="1"/>
            <a:r>
              <a:rPr lang="en-US" dirty="0" smtClean="0"/>
              <a:t>Example :Translating x86 binary to RISC</a:t>
            </a:r>
          </a:p>
          <a:p>
            <a:r>
              <a:rPr lang="en-US" dirty="0" smtClean="0"/>
              <a:t>If number of host registers is not enough</a:t>
            </a:r>
          </a:p>
          <a:p>
            <a:pPr lvl="1"/>
            <a:r>
              <a:rPr lang="en-US" dirty="0" smtClean="0"/>
              <a:t>Emulator may only map some frequently used guest registers to host, and left the unmapped registers in memory.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F23-BB34-4AE8-A152-187EBB95218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Emulation </a:t>
            </a:r>
            <a:r>
              <a:rPr lang="en-US" dirty="0"/>
              <a:t>to V</a:t>
            </a:r>
            <a:r>
              <a:rPr lang="en-US" dirty="0" smtClean="0"/>
              <a:t>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Autofit/>
          </a:bodyPr>
          <a:lstStyle/>
          <a:p>
            <a:r>
              <a:rPr lang="en-US" dirty="0" smtClean="0"/>
              <a:t>In virtualization techniques, guest and host have the same ISA.</a:t>
            </a:r>
          </a:p>
          <a:p>
            <a:pPr lvl="1"/>
            <a:r>
              <a:rPr lang="en-US" dirty="0" smtClean="0"/>
              <a:t>No binary translate.</a:t>
            </a:r>
          </a:p>
          <a:p>
            <a:pPr lvl="1"/>
            <a:r>
              <a:rPr lang="en-US" dirty="0" smtClean="0"/>
              <a:t>No unmatched special register mapping.</a:t>
            </a:r>
          </a:p>
          <a:p>
            <a:r>
              <a:rPr lang="en-US" dirty="0" smtClean="0"/>
              <a:t>Goal of virtualization :Run or simulate all instructions of guest 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648200"/>
            <a:ext cx="375602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0631-0D52-4583-9C72-09B7056D8B57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Virtualization R</a:t>
            </a:r>
            <a:r>
              <a:rPr lang="en-US" altLang="zh-TW" dirty="0" smtClean="0">
                <a:ea typeface="新細明體" charset="-120"/>
              </a:rPr>
              <a:t>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Popek</a:t>
            </a:r>
            <a:r>
              <a:rPr lang="en-US" dirty="0" smtClean="0"/>
              <a:t> and Goldberg terminology, a VMM must present all three properties :</a:t>
            </a:r>
          </a:p>
          <a:p>
            <a:pPr lvl="1"/>
            <a:r>
              <a:rPr lang="en-US" dirty="0" smtClean="0"/>
              <a:t>Equivalence (Same as real machine)</a:t>
            </a:r>
          </a:p>
          <a:p>
            <a:pPr lvl="1"/>
            <a:r>
              <a:rPr lang="en-US" dirty="0" smtClean="0"/>
              <a:t>Resource control (Totally control)</a:t>
            </a:r>
          </a:p>
          <a:p>
            <a:pPr lvl="1"/>
            <a:r>
              <a:rPr lang="en-US" dirty="0" smtClean="0"/>
              <a:t>Efficiency (Native execution)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Problems: How to handle exceptions or privileged instructions?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EA7-8720-4B6A-884B-F555AB89B22E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Privilege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876800" cy="4572000"/>
          </a:xfrm>
        </p:spPr>
        <p:txBody>
          <a:bodyPr>
            <a:noAutofit/>
          </a:bodyPr>
          <a:lstStyle/>
          <a:p>
            <a:r>
              <a:rPr lang="en-US" dirty="0" smtClean="0"/>
              <a:t>Traditional OS :</a:t>
            </a:r>
          </a:p>
          <a:p>
            <a:pPr lvl="1"/>
            <a:r>
              <a:rPr lang="en-US" dirty="0" smtClean="0"/>
              <a:t>When application invokes </a:t>
            </a:r>
            <a:r>
              <a:rPr lang="en-US" dirty="0"/>
              <a:t>a system </a:t>
            </a:r>
            <a:r>
              <a:rPr lang="en-US" dirty="0" smtClean="0"/>
              <a:t>call, CPU will trap </a:t>
            </a:r>
            <a:r>
              <a:rPr lang="en-US" dirty="0"/>
              <a:t>to </a:t>
            </a:r>
            <a:r>
              <a:rPr lang="en-US" dirty="0" smtClean="0"/>
              <a:t>the interrupt </a:t>
            </a:r>
            <a:r>
              <a:rPr lang="en-US" dirty="0"/>
              <a:t>handler </a:t>
            </a:r>
            <a:r>
              <a:rPr lang="en-US" dirty="0" smtClean="0"/>
              <a:t>vector</a:t>
            </a:r>
          </a:p>
          <a:p>
            <a:pPr lvl="1"/>
            <a:r>
              <a:rPr lang="en-US" dirty="0" smtClean="0"/>
              <a:t>CPU switches </a:t>
            </a:r>
            <a:r>
              <a:rPr lang="en-US" dirty="0"/>
              <a:t>to kernel mode (Ring </a:t>
            </a:r>
            <a:r>
              <a:rPr lang="en-US" dirty="0" smtClean="0"/>
              <a:t>0 in x86) </a:t>
            </a:r>
            <a:r>
              <a:rPr lang="en-US" dirty="0"/>
              <a:t>and </a:t>
            </a:r>
            <a:r>
              <a:rPr lang="en-US" dirty="0" smtClean="0"/>
              <a:t>executes </a:t>
            </a:r>
            <a:r>
              <a:rPr lang="en-US" dirty="0"/>
              <a:t>OS instructions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guest OS, CPU will jump to the interrupt handler vector of the host OS.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25530"/>
            <a:ext cx="3584763" cy="412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658930"/>
            <a:ext cx="68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287" y="5173531"/>
            <a:ext cx="9509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5C9A-3402-4723-B7BD-B4D037B3DE8A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and Emulate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smtClean="0"/>
              <a:t>If the VMM is of Type-1, which can control the interrupt service routine, it can tell the exception is caused by a VM</a:t>
            </a:r>
          </a:p>
          <a:p>
            <a:pPr marL="514350" indent="-457200"/>
            <a:r>
              <a:rPr lang="en-US" dirty="0" smtClean="0"/>
              <a:t>Privilege instruction handling by trap and emulate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When executing privileged instructions, hardware will make trap to the VMM.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VMM emulates the effect of the privileged instructions for the guest OS.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C3F-4903-4059-93B2-6E5BAF665F23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Ring 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572000"/>
          </a:xfrm>
        </p:spPr>
        <p:txBody>
          <a:bodyPr/>
          <a:lstStyle/>
          <a:p>
            <a:r>
              <a:rPr lang="en-US" dirty="0" smtClean="0"/>
              <a:t>Place guest OS in Ring 1</a:t>
            </a:r>
          </a:p>
          <a:p>
            <a:pPr lvl="1"/>
            <a:r>
              <a:rPr lang="en-US" dirty="0" smtClean="0"/>
              <a:t>System Call</a:t>
            </a:r>
          </a:p>
          <a:p>
            <a:pPr lvl="2"/>
            <a:r>
              <a:rPr lang="en-US" dirty="0" smtClean="0"/>
              <a:t>CPU traps to interrupt handler vector of VMM.</a:t>
            </a:r>
          </a:p>
          <a:p>
            <a:pPr lvl="2"/>
            <a:r>
              <a:rPr lang="en-US" dirty="0" smtClean="0"/>
              <a:t>VMM backs to guest OS.</a:t>
            </a:r>
          </a:p>
          <a:p>
            <a:pPr lvl="1"/>
            <a:r>
              <a:rPr lang="en-US" dirty="0" smtClean="0"/>
              <a:t>Hardware Interrupt</a:t>
            </a:r>
          </a:p>
          <a:p>
            <a:pPr lvl="2"/>
            <a:r>
              <a:rPr lang="en-US" dirty="0" smtClean="0"/>
              <a:t>Hardware traps to the interrupt handler of VMM.</a:t>
            </a:r>
          </a:p>
          <a:p>
            <a:pPr lvl="2"/>
            <a:r>
              <a:rPr lang="en-US" dirty="0" smtClean="0"/>
              <a:t>VMM jumps to interrupt handler of guest OS.</a:t>
            </a:r>
          </a:p>
          <a:p>
            <a:pPr lvl="1"/>
            <a:r>
              <a:rPr lang="en-US" dirty="0" smtClean="0"/>
              <a:t>Privilege Instruction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868479" cy="44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1" y="2425574"/>
            <a:ext cx="1080337" cy="310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9912" y="4162264"/>
            <a:ext cx="835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1888" y="5229064"/>
            <a:ext cx="798513" cy="86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2988" y="4171789"/>
            <a:ext cx="8112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2" y="3857464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1298" y="4009864"/>
            <a:ext cx="8706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BE6-B200-4184-8E32-FF53B995B4F1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 of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133600"/>
          </a:xfrm>
        </p:spPr>
        <p:txBody>
          <a:bodyPr/>
          <a:lstStyle/>
          <a:p>
            <a:r>
              <a:rPr lang="en-US" dirty="0" smtClean="0"/>
              <a:t>If VMM can handle interrupts properly, it can host multiple VMs by time sharing.</a:t>
            </a:r>
          </a:p>
          <a:p>
            <a:r>
              <a:rPr lang="en-US" dirty="0" smtClean="0"/>
              <a:t>Steps of Type-1 VMM to switch different VMs</a:t>
            </a:r>
          </a:p>
          <a:p>
            <a:pPr lvl="1"/>
            <a:r>
              <a:rPr lang="en-US" dirty="0" smtClean="0"/>
              <a:t>VMM needs to tell those timer interrupts are not from VMs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035425"/>
            <a:ext cx="89503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D6A-A526-4A8A-BC34-97D0C610E2E9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Virtualization in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 sharing</a:t>
            </a:r>
          </a:p>
          <a:p>
            <a:pPr lvl="1"/>
            <a:r>
              <a:rPr lang="en-US" dirty="0" smtClean="0"/>
              <a:t>On a physical resources, many virtual ones can share the same hardware as they owe it alone.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 smtClean="0"/>
              <a:t>The performance of virtualized resource can be close to the physical ones.</a:t>
            </a:r>
            <a:endParaRPr lang="en-US" dirty="0"/>
          </a:p>
          <a:p>
            <a:r>
              <a:rPr lang="en-US" dirty="0" smtClean="0"/>
              <a:t>Migration</a:t>
            </a:r>
          </a:p>
          <a:p>
            <a:pPr lvl="1"/>
            <a:r>
              <a:rPr lang="en-US" dirty="0" smtClean="0"/>
              <a:t>Virtual machines can be migrated from one physical machine to another physical machine.</a:t>
            </a:r>
          </a:p>
          <a:p>
            <a:pPr lvl="1"/>
            <a:r>
              <a:rPr lang="en-US" dirty="0" smtClean="0"/>
              <a:t>Life migration: migration without interrupting the program executions on virtual machines.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6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170" y="1828801"/>
            <a:ext cx="556623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6019800" cy="3200400"/>
          </a:xfrm>
        </p:spPr>
        <p:txBody>
          <a:bodyPr/>
          <a:lstStyle/>
          <a:p>
            <a:r>
              <a:rPr lang="en-US" dirty="0" smtClean="0"/>
              <a:t>VMM holds the system states of all VMs in memory.</a:t>
            </a:r>
          </a:p>
          <a:p>
            <a:r>
              <a:rPr lang="en-US" dirty="0" smtClean="0"/>
              <a:t>When VMM context switches from</a:t>
            </a:r>
            <a:br>
              <a:rPr lang="en-US" dirty="0" smtClean="0"/>
            </a:br>
            <a:r>
              <a:rPr lang="en-US" dirty="0" smtClean="0"/>
              <a:t>VM1 to VM2</a:t>
            </a:r>
          </a:p>
          <a:p>
            <a:pPr lvl="1"/>
            <a:r>
              <a:rPr lang="en-US" dirty="0" smtClean="0"/>
              <a:t>Write VM1’s system state to memory</a:t>
            </a:r>
          </a:p>
          <a:p>
            <a:pPr lvl="1"/>
            <a:r>
              <a:rPr lang="en-US" dirty="0" smtClean="0"/>
              <a:t>Recover the system state of VM 2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0430-A381-4D82-A9C0-A6122FDB696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848600" cy="563563"/>
          </a:xfrm>
        </p:spPr>
        <p:txBody>
          <a:bodyPr/>
          <a:lstStyle/>
          <a:p>
            <a:r>
              <a:rPr lang="en-US" dirty="0" smtClean="0"/>
              <a:t>For Type-2 VMMs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495800"/>
          </a:xfrm>
        </p:spPr>
        <p:txBody>
          <a:bodyPr/>
          <a:lstStyle/>
          <a:p>
            <a:r>
              <a:rPr lang="en-US" dirty="0" smtClean="0"/>
              <a:t>Para-virtualization</a:t>
            </a:r>
          </a:p>
          <a:p>
            <a:pPr lvl="1"/>
            <a:r>
              <a:rPr lang="en-US" dirty="0" smtClean="0"/>
              <a:t>Modify guest OS to skip the critical instructions or to </a:t>
            </a:r>
            <a:r>
              <a:rPr lang="en-US" dirty="0"/>
              <a:t>i</a:t>
            </a:r>
            <a:r>
              <a:rPr lang="en-US" dirty="0" smtClean="0"/>
              <a:t>mplement some hyper-calls to trap guest OS to VMM.</a:t>
            </a:r>
          </a:p>
          <a:p>
            <a:r>
              <a:rPr lang="en-US" dirty="0" smtClean="0"/>
              <a:t>Binary translation</a:t>
            </a:r>
          </a:p>
          <a:p>
            <a:pPr lvl="1"/>
            <a:r>
              <a:rPr lang="en-US" dirty="0" smtClean="0"/>
              <a:t>Use emulation technique to</a:t>
            </a:r>
            <a:r>
              <a:rPr lang="en-US" dirty="0"/>
              <a:t> </a:t>
            </a:r>
            <a:r>
              <a:rPr lang="en-US" dirty="0" smtClean="0"/>
              <a:t>skip the critical instructions by means of translations</a:t>
            </a:r>
          </a:p>
          <a:p>
            <a:r>
              <a:rPr lang="en-US" dirty="0" smtClean="0"/>
              <a:t>Hardware assistance</a:t>
            </a:r>
          </a:p>
          <a:p>
            <a:pPr lvl="1"/>
            <a:r>
              <a:rPr lang="en-US" dirty="0" smtClean="0"/>
              <a:t>Modify or enhance ISA of hardware to provide </a:t>
            </a:r>
            <a:r>
              <a:rPr lang="en-US" dirty="0" err="1" smtClean="0"/>
              <a:t>virtualizable</a:t>
            </a:r>
            <a:r>
              <a:rPr lang="en-US" dirty="0" smtClean="0"/>
              <a:t> architecture.</a:t>
            </a:r>
          </a:p>
          <a:p>
            <a:pPr lvl="1"/>
            <a:r>
              <a:rPr lang="en-US" dirty="0" smtClean="0"/>
              <a:t>Reduce the complexity of VMM implementation.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D1AD-1ABC-465C-8CB3-0F16D0AAFADB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Para-Virtualization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667000"/>
          </a:xfrm>
        </p:spPr>
        <p:txBody>
          <a:bodyPr/>
          <a:lstStyle/>
          <a:p>
            <a:r>
              <a:rPr lang="en-US" dirty="0" smtClean="0"/>
              <a:t>Guest OS is modified to prevent invoking critical instructions.</a:t>
            </a:r>
          </a:p>
          <a:p>
            <a:r>
              <a:rPr lang="en-US" dirty="0" smtClean="0"/>
              <a:t>VMM provides the hyper-call interfaces, which is a communication channel between guest and host.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495800"/>
            <a:ext cx="6400800" cy="185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F2CB-B05D-428F-B5C5-CE2CB46BAF9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221163"/>
          </a:xfrm>
        </p:spPr>
        <p:txBody>
          <a:bodyPr/>
          <a:lstStyle/>
          <a:p>
            <a:r>
              <a:rPr lang="en-US" dirty="0" smtClean="0"/>
              <a:t>Binary translation is used to skip or to modify the guest OS binary code blocks which include critical instructions.</a:t>
            </a:r>
          </a:p>
          <a:p>
            <a:r>
              <a:rPr lang="en-US" dirty="0" smtClean="0"/>
              <a:t>Translate those critical instructions into some privilege instructions which will trap to VMM for further emulation.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8CD3-1E65-4A88-B490-132E0360DD34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Translation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57400"/>
            <a:ext cx="8285163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015-4E44-4AD8-9D12-6F5CDD2F8944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of 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876800"/>
          </a:xfrm>
        </p:spPr>
        <p:txBody>
          <a:bodyPr/>
          <a:lstStyle/>
          <a:p>
            <a:r>
              <a:rPr lang="en-US" dirty="0" smtClean="0"/>
              <a:t>Self-modifying code</a:t>
            </a:r>
          </a:p>
          <a:p>
            <a:pPr lvl="1"/>
            <a:r>
              <a:rPr lang="en-US" dirty="0" smtClean="0"/>
              <a:t>If guest OS will modify its own binary code in runtime, binary translation needs to flush the responding code cache and retranslate the code block.</a:t>
            </a:r>
          </a:p>
          <a:p>
            <a:r>
              <a:rPr lang="en-US" dirty="0" smtClean="0"/>
              <a:t>Self-reference code</a:t>
            </a:r>
          </a:p>
          <a:p>
            <a:pPr lvl="1"/>
            <a:r>
              <a:rPr lang="en-US" dirty="0" smtClean="0"/>
              <a:t>If guest OS needs to read its own binary code in runtime, VMM needs to make it referring back to original guest binaries location.</a:t>
            </a:r>
          </a:p>
          <a:p>
            <a:r>
              <a:rPr lang="en-US" dirty="0" smtClean="0"/>
              <a:t>Real-time system</a:t>
            </a:r>
          </a:p>
          <a:p>
            <a:pPr lvl="1"/>
            <a:r>
              <a:rPr lang="en-US" dirty="0" smtClean="0"/>
              <a:t>For some timing critical guest OS, emulation will lose precise timing.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9368-8D77-4CEB-B7BD-70ED59DBBF8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/>
          <a:lstStyle/>
          <a:p>
            <a:r>
              <a:rPr lang="en-US" dirty="0" smtClean="0"/>
              <a:t>Major problem of type-2 VMM: critical instructions do not trap in user mode.</a:t>
            </a:r>
          </a:p>
          <a:p>
            <a:pPr lvl="1"/>
            <a:r>
              <a:rPr lang="en-US" dirty="0" smtClean="0"/>
              <a:t>Even if we make those critical instructions trap, their semantic may </a:t>
            </a:r>
            <a:r>
              <a:rPr lang="en-US" altLang="zh-TW" dirty="0" smtClean="0"/>
              <a:t>be </a:t>
            </a:r>
            <a:r>
              <a:rPr lang="en-US" dirty="0" smtClean="0"/>
              <a:t>changed, which is not acceptable.</a:t>
            </a:r>
          </a:p>
          <a:p>
            <a:r>
              <a:rPr lang="en-US" dirty="0" smtClean="0"/>
              <a:t>Not all exceptions or privilege instructions need VMM’s </a:t>
            </a:r>
            <a:r>
              <a:rPr lang="en-US" dirty="0"/>
              <a:t>involvement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OpenFile</a:t>
            </a:r>
            <a:r>
              <a:rPr lang="en-US" dirty="0" smtClean="0"/>
              <a:t> in the applications of guest OS</a:t>
            </a:r>
            <a:endParaRPr lang="en-US" dirty="0"/>
          </a:p>
          <a:p>
            <a:r>
              <a:rPr lang="en-US" dirty="0" smtClean="0"/>
              <a:t>Latest CPU does redefine the privilege structure and provide instructions to assist the virtualization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DE56-F970-4718-8085-2311780FFE7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/>
          <a:lstStyle/>
          <a:p>
            <a:r>
              <a:rPr lang="en-US" dirty="0" smtClean="0"/>
              <a:t>VMX Root Operation (Root Mode)</a:t>
            </a:r>
          </a:p>
          <a:p>
            <a:pPr lvl="1"/>
            <a:r>
              <a:rPr lang="en-US" dirty="0" smtClean="0"/>
              <a:t>All instruction behaviors in this mode are no different than traditional ones.</a:t>
            </a:r>
          </a:p>
          <a:p>
            <a:pPr lvl="1"/>
            <a:r>
              <a:rPr lang="en-US" dirty="0" smtClean="0"/>
              <a:t>All legacy software can run in this mode correctly.</a:t>
            </a:r>
          </a:p>
          <a:p>
            <a:pPr lvl="1"/>
            <a:r>
              <a:rPr lang="en-US" dirty="0" smtClean="0"/>
              <a:t>VMM runs in this mode to control all system resources.</a:t>
            </a:r>
          </a:p>
          <a:p>
            <a:r>
              <a:rPr lang="en-US" dirty="0" smtClean="0"/>
              <a:t>VMX Non-Root Operation (Non-Root Mode)</a:t>
            </a:r>
          </a:p>
          <a:p>
            <a:pPr lvl="1"/>
            <a:r>
              <a:rPr lang="en-US" dirty="0" smtClean="0"/>
              <a:t>All sensitive instruction in this mode are redefined.</a:t>
            </a:r>
          </a:p>
          <a:p>
            <a:pPr lvl="1"/>
            <a:r>
              <a:rPr lang="en-US" dirty="0" smtClean="0"/>
              <a:t>The sensitive instructions will trap to Root Mode.</a:t>
            </a:r>
          </a:p>
          <a:p>
            <a:pPr lvl="1"/>
            <a:r>
              <a:rPr lang="en-US" dirty="0" smtClean="0"/>
              <a:t>Guest OS should run in this mode and be fully virtualized through typical “</a:t>
            </a:r>
            <a:r>
              <a:rPr lang="en-US" i="1" dirty="0" smtClean="0"/>
              <a:t>trap and emulation model</a:t>
            </a:r>
            <a:r>
              <a:rPr lang="en-US" dirty="0" smtClean="0"/>
              <a:t>”.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0F9E-B5CB-4C94-A74B-DE99F4E8034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14800" cy="48006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System Call</a:t>
            </a:r>
          </a:p>
          <a:p>
            <a:pPr lvl="1"/>
            <a:r>
              <a:rPr lang="en-US" dirty="0" smtClean="0"/>
              <a:t>CPU directly traps to the interrupt handler vector of guest OS.</a:t>
            </a:r>
          </a:p>
          <a:p>
            <a:r>
              <a:rPr lang="en-US" sz="3000" dirty="0" smtClean="0"/>
              <a:t>Hardware Interrupt</a:t>
            </a:r>
          </a:p>
          <a:p>
            <a:pPr lvl="1"/>
            <a:r>
              <a:rPr lang="en-US" dirty="0" smtClean="0"/>
              <a:t>Hardware events are handled by VMM.</a:t>
            </a:r>
          </a:p>
          <a:p>
            <a:r>
              <a:rPr lang="en-US" sz="3000" dirty="0" smtClean="0"/>
              <a:t>Sensitive Instruction</a:t>
            </a:r>
          </a:p>
          <a:p>
            <a:pPr lvl="1"/>
            <a:r>
              <a:rPr lang="en-US" dirty="0" smtClean="0"/>
              <a:t>Running guest OS in </a:t>
            </a:r>
            <a:br>
              <a:rPr lang="en-US" dirty="0" smtClean="0"/>
            </a:br>
            <a:r>
              <a:rPr lang="en-US" dirty="0" smtClean="0"/>
              <a:t>Non-root mode will </a:t>
            </a:r>
            <a:br>
              <a:rPr lang="en-US" dirty="0" smtClean="0"/>
            </a:br>
            <a:r>
              <a:rPr lang="en-US" dirty="0" smtClean="0"/>
              <a:t>trap sensitive instruction only.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262518" cy="480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4025" y="2120447"/>
            <a:ext cx="993775" cy="281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532249"/>
            <a:ext cx="774700" cy="11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487242"/>
            <a:ext cx="762000" cy="67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2734" y="4405976"/>
            <a:ext cx="841375" cy="11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253576"/>
            <a:ext cx="890587" cy="119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E70-1C75-431E-87E3-759814B8D92D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84925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3429000"/>
          </a:xfrm>
        </p:spPr>
        <p:txBody>
          <a:bodyPr/>
          <a:lstStyle/>
          <a:p>
            <a:r>
              <a:rPr lang="en-US" dirty="0" smtClean="0"/>
              <a:t>VMM can switch different VMs with Intel VT-x :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VMXON/VMXOFF: </a:t>
            </a:r>
            <a:r>
              <a:rPr lang="en-US" dirty="0" smtClean="0"/>
              <a:t>to turn on/off CPU Root Mode.</a:t>
            </a:r>
          </a:p>
          <a:p>
            <a:pPr lvl="1"/>
            <a:r>
              <a:rPr lang="en-US" dirty="0" smtClean="0"/>
              <a:t>VM Entry: caused by the execution of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VMLAUNCH/VMRESUME</a:t>
            </a:r>
            <a:r>
              <a:rPr lang="en-US" dirty="0" smtClean="0"/>
              <a:t> instructions, which switches CPU from Root Mode to Non-Root Mode.</a:t>
            </a:r>
          </a:p>
          <a:p>
            <a:pPr lvl="1"/>
            <a:r>
              <a:rPr lang="en-US" dirty="0" smtClean="0"/>
              <a:t>VM Exit:</a:t>
            </a:r>
            <a:r>
              <a:rPr lang="en-US" dirty="0"/>
              <a:t> </a:t>
            </a:r>
            <a:r>
              <a:rPr lang="en-US" dirty="0" smtClean="0"/>
              <a:t>caused by many reasons, such as hardware interrupts or sensitive instruction executions, which switch CPU mode from Non-Root Mode to Root Mode.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4966783"/>
            <a:ext cx="6477001" cy="151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B479-17FE-4236-A08D-DC6A3BC82D8D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is a </a:t>
            </a:r>
            <a:r>
              <a:rPr lang="en-US" dirty="0" smtClean="0"/>
              <a:t>Virtual Machine?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virtual machine (VM) </a:t>
            </a:r>
            <a:r>
              <a:rPr lang="en-US" dirty="0"/>
              <a:t>is a software implementation of a machine (i.e., a computer) that executes programs like a physical </a:t>
            </a:r>
            <a:r>
              <a:rPr lang="en-US" dirty="0" smtClean="0"/>
              <a:t>machine.</a:t>
            </a:r>
          </a:p>
          <a:p>
            <a:endParaRPr lang="en-US" dirty="0" smtClean="0"/>
          </a:p>
          <a:p>
            <a:r>
              <a:rPr lang="en-US" dirty="0"/>
              <a:t>Terminology :</a:t>
            </a:r>
          </a:p>
          <a:p>
            <a:pPr lvl="1"/>
            <a:r>
              <a:rPr lang="en-US" dirty="0"/>
              <a:t>Host (Target</a:t>
            </a:r>
            <a:r>
              <a:rPr lang="en-US" dirty="0" smtClean="0"/>
              <a:t>) machine</a:t>
            </a:r>
          </a:p>
          <a:p>
            <a:pPr lvl="1"/>
            <a:r>
              <a:rPr lang="en-US" dirty="0" smtClean="0"/>
              <a:t>Guest </a:t>
            </a:r>
            <a:r>
              <a:rPr lang="en-US" dirty="0"/>
              <a:t>(Source</a:t>
            </a:r>
            <a:r>
              <a:rPr lang="en-US" dirty="0" smtClean="0"/>
              <a:t>) machine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5334000" y="3429000"/>
            <a:ext cx="3048000" cy="2590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 machine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562600" y="4114800"/>
            <a:ext cx="1219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Guest machine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934200" y="4114800"/>
            <a:ext cx="1219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Guest machine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62600" y="5029200"/>
            <a:ext cx="1219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Guest machine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34200" y="5029200"/>
            <a:ext cx="1219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Guest machine</a:t>
            </a:r>
          </a:p>
        </p:txBody>
      </p:sp>
    </p:spTree>
    <p:extLst>
      <p:ext uri="{BB962C8B-B14F-4D97-AF65-F5344CB8AC3E}">
        <p14:creationId xmlns:p14="http://schemas.microsoft.com/office/powerpoint/2010/main" val="3646983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438"/>
            <a:ext cx="8458200" cy="868362"/>
          </a:xfrm>
        </p:spPr>
        <p:txBody>
          <a:bodyPr>
            <a:noAutofit/>
          </a:bodyPr>
          <a:lstStyle/>
          <a:p>
            <a:r>
              <a:rPr lang="en-US" dirty="0" smtClean="0"/>
              <a:t>System State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Virtual </a:t>
            </a:r>
            <a:r>
              <a:rPr lang="en-US" dirty="0"/>
              <a:t>Machine Control </a:t>
            </a:r>
            <a:r>
              <a:rPr lang="en-US" dirty="0" smtClean="0"/>
              <a:t>Structure (VMCS): </a:t>
            </a:r>
            <a:r>
              <a:rPr lang="en-US" dirty="0"/>
              <a:t>Control </a:t>
            </a:r>
            <a:r>
              <a:rPr lang="en-US" dirty="0" smtClean="0"/>
              <a:t>Structures for register switching, </a:t>
            </a:r>
            <a:endParaRPr lang="en-US" sz="2000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one VMCS active per virtual processor at any given time</a:t>
            </a:r>
          </a:p>
          <a:p>
            <a:r>
              <a:rPr lang="en-US" dirty="0"/>
              <a:t>VMCS Payload:</a:t>
            </a:r>
          </a:p>
          <a:p>
            <a:pPr lvl="1"/>
            <a:r>
              <a:rPr lang="en-US" dirty="0"/>
              <a:t>VM execution, VM exit, and VM entry controls</a:t>
            </a:r>
          </a:p>
          <a:p>
            <a:pPr lvl="1"/>
            <a:r>
              <a:rPr lang="en-US" dirty="0"/>
              <a:t>Guest and host state</a:t>
            </a:r>
          </a:p>
          <a:p>
            <a:pPr lvl="1"/>
            <a:r>
              <a:rPr lang="en-US" dirty="0"/>
              <a:t>VM-exit information fields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EC71-5277-4CA0-BCBC-E7A597DC5EED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Binding </a:t>
            </a:r>
            <a:r>
              <a:rPr lang="en-US" smtClean="0"/>
              <a:t>Virtual CPU to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2286000"/>
          </a:xfrm>
        </p:spPr>
        <p:txBody>
          <a:bodyPr/>
          <a:lstStyle/>
          <a:p>
            <a:r>
              <a:rPr lang="en-US" dirty="0" smtClean="0"/>
              <a:t>VCPU (Virtual CPU) contains two parts</a:t>
            </a:r>
          </a:p>
          <a:p>
            <a:pPr lvl="1"/>
            <a:r>
              <a:rPr lang="en-US" dirty="0" smtClean="0"/>
              <a:t>VMCS maintains system states, operated by HW </a:t>
            </a:r>
          </a:p>
          <a:p>
            <a:pPr lvl="1"/>
            <a:r>
              <a:rPr lang="en-US" dirty="0" smtClean="0"/>
              <a:t>Non-VMCS maintains other non-essential system information, maintained by software.</a:t>
            </a:r>
          </a:p>
          <a:p>
            <a:r>
              <a:rPr lang="en-US" dirty="0" smtClean="0"/>
              <a:t>VMM needs to handle Non-VMCS part.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865" y="4191000"/>
            <a:ext cx="428293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9994-1C53-4C55-AF90-ECC479B08E5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57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B2B2B2"/>
                </a:solidFill>
              </a:rPr>
              <a:t>CPU Virtualization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Emulation techniques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Trap and emulate model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Hardware assistance</a:t>
            </a:r>
          </a:p>
          <a:p>
            <a:r>
              <a:rPr lang="en-US" dirty="0" smtClean="0"/>
              <a:t>Memory Virtualization</a:t>
            </a:r>
          </a:p>
          <a:p>
            <a:pPr lvl="1"/>
            <a:r>
              <a:rPr lang="en-US" dirty="0" smtClean="0"/>
              <a:t>Shadow page table</a:t>
            </a:r>
          </a:p>
          <a:p>
            <a:pPr lvl="1"/>
            <a:r>
              <a:rPr lang="en-US" dirty="0" smtClean="0"/>
              <a:t>Hardware assistance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IO Virtualization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Device model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Hardware assistance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21B8-78D0-4E7D-A328-8D2F7ED0F8B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Goals of memory virtualization :</a:t>
            </a:r>
          </a:p>
          <a:p>
            <a:pPr lvl="1"/>
            <a:r>
              <a:rPr lang="en-US" dirty="0" smtClean="0"/>
              <a:t>Address translation</a:t>
            </a:r>
          </a:p>
          <a:p>
            <a:pPr lvl="2"/>
            <a:r>
              <a:rPr lang="en-US" dirty="0" smtClean="0"/>
              <a:t>Control table-walking hardware that accesses translation tables in main memory.</a:t>
            </a:r>
          </a:p>
          <a:p>
            <a:pPr lvl="1"/>
            <a:r>
              <a:rPr lang="en-US" dirty="0" smtClean="0"/>
              <a:t>Memory protection</a:t>
            </a:r>
          </a:p>
          <a:p>
            <a:pPr lvl="2"/>
            <a:r>
              <a:rPr lang="en-US" dirty="0" smtClean="0"/>
              <a:t>Define access permission which uses the Access Control Hardware.</a:t>
            </a:r>
          </a:p>
          <a:p>
            <a:pPr lvl="1"/>
            <a:r>
              <a:rPr lang="en-US" dirty="0" smtClean="0"/>
              <a:t>Access attribute</a:t>
            </a:r>
          </a:p>
          <a:p>
            <a:pPr lvl="2"/>
            <a:r>
              <a:rPr lang="en-US" dirty="0" smtClean="0"/>
              <a:t>Define attribute and type of memory region to direct how memory operation to be handled.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EC84-DD69-471C-A621-8A775CA94583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412" y="3886200"/>
            <a:ext cx="657517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924800" cy="563563"/>
          </a:xfrm>
        </p:spPr>
        <p:txBody>
          <a:bodyPr/>
          <a:lstStyle/>
          <a:p>
            <a:r>
              <a:rPr lang="en-US" dirty="0"/>
              <a:t>Memory Management Unit (MMU)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048000"/>
          </a:xfrm>
        </p:spPr>
        <p:txBody>
          <a:bodyPr/>
          <a:lstStyle/>
          <a:p>
            <a:r>
              <a:rPr lang="en-US" dirty="0" smtClean="0"/>
              <a:t>A hardware to handle CPU’s memory requested</a:t>
            </a:r>
          </a:p>
          <a:p>
            <a:pPr lvl="1"/>
            <a:r>
              <a:rPr lang="en-US" dirty="0" smtClean="0"/>
              <a:t>Translation virtual addresses to physical addresses, memory protection, cache control, bus arbitration, etc.</a:t>
            </a:r>
          </a:p>
          <a:p>
            <a:pPr lvl="1"/>
            <a:r>
              <a:rPr lang="en-US" dirty="0" smtClean="0"/>
              <a:t>Page Table Base Register (PTBR) is a register point to the base of page table for MMU.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67D-72B0-4DF8-AD3D-A97014249BD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0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077200" cy="563563"/>
          </a:xfrm>
        </p:spPr>
        <p:txBody>
          <a:bodyPr/>
          <a:lstStyle/>
          <a:p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</a:t>
            </a:r>
            <a:r>
              <a:rPr lang="en-US" dirty="0" smtClean="0"/>
              <a:t>Buffer (</a:t>
            </a:r>
            <a:r>
              <a:rPr lang="en-US" dirty="0"/>
              <a:t>TLB)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CPU cache to speedup the virtual address translation.</a:t>
            </a:r>
          </a:p>
        </p:txBody>
      </p:sp>
      <p:pic>
        <p:nvPicPr>
          <p:cNvPr id="19458" name="Picture 2" descr="http://images.cnblogs.com/cnblogs_com/cornflower/MM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5781742" cy="3429000"/>
          </a:xfrm>
          <a:prstGeom prst="rect">
            <a:avLst/>
          </a:prstGeom>
          <a:noFill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EC4E-5B5B-41F8-B657-B304B357466C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6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38" y="1828800"/>
            <a:ext cx="6230937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924800" cy="563563"/>
          </a:xfrm>
        </p:spPr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Virtualization Architecture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A62A-4ACC-46F8-A51F-9F1171C79756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2362200"/>
          </a:xfrm>
        </p:spPr>
        <p:txBody>
          <a:bodyPr/>
          <a:lstStyle/>
          <a:p>
            <a:r>
              <a:rPr lang="en-US" dirty="0" smtClean="0"/>
              <a:t>The performance drop of memory access is usually unbearable. </a:t>
            </a:r>
            <a:endParaRPr lang="en-US" sz="1600" dirty="0" smtClean="0"/>
          </a:p>
          <a:p>
            <a:r>
              <a:rPr lang="en-US" dirty="0" smtClean="0"/>
              <a:t>VMM maintains a shadow page table for each VM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Direct virtual-to-physical address mapping</a:t>
            </a:r>
          </a:p>
          <a:p>
            <a:pPr lvl="1"/>
            <a:r>
              <a:rPr lang="en-US" dirty="0" smtClean="0"/>
              <a:t>Use hardware TLB for address translation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214" y="3997583"/>
            <a:ext cx="6577572" cy="25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61E-1CF3-40C6-9CDA-D929C336769C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Page Table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Maps the virtual address of the guest OS to the physical address of the host OS directly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719208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FE70F-3B77-4AD8-AB22-4FECB5782C5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0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MMU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/>
          <a:lstStyle/>
          <a:p>
            <a:r>
              <a:rPr lang="en-US" dirty="0" smtClean="0"/>
              <a:t>To make shadow page work, VMM needs to virtualize MMU. </a:t>
            </a:r>
          </a:p>
          <a:p>
            <a:pPr lvl="1"/>
            <a:r>
              <a:rPr lang="en-US" dirty="0" smtClean="0"/>
              <a:t>VMM manages the real PTBR and a virtual PTBR for each VM</a:t>
            </a:r>
          </a:p>
          <a:p>
            <a:pPr lvl="1"/>
            <a:r>
              <a:rPr lang="en-US" dirty="0" smtClean="0"/>
              <a:t>When guest OS is activated, the real PTBR points to a shadow page table</a:t>
            </a:r>
          </a:p>
          <a:p>
            <a:pPr lvl="1"/>
            <a:r>
              <a:rPr lang="en-US" dirty="0" smtClean="0"/>
              <a:t>When guest OS attempts to modify the PTBR, it will be interrupted by VMM for further emulation.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5C6-1126-4DCB-A305-3E1602FC9C4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362199"/>
          </a:xfrm>
        </p:spPr>
        <p:txBody>
          <a:bodyPr/>
          <a:lstStyle/>
          <a:p>
            <a:r>
              <a:rPr lang="en-US" dirty="0" smtClean="0"/>
              <a:t>Usually execute guest applications with an ISA different from host</a:t>
            </a:r>
          </a:p>
          <a:p>
            <a:r>
              <a:rPr lang="en-US" dirty="0" smtClean="0"/>
              <a:t>Couple at ABI level via runtime system</a:t>
            </a:r>
          </a:p>
          <a:p>
            <a:r>
              <a:rPr lang="en-US" dirty="0" smtClean="0"/>
              <a:t>Ex: Java virtual machine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739" y="3810000"/>
            <a:ext cx="6234461" cy="253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BAF-58E2-45C1-A4BD-766DCC75F87A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56046"/>
            <a:ext cx="8229600" cy="30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Shadow Page Table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95" y="3156366"/>
            <a:ext cx="448274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747" y="3883530"/>
            <a:ext cx="5899550" cy="8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509" y="4266711"/>
            <a:ext cx="5470930" cy="10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2259873" y="4281948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94164" y="4281948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4722812"/>
            <a:ext cx="15965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protection</a:t>
            </a:r>
            <a:endParaRPr lang="en-US" sz="1600" b="1" cap="none" spc="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F0E0-6E6C-4B76-8105-679CA6263657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r>
              <a:rPr lang="en-US" dirty="0"/>
              <a:t>with PTBR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295400"/>
          </a:xfrm>
        </p:spPr>
        <p:txBody>
          <a:bodyPr/>
          <a:lstStyle/>
          <a:p>
            <a:pPr lvl="1"/>
            <a:r>
              <a:rPr lang="en-US" dirty="0" smtClean="0"/>
              <a:t>For example, process 2 in guest OS wants to access its memory whose (virtual) page number is 1.</a:t>
            </a:r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511040"/>
            <a:ext cx="5486400" cy="20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46" y="2362200"/>
            <a:ext cx="6327361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46" y="3246120"/>
            <a:ext cx="6356654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AE3F-0F8C-4FBE-A9F5-F3A1751FAF81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NTHU CS5421 Cloud Computing 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</a:t>
            </a:r>
            <a:r>
              <a:rPr lang="en-US" dirty="0" smtClean="0"/>
              <a:t>Page Table </a:t>
            </a:r>
            <a:r>
              <a:rPr lang="en-US" dirty="0"/>
              <a:t>O</a:t>
            </a:r>
            <a:r>
              <a:rPr lang="en-US" dirty="0" smtClean="0"/>
              <a:t>perations</a:t>
            </a:r>
            <a:endParaRPr lang="en-US" dirty="0"/>
          </a:p>
        </p:txBody>
      </p:sp>
      <p:grpSp>
        <p:nvGrpSpPr>
          <p:cNvPr id="5" name="群組 20"/>
          <p:cNvGrpSpPr/>
          <p:nvPr/>
        </p:nvGrpSpPr>
        <p:grpSpPr>
          <a:xfrm>
            <a:off x="152400" y="3341132"/>
            <a:ext cx="1066800" cy="381910"/>
            <a:chOff x="304800" y="2438400"/>
            <a:chExt cx="1371600" cy="533400"/>
          </a:xfrm>
        </p:grpSpPr>
        <p:sp>
          <p:nvSpPr>
            <p:cNvPr id="89" name="矩形 88"/>
            <p:cNvSpPr/>
            <p:nvPr/>
          </p:nvSpPr>
          <p:spPr>
            <a:xfrm>
              <a:off x="304800" y="2438400"/>
              <a:ext cx="13716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橢圓 89"/>
            <p:cNvSpPr/>
            <p:nvPr/>
          </p:nvSpPr>
          <p:spPr>
            <a:xfrm>
              <a:off x="838200" y="2590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19"/>
          <p:cNvGrpSpPr/>
          <p:nvPr/>
        </p:nvGrpSpPr>
        <p:grpSpPr>
          <a:xfrm>
            <a:off x="152400" y="4407022"/>
            <a:ext cx="1066800" cy="381910"/>
            <a:chOff x="304800" y="3962400"/>
            <a:chExt cx="1371600" cy="533400"/>
          </a:xfrm>
        </p:grpSpPr>
        <p:sp>
          <p:nvSpPr>
            <p:cNvPr id="92" name="矩形 91"/>
            <p:cNvSpPr/>
            <p:nvPr/>
          </p:nvSpPr>
          <p:spPr>
            <a:xfrm>
              <a:off x="304800" y="3962400"/>
              <a:ext cx="13716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橢圓 92"/>
            <p:cNvSpPr/>
            <p:nvPr/>
          </p:nvSpPr>
          <p:spPr>
            <a:xfrm>
              <a:off x="838200" y="4114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1905000" y="3342042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/>
              <a:t>Process</a:t>
            </a:r>
          </a:p>
          <a:p>
            <a:pPr algn="ctr"/>
            <a:r>
              <a:rPr lang="en-US" altLang="zh-TW" sz="1400" i="1" dirty="0" smtClean="0"/>
              <a:t>Page Table</a:t>
            </a:r>
            <a:endParaRPr lang="zh-TW" altLang="en-US" sz="1400" i="1" dirty="0"/>
          </a:p>
        </p:txBody>
      </p:sp>
      <p:sp>
        <p:nvSpPr>
          <p:cNvPr id="95" name="矩形 94"/>
          <p:cNvSpPr/>
          <p:nvPr/>
        </p:nvSpPr>
        <p:spPr>
          <a:xfrm>
            <a:off x="1905000" y="31125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/>
        </p:nvSpPr>
        <p:spPr>
          <a:xfrm>
            <a:off x="1905000" y="26553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/>
        </p:nvSpPr>
        <p:spPr>
          <a:xfrm>
            <a:off x="1905000" y="2198132"/>
            <a:ext cx="1143000" cy="21771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/>
        </p:nvSpPr>
        <p:spPr>
          <a:xfrm>
            <a:off x="1905000" y="19695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/>
        </p:nvSpPr>
        <p:spPr>
          <a:xfrm>
            <a:off x="1905000" y="5779532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/>
              <a:t>Shadow</a:t>
            </a:r>
          </a:p>
          <a:p>
            <a:pPr algn="ctr"/>
            <a:r>
              <a:rPr lang="en-US" altLang="zh-TW" sz="1400" i="1" dirty="0" smtClean="0"/>
              <a:t>Page Table</a:t>
            </a:r>
            <a:endParaRPr lang="zh-TW" altLang="en-US" sz="1400" i="1" dirty="0"/>
          </a:p>
        </p:txBody>
      </p:sp>
      <p:sp>
        <p:nvSpPr>
          <p:cNvPr id="100" name="矩形 99"/>
          <p:cNvSpPr/>
          <p:nvPr/>
        </p:nvSpPr>
        <p:spPr>
          <a:xfrm>
            <a:off x="1905000" y="55509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/>
        </p:nvSpPr>
        <p:spPr>
          <a:xfrm>
            <a:off x="1905000" y="53223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/>
        </p:nvSpPr>
        <p:spPr>
          <a:xfrm>
            <a:off x="1905000" y="50937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/>
        </p:nvSpPr>
        <p:spPr>
          <a:xfrm>
            <a:off x="1905000" y="4865132"/>
            <a:ext cx="1143000" cy="21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>
            <a:off x="1905000" y="44079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矩形 104"/>
          <p:cNvSpPr/>
          <p:nvPr/>
        </p:nvSpPr>
        <p:spPr>
          <a:xfrm>
            <a:off x="3810000" y="3342042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/>
              <a:t>Process</a:t>
            </a:r>
          </a:p>
          <a:p>
            <a:pPr algn="ctr"/>
            <a:r>
              <a:rPr lang="en-US" altLang="zh-TW" sz="1400" i="1" dirty="0" smtClean="0"/>
              <a:t>Page Table</a:t>
            </a:r>
            <a:endParaRPr lang="zh-TW" altLang="en-US" sz="1400" i="1" dirty="0"/>
          </a:p>
        </p:txBody>
      </p:sp>
      <p:sp>
        <p:nvSpPr>
          <p:cNvPr id="106" name="矩形 105"/>
          <p:cNvSpPr/>
          <p:nvPr/>
        </p:nvSpPr>
        <p:spPr>
          <a:xfrm>
            <a:off x="3810000" y="31125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矩形 106"/>
          <p:cNvSpPr/>
          <p:nvPr/>
        </p:nvSpPr>
        <p:spPr>
          <a:xfrm>
            <a:off x="3810000" y="2655332"/>
            <a:ext cx="1143000" cy="21771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矩形 107"/>
          <p:cNvSpPr/>
          <p:nvPr/>
        </p:nvSpPr>
        <p:spPr>
          <a:xfrm>
            <a:off x="3810000" y="24267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/>
          <p:cNvSpPr/>
          <p:nvPr/>
        </p:nvSpPr>
        <p:spPr>
          <a:xfrm>
            <a:off x="3810000" y="1969532"/>
            <a:ext cx="1143000" cy="21771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/>
          <p:cNvSpPr/>
          <p:nvPr/>
        </p:nvSpPr>
        <p:spPr>
          <a:xfrm>
            <a:off x="3810000" y="5779532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/>
              <a:t>Shadow</a:t>
            </a:r>
          </a:p>
          <a:p>
            <a:pPr algn="ctr"/>
            <a:r>
              <a:rPr lang="en-US" altLang="zh-TW" sz="1400" i="1" dirty="0" smtClean="0"/>
              <a:t>Page Table</a:t>
            </a:r>
            <a:endParaRPr lang="zh-TW" altLang="en-US" sz="1400" i="1" dirty="0"/>
          </a:p>
        </p:txBody>
      </p:sp>
      <p:sp>
        <p:nvSpPr>
          <p:cNvPr id="111" name="矩形 110"/>
          <p:cNvSpPr/>
          <p:nvPr/>
        </p:nvSpPr>
        <p:spPr>
          <a:xfrm>
            <a:off x="3810000" y="55509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矩形 111"/>
          <p:cNvSpPr/>
          <p:nvPr/>
        </p:nvSpPr>
        <p:spPr>
          <a:xfrm>
            <a:off x="3810000" y="5093732"/>
            <a:ext cx="1143000" cy="21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矩形 112"/>
          <p:cNvSpPr/>
          <p:nvPr/>
        </p:nvSpPr>
        <p:spPr>
          <a:xfrm>
            <a:off x="3810000" y="48651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矩形 113"/>
          <p:cNvSpPr/>
          <p:nvPr/>
        </p:nvSpPr>
        <p:spPr>
          <a:xfrm>
            <a:off x="3810000" y="46365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矩形 114"/>
          <p:cNvSpPr/>
          <p:nvPr/>
        </p:nvSpPr>
        <p:spPr>
          <a:xfrm>
            <a:off x="3810000" y="4407932"/>
            <a:ext cx="1143000" cy="21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6" name="直線接點 115"/>
          <p:cNvCxnSpPr>
            <a:stCxn id="94" idx="2"/>
            <a:endCxn id="104" idx="0"/>
          </p:cNvCxnSpPr>
          <p:nvPr/>
        </p:nvCxnSpPr>
        <p:spPr>
          <a:xfrm rot="5400000">
            <a:off x="2134055" y="4065487"/>
            <a:ext cx="68489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>
            <a:stCxn id="105" idx="2"/>
            <a:endCxn id="115" idx="0"/>
          </p:cNvCxnSpPr>
          <p:nvPr/>
        </p:nvCxnSpPr>
        <p:spPr>
          <a:xfrm rot="5400000">
            <a:off x="4039055" y="4065487"/>
            <a:ext cx="68489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61"/>
          <p:cNvSpPr txBox="1"/>
          <p:nvPr/>
        </p:nvSpPr>
        <p:spPr>
          <a:xfrm>
            <a:off x="72808" y="3657600"/>
            <a:ext cx="137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Virtual PTPR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9" name="TextBox 62"/>
          <p:cNvSpPr txBox="1"/>
          <p:nvPr/>
        </p:nvSpPr>
        <p:spPr>
          <a:xfrm>
            <a:off x="149252" y="4103132"/>
            <a:ext cx="114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Real PTPR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0" name="肘形接點 76"/>
          <p:cNvCxnSpPr>
            <a:endCxn id="99" idx="2"/>
          </p:cNvCxnSpPr>
          <p:nvPr/>
        </p:nvCxnSpPr>
        <p:spPr>
          <a:xfrm rot="16200000" flipH="1">
            <a:off x="825975" y="4510006"/>
            <a:ext cx="1480717" cy="1820333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>
            <a:off x="0" y="4115710"/>
            <a:ext cx="914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字方塊 121"/>
          <p:cNvSpPr txBox="1"/>
          <p:nvPr/>
        </p:nvSpPr>
        <p:spPr>
          <a:xfrm>
            <a:off x="7543800" y="3658510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Guest OS</a:t>
            </a:r>
            <a:endParaRPr lang="zh-TW" altLang="en-US" sz="2400" dirty="0"/>
          </a:p>
        </p:txBody>
      </p:sp>
      <p:sp>
        <p:nvSpPr>
          <p:cNvPr id="123" name="文字方塊 122"/>
          <p:cNvSpPr txBox="1"/>
          <p:nvPr/>
        </p:nvSpPr>
        <p:spPr>
          <a:xfrm>
            <a:off x="7877821" y="402246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VMM</a:t>
            </a:r>
            <a:endParaRPr lang="zh-TW" altLang="en-US" sz="2400" dirty="0"/>
          </a:p>
        </p:txBody>
      </p:sp>
      <p:cxnSp>
        <p:nvCxnSpPr>
          <p:cNvPr id="124" name="肘形接點 123"/>
          <p:cNvCxnSpPr>
            <a:endCxn id="98" idx="0"/>
          </p:cNvCxnSpPr>
          <p:nvPr/>
        </p:nvCxnSpPr>
        <p:spPr>
          <a:xfrm rot="5400000" flipH="1" flipV="1">
            <a:off x="825975" y="1799725"/>
            <a:ext cx="1480717" cy="1820333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1905000" y="28839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矩形 125"/>
          <p:cNvSpPr/>
          <p:nvPr/>
        </p:nvSpPr>
        <p:spPr>
          <a:xfrm>
            <a:off x="3810000" y="21981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矩形 126"/>
          <p:cNvSpPr/>
          <p:nvPr/>
        </p:nvSpPr>
        <p:spPr>
          <a:xfrm>
            <a:off x="1905000" y="24267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矩形 127"/>
          <p:cNvSpPr/>
          <p:nvPr/>
        </p:nvSpPr>
        <p:spPr>
          <a:xfrm>
            <a:off x="1905000" y="46365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矩形 128"/>
          <p:cNvSpPr/>
          <p:nvPr/>
        </p:nvSpPr>
        <p:spPr>
          <a:xfrm>
            <a:off x="3810000" y="28839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矩形 129"/>
          <p:cNvSpPr/>
          <p:nvPr/>
        </p:nvSpPr>
        <p:spPr>
          <a:xfrm>
            <a:off x="3810000" y="53223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文字方塊 130"/>
          <p:cNvSpPr txBox="1"/>
          <p:nvPr/>
        </p:nvSpPr>
        <p:spPr>
          <a:xfrm>
            <a:off x="990600" y="6336268"/>
            <a:ext cx="296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Corresponding mapping table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32" name="肘形接點 131"/>
          <p:cNvCxnSpPr>
            <a:endCxn id="109" idx="0"/>
          </p:cNvCxnSpPr>
          <p:nvPr/>
        </p:nvCxnSpPr>
        <p:spPr>
          <a:xfrm rot="5400000" flipH="1" flipV="1">
            <a:off x="1778475" y="847225"/>
            <a:ext cx="1480717" cy="3725333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/>
          <p:nvPr/>
        </p:nvCxnSpPr>
        <p:spPr>
          <a:xfrm>
            <a:off x="2743200" y="1600200"/>
            <a:ext cx="1524000" cy="1588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字方塊 133"/>
          <p:cNvSpPr txBox="1"/>
          <p:nvPr/>
        </p:nvSpPr>
        <p:spPr>
          <a:xfrm>
            <a:off x="4267200" y="1383268"/>
            <a:ext cx="15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Context switch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35" name="肘形接點 76"/>
          <p:cNvCxnSpPr>
            <a:endCxn id="110" idx="2"/>
          </p:cNvCxnSpPr>
          <p:nvPr/>
        </p:nvCxnSpPr>
        <p:spPr>
          <a:xfrm rot="16200000" flipH="1">
            <a:off x="1778475" y="3557506"/>
            <a:ext cx="1480717" cy="3725333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>
            <a:off x="4419600" y="6248400"/>
            <a:ext cx="34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Switch the pointer to new location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5715000" y="3342042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/>
              <a:t>Process</a:t>
            </a:r>
          </a:p>
          <a:p>
            <a:pPr algn="ctr"/>
            <a:r>
              <a:rPr lang="en-US" altLang="zh-TW" sz="1400" i="1" dirty="0" smtClean="0"/>
              <a:t>Page Table</a:t>
            </a:r>
            <a:endParaRPr lang="zh-TW" altLang="en-US" sz="1400" i="1" dirty="0"/>
          </a:p>
        </p:txBody>
      </p:sp>
      <p:sp>
        <p:nvSpPr>
          <p:cNvPr id="138" name="矩形 137"/>
          <p:cNvSpPr/>
          <p:nvPr/>
        </p:nvSpPr>
        <p:spPr>
          <a:xfrm>
            <a:off x="5715000" y="2883932"/>
            <a:ext cx="1143000" cy="21771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5715000" y="26553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5715000" y="21981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矩形 140"/>
          <p:cNvSpPr/>
          <p:nvPr/>
        </p:nvSpPr>
        <p:spPr>
          <a:xfrm>
            <a:off x="5715000" y="2426732"/>
            <a:ext cx="1143000" cy="21771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矩形 141"/>
          <p:cNvSpPr/>
          <p:nvPr/>
        </p:nvSpPr>
        <p:spPr>
          <a:xfrm>
            <a:off x="5715000" y="19695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矩形 142"/>
          <p:cNvSpPr/>
          <p:nvPr/>
        </p:nvSpPr>
        <p:spPr>
          <a:xfrm>
            <a:off x="5715000" y="5779532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/>
              <a:t>Shadow</a:t>
            </a:r>
          </a:p>
          <a:p>
            <a:pPr algn="ctr"/>
            <a:r>
              <a:rPr lang="en-US" altLang="zh-TW" sz="1400" i="1" dirty="0" smtClean="0"/>
              <a:t>Page Table</a:t>
            </a:r>
            <a:endParaRPr lang="zh-TW" altLang="en-US" sz="1400" i="1" dirty="0"/>
          </a:p>
        </p:txBody>
      </p:sp>
      <p:sp>
        <p:nvSpPr>
          <p:cNvPr id="144" name="矩形 143"/>
          <p:cNvSpPr/>
          <p:nvPr/>
        </p:nvSpPr>
        <p:spPr>
          <a:xfrm>
            <a:off x="5715000" y="53223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矩形 144"/>
          <p:cNvSpPr/>
          <p:nvPr/>
        </p:nvSpPr>
        <p:spPr>
          <a:xfrm>
            <a:off x="5715000" y="50937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" name="矩形 145"/>
          <p:cNvSpPr/>
          <p:nvPr/>
        </p:nvSpPr>
        <p:spPr>
          <a:xfrm>
            <a:off x="5715000" y="48651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矩形 146"/>
          <p:cNvSpPr/>
          <p:nvPr/>
        </p:nvSpPr>
        <p:spPr>
          <a:xfrm>
            <a:off x="5715000" y="44079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8" name="直線接點 147"/>
          <p:cNvCxnSpPr>
            <a:stCxn id="137" idx="2"/>
            <a:endCxn id="147" idx="0"/>
          </p:cNvCxnSpPr>
          <p:nvPr/>
        </p:nvCxnSpPr>
        <p:spPr>
          <a:xfrm rot="5400000">
            <a:off x="5944055" y="4065487"/>
            <a:ext cx="68489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/>
          <p:cNvCxnSpPr/>
          <p:nvPr/>
        </p:nvCxnSpPr>
        <p:spPr>
          <a:xfrm>
            <a:off x="4800600" y="1512332"/>
            <a:ext cx="1524000" cy="1588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文字方塊 149"/>
          <p:cNvSpPr txBox="1"/>
          <p:nvPr/>
        </p:nvSpPr>
        <p:spPr>
          <a:xfrm>
            <a:off x="6324600" y="1295400"/>
            <a:ext cx="13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New process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51" name="肘形接點 150"/>
          <p:cNvCxnSpPr>
            <a:endCxn id="142" idx="0"/>
          </p:cNvCxnSpPr>
          <p:nvPr/>
        </p:nvCxnSpPr>
        <p:spPr>
          <a:xfrm rot="5400000" flipH="1" flipV="1">
            <a:off x="2730975" y="-105275"/>
            <a:ext cx="1480717" cy="5630333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矩形 151"/>
          <p:cNvSpPr/>
          <p:nvPr/>
        </p:nvSpPr>
        <p:spPr>
          <a:xfrm>
            <a:off x="5715000" y="55509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矩形 152"/>
          <p:cNvSpPr/>
          <p:nvPr/>
        </p:nvSpPr>
        <p:spPr>
          <a:xfrm>
            <a:off x="5715000" y="46365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4" name="肘形接點 76"/>
          <p:cNvCxnSpPr>
            <a:endCxn id="143" idx="2"/>
          </p:cNvCxnSpPr>
          <p:nvPr/>
        </p:nvCxnSpPr>
        <p:spPr>
          <a:xfrm rot="16200000" flipH="1">
            <a:off x="2730975" y="2605006"/>
            <a:ext cx="1480717" cy="5630333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字方塊 154"/>
          <p:cNvSpPr txBox="1"/>
          <p:nvPr/>
        </p:nvSpPr>
        <p:spPr>
          <a:xfrm>
            <a:off x="3124200" y="6400800"/>
            <a:ext cx="541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Create new shadow page table mapping to new process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56" name="文字方塊 155"/>
          <p:cNvSpPr txBox="1"/>
          <p:nvPr/>
        </p:nvSpPr>
        <p:spPr>
          <a:xfrm>
            <a:off x="6887965" y="17526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Access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57" name="弧形接點 156"/>
          <p:cNvCxnSpPr>
            <a:stCxn id="141" idx="3"/>
            <a:endCxn id="161" idx="3"/>
          </p:cNvCxnSpPr>
          <p:nvPr/>
        </p:nvCxnSpPr>
        <p:spPr>
          <a:xfrm>
            <a:off x="6858000" y="2535589"/>
            <a:ext cx="1588" cy="2209800"/>
          </a:xfrm>
          <a:prstGeom prst="curvedConnector3">
            <a:avLst>
              <a:gd name="adj1" fmla="val 14395466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弧形接點 100"/>
          <p:cNvCxnSpPr>
            <a:stCxn id="156" idx="2"/>
            <a:endCxn id="141" idx="3"/>
          </p:cNvCxnSpPr>
          <p:nvPr/>
        </p:nvCxnSpPr>
        <p:spPr>
          <a:xfrm rot="5400000">
            <a:off x="6868214" y="2111719"/>
            <a:ext cx="413657" cy="434083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弧形接點 100"/>
          <p:cNvCxnSpPr>
            <a:stCxn id="156" idx="2"/>
            <a:endCxn id="138" idx="3"/>
          </p:cNvCxnSpPr>
          <p:nvPr/>
        </p:nvCxnSpPr>
        <p:spPr>
          <a:xfrm rot="5400000">
            <a:off x="6639614" y="2340319"/>
            <a:ext cx="870857" cy="434083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弧形接點 159"/>
          <p:cNvCxnSpPr>
            <a:stCxn id="138" idx="3"/>
            <a:endCxn id="162" idx="3"/>
          </p:cNvCxnSpPr>
          <p:nvPr/>
        </p:nvCxnSpPr>
        <p:spPr>
          <a:xfrm>
            <a:off x="6858000" y="2992789"/>
            <a:ext cx="1588" cy="2438400"/>
          </a:xfrm>
          <a:prstGeom prst="curvedConnector3">
            <a:avLst>
              <a:gd name="adj1" fmla="val 22146921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矩形 160"/>
          <p:cNvSpPr/>
          <p:nvPr/>
        </p:nvSpPr>
        <p:spPr>
          <a:xfrm>
            <a:off x="5715000" y="4636532"/>
            <a:ext cx="1143000" cy="21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" name="矩形 161"/>
          <p:cNvSpPr/>
          <p:nvPr/>
        </p:nvSpPr>
        <p:spPr>
          <a:xfrm>
            <a:off x="5715000" y="5322332"/>
            <a:ext cx="1143000" cy="21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132"/>
          <p:cNvGrpSpPr/>
          <p:nvPr/>
        </p:nvGrpSpPr>
        <p:grpSpPr>
          <a:xfrm>
            <a:off x="7086600" y="4484132"/>
            <a:ext cx="1447800" cy="685800"/>
            <a:chOff x="6858000" y="5638800"/>
            <a:chExt cx="1447800" cy="685800"/>
          </a:xfrm>
        </p:grpSpPr>
        <p:sp>
          <p:nvSpPr>
            <p:cNvPr id="164" name="爆炸 1 163"/>
            <p:cNvSpPr/>
            <p:nvPr/>
          </p:nvSpPr>
          <p:spPr>
            <a:xfrm>
              <a:off x="6858000" y="5638800"/>
              <a:ext cx="1447800" cy="685800"/>
            </a:xfrm>
            <a:prstGeom prst="irregularSeal1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7086600" y="5802868"/>
              <a:ext cx="10061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C00000"/>
                  </a:solidFill>
                </a:rPr>
                <a:t>Page fault !</a:t>
              </a:r>
              <a:endParaRPr lang="zh-TW" altLang="en-US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6" name="文字方塊 165"/>
          <p:cNvSpPr txBox="1"/>
          <p:nvPr/>
        </p:nvSpPr>
        <p:spPr>
          <a:xfrm>
            <a:off x="7239000" y="593193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Load !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67" name="弧形接點 100"/>
          <p:cNvCxnSpPr/>
          <p:nvPr/>
        </p:nvCxnSpPr>
        <p:spPr>
          <a:xfrm rot="16200000" flipV="1">
            <a:off x="6989368" y="5376022"/>
            <a:ext cx="500743" cy="763477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弧形接點 100"/>
          <p:cNvCxnSpPr/>
          <p:nvPr/>
        </p:nvCxnSpPr>
        <p:spPr>
          <a:xfrm rot="16200000" flipV="1">
            <a:off x="6646468" y="5033122"/>
            <a:ext cx="1186543" cy="763477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矩形 168"/>
          <p:cNvSpPr/>
          <p:nvPr/>
        </p:nvSpPr>
        <p:spPr>
          <a:xfrm>
            <a:off x="5715000" y="3112532"/>
            <a:ext cx="1143000" cy="217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1" grpId="1"/>
      <p:bldP spid="134" grpId="0"/>
      <p:bldP spid="134" grpId="1"/>
      <p:bldP spid="136" grpId="0"/>
      <p:bldP spid="136" grpId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0" grpId="0"/>
      <p:bldP spid="155" grpId="0"/>
      <p:bldP spid="156" grpId="0"/>
      <p:bldP spid="161" grpId="0" animBg="1"/>
      <p:bldP spid="1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</a:t>
            </a:r>
            <a:r>
              <a:rPr lang="en-US" dirty="0" smtClean="0"/>
              <a:t>Fault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physical page fault occurs, should VMM inject this exception to guest OS?</a:t>
            </a:r>
          </a:p>
          <a:p>
            <a:pPr lvl="1"/>
            <a:r>
              <a:rPr lang="en-US" dirty="0" smtClean="0"/>
              <a:t>If the page entry in the page table of guest OS is still valid, VMM should prepare the corresponding page and not inject any exception to guest OS.</a:t>
            </a:r>
          </a:p>
          <a:p>
            <a:pPr lvl="1"/>
            <a:r>
              <a:rPr lang="en-US" dirty="0" smtClean="0"/>
              <a:t>If the page entry in the page table of guest Os is invalid either, then VMM should directly inject the virtual page fault to guest OS.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68C-4E7C-42CB-B7A5-CABF891239B3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guest OS wants to modify its page tables, VMM needs to intercept this operation.</a:t>
            </a:r>
          </a:p>
          <a:p>
            <a:pPr lvl="1"/>
            <a:r>
              <a:rPr lang="en-US" dirty="0" smtClean="0"/>
              <a:t>When guest OS reloads PTBR, CPU will trap to VMM due to the Ring Compression nature.</a:t>
            </a:r>
          </a:p>
          <a:p>
            <a:pPr lvl="1"/>
            <a:r>
              <a:rPr lang="en-US" dirty="0" smtClean="0"/>
              <a:t>VMM will walk the page table of guest OS and modify the related shadow page table to make MMU get host physical address.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881B-1116-41B1-98C5-4E149734C771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7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848600" cy="563563"/>
          </a:xfrm>
        </p:spPr>
        <p:txBody>
          <a:bodyPr/>
          <a:lstStyle/>
          <a:p>
            <a:r>
              <a:rPr lang="en-US" dirty="0"/>
              <a:t>Difficulties of </a:t>
            </a:r>
            <a:r>
              <a:rPr lang="en-US" dirty="0" smtClean="0"/>
              <a:t>Shadow </a:t>
            </a:r>
            <a:r>
              <a:rPr lang="en-US" dirty="0"/>
              <a:t>P</a:t>
            </a:r>
            <a:r>
              <a:rPr lang="en-US" dirty="0" smtClean="0"/>
              <a:t>age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 page table implementation is extremely complex.</a:t>
            </a:r>
          </a:p>
          <a:p>
            <a:r>
              <a:rPr lang="en-US" dirty="0" smtClean="0"/>
              <a:t>Page fault mechanism and synchronization issues are critical.</a:t>
            </a:r>
          </a:p>
          <a:p>
            <a:r>
              <a:rPr lang="en-US" dirty="0" smtClean="0"/>
              <a:t>Host memory space overhead is considerable.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Hardware Solution for MMU</a:t>
            </a:r>
            <a:endParaRPr 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2CE5-1E38-42D5-BA31-294B1427437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Page Table (EPT)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EPT implements one more page table hierarchy.</a:t>
            </a:r>
          </a:p>
          <a:p>
            <a:pPr lvl="1"/>
            <a:r>
              <a:rPr lang="en-US" dirty="0" smtClean="0"/>
              <a:t>One page table is maintained by guest OS, which is used to generate guest physical address.</a:t>
            </a:r>
          </a:p>
          <a:p>
            <a:pPr lvl="1"/>
            <a:r>
              <a:rPr lang="en-US" dirty="0" smtClean="0"/>
              <a:t>The other page table is maintained by VMM, which is used to map guest physical address to host physical address.</a:t>
            </a:r>
          </a:p>
          <a:p>
            <a:pPr lvl="1"/>
            <a:r>
              <a:rPr lang="en-US" dirty="0" smtClean="0"/>
              <a:t>For each memory access operation, EPT MMU will directly get guest physical address from guest page table, and then get host physical address by the VMM mapping table automatically.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4AE6-07A1-4BF5-8574-4AC2DAD748D5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operation :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175" y="2414780"/>
            <a:ext cx="649922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26423" y="27532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8</a:t>
            </a:r>
            <a:endParaRPr lang="en-US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23759" y="25234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9</a:t>
            </a:r>
            <a:endParaRPr lang="en-US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09413" y="2286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6</a:t>
            </a:r>
            <a:endParaRPr lang="en-US" sz="1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10949" y="27532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en-US" sz="1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0867" y="25234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endParaRPr lang="en-US" sz="1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1569" y="2286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n-US" sz="1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44" idx="0"/>
          </p:cNvCxnSpPr>
          <p:nvPr/>
        </p:nvCxnSpPr>
        <p:spPr>
          <a:xfrm rot="5400000">
            <a:off x="3050735" y="3080765"/>
            <a:ext cx="1157816" cy="10567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50" idx="0"/>
          </p:cNvCxnSpPr>
          <p:nvPr/>
        </p:nvCxnSpPr>
        <p:spPr>
          <a:xfrm rot="16200000" flipH="1">
            <a:off x="3832145" y="3356129"/>
            <a:ext cx="1142001" cy="4902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4" idx="0"/>
            <a:endCxn id="9" idx="2"/>
          </p:cNvCxnSpPr>
          <p:nvPr/>
        </p:nvCxnSpPr>
        <p:spPr>
          <a:xfrm rot="5400000" flipH="1" flipV="1">
            <a:off x="4554445" y="3584135"/>
            <a:ext cx="1142001" cy="34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44" idx="0"/>
          </p:cNvCxnSpPr>
          <p:nvPr/>
        </p:nvCxnSpPr>
        <p:spPr>
          <a:xfrm rot="5400000">
            <a:off x="3634520" y="2267213"/>
            <a:ext cx="1387583" cy="24541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50" idx="0"/>
          </p:cNvCxnSpPr>
          <p:nvPr/>
        </p:nvCxnSpPr>
        <p:spPr>
          <a:xfrm rot="5400000">
            <a:off x="4415929" y="3032808"/>
            <a:ext cx="1371768" cy="907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4" idx="0"/>
            <a:endCxn id="10" idx="2"/>
          </p:cNvCxnSpPr>
          <p:nvPr/>
        </p:nvCxnSpPr>
        <p:spPr>
          <a:xfrm rot="5400000" flipH="1" flipV="1">
            <a:off x="5119520" y="2789292"/>
            <a:ext cx="1371768" cy="1394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44" idx="0"/>
          </p:cNvCxnSpPr>
          <p:nvPr/>
        </p:nvCxnSpPr>
        <p:spPr>
          <a:xfrm rot="5400000">
            <a:off x="4208608" y="1455647"/>
            <a:ext cx="1625061" cy="38397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50" idx="0"/>
          </p:cNvCxnSpPr>
          <p:nvPr/>
        </p:nvCxnSpPr>
        <p:spPr>
          <a:xfrm rot="5400000">
            <a:off x="4990017" y="2221242"/>
            <a:ext cx="1609246" cy="2292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4" idx="0"/>
            <a:endCxn id="11" idx="2"/>
          </p:cNvCxnSpPr>
          <p:nvPr/>
        </p:nvCxnSpPr>
        <p:spPr>
          <a:xfrm rot="5400000" flipH="1" flipV="1">
            <a:off x="5686132" y="1985202"/>
            <a:ext cx="1609246" cy="2764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910756" y="418806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457760" y="4172245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917835" y="4172245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endCxn id="60" idx="1"/>
          </p:cNvCxnSpPr>
          <p:nvPr/>
        </p:nvCxnSpPr>
        <p:spPr>
          <a:xfrm flipV="1">
            <a:off x="7998871" y="2823253"/>
            <a:ext cx="2847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283575" y="2684753"/>
            <a:ext cx="497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Data</a:t>
            </a:r>
            <a:endParaRPr lang="en-US" sz="1200" b="1" i="1" dirty="0"/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85" y="5029054"/>
            <a:ext cx="3860915" cy="144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40CB-F197-4F90-B1A2-59FF19AA830B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57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CPU Virtualization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Emulation techniques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Trap and emulate model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Hardware assistance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Memory Virtualization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Shadow page table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Hardware assistance</a:t>
            </a:r>
          </a:p>
          <a:p>
            <a:r>
              <a:rPr lang="en-US" dirty="0" smtClean="0"/>
              <a:t>IO Virtualization</a:t>
            </a:r>
          </a:p>
          <a:p>
            <a:pPr lvl="1"/>
            <a:r>
              <a:rPr lang="en-US" dirty="0" smtClean="0"/>
              <a:t>Device model</a:t>
            </a:r>
          </a:p>
          <a:p>
            <a:pPr lvl="1"/>
            <a:r>
              <a:rPr lang="en-US" dirty="0" smtClean="0"/>
              <a:t>Hardware assistance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7BE5-F012-4740-AEA9-2D99E28E4946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Goal :</a:t>
            </a:r>
          </a:p>
          <a:p>
            <a:pPr lvl="1"/>
            <a:r>
              <a:rPr lang="en-US" dirty="0" smtClean="0"/>
              <a:t>Share or create IO devices for virtual machines.</a:t>
            </a:r>
          </a:p>
          <a:p>
            <a:r>
              <a:rPr lang="en-US" dirty="0" smtClean="0"/>
              <a:t>Traditional IO techniques :</a:t>
            </a:r>
          </a:p>
          <a:p>
            <a:pPr lvl="1"/>
            <a:r>
              <a:rPr lang="en-US" dirty="0" smtClean="0"/>
              <a:t>Direct memory Access (DMA)</a:t>
            </a:r>
          </a:p>
          <a:p>
            <a:pPr lvl="1"/>
            <a:r>
              <a:rPr lang="en-US" dirty="0" smtClean="0"/>
              <a:t>PCI / PCI Express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054-3273-44CB-918B-0F94EB9AABA3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524000"/>
          </a:xfrm>
        </p:spPr>
        <p:txBody>
          <a:bodyPr/>
          <a:lstStyle/>
          <a:p>
            <a:r>
              <a:rPr lang="en-US" dirty="0" smtClean="0"/>
              <a:t>Provide the entire operating system on same or different host ISA</a:t>
            </a:r>
          </a:p>
          <a:p>
            <a:r>
              <a:rPr lang="en-US" dirty="0" smtClean="0"/>
              <a:t>Constructed at ISA level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020"/>
          <a:stretch>
            <a:fillRect/>
          </a:stretch>
        </p:blipFill>
        <p:spPr bwMode="auto">
          <a:xfrm>
            <a:off x="1351547" y="3505200"/>
            <a:ext cx="6801853" cy="266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6FD-F698-48A9-917A-05B2CAA9B250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414713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Implementation Layers :</a:t>
            </a:r>
          </a:p>
          <a:p>
            <a:pPr lvl="1"/>
            <a:r>
              <a:rPr lang="en-US" dirty="0" smtClean="0"/>
              <a:t>System call</a:t>
            </a:r>
          </a:p>
          <a:p>
            <a:pPr lvl="2"/>
            <a:r>
              <a:rPr lang="en-US" dirty="0" smtClean="0"/>
              <a:t>The interface between applications and guest OS.</a:t>
            </a:r>
          </a:p>
          <a:p>
            <a:pPr lvl="1"/>
            <a:r>
              <a:rPr lang="en-US" dirty="0" smtClean="0"/>
              <a:t>Driver call</a:t>
            </a:r>
          </a:p>
          <a:p>
            <a:pPr lvl="2"/>
            <a:r>
              <a:rPr lang="en-US" dirty="0" smtClean="0"/>
              <a:t>The interface between guest OS and IO device drivers.</a:t>
            </a:r>
          </a:p>
          <a:p>
            <a:pPr lvl="1"/>
            <a:r>
              <a:rPr lang="en-US" dirty="0" smtClean="0"/>
              <a:t>IO operation</a:t>
            </a:r>
          </a:p>
          <a:p>
            <a:pPr lvl="2"/>
            <a:r>
              <a:rPr lang="en-US" dirty="0" smtClean="0"/>
              <a:t>The interface between IO device driver of guest OS and virtualized hardware ( in VMM ).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1ABD-7631-474F-9009-3CD8CFFA6197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42582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696200" cy="563563"/>
          </a:xfrm>
        </p:spPr>
        <p:txBody>
          <a:bodyPr/>
          <a:lstStyle/>
          <a:p>
            <a:r>
              <a:rPr lang="en-US" dirty="0" smtClean="0"/>
              <a:t>System Call Level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When an application invokes a system call, CPU traps to VMM.</a:t>
            </a:r>
          </a:p>
          <a:p>
            <a:r>
              <a:rPr lang="en-US" dirty="0" smtClean="0"/>
              <a:t>VMM maintains shadowed IO system call routines to simulate system calls.</a:t>
            </a:r>
          </a:p>
          <a:p>
            <a:r>
              <a:rPr lang="en-US" dirty="0" smtClean="0"/>
              <a:t>After simulation, VMM directly returns to application in gust OS.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240" y="1550670"/>
            <a:ext cx="46577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6060-E294-4498-A242-A907517ED13B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425" y="1371600"/>
            <a:ext cx="34321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001000" cy="563563"/>
          </a:xfrm>
        </p:spPr>
        <p:txBody>
          <a:bodyPr/>
          <a:lstStyle/>
          <a:p>
            <a:r>
              <a:rPr lang="en-US" dirty="0" smtClean="0"/>
              <a:t>Device Driver Level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800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Utilize </a:t>
            </a:r>
            <a:r>
              <a:rPr lang="en-US" dirty="0" err="1" smtClean="0"/>
              <a:t>para</a:t>
            </a:r>
            <a:r>
              <a:rPr lang="en-US" dirty="0"/>
              <a:t>-</a:t>
            </a:r>
            <a:r>
              <a:rPr lang="en-US" dirty="0" smtClean="0"/>
              <a:t>virtualization technique, which means IO device drivers in guest OS need be modified.</a:t>
            </a:r>
          </a:p>
          <a:p>
            <a:r>
              <a:rPr lang="en-US" dirty="0" smtClean="0"/>
              <a:t>The IO operation is invoked by means of hyper-call between the modified device driver and VMM IO component.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680" y="3647440"/>
            <a:ext cx="36274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B4C-9AF8-45E4-8FE8-7AF2422DCBAA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42582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924800" cy="563563"/>
          </a:xfrm>
        </p:spPr>
        <p:txBody>
          <a:bodyPr/>
          <a:lstStyle/>
          <a:p>
            <a:r>
              <a:rPr lang="en-US" dirty="0" smtClean="0"/>
              <a:t>IO Operation Level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4958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approaches</a:t>
            </a:r>
          </a:p>
          <a:p>
            <a:pPr lvl="1"/>
            <a:r>
              <a:rPr lang="en-US" dirty="0" smtClean="0"/>
              <a:t>Memory mapped IO </a:t>
            </a:r>
          </a:p>
          <a:p>
            <a:pPr lvl="2"/>
            <a:r>
              <a:rPr lang="en-US" dirty="0" smtClean="0"/>
              <a:t>Loads/stores to specific region of real memory</a:t>
            </a:r>
          </a:p>
          <a:p>
            <a:pPr lvl="2"/>
            <a:r>
              <a:rPr lang="en-US" dirty="0" smtClean="0"/>
              <a:t>The memory mapped IO region is protected.</a:t>
            </a:r>
          </a:p>
          <a:p>
            <a:pPr lvl="1"/>
            <a:r>
              <a:rPr lang="en-US" dirty="0" smtClean="0"/>
              <a:t>Port mapped IO</a:t>
            </a:r>
          </a:p>
          <a:p>
            <a:pPr lvl="2"/>
            <a:r>
              <a:rPr lang="en-US" dirty="0" smtClean="0"/>
              <a:t>Special input/output instructions with special addresses.</a:t>
            </a:r>
          </a:p>
          <a:p>
            <a:pPr lvl="2"/>
            <a:r>
              <a:rPr lang="en-US" dirty="0" smtClean="0"/>
              <a:t>The IO instructions are privileged.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515" y="3779520"/>
            <a:ext cx="45053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7074-2A0C-4F82-B7AF-DBBE7C1E215B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/>
          <a:lstStyle/>
          <a:p>
            <a:r>
              <a:rPr lang="en-US" dirty="0" smtClean="0"/>
              <a:t>IO operation level implementation is of full virtualization.</a:t>
            </a:r>
          </a:p>
          <a:p>
            <a:r>
              <a:rPr lang="en-US" dirty="0" smtClean="0"/>
              <a:t>Logic relation between guest OS and VMM :</a:t>
            </a:r>
          </a:p>
          <a:p>
            <a:pPr lvl="1"/>
            <a:r>
              <a:rPr lang="en-US" dirty="0" smtClean="0"/>
              <a:t>VMM intercepts IO operations from guest OS, and passes them to device model on a running platform.</a:t>
            </a:r>
          </a:p>
          <a:p>
            <a:pPr lvl="1"/>
            <a:r>
              <a:rPr lang="en-US" dirty="0" smtClean="0"/>
              <a:t>A Device model needs to emulate the IO operation </a:t>
            </a:r>
          </a:p>
          <a:p>
            <a:pPr lvl="2"/>
            <a:r>
              <a:rPr lang="en-US" dirty="0" smtClean="0"/>
              <a:t>Port mapped IO</a:t>
            </a:r>
          </a:p>
          <a:p>
            <a:pPr lvl="2"/>
            <a:r>
              <a:rPr lang="en-US" dirty="0" smtClean="0"/>
              <a:t>Memory mapped IO</a:t>
            </a:r>
          </a:p>
          <a:p>
            <a:pPr lvl="2"/>
            <a:r>
              <a:rPr lang="en-US" dirty="0"/>
              <a:t>DMA mapped </a:t>
            </a:r>
            <a:r>
              <a:rPr lang="en-US" dirty="0" smtClean="0"/>
              <a:t>IO</a:t>
            </a:r>
          </a:p>
          <a:p>
            <a:pPr lvl="2"/>
            <a:r>
              <a:rPr lang="en-US" dirty="0" smtClean="0"/>
              <a:t>... etc.</a:t>
            </a:r>
          </a:p>
          <a:p>
            <a:pPr lvl="1"/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343400"/>
            <a:ext cx="30616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FA8-8558-4DFB-8643-7E433CFCBD7E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766" y="3352800"/>
            <a:ext cx="4058634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32" y="3352800"/>
            <a:ext cx="4058634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600200"/>
          </a:xfrm>
        </p:spPr>
        <p:txBody>
          <a:bodyPr/>
          <a:lstStyle/>
          <a:p>
            <a:pPr marL="422910" indent="-365760">
              <a:buFont typeface="+mj-lt"/>
              <a:buAutoNum type="arabicPeriod"/>
            </a:pPr>
            <a:r>
              <a:rPr lang="en-US" dirty="0" smtClean="0"/>
              <a:t>Device model is implemented as a part of VMM.</a:t>
            </a:r>
          </a:p>
          <a:p>
            <a:pPr marL="422910" indent="-365760">
              <a:buFont typeface="+mj-lt"/>
              <a:buAutoNum type="arabicPeriod"/>
            </a:pPr>
            <a:r>
              <a:rPr lang="en-US" dirty="0" smtClean="0"/>
              <a:t>Device model is running in user space as a stand alone service.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8298" y="6336268"/>
            <a:ext cx="21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Type 1 Virtualization</a:t>
            </a:r>
            <a:endParaRPr lang="en-US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6332" y="6336268"/>
            <a:ext cx="21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Type 2 Virtualization</a:t>
            </a:r>
            <a:endParaRPr lang="en-US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CB11-B2EC-491F-91C8-BA85771F7E89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Model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Initialization – device discovery</a:t>
            </a:r>
          </a:p>
          <a:p>
            <a:pPr lvl="1"/>
            <a:r>
              <a:rPr lang="en-US" dirty="0" smtClean="0"/>
              <a:t>VMM lets guest OS discover the virtualized IO devices. Then guest OS will load the device driver.</a:t>
            </a:r>
          </a:p>
          <a:p>
            <a:r>
              <a:rPr lang="en-US" dirty="0" smtClean="0"/>
              <a:t>Operation – access interception</a:t>
            </a:r>
          </a:p>
          <a:p>
            <a:pPr lvl="1"/>
            <a:r>
              <a:rPr lang="en-US" dirty="0" smtClean="0"/>
              <a:t>When guest OS requests IO operations, VMM will intercept those accesses. After virtual device operations, VMM returns the control to guest OS.</a:t>
            </a:r>
          </a:p>
          <a:p>
            <a:r>
              <a:rPr lang="en-US" dirty="0" smtClean="0"/>
              <a:t>Virtualization – device virtualization</a:t>
            </a:r>
          </a:p>
          <a:p>
            <a:pPr lvl="1"/>
            <a:r>
              <a:rPr lang="en-US" dirty="0" smtClean="0"/>
              <a:t>Device model emulates the real electronic logic to satisfy all device interface definition and its effects.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129A-BC7D-4D36-ADED-80330E431CA5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Non-enumerable device: ex PS/2 keyboard</a:t>
            </a:r>
          </a:p>
          <a:p>
            <a:pPr lvl="1"/>
            <a:r>
              <a:rPr lang="en-US" dirty="0" smtClean="0"/>
              <a:t>These devices have their own hard-coded numbers.</a:t>
            </a:r>
          </a:p>
          <a:p>
            <a:pPr lvl="1"/>
            <a:r>
              <a:rPr lang="en-US" dirty="0" smtClean="0"/>
              <a:t>VMM setups status of the virtual device ports.</a:t>
            </a:r>
          </a:p>
          <a:p>
            <a:r>
              <a:rPr lang="en-US" dirty="0" smtClean="0"/>
              <a:t>Enumerable physical device: ex: PCI, </a:t>
            </a:r>
            <a:r>
              <a:rPr lang="en-US" dirty="0" err="1" smtClean="0"/>
              <a:t>PCIe</a:t>
            </a:r>
            <a:endParaRPr lang="en-US" dirty="0" smtClean="0"/>
          </a:p>
          <a:p>
            <a:pPr lvl="1"/>
            <a:r>
              <a:rPr lang="en-US" dirty="0" smtClean="0"/>
              <a:t>They have a complete device discover method.</a:t>
            </a:r>
          </a:p>
          <a:p>
            <a:pPr lvl="1"/>
            <a:r>
              <a:rPr lang="en-US" dirty="0" smtClean="0"/>
              <a:t>VMM has to emulate the device and the bus behavior.</a:t>
            </a:r>
          </a:p>
          <a:p>
            <a:r>
              <a:rPr lang="en-US" dirty="0" smtClean="0"/>
              <a:t>Virtualize non-exist devices</a:t>
            </a:r>
          </a:p>
          <a:p>
            <a:pPr lvl="1"/>
            <a:r>
              <a:rPr lang="en-US" dirty="0" smtClean="0"/>
              <a:t>VMM must define and emulate all functions of these devices.  Guest OS needs to load some new drivers of these virtual devices.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6C03-BA5F-41E2-9F96-E2D4C4FD86A0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Interception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 port mapped IO operation</a:t>
            </a:r>
          </a:p>
          <a:p>
            <a:pPr lvl="1"/>
            <a:r>
              <a:rPr lang="en-US" dirty="0" smtClean="0"/>
              <a:t>Direct device assignment: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VMM should turn </a:t>
            </a:r>
            <a:r>
              <a:rPr lang="en-US" b="1" i="1" dirty="0" smtClean="0"/>
              <a:t>ON</a:t>
            </a:r>
            <a:r>
              <a:rPr lang="en-US" dirty="0" smtClean="0"/>
              <a:t> the physical IO bitmap.</a:t>
            </a:r>
          </a:p>
          <a:p>
            <a:pPr lvl="2"/>
            <a:r>
              <a:rPr lang="en-US" dirty="0" smtClean="0"/>
              <a:t>All the IO instructions (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IN</a:t>
            </a:r>
            <a:r>
              <a:rPr lang="en-US" dirty="0" smtClean="0"/>
              <a:t>/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OUT</a:t>
            </a:r>
            <a:r>
              <a:rPr lang="en-US" dirty="0" smtClean="0"/>
              <a:t>) from guest OS will be directly performed onto hardware without VMM intervention.</a:t>
            </a:r>
          </a:p>
          <a:p>
            <a:pPr lvl="1"/>
            <a:r>
              <a:rPr lang="en-US" dirty="0" smtClean="0"/>
              <a:t>Indirect device assignment</a:t>
            </a:r>
          </a:p>
          <a:p>
            <a:pPr lvl="2"/>
            <a:r>
              <a:rPr lang="en-US" dirty="0" smtClean="0"/>
              <a:t>VMM should turn </a:t>
            </a:r>
            <a:r>
              <a:rPr lang="en-US" b="1" i="1" dirty="0" smtClean="0"/>
              <a:t>OFF</a:t>
            </a:r>
            <a:r>
              <a:rPr lang="en-US" dirty="0" smtClean="0"/>
              <a:t> the physical IO bitmap.</a:t>
            </a:r>
          </a:p>
          <a:p>
            <a:pPr lvl="2"/>
            <a:r>
              <a:rPr lang="en-US" dirty="0" smtClean="0"/>
              <a:t>All the IO instructions from guest OS will be intercepted by VMM and forward to physical hardware.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9E8E-D22A-4A2E-BB4A-5D1982AB3C8C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Interception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Memory mapped IO operation</a:t>
            </a:r>
          </a:p>
          <a:p>
            <a:pPr lvl="1"/>
            <a:r>
              <a:rPr lang="en-US" dirty="0" smtClean="0"/>
              <a:t>Direct device assignment</a:t>
            </a:r>
          </a:p>
          <a:p>
            <a:pPr lvl="2"/>
            <a:r>
              <a:rPr lang="en-US" dirty="0" smtClean="0"/>
              <a:t>VMM uses the shadow page table to map IO device addressing space of guest OS to the space of host.</a:t>
            </a:r>
          </a:p>
          <a:p>
            <a:pPr lvl="2"/>
            <a:r>
              <a:rPr lang="en-US" dirty="0" smtClean="0"/>
              <a:t>All IO operations from guest OS won’t be intercepted.</a:t>
            </a:r>
          </a:p>
          <a:p>
            <a:pPr lvl="1"/>
            <a:r>
              <a:rPr lang="en-US" dirty="0" smtClean="0"/>
              <a:t>Indirect device assignment</a:t>
            </a:r>
          </a:p>
          <a:p>
            <a:pPr lvl="2"/>
            <a:r>
              <a:rPr lang="en-US" dirty="0" smtClean="0"/>
              <a:t>VMM makes all entries of the IO device addressing space in the shadow page table to be invalid.</a:t>
            </a:r>
          </a:p>
          <a:p>
            <a:pPr lvl="2"/>
            <a:r>
              <a:rPr lang="en-US" dirty="0" smtClean="0"/>
              <a:t>When guest OS accesses those addressing space, it will introduce the page fault which trap CPU to VMM for device emulation.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0EFF-2EB1-4CCE-BDFF-E7305A73CE6A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63563"/>
          </a:xfrm>
        </p:spPr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a Virtual Machine Monitor?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534400" cy="2163763"/>
          </a:xfrm>
        </p:spPr>
        <p:txBody>
          <a:bodyPr/>
          <a:lstStyle/>
          <a:p>
            <a:r>
              <a:rPr lang="en-US" dirty="0" smtClean="0"/>
              <a:t>A Virtual Machine Monitor (VMM) or Hypervisor is </a:t>
            </a:r>
            <a:r>
              <a:rPr lang="en-US" dirty="0"/>
              <a:t>a</a:t>
            </a:r>
            <a:r>
              <a:rPr lang="en-US" dirty="0" smtClean="0"/>
              <a:t> software layer to support and manage the execution of VMs.</a:t>
            </a:r>
          </a:p>
          <a:p>
            <a:r>
              <a:rPr lang="en-US" dirty="0" smtClean="0"/>
              <a:t>System architecture 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17900"/>
            <a:ext cx="3276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8600"/>
            <a:ext cx="29257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 bwMode="auto">
          <a:xfrm>
            <a:off x="4876800" y="3124200"/>
            <a:ext cx="1066800" cy="1434920"/>
          </a:xfrm>
          <a:prstGeom prst="roundRect">
            <a:avLst>
              <a:gd name="adj" fmla="val 10166"/>
            </a:avLst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</a:rPr>
              <a:t>VM1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969358" y="3124200"/>
            <a:ext cx="1066800" cy="1434920"/>
          </a:xfrm>
          <a:prstGeom prst="roundRect">
            <a:avLst>
              <a:gd name="adj" fmla="val 10166"/>
            </a:avLst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VM2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073721" y="3124200"/>
            <a:ext cx="1066800" cy="1434920"/>
          </a:xfrm>
          <a:prstGeom prst="roundRect">
            <a:avLst>
              <a:gd name="adj" fmla="val 10166"/>
            </a:avLst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VM3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3DA-52A3-4E21-9D0B-97E29ACC4907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6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make guest OS directly access IO addresses?</a:t>
            </a:r>
          </a:p>
          <a:p>
            <a:pPr lvl="1"/>
            <a:r>
              <a:rPr lang="en-US" dirty="0" smtClean="0"/>
              <a:t>Other than software approaches discussed above, we can make use of the hardware assistance </a:t>
            </a:r>
          </a:p>
          <a:p>
            <a:r>
              <a:rPr lang="en-US" dirty="0" smtClean="0"/>
              <a:t>How to make DMA directly access memory space in guest OS?</a:t>
            </a:r>
          </a:p>
          <a:p>
            <a:pPr lvl="1"/>
            <a:r>
              <a:rPr lang="en-US" dirty="0" smtClean="0"/>
              <a:t>For the synchronous DMA, guest OS can assign the correct host physical memory address.</a:t>
            </a:r>
          </a:p>
          <a:p>
            <a:pPr lvl="1"/>
            <a:r>
              <a:rPr lang="en-US" dirty="0" smtClean="0"/>
              <a:t>For the asynchronous DMA, hardware must access memory from host OS which involves the VMM.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5632-CCA8-4C70-AFF0-A8A00D858A3C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 hardware solutions</a:t>
            </a:r>
          </a:p>
          <a:p>
            <a:pPr lvl="1"/>
            <a:r>
              <a:rPr lang="en-US" dirty="0" smtClean="0"/>
              <a:t>Implement DMA remapping in hardware</a:t>
            </a:r>
          </a:p>
          <a:p>
            <a:pPr lvl="2"/>
            <a:r>
              <a:rPr lang="en-US" dirty="0" smtClean="0"/>
              <a:t>Remap DMA operations automatically by hardware.</a:t>
            </a:r>
          </a:p>
          <a:p>
            <a:pPr lvl="2"/>
            <a:r>
              <a:rPr lang="en-US" dirty="0" smtClean="0"/>
              <a:t>For example, </a:t>
            </a:r>
            <a:r>
              <a:rPr lang="en-US" b="1" i="1" dirty="0" smtClean="0"/>
              <a:t>Intel VT-d</a:t>
            </a:r>
            <a:r>
              <a:rPr lang="en-US" dirty="0" smtClean="0"/>
              <a:t> .</a:t>
            </a:r>
          </a:p>
          <a:p>
            <a:pPr lvl="1"/>
            <a:r>
              <a:rPr lang="en-US" dirty="0" smtClean="0"/>
              <a:t>Specify IO virtualization standards of PCI Express devices</a:t>
            </a:r>
          </a:p>
          <a:p>
            <a:pPr lvl="2"/>
            <a:r>
              <a:rPr lang="en-US" dirty="0" smtClean="0"/>
              <a:t>Implement </a:t>
            </a:r>
            <a:r>
              <a:rPr lang="en-US" dirty="0" err="1" smtClean="0"/>
              <a:t>virtualizable</a:t>
            </a:r>
            <a:r>
              <a:rPr lang="en-US" dirty="0" smtClean="0"/>
              <a:t> device with PCI Express interface.</a:t>
            </a:r>
          </a:p>
          <a:p>
            <a:pPr lvl="2"/>
            <a:r>
              <a:rPr lang="en-US" dirty="0" smtClean="0"/>
              <a:t>For example, </a:t>
            </a:r>
            <a:r>
              <a:rPr lang="en-US" b="1" i="1" dirty="0" smtClean="0"/>
              <a:t>SR-IOV</a:t>
            </a:r>
            <a:r>
              <a:rPr lang="en-US" dirty="0" smtClean="0"/>
              <a:t> or </a:t>
            </a:r>
            <a:r>
              <a:rPr lang="en-US" b="1" i="1" dirty="0" smtClean="0"/>
              <a:t>MR-IOV</a:t>
            </a:r>
            <a:r>
              <a:rPr lang="en-US" dirty="0" smtClean="0"/>
              <a:t>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7B1-B00D-4372-BFCB-16D6920ABE6A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VT-d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r>
              <a:rPr lang="en-US" dirty="0" smtClean="0"/>
              <a:t>Add DMA remapping hardware component.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333533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663" y="2362200"/>
            <a:ext cx="333533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86606" y="5802868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Software Approach</a:t>
            </a:r>
            <a:endParaRPr lang="en-US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9303" y="5802868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Hardware Approach</a:t>
            </a:r>
            <a:endParaRPr lang="en-US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21480" y="4011168"/>
            <a:ext cx="640080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B70-127F-42B7-8E5A-DDF778D77FDE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Based Device Sharing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400133" cy="47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681-3DC2-4179-BA32-172F6452E60F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</a:t>
            </a:r>
            <a:r>
              <a:rPr lang="en-US" dirty="0" smtClean="0"/>
              <a:t>irect Assignment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760782"/>
            <a:ext cx="6019800" cy="464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B99B-8ED3-4722-A474-78458734C062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Based Sharing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1"/>
            <a:ext cx="632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15EA-7D2D-4361-9E95-23DFABEA6018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86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563563"/>
          </a:xfrm>
        </p:spPr>
        <p:txBody>
          <a:bodyPr/>
          <a:lstStyle/>
          <a:p>
            <a:r>
              <a:rPr lang="en-US" dirty="0" smtClean="0"/>
              <a:t>Single Root IO Virtualization (SRIOV)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standard for natively shared </a:t>
            </a:r>
            <a:r>
              <a:rPr lang="en-US" dirty="0" err="1" smtClean="0"/>
              <a:t>PCIe</a:t>
            </a:r>
            <a:r>
              <a:rPr lang="en-US" dirty="0" smtClean="0"/>
              <a:t> devices.</a:t>
            </a:r>
          </a:p>
          <a:p>
            <a:r>
              <a:rPr lang="en-US" dirty="0" smtClean="0"/>
              <a:t>Basic components :</a:t>
            </a:r>
          </a:p>
          <a:p>
            <a:pPr lvl="1"/>
            <a:r>
              <a:rPr lang="en-US" dirty="0" smtClean="0"/>
              <a:t>Physical Functions (PFs):</a:t>
            </a:r>
          </a:p>
          <a:p>
            <a:pPr lvl="2"/>
            <a:r>
              <a:rPr lang="en-US" dirty="0" smtClean="0"/>
              <a:t>These are full </a:t>
            </a:r>
            <a:r>
              <a:rPr lang="en-US" dirty="0" err="1" smtClean="0"/>
              <a:t>PCIe</a:t>
            </a:r>
            <a:r>
              <a:rPr lang="en-US" dirty="0" smtClean="0"/>
              <a:t> functions that include the SR-IOV Extended Capability.  Used to configure and manage the SR-IOV functionality. </a:t>
            </a:r>
          </a:p>
          <a:p>
            <a:pPr lvl="1"/>
            <a:r>
              <a:rPr lang="en-US" dirty="0" smtClean="0"/>
              <a:t>Virtual Functions (VFs):</a:t>
            </a:r>
          </a:p>
          <a:p>
            <a:pPr lvl="2"/>
            <a:r>
              <a:rPr lang="en-US" dirty="0" smtClean="0"/>
              <a:t>These are “lightweight” </a:t>
            </a:r>
            <a:r>
              <a:rPr lang="en-US" dirty="0" err="1" smtClean="0"/>
              <a:t>PCIe</a:t>
            </a:r>
            <a:r>
              <a:rPr lang="en-US" dirty="0" smtClean="0"/>
              <a:t> functions that contain the resources necessary for data movement but have a carefully minimized set of configuration resources. 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264-717B-4ADF-9AE1-E2FF4928B023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SRIOV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600200"/>
            <a:ext cx="5819169" cy="487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4D0-7F52-4673-8D83-F2A501CE50AE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NTHU CS5421 Cloud Computing 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Books :</a:t>
            </a:r>
          </a:p>
          <a:p>
            <a:pPr lvl="1"/>
            <a:r>
              <a:rPr lang="en-US" altLang="zh-TW" sz="2000" dirty="0"/>
              <a:t>James E. Smith &amp; Ravi Nair, </a:t>
            </a:r>
            <a:r>
              <a:rPr lang="en-US" altLang="zh-TW" sz="2000" b="1" i="1" dirty="0"/>
              <a:t>Virtual Machines</a:t>
            </a:r>
            <a:r>
              <a:rPr lang="en-US" altLang="zh-TW" sz="2000" dirty="0"/>
              <a:t>, Elsevier Inc., 2005</a:t>
            </a:r>
          </a:p>
          <a:p>
            <a:pPr lvl="1"/>
            <a:r>
              <a:rPr lang="zh-TW" altLang="en-US" sz="2000" dirty="0"/>
              <a:t>英特爾開源軟件技術中心 </a:t>
            </a:r>
            <a:r>
              <a:rPr lang="en-US" altLang="zh-TW" sz="2000" dirty="0"/>
              <a:t>&amp; </a:t>
            </a:r>
            <a:r>
              <a:rPr lang="zh-TW" altLang="en-US" sz="2000" dirty="0"/>
              <a:t>復旦大學並行處理研究所</a:t>
            </a:r>
            <a:r>
              <a:rPr lang="en-US" altLang="zh-TW" sz="2000" dirty="0"/>
              <a:t>, </a:t>
            </a:r>
            <a:r>
              <a:rPr lang="zh-TW" altLang="en-US" sz="2000" b="1" i="1" dirty="0"/>
              <a:t>系統虛擬化 </a:t>
            </a:r>
            <a:r>
              <a:rPr lang="en-US" altLang="zh-TW" sz="2000" b="1" i="1" dirty="0"/>
              <a:t>–</a:t>
            </a:r>
            <a:r>
              <a:rPr lang="zh-TW" altLang="en-US" sz="2000" b="1" i="1" dirty="0"/>
              <a:t> 原理與實現</a:t>
            </a:r>
            <a:r>
              <a:rPr lang="en-US" altLang="zh-TW" sz="2000" dirty="0"/>
              <a:t>, </a:t>
            </a:r>
            <a:r>
              <a:rPr lang="zh-TW" altLang="en-US" sz="2000" dirty="0"/>
              <a:t>北京 </a:t>
            </a:r>
            <a:r>
              <a:rPr lang="en-US" altLang="zh-TW" sz="2000" dirty="0"/>
              <a:t>:</a:t>
            </a:r>
            <a:r>
              <a:rPr lang="zh-TW" altLang="en-US" sz="2000" dirty="0"/>
              <a:t> 清華大學出版社</a:t>
            </a:r>
            <a:r>
              <a:rPr lang="en-US" altLang="zh-TW" sz="2000" dirty="0"/>
              <a:t>, 2009.03</a:t>
            </a:r>
          </a:p>
          <a:p>
            <a:r>
              <a:rPr lang="en-US" altLang="zh-TW" dirty="0"/>
              <a:t>Web resources :</a:t>
            </a:r>
            <a:endParaRPr lang="en-US" altLang="zh-TW" sz="1700" dirty="0"/>
          </a:p>
          <a:p>
            <a:pPr lvl="1"/>
            <a:r>
              <a:rPr lang="en-US" altLang="zh-TW" sz="2000" dirty="0" err="1"/>
              <a:t>Xen</a:t>
            </a:r>
            <a:r>
              <a:rPr lang="en-US" altLang="zh-TW" sz="2000" dirty="0"/>
              <a:t> project </a:t>
            </a:r>
            <a:r>
              <a:rPr lang="en-US" altLang="zh-TW" sz="2000" i="1" dirty="0"/>
              <a:t>http://www.xen.org</a:t>
            </a:r>
          </a:p>
          <a:p>
            <a:pPr lvl="1"/>
            <a:r>
              <a:rPr lang="en-US" altLang="zh-TW" sz="2000" dirty="0"/>
              <a:t>KVM project </a:t>
            </a:r>
            <a:r>
              <a:rPr lang="en-US" altLang="zh-TW" sz="2000" i="1" dirty="0"/>
              <a:t>http://www.linux-kvm.org/page/Main_Page</a:t>
            </a:r>
          </a:p>
          <a:p>
            <a:pPr lvl="1"/>
            <a:r>
              <a:rPr lang="en-US" altLang="zh-TW" sz="2000" dirty="0"/>
              <a:t>IBM </a:t>
            </a:r>
            <a:r>
              <a:rPr lang="en-US" altLang="zh-TW" sz="2000" dirty="0" err="1"/>
              <a:t>VirtIO</a:t>
            </a:r>
            <a:r>
              <a:rPr lang="en-US" altLang="zh-TW" sz="2000" dirty="0"/>
              <a:t> survey </a:t>
            </a:r>
            <a:r>
              <a:rPr lang="en-US" altLang="zh-TW" sz="2000" i="1" dirty="0"/>
              <a:t>https://www.ibm.com/developerworks/linux/library/l-virtio</a:t>
            </a:r>
          </a:p>
          <a:p>
            <a:pPr lvl="1"/>
            <a:r>
              <a:rPr lang="en-US" altLang="zh-TW" sz="2000" dirty="0"/>
              <a:t>PCI-SIG IO virtualization specification </a:t>
            </a:r>
            <a:r>
              <a:rPr lang="en-US" altLang="zh-TW" sz="2000" i="1" dirty="0"/>
              <a:t>http://www.pcisig.com/specifications/iov</a:t>
            </a:r>
          </a:p>
          <a:p>
            <a:endParaRPr lang="zh-TW" altLang="en-US" sz="3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8DBC-7CDB-4C1F-B1A8-D23EFEBAE31E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357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Other resources :</a:t>
            </a:r>
          </a:p>
          <a:p>
            <a:pPr lvl="1"/>
            <a:r>
              <a:rPr lang="en-US" altLang="zh-TW" dirty="0"/>
              <a:t>Lecture slides of “Virtual Machine” course (5200) in NCTU</a:t>
            </a:r>
          </a:p>
          <a:p>
            <a:pPr lvl="1"/>
            <a:r>
              <a:rPr lang="en-US" altLang="zh-TW" dirty="0" err="1"/>
              <a:t>Vmware</a:t>
            </a:r>
            <a:r>
              <a:rPr lang="en-US" altLang="zh-TW" dirty="0"/>
              <a:t> Overview </a:t>
            </a:r>
            <a:r>
              <a:rPr lang="en-US" altLang="zh-TW" dirty="0" err="1"/>
              <a:t>Openline</a:t>
            </a:r>
            <a:r>
              <a:rPr lang="en-US" altLang="zh-TW" dirty="0"/>
              <a:t> presentation slides </a:t>
            </a:r>
            <a:r>
              <a:rPr lang="en-US" altLang="zh-TW" i="1" dirty="0"/>
              <a:t>http://www.openline.nl</a:t>
            </a:r>
          </a:p>
          <a:p>
            <a:pPr lvl="1"/>
            <a:r>
              <a:rPr lang="en-US" altLang="zh-TW" dirty="0" err="1"/>
              <a:t>Xen</a:t>
            </a:r>
            <a:r>
              <a:rPr lang="en-US" altLang="zh-TW" dirty="0"/>
              <a:t> presentation </a:t>
            </a:r>
            <a:r>
              <a:rPr lang="en-US" altLang="zh-TW" i="1" dirty="0">
                <a:hlinkClick r:id="rId2"/>
              </a:rPr>
              <a:t>http://</a:t>
            </a:r>
            <a:r>
              <a:rPr lang="en-US" altLang="zh-TW" i="1" dirty="0" smtClean="0">
                <a:hlinkClick r:id="rId2"/>
              </a:rPr>
              <a:t>www.cl.cam.ac.uk/research/srg/netos/papers/2006-xen-fosdem.ppt</a:t>
            </a:r>
            <a:endParaRPr lang="en-US" altLang="zh-TW" i="1" dirty="0" smtClean="0"/>
          </a:p>
          <a:p>
            <a:pPr lvl="1"/>
            <a:r>
              <a:rPr lang="en-US" altLang="zh-TW" dirty="0"/>
              <a:t>Lecture notes from </a:t>
            </a:r>
            <a:r>
              <a:rPr lang="en-US" altLang="zh-TW" dirty="0" err="1"/>
              <a:t>Yeh-Ching</a:t>
            </a:r>
            <a:r>
              <a:rPr lang="en-US" altLang="zh-TW" dirty="0"/>
              <a:t> Chung</a:t>
            </a:r>
          </a:p>
          <a:p>
            <a:pPr lvl="1"/>
            <a:endParaRPr lang="en-US" altLang="zh-TW" sz="2000" i="1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8DBC-7CDB-4C1F-B1A8-D23EFEBAE31E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Types of VMMs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Classified by VMM’s role on host machines</a:t>
            </a:r>
          </a:p>
          <a:p>
            <a:pPr lvl="1"/>
            <a:r>
              <a:rPr lang="en-US" dirty="0" smtClean="0"/>
              <a:t>Type 1 – Bare metal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VMMs run directly on the host's hardware as a hardware control.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Ex: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Xen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dirty="0" smtClean="0"/>
              <a:t>Type 2 – Hosted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VMMs are software applications running within a conventional operating system. 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Ex: KVM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0EFA-23C1-4615-8E84-F996E1710041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Classified by virtualization methods</a:t>
            </a:r>
          </a:p>
          <a:p>
            <a:pPr lvl="1"/>
            <a:r>
              <a:rPr lang="en-US" dirty="0" smtClean="0"/>
              <a:t>Full-Virtualization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VMM simulates enough hardware to allow 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unmodified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guest OS.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Ex: KVM with QEMU </a:t>
            </a:r>
          </a:p>
          <a:p>
            <a:pPr lvl="1"/>
            <a:r>
              <a:rPr lang="en-US" dirty="0" smtClean="0"/>
              <a:t>Para-Virtualization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Guest OS needs to modified to use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special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APIs provided by VMM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Ex: KVM with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virtio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EC27-2BD5-45C2-ADBF-FB207D252EF2}" type="datetime1">
              <a:rPr lang="en-US" altLang="zh-TW" smtClean="0"/>
              <a:t>11/9/15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CloudComputing</Template>
  <TotalTime>34925</TotalTime>
  <Words>3856</Words>
  <Application>Microsoft Macintosh PowerPoint</Application>
  <PresentationFormat>On-screen Show (4:3)</PresentationFormat>
  <Paragraphs>687</Paragraphs>
  <Slides>79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real machine</vt:lpstr>
      <vt:lpstr>Image</vt:lpstr>
      <vt:lpstr>PowerPoint Presentation</vt:lpstr>
      <vt:lpstr>What is Virtualization?</vt:lpstr>
      <vt:lpstr>Goals of Virtualization in Clouds</vt:lpstr>
      <vt:lpstr>What is a Virtual Machine?</vt:lpstr>
      <vt:lpstr>Process Virtual Machine</vt:lpstr>
      <vt:lpstr>System Virtual Machine</vt:lpstr>
      <vt:lpstr>What’s a Virtual Machine Monitor?</vt:lpstr>
      <vt:lpstr>Types of VMMs</vt:lpstr>
      <vt:lpstr>Types of VMMs</vt:lpstr>
      <vt:lpstr>Full-Virtualization</vt:lpstr>
      <vt:lpstr>Para-Virtualization</vt:lpstr>
      <vt:lpstr>Examples</vt:lpstr>
      <vt:lpstr>Outline</vt:lpstr>
      <vt:lpstr>Emulation</vt:lpstr>
      <vt:lpstr>Three Emulation Implementations</vt:lpstr>
      <vt:lpstr>Interpretation</vt:lpstr>
      <vt:lpstr>Interpretation</vt:lpstr>
      <vt:lpstr>Static Binary Translation</vt:lpstr>
      <vt:lpstr>Static Binary Translation</vt:lpstr>
      <vt:lpstr>Binary Translation</vt:lpstr>
      <vt:lpstr>Dynamic Binary Translation</vt:lpstr>
      <vt:lpstr>Register Mapping Problem</vt:lpstr>
      <vt:lpstr>Register Mapping Problem</vt:lpstr>
      <vt:lpstr>From Emulation to Virtualization</vt:lpstr>
      <vt:lpstr>Virtualization Requirements</vt:lpstr>
      <vt:lpstr>Handling Privilege Instructions</vt:lpstr>
      <vt:lpstr>Trap and Emulate Model</vt:lpstr>
      <vt:lpstr> Ring Aliasing</vt:lpstr>
      <vt:lpstr>Context Switch of VMs</vt:lpstr>
      <vt:lpstr>System State Management</vt:lpstr>
      <vt:lpstr>For Type-2 VMMs</vt:lpstr>
      <vt:lpstr>Para-Virtualization</vt:lpstr>
      <vt:lpstr>Binary Translation</vt:lpstr>
      <vt:lpstr>Binary Translation</vt:lpstr>
      <vt:lpstr>Difficulties of Binary Translation</vt:lpstr>
      <vt:lpstr>Hardware Solution</vt:lpstr>
      <vt:lpstr>Intel VT-x</vt:lpstr>
      <vt:lpstr>Intel VT-x</vt:lpstr>
      <vt:lpstr>Context Switch</vt:lpstr>
      <vt:lpstr>System State Management</vt:lpstr>
      <vt:lpstr>Binding Virtual CPU to VM</vt:lpstr>
      <vt:lpstr>Outline</vt:lpstr>
      <vt:lpstr>Memory Virtualization</vt:lpstr>
      <vt:lpstr>Memory Management Unit (MMU)</vt:lpstr>
      <vt:lpstr>Translation Lookaside Buffer (TLB)</vt:lpstr>
      <vt:lpstr>Memory Virtualization Architecture</vt:lpstr>
      <vt:lpstr>Memory Virtualization</vt:lpstr>
      <vt:lpstr>Shadow Page Table </vt:lpstr>
      <vt:lpstr>Virtualized MMU</vt:lpstr>
      <vt:lpstr>Construct Shadow Page Table</vt:lpstr>
      <vt:lpstr>Implementation with PTBR </vt:lpstr>
      <vt:lpstr>Shadow Page Table Operations</vt:lpstr>
      <vt:lpstr>Page Fault </vt:lpstr>
      <vt:lpstr>Page Protection</vt:lpstr>
      <vt:lpstr>Difficulties of Shadow Page Table</vt:lpstr>
      <vt:lpstr>Extended Page Table (EPT) </vt:lpstr>
      <vt:lpstr>Example of EPT</vt:lpstr>
      <vt:lpstr>Outline</vt:lpstr>
      <vt:lpstr>IO Virtualization</vt:lpstr>
      <vt:lpstr>IO Virtualization</vt:lpstr>
      <vt:lpstr>System Call Level Implementation</vt:lpstr>
      <vt:lpstr>Device Driver Level Implementation</vt:lpstr>
      <vt:lpstr>IO Operation Level Implementation</vt:lpstr>
      <vt:lpstr>Device Model</vt:lpstr>
      <vt:lpstr>Two Kinds of Implementations</vt:lpstr>
      <vt:lpstr>Device Model Operations</vt:lpstr>
      <vt:lpstr>Device Discovery</vt:lpstr>
      <vt:lpstr>Access Interception</vt:lpstr>
      <vt:lpstr>Access Interception</vt:lpstr>
      <vt:lpstr>Performance Issues</vt:lpstr>
      <vt:lpstr>Hardware Solutions</vt:lpstr>
      <vt:lpstr>Intel VT-d</vt:lpstr>
      <vt:lpstr>Software Based Device Sharing</vt:lpstr>
      <vt:lpstr>Hardware Direct Assignment</vt:lpstr>
      <vt:lpstr>Hardware Based Sharing</vt:lpstr>
      <vt:lpstr>Single Root IO Virtualization (SRIOV)</vt:lpstr>
      <vt:lpstr>SRIOV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IaaS - Server Virtualization</dc:title>
  <dc:creator>cyhuang</dc:creator>
  <cp:lastModifiedBy>Roger</cp:lastModifiedBy>
  <cp:revision>2471</cp:revision>
  <dcterms:created xsi:type="dcterms:W3CDTF">2006-08-16T00:00:00Z</dcterms:created>
  <dcterms:modified xsi:type="dcterms:W3CDTF">2011-09-14T20:59:16Z</dcterms:modified>
</cp:coreProperties>
</file>