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304" r:id="rId2"/>
    <p:sldId id="428" r:id="rId3"/>
    <p:sldId id="408" r:id="rId4"/>
    <p:sldId id="303" r:id="rId5"/>
    <p:sldId id="330" r:id="rId6"/>
    <p:sldId id="369" r:id="rId7"/>
    <p:sldId id="429" r:id="rId8"/>
    <p:sldId id="455" r:id="rId9"/>
    <p:sldId id="431" r:id="rId10"/>
    <p:sldId id="433" r:id="rId11"/>
    <p:sldId id="438" r:id="rId12"/>
    <p:sldId id="439" r:id="rId13"/>
    <p:sldId id="440" r:id="rId14"/>
    <p:sldId id="442" r:id="rId15"/>
    <p:sldId id="434" r:id="rId16"/>
    <p:sldId id="445" r:id="rId17"/>
    <p:sldId id="446" r:id="rId18"/>
    <p:sldId id="454" r:id="rId19"/>
    <p:sldId id="312" r:id="rId20"/>
    <p:sldId id="314" r:id="rId21"/>
    <p:sldId id="411" r:id="rId22"/>
    <p:sldId id="413" r:id="rId23"/>
    <p:sldId id="414" r:id="rId24"/>
    <p:sldId id="415" r:id="rId25"/>
    <p:sldId id="450" r:id="rId26"/>
    <p:sldId id="416" r:id="rId27"/>
    <p:sldId id="417" r:id="rId28"/>
    <p:sldId id="375" r:id="rId29"/>
    <p:sldId id="453" r:id="rId30"/>
    <p:sldId id="315" r:id="rId31"/>
    <p:sldId id="316" r:id="rId32"/>
    <p:sldId id="317" r:id="rId33"/>
    <p:sldId id="426" r:id="rId34"/>
    <p:sldId id="427" r:id="rId35"/>
    <p:sldId id="421" r:id="rId36"/>
    <p:sldId id="422" r:id="rId37"/>
    <p:sldId id="423" r:id="rId38"/>
    <p:sldId id="376" r:id="rId39"/>
    <p:sldId id="377" r:id="rId40"/>
    <p:sldId id="387" r:id="rId41"/>
    <p:sldId id="452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92AA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62" autoAdjust="0"/>
    <p:restoredTop sz="82871" autoAdjust="0"/>
  </p:normalViewPr>
  <p:slideViewPr>
    <p:cSldViewPr>
      <p:cViewPr varScale="1">
        <p:scale>
          <a:sx n="109" d="100"/>
          <a:sy n="109" d="100"/>
        </p:scale>
        <p:origin x="-8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5" d="100"/>
        <a:sy n="145" d="100"/>
      </p:scale>
      <p:origin x="0" y="665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C43D9E-4AF9-4CBB-9DE0-D83B5A0A087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3054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43D9E-4AF9-4CBB-9DE0-D83B5A0A0874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are two types of device drivers in Linux, </a:t>
            </a:r>
            <a:r>
              <a:rPr lang="en-US" altLang="zh-TW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 device drivers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altLang="zh-TW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block device drivers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 device drivers communicate directly with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user program, with no buffering in between. A terminal is an example of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character device driver; communication between the device driver and the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hardware is performed a character at a time.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contrast, the communication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between the driver and the hardware is at a much higher granularity in the case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block device drivers, like those for disks. In this case, user programs access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 through an area reserved for the transfer of a block of data.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38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39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FA5A3-E274-4694-B6A5-D346393E3593}" type="slidenum">
              <a:rPr lang="zh-TW" altLang="en-US" smtClean="0"/>
              <a:pPr/>
              <a:t>40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Change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FA5A3-E274-4694-B6A5-D346393E3593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43D9E-4AF9-4CBB-9DE0-D83B5A0A0874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43D9E-4AF9-4CBB-9DE0-D83B5A0A0874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9D9C8-615C-4CBB-A055-6EF332B5D3D9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6602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9D9C8-615C-4CBB-A055-6EF332B5D3D9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9011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NOT</a:t>
            </a:r>
            <a:r>
              <a:rPr lang="en-US" altLang="zh-TW" baseline="0" dirty="0" smtClean="0"/>
              <a:t> sure about the valid bit case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9D9C8-615C-4CBB-A055-6EF332B5D3D9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0652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Freeform 17"/>
          <p:cNvSpPr>
            <a:spLocks/>
          </p:cNvSpPr>
          <p:nvPr/>
        </p:nvSpPr>
        <p:spPr bwMode="gray">
          <a:xfrm>
            <a:off x="-9525" y="1447800"/>
            <a:ext cx="9164638" cy="3832225"/>
          </a:xfrm>
          <a:custGeom>
            <a:avLst/>
            <a:gdLst>
              <a:gd name="T0" fmla="*/ 12 w 5773"/>
              <a:gd name="T1" fmla="*/ 124 h 2414"/>
              <a:gd name="T2" fmla="*/ 1381 w 5773"/>
              <a:gd name="T3" fmla="*/ 12 h 2414"/>
              <a:gd name="T4" fmla="*/ 4064 w 5773"/>
              <a:gd name="T5" fmla="*/ 581 h 2414"/>
              <a:gd name="T6" fmla="*/ 5773 w 5773"/>
              <a:gd name="T7" fmla="*/ 118 h 2414"/>
              <a:gd name="T8" fmla="*/ 5766 w 5773"/>
              <a:gd name="T9" fmla="*/ 2151 h 2414"/>
              <a:gd name="T10" fmla="*/ 3966 w 5773"/>
              <a:gd name="T11" fmla="*/ 2263 h 2414"/>
              <a:gd name="T12" fmla="*/ 1963 w 5773"/>
              <a:gd name="T13" fmla="*/ 1897 h 2414"/>
              <a:gd name="T14" fmla="*/ 6 w 5773"/>
              <a:gd name="T15" fmla="*/ 2407 h 2414"/>
              <a:gd name="T16" fmla="*/ 12 w 5773"/>
              <a:gd name="T17" fmla="*/ 124 h 2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0" name="Freeform 18"/>
          <p:cNvSpPr>
            <a:spLocks/>
          </p:cNvSpPr>
          <p:nvPr/>
        </p:nvSpPr>
        <p:spPr bwMode="gray">
          <a:xfrm>
            <a:off x="-9525" y="1730375"/>
            <a:ext cx="9150350" cy="3265488"/>
          </a:xfrm>
          <a:custGeom>
            <a:avLst/>
            <a:gdLst>
              <a:gd name="T0" fmla="*/ 6 w 5764"/>
              <a:gd name="T1" fmla="*/ 272 h 2057"/>
              <a:gd name="T2" fmla="*/ 1453 w 5764"/>
              <a:gd name="T3" fmla="*/ 10 h 2057"/>
              <a:gd name="T4" fmla="*/ 4182 w 5764"/>
              <a:gd name="T5" fmla="*/ 482 h 2057"/>
              <a:gd name="T6" fmla="*/ 5764 w 5764"/>
              <a:gd name="T7" fmla="*/ 154 h 2057"/>
              <a:gd name="T8" fmla="*/ 5764 w 5764"/>
              <a:gd name="T9" fmla="*/ 1806 h 2057"/>
              <a:gd name="T10" fmla="*/ 4005 w 5764"/>
              <a:gd name="T11" fmla="*/ 1994 h 2057"/>
              <a:gd name="T12" fmla="*/ 1891 w 5764"/>
              <a:gd name="T13" fmla="*/ 1522 h 2057"/>
              <a:gd name="T14" fmla="*/ 6 w 5764"/>
              <a:gd name="T15" fmla="*/ 1967 h 2057"/>
              <a:gd name="T16" fmla="*/ 6 w 5764"/>
              <a:gd name="T17" fmla="*/ 272 h 2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3091" name="Group 19"/>
          <p:cNvGrpSpPr>
            <a:grpSpLocks/>
          </p:cNvGrpSpPr>
          <p:nvPr/>
        </p:nvGrpSpPr>
        <p:grpSpPr bwMode="auto"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3092" name="Oval 20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25490"/>
                    <a:invGamma/>
                  </a:schemeClr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93" name="Oval 21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3095" name="Oval 23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3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96" name="Oval 24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097" name="Group 25"/>
          <p:cNvGrpSpPr>
            <a:grpSpLocks/>
          </p:cNvGrpSpPr>
          <p:nvPr/>
        </p:nvGrpSpPr>
        <p:grpSpPr bwMode="auto"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3098" name="Oval 26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3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99" name="Oval 27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fld id="{7A6D6E22-E7E2-46F7-93A2-B52367F9C847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fld id="{94EE9B0C-B639-4C57-9115-5CF73F3D9D48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/>
        </p:spPr>
        <p:txBody>
          <a:bodyPr/>
          <a:lstStyle>
            <a:lvl1pPr>
              <a:defRPr sz="4800" b="1" cap="none" spc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defRPr>
            </a:lvl1pPr>
          </a:lstStyle>
          <a:p>
            <a:pPr lvl="0"/>
            <a:r>
              <a:rPr lang="zh-TW" altLang="en-US" noProof="0" dirty="0" smtClean="0"/>
              <a:t>按一下以編輯母片標題樣式</a:t>
            </a:r>
            <a:endParaRPr lang="en-US" altLang="zh-TW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63968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pPr lvl="0"/>
            <a:r>
              <a:rPr lang="zh-TW" altLang="en-US" noProof="0" dirty="0" smtClean="0"/>
              <a:t>按一下以編輯母片副標題樣式</a:t>
            </a:r>
            <a:endParaRPr lang="en-US" altLang="zh-TW" noProof="0" dirty="0" smtClean="0"/>
          </a:p>
        </p:txBody>
      </p:sp>
      <p:pic>
        <p:nvPicPr>
          <p:cNvPr id="92162" name="Picture 2" descr="精神標誌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D9D9DB"/>
              </a:clrFrom>
              <a:clrTo>
                <a:srgbClr val="D9D9D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1331640" cy="13159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6183C0-F7F7-4CB3-8242-3E61925D7D50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EC334-BF90-4ACB-B689-BFF1DF404CE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5263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0E131B-3B7B-45F3-B032-B6B69D35807F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50EA5-1EAE-477D-B2E3-2D1D2B4686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0828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r>
              <a:rPr lang="zh-TW" altLang="en-US" smtClean="0"/>
              <a:t>按一下圖示以新增表格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F530A79B-31D9-4D3B-97AE-8535CBE3F9C8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3999AB04-9A81-40DC-8A2C-F209E0BF9C2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4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319392" cy="792088"/>
          </a:xfrm>
        </p:spPr>
        <p:txBody>
          <a:bodyPr/>
          <a:lstStyle>
            <a:lvl1pPr>
              <a:defRPr lang="zh-TW" altLang="en-US" dirty="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F9437-D7C6-4603-912A-D95F42D6E5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293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EFF99F-C1B1-468A-9F29-82922C29BE8A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4814F-E8F4-4BC9-B78C-B23BFC4A8FC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890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D4C275-A41C-4897-9E4F-F94F3BA1C87A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08BBEF-E6DE-4671-B56C-624835893D4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974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082174-DAE2-407C-9CEB-B3602950BF7B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13B2C-99E4-4F4D-9187-E5E8B7BBD4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8350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624227-4650-440D-BA6E-D37480B403CF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142350-D71F-4D1B-A614-825F50F7969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02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84F8AC-AC7C-4B27-873A-F121F0646844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868F1-4A90-4D1D-AE0E-7663063CA1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6689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769D74-806D-489D-9AEB-8D760D55A14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DEB9E-3A0F-4F10-A1CA-71AAE4CA815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873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49D768-525F-4EAF-8E93-C6EFFE58426E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3D51C-CDD3-43E1-B461-5FB6949E81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4306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vmlDrawing" Target="../drawings/vmlDrawing1.vml"/><Relationship Id="rId15" Type="http://schemas.openxmlformats.org/officeDocument/2006/relationships/oleObject" Target="../embeddings/oleObject1.bin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0" y="0"/>
          <a:ext cx="91440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" name="Image" r:id="rId15" imgW="9561905" imgH="1600000" progId="">
                  <p:embed/>
                </p:oleObj>
              </mc:Choice>
              <mc:Fallback>
                <p:oleObj name="Image" r:id="rId15" imgW="9561905" imgH="1600000" progId="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5AAE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DDDDD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Freeform 16"/>
          <p:cNvSpPr>
            <a:spLocks/>
          </p:cNvSpPr>
          <p:nvPr/>
        </p:nvSpPr>
        <p:spPr bwMode="gray">
          <a:xfrm>
            <a:off x="-11113" y="280988"/>
            <a:ext cx="9155113" cy="1620837"/>
          </a:xfrm>
          <a:custGeom>
            <a:avLst/>
            <a:gdLst>
              <a:gd name="T0" fmla="*/ 6 w 5767"/>
              <a:gd name="T1" fmla="*/ 109 h 1021"/>
              <a:gd name="T2" fmla="*/ 1427 w 5767"/>
              <a:gd name="T3" fmla="*/ 46 h 1021"/>
              <a:gd name="T4" fmla="*/ 4032 w 5767"/>
              <a:gd name="T5" fmla="*/ 255 h 1021"/>
              <a:gd name="T6" fmla="*/ 5767 w 5767"/>
              <a:gd name="T7" fmla="*/ 0 h 1021"/>
              <a:gd name="T8" fmla="*/ 5767 w 5767"/>
              <a:gd name="T9" fmla="*/ 776 h 1021"/>
              <a:gd name="T10" fmla="*/ 4065 w 5767"/>
              <a:gd name="T11" fmla="*/ 831 h 1021"/>
              <a:gd name="T12" fmla="*/ 1984 w 5767"/>
              <a:gd name="T13" fmla="*/ 674 h 1021"/>
              <a:gd name="T14" fmla="*/ 14 w 5767"/>
              <a:gd name="T15" fmla="*/ 995 h 1021"/>
              <a:gd name="T16" fmla="*/ 6 w 5767"/>
              <a:gd name="T17" fmla="*/ 109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41" name="Freeform 17"/>
          <p:cNvSpPr>
            <a:spLocks/>
          </p:cNvSpPr>
          <p:nvPr/>
        </p:nvSpPr>
        <p:spPr bwMode="gray">
          <a:xfrm>
            <a:off x="-20638" y="533400"/>
            <a:ext cx="9161463" cy="1006475"/>
          </a:xfrm>
          <a:custGeom>
            <a:avLst/>
            <a:gdLst>
              <a:gd name="T0" fmla="*/ 20 w 5771"/>
              <a:gd name="T1" fmla="*/ 109 h 634"/>
              <a:gd name="T2" fmla="*/ 1442 w 5771"/>
              <a:gd name="T3" fmla="*/ 3 h 634"/>
              <a:gd name="T4" fmla="*/ 4150 w 5771"/>
              <a:gd name="T5" fmla="*/ 148 h 634"/>
              <a:gd name="T6" fmla="*/ 5771 w 5771"/>
              <a:gd name="T7" fmla="*/ 37 h 634"/>
              <a:gd name="T8" fmla="*/ 5771 w 5771"/>
              <a:gd name="T9" fmla="*/ 557 h 634"/>
              <a:gd name="T10" fmla="*/ 3942 w 5771"/>
              <a:gd name="T11" fmla="*/ 592 h 634"/>
              <a:gd name="T12" fmla="*/ 1839 w 5771"/>
              <a:gd name="T13" fmla="*/ 456 h 634"/>
              <a:gd name="T14" fmla="*/ 6 w 5771"/>
              <a:gd name="T15" fmla="*/ 620 h 634"/>
              <a:gd name="T16" fmla="*/ 20 w 5771"/>
              <a:gd name="T17" fmla="*/ 109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3" name="Oval 19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25490"/>
                    <a:invGamma/>
                  </a:schemeClr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4" name="Oval 20"/>
            <p:cNvSpPr>
              <a:spLocks noChangeArrowheads="1"/>
            </p:cNvSpPr>
            <p:nvPr userDrawn="1"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46" name="Oval 22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3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7" name="Oval 23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48" name="Group 24"/>
          <p:cNvGrpSpPr>
            <a:grpSpLocks/>
          </p:cNvGrpSpPr>
          <p:nvPr/>
        </p:nvGrpSpPr>
        <p:grpSpPr bwMode="auto"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49" name="Oval 25"/>
            <p:cNvSpPr>
              <a:spLocks noChangeArrowheads="1"/>
            </p:cNvSpPr>
            <p:nvPr userDrawn="1"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3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0" name="Oval 26"/>
            <p:cNvSpPr>
              <a:spLocks noChangeArrowheads="1"/>
            </p:cNvSpPr>
            <p:nvPr userDrawn="1"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34902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fld id="{97D9E0DC-2561-4858-AD96-FE3A00EB3282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fld id="{B3287B75-2B31-4498-8BF2-091D7D8711CA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gi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gi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9986284-EF52-42D3-BBA3-7491D53492C4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EE9B0C-B639-4C57-9115-5CF73F3D9D48}" type="slidenum">
              <a:rPr lang="en-US" altLang="zh-TW" smtClean="0"/>
              <a:pPr/>
              <a:t>1</a:t>
            </a:fld>
            <a:endParaRPr lang="en-US" altLang="zh-TW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altLang="zh-TW" dirty="0" smtClean="0">
                <a:effectLst/>
              </a:rPr>
              <a:t>Cloud Computing</a:t>
            </a:r>
            <a:endParaRPr lang="zh-TW" altLang="en-US" dirty="0">
              <a:effectLst/>
            </a:endParaRPr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1259632" y="3573016"/>
            <a:ext cx="6705600" cy="639688"/>
          </a:xfrm>
        </p:spPr>
        <p:txBody>
          <a:bodyPr/>
          <a:lstStyle/>
          <a:p>
            <a:r>
              <a:rPr lang="en-US" altLang="zh-TW" sz="3200" b="1" dirty="0" smtClean="0">
                <a:solidFill>
                  <a:srgbClr val="2163B4"/>
                </a:solidFill>
                <a:effectLst/>
              </a:rPr>
              <a:t>Real-Machine</a:t>
            </a:r>
            <a:endParaRPr lang="zh-TW" altLang="en-US" sz="3200" b="1" dirty="0">
              <a:solidFill>
                <a:srgbClr val="2163B4"/>
              </a:solidFill>
              <a:effectLst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779912" y="5589240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-Rung Lee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245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interrupt</a:t>
            </a:r>
            <a:r>
              <a:rPr lang="en-US" dirty="0" smtClean="0"/>
              <a:t> is triggered by a timer (hardware), which is set to a fixed time-slice.</a:t>
            </a:r>
          </a:p>
          <a:p>
            <a:r>
              <a:rPr lang="en-US" dirty="0" smtClean="0"/>
              <a:t>When an interrupt is triggered, </a:t>
            </a:r>
            <a:r>
              <a:rPr lang="en-US" b="1" dirty="0" smtClean="0"/>
              <a:t>CPU hardware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Stops the execution of the current program,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aves the context of the current program,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Jumps to the subroutine that handles the interrupt.</a:t>
            </a:r>
          </a:p>
          <a:p>
            <a:r>
              <a:rPr lang="en-US" dirty="0" smtClean="0"/>
              <a:t>The subroutine that handles the interrupt is called interrupt service routine (ISR), which is numbered to an interrupt handle vector</a:t>
            </a:r>
          </a:p>
          <a:p>
            <a:pPr lvl="1"/>
            <a:r>
              <a:rPr lang="en-US" b="1" dirty="0" smtClean="0"/>
              <a:t>OS</a:t>
            </a:r>
            <a:r>
              <a:rPr lang="en-US" dirty="0" smtClean="0"/>
              <a:t> defines those ISRs, and loads them to fixed addresses when booting 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0486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Privilege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manage the execution of processes and system resources, OS (software) needs more power than general processes (software also).</a:t>
            </a:r>
          </a:p>
          <a:p>
            <a:pPr lvl="1"/>
            <a:r>
              <a:rPr lang="en-US" dirty="0" smtClean="0"/>
              <a:t>OS is called the kernel</a:t>
            </a:r>
          </a:p>
          <a:p>
            <a:r>
              <a:rPr lang="en-US" dirty="0" smtClean="0"/>
              <a:t>But how can we prevent other </a:t>
            </a:r>
            <a:br>
              <a:rPr lang="en-US" dirty="0" smtClean="0"/>
            </a:br>
            <a:r>
              <a:rPr lang="en-US" dirty="0" smtClean="0"/>
              <a:t>processes to perform forbidden</a:t>
            </a:r>
            <a:br>
              <a:rPr lang="en-US" dirty="0" smtClean="0"/>
            </a:br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Such as change the code of ISRs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11</a:t>
            </a:fld>
            <a:endParaRPr lang="en-US" altLang="zh-TW"/>
          </a:p>
        </p:txBody>
      </p:sp>
      <p:pic>
        <p:nvPicPr>
          <p:cNvPr id="7" name="Picture 4" descr="fig03_0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96054" y="3534816"/>
            <a:ext cx="2924418" cy="2558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4782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Privilege Levels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Usually an ISA specifies at least two modes of operation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System mode </a:t>
            </a:r>
            <a:r>
              <a:rPr lang="en-US" altLang="zh-TW" dirty="0" smtClean="0"/>
              <a:t>(supervised, kernel, privileged mode) : all resources are accessible to software.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User mode </a:t>
            </a:r>
            <a:r>
              <a:rPr lang="en-US" altLang="zh-TW" dirty="0" smtClean="0"/>
              <a:t>: only certain restricted resources are accessible.</a:t>
            </a:r>
          </a:p>
          <a:p>
            <a:pPr lvl="1"/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5" name="Group 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932763"/>
              </p:ext>
            </p:extLst>
          </p:nvPr>
        </p:nvGraphicFramePr>
        <p:xfrm>
          <a:off x="611561" y="4569171"/>
          <a:ext cx="7776863" cy="1308101"/>
        </p:xfrm>
        <a:graphic>
          <a:graphicData uri="http://schemas.openxmlformats.org/drawingml/2006/table">
            <a:tbl>
              <a:tblPr/>
              <a:tblGrid>
                <a:gridCol w="2016223"/>
                <a:gridCol w="2803879"/>
                <a:gridCol w="2956761"/>
              </a:tblGrid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Two privilege levels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IA-32 ISA  Four levels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5137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UNIX 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Windows, Linux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Modification bit(s)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5137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Just one bit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Two bits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1F329-8B87-4B79-AE67-D1C3D6FDA852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3332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User Mode vs. Kernel Mode</a:t>
            </a:r>
            <a:endParaRPr lang="zh-TW" altLang="en-US" dirty="0"/>
          </a:p>
        </p:txBody>
      </p:sp>
      <p:graphicFrame>
        <p:nvGraphicFramePr>
          <p:cNvPr id="29" name="內容版面配置區 2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150593"/>
              </p:ext>
            </p:extLst>
          </p:nvPr>
        </p:nvGraphicFramePr>
        <p:xfrm>
          <a:off x="8100392" y="2780928"/>
          <a:ext cx="309489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489"/>
              </a:tblGrid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3300"/>
                    </a:solidFill>
                  </a:tcPr>
                </a:tc>
              </a:tr>
            </a:tbl>
          </a:graphicData>
        </a:graphic>
      </p:graphicFrame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40FD-95AA-4551-BC50-CC49C5CBAE75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13</a:t>
            </a:fld>
            <a:endParaRPr lang="en-US" altLang="zh-TW"/>
          </a:p>
        </p:txBody>
      </p:sp>
      <p:grpSp>
        <p:nvGrpSpPr>
          <p:cNvPr id="12" name="群組 11"/>
          <p:cNvGrpSpPr/>
          <p:nvPr/>
        </p:nvGrpSpPr>
        <p:grpSpPr>
          <a:xfrm>
            <a:off x="1115616" y="2564904"/>
            <a:ext cx="2160000" cy="2160000"/>
            <a:chOff x="1584208" y="2564904"/>
            <a:chExt cx="2160000" cy="2160000"/>
          </a:xfrm>
        </p:grpSpPr>
        <p:sp>
          <p:nvSpPr>
            <p:cNvPr id="10" name="橢圓 9"/>
            <p:cNvSpPr/>
            <p:nvPr/>
          </p:nvSpPr>
          <p:spPr bwMode="auto">
            <a:xfrm>
              <a:off x="1584208" y="2564904"/>
              <a:ext cx="2160000" cy="2160000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0" rIns="91440" bIns="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橢圓 7"/>
            <p:cNvSpPr/>
            <p:nvPr/>
          </p:nvSpPr>
          <p:spPr bwMode="auto">
            <a:xfrm>
              <a:off x="2123848" y="3068960"/>
              <a:ext cx="1080000" cy="10800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 smtClean="0"/>
                <a:t>Kernel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 smtClean="0"/>
                <a:t>Mode</a:t>
              </a:r>
              <a:endParaRPr kumimoji="0" lang="en-US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1763688" y="2708920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/>
                <a:t>User  </a:t>
              </a:r>
              <a:r>
                <a:rPr lang="en-US" altLang="zh-TW" dirty="0" smtClean="0"/>
                <a:t>Mode</a:t>
              </a:r>
              <a:endParaRPr lang="zh-TW" altLang="en-US" dirty="0"/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4139952" y="2212864"/>
            <a:ext cx="2880000" cy="2799991"/>
            <a:chOff x="4716256" y="2572904"/>
            <a:chExt cx="2880000" cy="2799991"/>
          </a:xfrm>
        </p:grpSpPr>
        <p:grpSp>
          <p:nvGrpSpPr>
            <p:cNvPr id="13" name="群組 12"/>
            <p:cNvGrpSpPr/>
            <p:nvPr/>
          </p:nvGrpSpPr>
          <p:grpSpPr>
            <a:xfrm>
              <a:off x="4716256" y="2572904"/>
              <a:ext cx="2880000" cy="2799991"/>
              <a:chOff x="1584208" y="2564904"/>
              <a:chExt cx="2160000" cy="2160000"/>
            </a:xfrm>
          </p:grpSpPr>
          <p:sp>
            <p:nvSpPr>
              <p:cNvPr id="14" name="橢圓 13"/>
              <p:cNvSpPr/>
              <p:nvPr/>
            </p:nvSpPr>
            <p:spPr bwMode="auto">
              <a:xfrm>
                <a:off x="1584208" y="2564904"/>
                <a:ext cx="2160000" cy="2160000"/>
              </a:xfrm>
              <a:prstGeom prst="ellipse">
                <a:avLst/>
              </a:prstGeom>
              <a:solidFill>
                <a:srgbClr val="92D05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0" rIns="91440" bIns="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TW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橢圓 14"/>
              <p:cNvSpPr/>
              <p:nvPr/>
            </p:nvSpPr>
            <p:spPr bwMode="auto">
              <a:xfrm>
                <a:off x="1854209" y="2795343"/>
                <a:ext cx="1620000" cy="1666291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TW" sz="2400" dirty="0" smtClean="0"/>
                  <a:t>System Mode</a:t>
                </a:r>
                <a:endParaRPr kumimoji="0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6" name="文字方塊 15"/>
              <p:cNvSpPr txBox="1"/>
              <p:nvPr/>
            </p:nvSpPr>
            <p:spPr>
              <a:xfrm>
                <a:off x="1746046" y="2725006"/>
                <a:ext cx="1836204" cy="166685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9700831"/>
                  </a:avLst>
                </a:prstTxWarp>
                <a:spAutoFit/>
              </a:bodyPr>
              <a:lstStyle/>
              <a:p>
                <a:pPr algn="ctr"/>
                <a:r>
                  <a:rPr lang="en-US" altLang="zh-TW" dirty="0" smtClean="0"/>
                  <a:t>                   Applications (user level)</a:t>
                </a:r>
                <a:endParaRPr lang="zh-TW" altLang="en-US" dirty="0"/>
              </a:p>
            </p:txBody>
          </p:sp>
        </p:grpSp>
        <p:sp>
          <p:nvSpPr>
            <p:cNvPr id="18" name="橢圓 17"/>
            <p:cNvSpPr/>
            <p:nvPr/>
          </p:nvSpPr>
          <p:spPr bwMode="auto">
            <a:xfrm>
              <a:off x="5436257" y="3252900"/>
              <a:ext cx="1440000" cy="14400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9" name="橢圓 18"/>
            <p:cNvSpPr/>
            <p:nvPr/>
          </p:nvSpPr>
          <p:spPr bwMode="auto">
            <a:xfrm>
              <a:off x="5796176" y="3591621"/>
              <a:ext cx="720000" cy="720000"/>
            </a:xfrm>
            <a:prstGeom prst="ellipse">
              <a:avLst/>
            </a:prstGeom>
            <a:solidFill>
              <a:srgbClr val="FF33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5292080" y="3103076"/>
              <a:ext cx="1728192" cy="1478052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233174"/>
                </a:avLst>
              </a:prstTxWarp>
              <a:spAutoFit/>
            </a:bodyPr>
            <a:lstStyle/>
            <a:p>
              <a:pPr algn="ctr"/>
              <a:r>
                <a:rPr lang="en-US" altLang="zh-TW" dirty="0" smtClean="0"/>
                <a:t>Extensions</a:t>
              </a:r>
            </a:p>
          </p:txBody>
        </p:sp>
        <p:sp>
          <p:nvSpPr>
            <p:cNvPr id="23" name="文字方塊 22"/>
            <p:cNvSpPr txBox="1"/>
            <p:nvPr/>
          </p:nvSpPr>
          <p:spPr>
            <a:xfrm>
              <a:off x="5580352" y="3429000"/>
              <a:ext cx="1152128" cy="1152128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9676087"/>
                </a:avLst>
              </a:prstTxWarp>
              <a:spAutoFit/>
            </a:bodyPr>
            <a:lstStyle/>
            <a:p>
              <a:pPr algn="ctr"/>
              <a:r>
                <a:rPr lang="en-US" altLang="zh-TW" dirty="0" smtClean="0"/>
                <a:t>System services</a:t>
              </a:r>
            </a:p>
          </p:txBody>
        </p:sp>
        <p:sp>
          <p:nvSpPr>
            <p:cNvPr id="24" name="文字方塊 23"/>
            <p:cNvSpPr txBox="1"/>
            <p:nvPr/>
          </p:nvSpPr>
          <p:spPr>
            <a:xfrm>
              <a:off x="5724368" y="3708320"/>
              <a:ext cx="864096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dirty="0" smtClean="0"/>
                <a:t>Kernel</a:t>
              </a:r>
            </a:p>
            <a:p>
              <a:pPr algn="ctr"/>
              <a:r>
                <a:rPr lang="en-US" altLang="zh-TW" sz="1600" dirty="0" smtClean="0"/>
                <a:t>Ring 0</a:t>
              </a:r>
            </a:p>
          </p:txBody>
        </p:sp>
        <p:sp>
          <p:nvSpPr>
            <p:cNvPr id="25" name="文字方塊 24"/>
            <p:cNvSpPr txBox="1"/>
            <p:nvPr/>
          </p:nvSpPr>
          <p:spPr>
            <a:xfrm>
              <a:off x="5724368" y="3933056"/>
              <a:ext cx="1008352" cy="585356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797749"/>
                </a:avLst>
              </a:prstTxWarp>
              <a:spAutoFit/>
            </a:bodyPr>
            <a:lstStyle/>
            <a:p>
              <a:pPr algn="ctr"/>
              <a:r>
                <a:rPr lang="en-US" altLang="zh-TW" dirty="0" smtClean="0"/>
                <a:t>Ring1</a:t>
              </a:r>
              <a:endParaRPr lang="zh-TW" altLang="en-US" dirty="0"/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5508344" y="4221088"/>
              <a:ext cx="1512168" cy="64807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76268"/>
                </a:avLst>
              </a:prstTxWarp>
              <a:spAutoFit/>
            </a:bodyPr>
            <a:lstStyle/>
            <a:p>
              <a:pPr algn="ctr"/>
              <a:r>
                <a:rPr lang="en-US" altLang="zh-TW" dirty="0" smtClean="0"/>
                <a:t>Ring 2</a:t>
              </a:r>
              <a:endParaRPr lang="zh-TW" altLang="en-US" dirty="0"/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5580112" y="4869160"/>
              <a:ext cx="1440400" cy="360040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zh-TW" dirty="0" smtClean="0"/>
                <a:t>Ring 3</a:t>
              </a:r>
              <a:endParaRPr lang="zh-TW" altLang="en-US" dirty="0"/>
            </a:p>
          </p:txBody>
        </p:sp>
      </p:grpSp>
      <p:sp>
        <p:nvSpPr>
          <p:cNvPr id="30" name="文字方塊 29"/>
          <p:cNvSpPr txBox="1"/>
          <p:nvPr/>
        </p:nvSpPr>
        <p:spPr>
          <a:xfrm>
            <a:off x="7092280" y="242088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Least privileged</a:t>
            </a:r>
            <a:endParaRPr lang="zh-TW" altLang="en-US" dirty="0"/>
          </a:p>
        </p:txBody>
      </p:sp>
      <p:sp>
        <p:nvSpPr>
          <p:cNvPr id="31" name="文字方塊 30"/>
          <p:cNvSpPr txBox="1"/>
          <p:nvPr/>
        </p:nvSpPr>
        <p:spPr>
          <a:xfrm>
            <a:off x="7020272" y="4376137"/>
            <a:ext cx="194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Most privileged</a:t>
            </a:r>
            <a:endParaRPr lang="zh-TW" altLang="en-US" dirty="0"/>
          </a:p>
        </p:txBody>
      </p:sp>
      <p:sp>
        <p:nvSpPr>
          <p:cNvPr id="32" name="文字方塊 31"/>
          <p:cNvSpPr txBox="1"/>
          <p:nvPr/>
        </p:nvSpPr>
        <p:spPr>
          <a:xfrm>
            <a:off x="3707904" y="5138608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Intel IA-32 has four rings, use only the innermost level for the OS and level 3 for user applications. 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899592" y="508518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Simple systems have two levels of privilege. 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29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560840" cy="792088"/>
          </a:xfrm>
        </p:spPr>
        <p:txBody>
          <a:bodyPr/>
          <a:lstStyle/>
          <a:p>
            <a:r>
              <a:rPr lang="en-US" dirty="0" smtClean="0"/>
              <a:t>Classification of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instruction: Both executable in user mode and kernel mode.</a:t>
            </a:r>
          </a:p>
          <a:p>
            <a:pPr lvl="1"/>
            <a:r>
              <a:rPr lang="en-US" dirty="0" smtClean="0"/>
              <a:t>Ex: Add, And, jump</a:t>
            </a:r>
          </a:p>
          <a:p>
            <a:r>
              <a:rPr lang="en-US" dirty="0" smtClean="0"/>
              <a:t>Privileged instruction: Only executable in kernel mode, but not in user mode</a:t>
            </a:r>
          </a:p>
          <a:p>
            <a:pPr lvl="1"/>
            <a:r>
              <a:rPr lang="en-US" dirty="0"/>
              <a:t>Ex:  </a:t>
            </a:r>
            <a:r>
              <a:rPr lang="en-US" dirty="0" smtClean="0"/>
              <a:t>Access memory in kernel space </a:t>
            </a:r>
          </a:p>
          <a:p>
            <a:r>
              <a:rPr lang="en-US" dirty="0" smtClean="0"/>
              <a:t>Executing privilege instructions in user mode will cause a trap.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5085184"/>
            <a:ext cx="46101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608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Trap, Exception, and Interrupt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28800"/>
            <a:ext cx="8363272" cy="4495800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altLang="zh-TW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trap</a:t>
            </a:r>
            <a:r>
              <a:rPr lang="en-US" altLang="zh-TW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en-US" altLang="zh-TW" dirty="0" smtClean="0">
                <a:ea typeface="+mn-ea"/>
                <a:cs typeface="+mn-cs"/>
              </a:rPr>
              <a:t> </a:t>
            </a:r>
            <a:r>
              <a:rPr lang="en-US" altLang="zh-TW" dirty="0">
                <a:ea typeface="+mn-ea"/>
                <a:cs typeface="+mn-cs"/>
              </a:rPr>
              <a:t>a </a:t>
            </a:r>
            <a:r>
              <a:rPr lang="en-US" altLang="zh-TW" b="1" dirty="0">
                <a:ea typeface="+mn-ea"/>
                <a:cs typeface="+mn-cs"/>
              </a:rPr>
              <a:t>software</a:t>
            </a:r>
            <a:r>
              <a:rPr lang="en-US" altLang="zh-TW" dirty="0">
                <a:ea typeface="+mn-ea"/>
                <a:cs typeface="+mn-cs"/>
              </a:rPr>
              <a:t>-invoked interrupt</a:t>
            </a:r>
            <a:r>
              <a:rPr lang="en-US" altLang="zh-TW" dirty="0" smtClean="0">
                <a:ea typeface="+mn-ea"/>
                <a:cs typeface="+mn-cs"/>
              </a:rPr>
              <a:t>. </a:t>
            </a:r>
            <a:endParaRPr lang="en-US" altLang="zh-TW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altLang="zh-TW" dirty="0" smtClean="0"/>
              <a:t>User program can invoke a trap, such as by “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”. </a:t>
            </a:r>
          </a:p>
          <a:p>
            <a:r>
              <a:rPr lang="en-US" altLang="zh-TW" dirty="0" smtClean="0"/>
              <a:t>An </a:t>
            </a:r>
            <a:r>
              <a:rPr lang="en-US" altLang="zh-TW" dirty="0" smtClean="0">
                <a:solidFill>
                  <a:srgbClr val="FF0000"/>
                </a:solidFill>
              </a:rPr>
              <a:t>exception</a:t>
            </a:r>
            <a:r>
              <a:rPr lang="en-US" altLang="zh-TW" dirty="0" smtClean="0"/>
              <a:t> is also </a:t>
            </a:r>
            <a:r>
              <a:rPr lang="en-US" altLang="zh-TW" b="1" dirty="0" smtClean="0"/>
              <a:t>a trap</a:t>
            </a:r>
            <a:r>
              <a:rPr lang="en-US" altLang="zh-TW" dirty="0" smtClean="0"/>
              <a:t>, which is triggered </a:t>
            </a:r>
            <a:r>
              <a:rPr lang="en-US" altLang="zh-TW" dirty="0"/>
              <a:t>by an </a:t>
            </a:r>
            <a:r>
              <a:rPr lang="en-US" altLang="zh-TW" dirty="0" smtClean="0"/>
              <a:t>exceptional condition, not by programs.</a:t>
            </a:r>
          </a:p>
          <a:p>
            <a:pPr lvl="1"/>
            <a:r>
              <a:rPr lang="en-US" altLang="zh-TW" dirty="0"/>
              <a:t>Ex: stack </a:t>
            </a:r>
            <a:r>
              <a:rPr lang="en-US" altLang="zh-TW" dirty="0" smtClean="0"/>
              <a:t>overflow, </a:t>
            </a:r>
            <a:r>
              <a:rPr lang="en-US" altLang="zh-TW" dirty="0"/>
              <a:t>divide by </a:t>
            </a:r>
            <a:r>
              <a:rPr lang="en-US" altLang="zh-TW" dirty="0" smtClean="0"/>
              <a:t>zero, illegal memory access, </a:t>
            </a:r>
            <a:r>
              <a:rPr lang="en-US" altLang="zh-TW" dirty="0" err="1" smtClean="0"/>
              <a:t>etc</a:t>
            </a:r>
            <a:endParaRPr lang="en-US" altLang="zh-TW" dirty="0"/>
          </a:p>
          <a:p>
            <a:r>
              <a:rPr lang="en-US" altLang="zh-TW" dirty="0" smtClean="0">
                <a:latin typeface="+mn-lt"/>
                <a:ea typeface="+mn-ea"/>
                <a:cs typeface="+mn-cs"/>
              </a:rPr>
              <a:t>An </a:t>
            </a:r>
            <a:r>
              <a:rPr lang="en-US" altLang="zh-TW" dirty="0" smtClean="0">
                <a:solidFill>
                  <a:srgbClr val="FF0000"/>
                </a:solidFill>
              </a:rPr>
              <a:t>i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nterrupt</a:t>
            </a:r>
            <a:r>
              <a:rPr lang="en-US" altLang="zh-TW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altLang="zh-TW" dirty="0" smtClean="0"/>
              <a:t>or hardware </a:t>
            </a:r>
            <a:br>
              <a:rPr lang="en-US" altLang="zh-TW" dirty="0" smtClean="0"/>
            </a:br>
            <a:r>
              <a:rPr lang="en-US" altLang="zh-TW" dirty="0" smtClean="0"/>
              <a:t>interrupt</a:t>
            </a:r>
            <a:r>
              <a:rPr lang="en-US" altLang="zh-TW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altLang="zh-TW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occurs </a:t>
            </a:r>
            <a:r>
              <a:rPr lang="en-US" altLang="zh-TW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due to </a:t>
            </a:r>
            <a:r>
              <a:rPr lang="en-US" altLang="zh-TW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altLang="zh-TW" b="1" dirty="0" smtClean="0"/>
              <a:t>events</a:t>
            </a:r>
            <a:r>
              <a:rPr lang="en-US" altLang="zh-TW" dirty="0" smtClean="0"/>
              <a:t> of </a:t>
            </a:r>
            <a:r>
              <a:rPr lang="en-US" altLang="zh-TW" dirty="0"/>
              <a:t>external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hardware.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F8A7-25F2-4F12-A28D-6549422A1B18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15</a:t>
            </a:fld>
            <a:endParaRPr lang="en-US" altLang="zh-TW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4221088"/>
            <a:ext cx="3814936" cy="223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982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of Privilege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Either </a:t>
            </a:r>
            <a:r>
              <a:rPr lang="en-US" altLang="zh-TW" dirty="0"/>
              <a:t>via a </a:t>
            </a:r>
            <a:r>
              <a:rPr lang="en-US" altLang="zh-TW" b="1" dirty="0" smtClean="0"/>
              <a:t>trap</a:t>
            </a:r>
            <a:r>
              <a:rPr lang="en-US" altLang="zh-TW" dirty="0" smtClean="0"/>
              <a:t> or via a </a:t>
            </a:r>
            <a:r>
              <a:rPr lang="en-US" altLang="zh-TW" b="1" dirty="0" smtClean="0"/>
              <a:t>system call</a:t>
            </a:r>
            <a:endParaRPr lang="en-US" altLang="zh-TW" dirty="0" smtClean="0"/>
          </a:p>
          <a:p>
            <a:r>
              <a:rPr lang="en-US" dirty="0"/>
              <a:t>System </a:t>
            </a:r>
            <a:r>
              <a:rPr lang="en-US" dirty="0" smtClean="0"/>
              <a:t>call </a:t>
            </a:r>
          </a:p>
          <a:p>
            <a:pPr lvl="1"/>
            <a:r>
              <a:rPr lang="en-US" dirty="0" smtClean="0"/>
              <a:t>Invoked </a:t>
            </a:r>
            <a:r>
              <a:rPr lang="en-US" dirty="0"/>
              <a:t>by </a:t>
            </a:r>
            <a:r>
              <a:rPr lang="en-US" dirty="0" smtClean="0"/>
              <a:t>applications </a:t>
            </a:r>
            <a:r>
              <a:rPr lang="en-US" dirty="0"/>
              <a:t>in user </a:t>
            </a:r>
            <a:r>
              <a:rPr lang="en-US" dirty="0" smtClean="0"/>
              <a:t>mode to ask services from OS, for </a:t>
            </a:r>
            <a:r>
              <a:rPr lang="en-US" dirty="0"/>
              <a:t>example, </a:t>
            </a:r>
            <a:r>
              <a:rPr lang="en-US" dirty="0" smtClean="0"/>
              <a:t>file IO.</a:t>
            </a:r>
          </a:p>
          <a:p>
            <a:pPr lvl="1"/>
            <a:r>
              <a:rPr lang="en-US" altLang="zh-TW" dirty="0" smtClean="0"/>
              <a:t>After a system call, the </a:t>
            </a:r>
            <a:r>
              <a:rPr lang="en-US" altLang="zh-TW" dirty="0"/>
              <a:t>control is given </a:t>
            </a:r>
            <a:r>
              <a:rPr lang="en-US" altLang="zh-TW" dirty="0" smtClean="0"/>
              <a:t>to OS.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16</a:t>
            </a:fld>
            <a:endParaRPr lang="en-US" altLang="zh-TW"/>
          </a:p>
        </p:txBody>
      </p:sp>
      <p:sp>
        <p:nvSpPr>
          <p:cNvPr id="7" name="文字方塊 3"/>
          <p:cNvSpPr txBox="1"/>
          <p:nvPr/>
        </p:nvSpPr>
        <p:spPr>
          <a:xfrm>
            <a:off x="1547664" y="4293096"/>
            <a:ext cx="5832648" cy="1631216"/>
          </a:xfrm>
          <a:prstGeom prst="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sz="2000" dirty="0" smtClean="0"/>
              <a:t>#include&lt;</a:t>
            </a:r>
            <a:r>
              <a:rPr lang="en-US" altLang="zh-TW" sz="2000" dirty="0" err="1" smtClean="0"/>
              <a:t>syscall.h</a:t>
            </a:r>
            <a:r>
              <a:rPr lang="en-US" altLang="zh-TW" sz="2000" dirty="0" smtClean="0"/>
              <a:t>&gt;</a:t>
            </a:r>
          </a:p>
          <a:p>
            <a:r>
              <a:rPr lang="en-US" altLang="zh-TW" sz="2000" dirty="0" smtClean="0"/>
              <a:t>Extern </a:t>
            </a:r>
            <a:r>
              <a:rPr lang="en-US" altLang="zh-TW" sz="2000" dirty="0" err="1" smtClean="0"/>
              <a:t>int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syscall</a:t>
            </a:r>
            <a:r>
              <a:rPr lang="en-US" altLang="zh-TW" sz="2000" dirty="0" smtClean="0"/>
              <a:t>(</a:t>
            </a:r>
            <a:r>
              <a:rPr lang="en-US" altLang="zh-TW" sz="2000" dirty="0" err="1" smtClean="0"/>
              <a:t>int</a:t>
            </a:r>
            <a:r>
              <a:rPr lang="en-US" altLang="zh-TW" sz="2000" dirty="0" smtClean="0"/>
              <a:t>,…);</a:t>
            </a:r>
          </a:p>
          <a:p>
            <a:r>
              <a:rPr lang="en-US" altLang="zh-TW" sz="2000" dirty="0" err="1"/>
              <a:t>i</a:t>
            </a:r>
            <a:r>
              <a:rPr lang="en-US" altLang="zh-TW" sz="2000" dirty="0" err="1" smtClean="0"/>
              <a:t>nt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file_close</a:t>
            </a:r>
            <a:r>
              <a:rPr lang="en-US" altLang="zh-TW" sz="2000" dirty="0" smtClean="0"/>
              <a:t>( </a:t>
            </a:r>
            <a:r>
              <a:rPr lang="en-US" altLang="zh-TW" sz="2000" dirty="0" err="1" smtClean="0"/>
              <a:t>int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filedescriptor</a:t>
            </a:r>
            <a:r>
              <a:rPr lang="en-US" altLang="zh-TW" sz="2000" dirty="0" smtClean="0"/>
              <a:t>){</a:t>
            </a:r>
            <a:endParaRPr lang="en-US" altLang="zh-TW" sz="2000" dirty="0"/>
          </a:p>
          <a:p>
            <a:r>
              <a:rPr lang="en-US" altLang="zh-TW" sz="2000" dirty="0" smtClean="0"/>
              <a:t>    return </a:t>
            </a:r>
            <a:r>
              <a:rPr lang="en-US" altLang="zh-TW" sz="2000" dirty="0" err="1" smtClean="0"/>
              <a:t>syscall</a:t>
            </a:r>
            <a:r>
              <a:rPr lang="en-US" altLang="zh-TW" sz="2000" dirty="0" smtClean="0"/>
              <a:t>(</a:t>
            </a:r>
            <a:r>
              <a:rPr lang="en-US" altLang="zh-TW" sz="2000" dirty="0" err="1" smtClean="0"/>
              <a:t>SYS_close</a:t>
            </a:r>
            <a:r>
              <a:rPr lang="en-US" altLang="zh-TW" sz="2000" dirty="0" smtClean="0"/>
              <a:t> , </a:t>
            </a:r>
            <a:r>
              <a:rPr lang="en-US" altLang="zh-TW" sz="2000" dirty="0" err="1" smtClean="0"/>
              <a:t>filedescriptor</a:t>
            </a:r>
            <a:r>
              <a:rPr lang="en-US" altLang="zh-TW" sz="2000" dirty="0" smtClean="0"/>
              <a:t>);</a:t>
            </a:r>
          </a:p>
          <a:p>
            <a:r>
              <a:rPr lang="en-US" altLang="zh-TW" sz="2000" dirty="0"/>
              <a:t>}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40628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Call in x86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system call is accomplished in Linux on x86 </a:t>
            </a:r>
            <a:r>
              <a:rPr lang="en-US" dirty="0" smtClean="0"/>
              <a:t>processors </a:t>
            </a:r>
            <a:r>
              <a:rPr lang="en-US" dirty="0"/>
              <a:t>by calling the </a:t>
            </a:r>
            <a:r>
              <a:rPr lang="en-US" dirty="0" smtClean="0"/>
              <a:t>“</a:t>
            </a:r>
            <a:r>
              <a:rPr lang="en-US" dirty="0" err="1" smtClean="0"/>
              <a:t>int</a:t>
            </a:r>
            <a:r>
              <a:rPr lang="en-US" dirty="0" smtClean="0"/>
              <a:t> 0x80” </a:t>
            </a:r>
            <a:r>
              <a:rPr lang="en-US" dirty="0"/>
              <a:t>together with the register </a:t>
            </a:r>
            <a:r>
              <a:rPr lang="en-US" dirty="0" smtClean="0"/>
              <a:t>values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system call number)</a:t>
            </a:r>
            <a:r>
              <a:rPr lang="en-US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17</a:t>
            </a:fld>
            <a:endParaRPr lang="en-US" altLang="zh-TW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75656" y="2996952"/>
            <a:ext cx="6048263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322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B2B2B2"/>
                </a:solidFill>
              </a:rPr>
              <a:t>Computer System</a:t>
            </a:r>
          </a:p>
          <a:p>
            <a:pPr lvl="1"/>
            <a:r>
              <a:rPr lang="en-US" altLang="zh-TW" dirty="0" smtClean="0">
                <a:solidFill>
                  <a:srgbClr val="B2B2B2"/>
                </a:solidFill>
              </a:rPr>
              <a:t>Computer </a:t>
            </a:r>
            <a:r>
              <a:rPr lang="en-US" altLang="zh-TW" dirty="0">
                <a:solidFill>
                  <a:srgbClr val="B2B2B2"/>
                </a:solidFill>
              </a:rPr>
              <a:t>System </a:t>
            </a:r>
            <a:r>
              <a:rPr lang="en-US" altLang="zh-TW" dirty="0" smtClean="0">
                <a:solidFill>
                  <a:srgbClr val="B2B2B2"/>
                </a:solidFill>
              </a:rPr>
              <a:t>Hardware</a:t>
            </a:r>
          </a:p>
          <a:p>
            <a:pPr lvl="1"/>
            <a:r>
              <a:rPr lang="en-US" altLang="zh-TW" dirty="0" smtClean="0">
                <a:solidFill>
                  <a:srgbClr val="B2B2B2"/>
                </a:solidFill>
              </a:rPr>
              <a:t>Instruction </a:t>
            </a:r>
            <a:r>
              <a:rPr lang="en-US" altLang="zh-TW" dirty="0">
                <a:solidFill>
                  <a:srgbClr val="B2B2B2"/>
                </a:solidFill>
              </a:rPr>
              <a:t>Set Architecture (ISA</a:t>
            </a:r>
            <a:r>
              <a:rPr lang="en-US" altLang="zh-TW" dirty="0" smtClean="0">
                <a:solidFill>
                  <a:srgbClr val="B2B2B2"/>
                </a:solidFill>
              </a:rPr>
              <a:t>)</a:t>
            </a:r>
          </a:p>
          <a:p>
            <a:pPr lvl="1"/>
            <a:r>
              <a:rPr lang="en-US" altLang="zh-TW" dirty="0">
                <a:solidFill>
                  <a:srgbClr val="B2B2B2"/>
                </a:solidFill>
              </a:rPr>
              <a:t>Operating System </a:t>
            </a:r>
            <a:r>
              <a:rPr lang="en-US" altLang="zh-TW" dirty="0" smtClean="0">
                <a:solidFill>
                  <a:srgbClr val="B2B2B2"/>
                </a:solidFill>
              </a:rPr>
              <a:t>Organization</a:t>
            </a:r>
          </a:p>
          <a:p>
            <a:r>
              <a:rPr lang="en-US" altLang="zh-TW" dirty="0" smtClean="0">
                <a:solidFill>
                  <a:srgbClr val="B2B2B2"/>
                </a:solidFill>
              </a:rPr>
              <a:t>Program execution</a:t>
            </a:r>
          </a:p>
          <a:p>
            <a:r>
              <a:rPr lang="en-US" altLang="zh-TW" dirty="0" smtClean="0"/>
              <a:t>Memory management </a:t>
            </a:r>
          </a:p>
          <a:p>
            <a:r>
              <a:rPr lang="en-US" altLang="zh-TW" dirty="0" smtClean="0">
                <a:solidFill>
                  <a:srgbClr val="B2B2B2"/>
                </a:solidFill>
              </a:rPr>
              <a:t>Input / Output control</a:t>
            </a:r>
            <a:endParaRPr lang="en-US" altLang="zh-TW" dirty="0">
              <a:solidFill>
                <a:srgbClr val="B2B2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19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Main Memory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88840"/>
            <a:ext cx="4114800" cy="4335760"/>
          </a:xfrm>
        </p:spPr>
        <p:txBody>
          <a:bodyPr/>
          <a:lstStyle/>
          <a:p>
            <a:r>
              <a:rPr lang="en-US" altLang="zh-TW" dirty="0" smtClean="0"/>
              <a:t>Memory system are built primarily from RAM.</a:t>
            </a:r>
          </a:p>
          <a:p>
            <a:r>
              <a:rPr lang="en-US" altLang="zh-TW" dirty="0" smtClean="0"/>
              <a:t>All locations in the real address space do not necessarily correspond to RAM.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19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3" y="2204864"/>
            <a:ext cx="4490311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47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Computer System</a:t>
            </a:r>
          </a:p>
          <a:p>
            <a:pPr lvl="1"/>
            <a:r>
              <a:rPr lang="en-US" altLang="zh-TW" dirty="0" smtClean="0"/>
              <a:t>Computer </a:t>
            </a:r>
            <a:r>
              <a:rPr lang="en-US" altLang="zh-TW" dirty="0"/>
              <a:t>System </a:t>
            </a:r>
            <a:r>
              <a:rPr lang="en-US" altLang="zh-TW" dirty="0" smtClean="0"/>
              <a:t>Hardware</a:t>
            </a:r>
          </a:p>
          <a:p>
            <a:pPr lvl="1"/>
            <a:r>
              <a:rPr lang="en-US" altLang="zh-TW" dirty="0" smtClean="0"/>
              <a:t>Instruction </a:t>
            </a:r>
            <a:r>
              <a:rPr lang="en-US" altLang="zh-TW" dirty="0"/>
              <a:t>Set Architecture (ISA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Operating System </a:t>
            </a:r>
            <a:r>
              <a:rPr lang="en-US" altLang="zh-TW" dirty="0" smtClean="0"/>
              <a:t>Organization</a:t>
            </a:r>
          </a:p>
          <a:p>
            <a:r>
              <a:rPr lang="en-US" altLang="zh-TW" dirty="0" smtClean="0"/>
              <a:t>Program execution</a:t>
            </a:r>
          </a:p>
          <a:p>
            <a:r>
              <a:rPr lang="en-US" altLang="zh-TW" dirty="0" smtClean="0"/>
              <a:t>Memory management </a:t>
            </a:r>
          </a:p>
          <a:p>
            <a:r>
              <a:rPr lang="en-US" altLang="zh-TW" dirty="0" smtClean="0"/>
              <a:t>Input / Output control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91676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Cache Memory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r>
              <a:rPr lang="en-US" altLang="zh-TW" dirty="0" smtClean="0"/>
              <a:t>In order to determine which main memory lines are located in a cache, the cache is designed to be </a:t>
            </a:r>
            <a:r>
              <a:rPr lang="en-US" altLang="zh-TW" i="1" dirty="0" smtClean="0">
                <a:solidFill>
                  <a:srgbClr val="FF0000"/>
                </a:solidFill>
              </a:rPr>
              <a:t>associatively</a:t>
            </a:r>
            <a:r>
              <a:rPr lang="en-US" altLang="zh-TW" dirty="0" smtClean="0"/>
              <a:t> accessed. </a:t>
            </a:r>
          </a:p>
          <a:p>
            <a:r>
              <a:rPr lang="en-US" altLang="zh-TW" dirty="0" smtClean="0"/>
              <a:t>Figure belong is a </a:t>
            </a:r>
            <a:r>
              <a:rPr lang="en-US" altLang="zh-TW" i="1" dirty="0" smtClean="0"/>
              <a:t>fully associative</a:t>
            </a:r>
            <a:r>
              <a:rPr lang="en-US" altLang="zh-TW" dirty="0" smtClean="0"/>
              <a:t> cache.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20</a:t>
            </a:fld>
            <a:endParaRPr lang="en-US" altLang="zh-TW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482283"/>
            <a:ext cx="5479448" cy="2968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4747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Memory Management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Virtual memory</a:t>
            </a:r>
          </a:p>
          <a:p>
            <a:pPr lvl="1"/>
            <a:r>
              <a:rPr lang="en-US" altLang="zh-TW" dirty="0"/>
              <a:t>With logical-to-real memory mapping, program memory has become a </a:t>
            </a:r>
            <a:r>
              <a:rPr lang="en-US" altLang="zh-TW" b="1" dirty="0"/>
              <a:t>virtualized</a:t>
            </a:r>
            <a:r>
              <a:rPr lang="en-US" altLang="zh-TW" i="1" dirty="0"/>
              <a:t> </a:t>
            </a:r>
            <a:r>
              <a:rPr lang="en-US" altLang="zh-TW" dirty="0"/>
              <a:t>resource. The logical address space represents only a virtual view of memory.</a:t>
            </a:r>
          </a:p>
          <a:p>
            <a:r>
              <a:rPr lang="en-US" altLang="zh-TW" dirty="0" smtClean="0"/>
              <a:t>For protecting the in used memory, the ISA can limit the access of a program to parts of memory.</a:t>
            </a:r>
          </a:p>
          <a:p>
            <a:pPr lvl="1"/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</a:rPr>
              <a:t>By setting the permission of read, write, and execute instructions.</a:t>
            </a:r>
            <a:endParaRPr lang="en-US" altLang="zh-TW" dirty="0" smtClean="0"/>
          </a:p>
          <a:p>
            <a:endParaRPr lang="zh-TW" altLang="en-U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82D0-7A3F-40AE-AB14-CD00C9EFB0DD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8952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424936" cy="792088"/>
          </a:xfrm>
        </p:spPr>
        <p:txBody>
          <a:bodyPr/>
          <a:lstStyle/>
          <a:p>
            <a:r>
              <a:rPr lang="en-US" altLang="zh-TW" dirty="0" smtClean="0"/>
              <a:t>Virtual Memory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383752"/>
              </p:ext>
            </p:extLst>
          </p:nvPr>
        </p:nvGraphicFramePr>
        <p:xfrm>
          <a:off x="2123728" y="2060848"/>
          <a:ext cx="1080120" cy="16433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80120"/>
              </a:tblGrid>
              <a:tr h="410179">
                <a:tc>
                  <a:txBody>
                    <a:bodyPr/>
                    <a:lstStyle/>
                    <a:p>
                      <a:endParaRPr lang="zh-TW" altLang="en-US" sz="200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410179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763818">
                <a:tc>
                  <a:txBody>
                    <a:bodyPr/>
                    <a:lstStyle/>
                    <a:p>
                      <a:endParaRPr lang="zh-TW" altLang="en-US" sz="4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FBA5-8274-47F3-85DF-1DEE5DF6E752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22</a:t>
            </a:fld>
            <a:endParaRPr lang="en-US" altLang="zh-TW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269579"/>
              </p:ext>
            </p:extLst>
          </p:nvPr>
        </p:nvGraphicFramePr>
        <p:xfrm>
          <a:off x="2123728" y="4537928"/>
          <a:ext cx="1080120" cy="171057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80120"/>
              </a:tblGrid>
              <a:tr h="54725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589371"/>
              </p:ext>
            </p:extLst>
          </p:nvPr>
        </p:nvGraphicFramePr>
        <p:xfrm>
          <a:off x="5580112" y="1988840"/>
          <a:ext cx="1535832" cy="31471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535832"/>
              </a:tblGrid>
              <a:tr h="349997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pattFill prst="pct20">
                      <a:fgClr>
                        <a:schemeClr val="bg2"/>
                      </a:fgClr>
                      <a:bgClr>
                        <a:schemeClr val="accent6"/>
                      </a:bgClr>
                    </a:pattFill>
                  </a:tcPr>
                </a:tc>
              </a:tr>
              <a:tr h="787493">
                <a:tc>
                  <a:txBody>
                    <a:bodyPr/>
                    <a:lstStyle/>
                    <a:p>
                      <a:endParaRPr lang="zh-TW" altLang="en-US" sz="4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262498"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204165"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>
                    <a:pattFill prst="pct20">
                      <a:fgClr>
                        <a:schemeClr val="bg2"/>
                      </a:fgClr>
                      <a:bgClr>
                        <a:schemeClr val="accent6"/>
                      </a:bgClr>
                    </a:pattFill>
                  </a:tcPr>
                </a:tc>
              </a:tr>
              <a:tr h="379163">
                <a:tc>
                  <a:txBody>
                    <a:bodyPr/>
                    <a:lstStyle/>
                    <a:p>
                      <a:endParaRPr lang="zh-TW" altLang="en-US" sz="200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247914"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pattFill prst="pct20">
                      <a:fgClr>
                        <a:schemeClr val="bg2"/>
                      </a:fgClr>
                      <a:bgClr>
                        <a:schemeClr val="accent6"/>
                      </a:bgClr>
                    </a:pattFill>
                  </a:tcPr>
                </a:tc>
              </a:tr>
              <a:tr h="495829">
                <a:tc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</a:tr>
              <a:tr h="297277"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pattFill prst="pct20">
                      <a:fgClr>
                        <a:schemeClr val="bg2"/>
                      </a:fgClr>
                      <a:bgClr>
                        <a:schemeClr val="accent6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10" name="流程圖: 磁碟 9"/>
          <p:cNvSpPr/>
          <p:nvPr/>
        </p:nvSpPr>
        <p:spPr bwMode="auto">
          <a:xfrm>
            <a:off x="5652120" y="5229200"/>
            <a:ext cx="1512168" cy="1080120"/>
          </a:xfrm>
          <a:prstGeom prst="flowChartMagneticDisk">
            <a:avLst/>
          </a:prstGeom>
          <a:solidFill>
            <a:srgbClr val="002060"/>
          </a:solidFill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Backing</a:t>
            </a:r>
            <a:r>
              <a:rPr kumimoji="0" lang="en-US" altLang="zh-TW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Store</a:t>
            </a:r>
            <a:endParaRPr kumimoji="0" lang="zh-TW" alt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835696" y="141277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Logical Memory of Program 1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1835696" y="3861048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Logical Memory of Program 2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5580112" y="161950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Real Memory</a:t>
            </a:r>
            <a:endParaRPr lang="zh-TW" altLang="en-US" dirty="0"/>
          </a:p>
        </p:txBody>
      </p:sp>
      <p:cxnSp>
        <p:nvCxnSpPr>
          <p:cNvPr id="15" name="直線單箭頭接點 14"/>
          <p:cNvCxnSpPr/>
          <p:nvPr/>
        </p:nvCxnSpPr>
        <p:spPr bwMode="auto">
          <a:xfrm>
            <a:off x="3203848" y="2708920"/>
            <a:ext cx="2664296" cy="2952328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 bwMode="auto">
          <a:xfrm>
            <a:off x="3203848" y="4797152"/>
            <a:ext cx="2664296" cy="980121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/>
          <p:nvPr/>
        </p:nvCxnSpPr>
        <p:spPr bwMode="auto">
          <a:xfrm flipV="1">
            <a:off x="3203848" y="5949280"/>
            <a:ext cx="2664296" cy="144016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 bwMode="auto">
          <a:xfrm>
            <a:off x="3203848" y="2348880"/>
            <a:ext cx="2376264" cy="1512168"/>
          </a:xfrm>
          <a:prstGeom prst="straightConnector1">
            <a:avLst/>
          </a:prstGeom>
          <a:ln>
            <a:solidFill>
              <a:srgbClr val="FFCCFF"/>
            </a:solidFill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/>
          <p:nvPr/>
        </p:nvCxnSpPr>
        <p:spPr bwMode="auto">
          <a:xfrm flipV="1">
            <a:off x="3203848" y="2780928"/>
            <a:ext cx="2376264" cy="648072"/>
          </a:xfrm>
          <a:prstGeom prst="straightConnector1">
            <a:avLst/>
          </a:prstGeom>
          <a:ln>
            <a:solidFill>
              <a:srgbClr val="FFFFCC"/>
            </a:solidFill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 bwMode="auto">
          <a:xfrm flipV="1">
            <a:off x="3203848" y="4581128"/>
            <a:ext cx="2376264" cy="764097"/>
          </a:xfrm>
          <a:prstGeom prst="straightConnector1">
            <a:avLst/>
          </a:prstGeom>
          <a:ln>
            <a:solidFill>
              <a:srgbClr val="FFCC99"/>
            </a:solidFill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/>
          <p:nvPr/>
        </p:nvCxnSpPr>
        <p:spPr bwMode="auto">
          <a:xfrm flipV="1">
            <a:off x="3203848" y="3284984"/>
            <a:ext cx="2376264" cy="2492289"/>
          </a:xfrm>
          <a:prstGeom prst="straightConnector1">
            <a:avLst/>
          </a:prstGeom>
          <a:ln>
            <a:solidFill>
              <a:srgbClr val="CCFFCC"/>
            </a:solidFill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表格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223099"/>
              </p:ext>
            </p:extLst>
          </p:nvPr>
        </p:nvGraphicFramePr>
        <p:xfrm>
          <a:off x="7740352" y="2166000"/>
          <a:ext cx="95976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768"/>
              </a:tblGrid>
              <a:tr h="349394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pattFill prst="pct20">
                      <a:fgClr>
                        <a:schemeClr val="bg2"/>
                      </a:fgClr>
                      <a:bgClr>
                        <a:schemeClr val="accent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30" name="文字方塊 29"/>
          <p:cNvSpPr txBox="1"/>
          <p:nvPr/>
        </p:nvSpPr>
        <p:spPr>
          <a:xfrm>
            <a:off x="7596336" y="2494637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unused memory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24156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Page Table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952128"/>
          </a:xfrm>
        </p:spPr>
        <p:txBody>
          <a:bodyPr/>
          <a:lstStyle/>
          <a:p>
            <a:r>
              <a:rPr lang="en-US" altLang="zh-TW" dirty="0"/>
              <a:t>To support logical-to-real memory mapping, a data structure known as </a:t>
            </a:r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page </a:t>
            </a:r>
            <a:r>
              <a:rPr lang="en-US" altLang="zh-TW" dirty="0">
                <a:solidFill>
                  <a:srgbClr val="FF0000"/>
                </a:solidFill>
              </a:rPr>
              <a:t>table</a:t>
            </a:r>
            <a:r>
              <a:rPr lang="en-US" altLang="zh-TW" i="1" dirty="0">
                <a:solidFill>
                  <a:srgbClr val="FF0000"/>
                </a:solidFill>
              </a:rPr>
              <a:t> </a:t>
            </a:r>
            <a:r>
              <a:rPr lang="en-US" altLang="zh-TW" dirty="0"/>
              <a:t>is used</a:t>
            </a:r>
            <a:r>
              <a:rPr lang="en-US" altLang="zh-TW" dirty="0" smtClean="0"/>
              <a:t>.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FBA5-8274-47F3-85DF-1DEE5DF6E752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23</a:t>
            </a:fld>
            <a:endParaRPr lang="en-US" altLang="zh-TW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754988"/>
              </p:ext>
            </p:extLst>
          </p:nvPr>
        </p:nvGraphicFramePr>
        <p:xfrm>
          <a:off x="3203847" y="3504599"/>
          <a:ext cx="3096345" cy="25958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{5940675A-B579-460E-94D1-54222C63F5DA}</a:tableStyleId>
              </a:tblPr>
              <a:tblGrid>
                <a:gridCol w="360041"/>
                <a:gridCol w="1152128"/>
                <a:gridCol w="15841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PB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⁞</a:t>
                      </a:r>
                      <a:endParaRPr lang="zh-TW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⁞</a:t>
                      </a:r>
                      <a:endParaRPr lang="zh-TW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3923928" y="306896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>
                <a:solidFill>
                  <a:srgbClr val="C00000"/>
                </a:solidFill>
              </a:rPr>
              <a:t>Page Table</a:t>
            </a:r>
            <a:endParaRPr lang="zh-TW" altLang="en-US" dirty="0">
              <a:solidFill>
                <a:srgbClr val="C00000"/>
              </a:solidFill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179512" y="3789040"/>
            <a:ext cx="2592288" cy="721929"/>
            <a:chOff x="539552" y="2788370"/>
            <a:chExt cx="2592288" cy="721929"/>
          </a:xfrm>
        </p:grpSpPr>
        <p:grpSp>
          <p:nvGrpSpPr>
            <p:cNvPr id="10" name="群組 9"/>
            <p:cNvGrpSpPr/>
            <p:nvPr/>
          </p:nvGrpSpPr>
          <p:grpSpPr>
            <a:xfrm>
              <a:off x="539552" y="3140968"/>
              <a:ext cx="2448272" cy="360040"/>
              <a:chOff x="971600" y="3717032"/>
              <a:chExt cx="2448272" cy="360040"/>
            </a:xfrm>
          </p:grpSpPr>
          <p:sp>
            <p:nvSpPr>
              <p:cNvPr id="13" name="矩形 12"/>
              <p:cNvSpPr/>
              <p:nvPr/>
            </p:nvSpPr>
            <p:spPr bwMode="auto">
              <a:xfrm>
                <a:off x="971600" y="3717032"/>
                <a:ext cx="2448272" cy="360040"/>
              </a:xfrm>
              <a:prstGeom prst="rect">
                <a:avLst/>
              </a:prstGeom>
              <a:solidFill>
                <a:srgbClr val="FFC000"/>
              </a:solidFill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TW" dirty="0" smtClean="0">
                    <a:solidFill>
                      <a:schemeClr val="tx1"/>
                    </a:solidFill>
                    <a:latin typeface="Arial" charset="0"/>
                  </a:rPr>
                  <a:t>Virtual page no.</a:t>
                </a:r>
                <a:endParaRPr kumimoji="0" lang="zh-TW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4" name="直線接點 13"/>
              <p:cNvCxnSpPr/>
              <p:nvPr/>
            </p:nvCxnSpPr>
            <p:spPr bwMode="auto">
              <a:xfrm>
                <a:off x="2771800" y="3717032"/>
                <a:ext cx="0" cy="36004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1" name="文字方塊 10"/>
            <p:cNvSpPr txBox="1"/>
            <p:nvPr/>
          </p:nvSpPr>
          <p:spPr>
            <a:xfrm>
              <a:off x="971600" y="2788370"/>
              <a:ext cx="1728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>
                  <a:solidFill>
                    <a:srgbClr val="C00000"/>
                  </a:solidFill>
                </a:rPr>
                <a:t>virtual address</a:t>
              </a:r>
              <a:endParaRPr lang="zh-TW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12" name="文字方塊 11"/>
            <p:cNvSpPr txBox="1"/>
            <p:nvPr/>
          </p:nvSpPr>
          <p:spPr>
            <a:xfrm>
              <a:off x="2339752" y="3140967"/>
              <a:ext cx="792088" cy="369332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offset</a:t>
              </a:r>
              <a:endParaRPr lang="zh-TW" altLang="en-US" sz="1400" dirty="0"/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6516216" y="3717032"/>
            <a:ext cx="2397966" cy="729412"/>
            <a:chOff x="6516216" y="3645024"/>
            <a:chExt cx="2397966" cy="729412"/>
          </a:xfrm>
        </p:grpSpPr>
        <p:grpSp>
          <p:nvGrpSpPr>
            <p:cNvPr id="16" name="群組 15"/>
            <p:cNvGrpSpPr/>
            <p:nvPr/>
          </p:nvGrpSpPr>
          <p:grpSpPr>
            <a:xfrm>
              <a:off x="6516216" y="4005064"/>
              <a:ext cx="2016224" cy="360040"/>
              <a:chOff x="1403648" y="3717032"/>
              <a:chExt cx="2016224" cy="360040"/>
            </a:xfrm>
            <a:solidFill>
              <a:srgbClr val="00B050"/>
            </a:solidFill>
          </p:grpSpPr>
          <p:sp>
            <p:nvSpPr>
              <p:cNvPr id="19" name="矩形 18"/>
              <p:cNvSpPr/>
              <p:nvPr/>
            </p:nvSpPr>
            <p:spPr bwMode="auto">
              <a:xfrm>
                <a:off x="1403648" y="3717032"/>
                <a:ext cx="2016224" cy="360040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TW" dirty="0">
                    <a:solidFill>
                      <a:schemeClr val="tx1"/>
                    </a:solidFill>
                    <a:latin typeface="Arial" charset="0"/>
                  </a:rPr>
                  <a:t>R</a:t>
                </a:r>
                <a:r>
                  <a:rPr lang="en-US" altLang="zh-TW" dirty="0" smtClean="0">
                    <a:solidFill>
                      <a:schemeClr val="tx1"/>
                    </a:solidFill>
                    <a:latin typeface="Arial" charset="0"/>
                  </a:rPr>
                  <a:t>eal page no.</a:t>
                </a:r>
                <a:endParaRPr kumimoji="0" lang="zh-TW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20" name="直線接點 19"/>
              <p:cNvCxnSpPr/>
              <p:nvPr/>
            </p:nvCxnSpPr>
            <p:spPr bwMode="auto">
              <a:xfrm>
                <a:off x="2771800" y="3717032"/>
                <a:ext cx="0" cy="360040"/>
              </a:xfrm>
              <a:prstGeom prst="line">
                <a:avLst/>
              </a:prstGeom>
              <a:grpFill/>
              <a:ln w="952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7" name="文字方塊 16"/>
            <p:cNvSpPr txBox="1"/>
            <p:nvPr/>
          </p:nvSpPr>
          <p:spPr>
            <a:xfrm>
              <a:off x="6660232" y="3645024"/>
              <a:ext cx="1775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>
                  <a:solidFill>
                    <a:srgbClr val="C00000"/>
                  </a:solidFill>
                </a:rPr>
                <a:t>real address</a:t>
              </a:r>
              <a:endParaRPr lang="zh-TW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8075239" y="4005104"/>
              <a:ext cx="838943" cy="369332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offset</a:t>
              </a:r>
              <a:endParaRPr lang="zh-TW" altLang="en-US" dirty="0"/>
            </a:p>
          </p:txBody>
        </p:sp>
      </p:grpSp>
      <p:cxnSp>
        <p:nvCxnSpPr>
          <p:cNvPr id="21" name="肘形接點 20"/>
          <p:cNvCxnSpPr>
            <a:stCxn id="12" idx="0"/>
            <a:endCxn id="18" idx="0"/>
          </p:cNvCxnSpPr>
          <p:nvPr/>
        </p:nvCxnSpPr>
        <p:spPr bwMode="auto">
          <a:xfrm rot="5400000" flipH="1" flipV="1">
            <a:off x="5402971" y="1049898"/>
            <a:ext cx="64525" cy="6118955"/>
          </a:xfrm>
          <a:prstGeom prst="bentConnector3">
            <a:avLst>
              <a:gd name="adj1" fmla="val 1698405"/>
            </a:avLst>
          </a:prstGeom>
          <a:ln>
            <a:solidFill>
              <a:srgbClr val="CCFFCC"/>
            </a:solidFill>
            <a:headEnd type="none" w="med" len="med"/>
            <a:tailEnd type="arrow"/>
          </a:ln>
          <a:ex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肘形接點 21"/>
          <p:cNvCxnSpPr>
            <a:stCxn id="13" idx="2"/>
            <a:endCxn id="27" idx="1"/>
          </p:cNvCxnSpPr>
          <p:nvPr/>
        </p:nvCxnSpPr>
        <p:spPr bwMode="auto">
          <a:xfrm rot="16200000" flipH="1">
            <a:off x="2107842" y="3797484"/>
            <a:ext cx="175789" cy="1584176"/>
          </a:xfrm>
          <a:prstGeom prst="bentConnector2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左中括弧 26"/>
          <p:cNvSpPr/>
          <p:nvPr/>
        </p:nvSpPr>
        <p:spPr bwMode="auto">
          <a:xfrm>
            <a:off x="2987824" y="3645024"/>
            <a:ext cx="144016" cy="2064886"/>
          </a:xfrm>
          <a:prstGeom prst="leftBracke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3" name="肘形接點 21"/>
          <p:cNvCxnSpPr>
            <a:endCxn id="19" idx="2"/>
          </p:cNvCxnSpPr>
          <p:nvPr/>
        </p:nvCxnSpPr>
        <p:spPr bwMode="auto">
          <a:xfrm flipV="1">
            <a:off x="6300192" y="4437112"/>
            <a:ext cx="1224136" cy="1008112"/>
          </a:xfrm>
          <a:prstGeom prst="bentConnector2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68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Page Table Structure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The </a:t>
            </a:r>
            <a:r>
              <a:rPr lang="en-US" altLang="zh-TW" sz="2400" b="1" dirty="0" smtClean="0"/>
              <a:t>page table </a:t>
            </a:r>
            <a:r>
              <a:rPr lang="en-US" altLang="zh-TW" sz="2400" dirty="0" smtClean="0"/>
              <a:t>itself usually resides in memory.</a:t>
            </a:r>
          </a:p>
          <a:p>
            <a:r>
              <a:rPr lang="en-US" altLang="zh-TW" sz="2400" dirty="0" smtClean="0"/>
              <a:t>The </a:t>
            </a:r>
            <a:r>
              <a:rPr lang="en-US" altLang="zh-TW" sz="2400" b="1" dirty="0" smtClean="0"/>
              <a:t>page table pointer </a:t>
            </a:r>
            <a:r>
              <a:rPr lang="en-US" altLang="zh-TW" sz="2400" dirty="0" smtClean="0"/>
              <a:t>register indicates the base of the page table.</a:t>
            </a:r>
          </a:p>
          <a:p>
            <a:r>
              <a:rPr lang="en-US" altLang="zh-TW" sz="2400" dirty="0" smtClean="0"/>
              <a:t>The</a:t>
            </a:r>
            <a:r>
              <a:rPr lang="en-US" altLang="zh-TW" sz="2400" b="1" dirty="0" smtClean="0"/>
              <a:t> real page number </a:t>
            </a:r>
            <a:r>
              <a:rPr lang="en-US" altLang="zh-TW" sz="2400" dirty="0" smtClean="0"/>
              <a:t>contains information about the real memory location of an accessed virtual page.</a:t>
            </a:r>
          </a:p>
          <a:p>
            <a:r>
              <a:rPr lang="en-US" altLang="zh-TW" sz="2400" b="1" dirty="0" smtClean="0"/>
              <a:t>Valid bit</a:t>
            </a:r>
            <a:r>
              <a:rPr lang="en-US" altLang="zh-TW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TW" sz="2400" dirty="0" smtClean="0"/>
              <a:t>indicates whether or not the page is mapped.</a:t>
            </a:r>
          </a:p>
          <a:p>
            <a:r>
              <a:rPr lang="en-US" altLang="zh-TW" sz="2400" b="1" dirty="0" smtClean="0"/>
              <a:t>Protection bits (PB)</a:t>
            </a:r>
          </a:p>
          <a:p>
            <a:pPr lvl="1"/>
            <a:r>
              <a:rPr lang="en-US" altLang="zh-TW" sz="2000" dirty="0" smtClean="0">
                <a:solidFill>
                  <a:schemeClr val="accent5">
                    <a:lumMod val="50000"/>
                  </a:schemeClr>
                </a:solidFill>
              </a:rPr>
              <a:t>Three types of common control are read, write, and execute.</a:t>
            </a:r>
          </a:p>
          <a:p>
            <a:pPr lvl="1"/>
            <a:r>
              <a:rPr lang="en-US" altLang="zh-TW" sz="2000" dirty="0" smtClean="0">
                <a:solidFill>
                  <a:schemeClr val="accent5">
                    <a:lumMod val="50000"/>
                  </a:schemeClr>
                </a:solidFill>
              </a:rPr>
              <a:t>Which may be determined by a program’s privilege level</a:t>
            </a:r>
          </a:p>
          <a:p>
            <a:endParaRPr lang="zh-TW" altLang="en-US" sz="24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82D0-7A3F-40AE-AB14-CD00C9EFB0DD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3815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4412" y="4114800"/>
            <a:ext cx="657517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632848" cy="792088"/>
          </a:xfrm>
        </p:spPr>
        <p:txBody>
          <a:bodyPr/>
          <a:lstStyle/>
          <a:p>
            <a:r>
              <a:rPr lang="en-US" dirty="0"/>
              <a:t>Memory Management Unit (MMU)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424936" cy="2232248"/>
          </a:xfrm>
        </p:spPr>
        <p:txBody>
          <a:bodyPr/>
          <a:lstStyle/>
          <a:p>
            <a:r>
              <a:rPr lang="en-US" dirty="0" smtClean="0"/>
              <a:t>A hardware to handle the memory requested</a:t>
            </a:r>
          </a:p>
          <a:p>
            <a:pPr lvl="1"/>
            <a:r>
              <a:rPr lang="en-US" dirty="0" smtClean="0"/>
              <a:t>Translate virtual addresses to physical addresses, memory protection, cache control, bus arbitration, etc.</a:t>
            </a:r>
          </a:p>
          <a:p>
            <a:pPr lvl="1"/>
            <a:r>
              <a:rPr lang="en-US" dirty="0" smtClean="0"/>
              <a:t>Page Table Base Register (PTBR) is a register point to the base of page table for MMU.</a:t>
            </a:r>
          </a:p>
        </p:txBody>
      </p:sp>
    </p:spTree>
    <p:extLst>
      <p:ext uri="{BB962C8B-B14F-4D97-AF65-F5344CB8AC3E}">
        <p14:creationId xmlns:p14="http://schemas.microsoft.com/office/powerpoint/2010/main" val="185354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Translation </a:t>
            </a:r>
            <a:r>
              <a:rPr lang="en-US" altLang="zh-TW" dirty="0" err="1" smtClean="0"/>
              <a:t>Lookaside</a:t>
            </a:r>
            <a:r>
              <a:rPr lang="en-US" altLang="zh-TW" dirty="0" smtClean="0"/>
              <a:t> Buffer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To make </a:t>
            </a:r>
            <a:r>
              <a:rPr lang="en-US" altLang="zh-TW" dirty="0" smtClean="0"/>
              <a:t>memory accesses </a:t>
            </a:r>
            <a:r>
              <a:rPr lang="en-US" altLang="zh-TW" dirty="0"/>
              <a:t>much faster, a small associative memory structure called a </a:t>
            </a:r>
            <a:r>
              <a:rPr lang="en-US" altLang="zh-TW" dirty="0" smtClean="0">
                <a:solidFill>
                  <a:srgbClr val="FF0000"/>
                </a:solidFill>
              </a:rPr>
              <a:t>translation </a:t>
            </a:r>
            <a:r>
              <a:rPr lang="en-US" altLang="zh-TW" dirty="0" err="1" smtClean="0">
                <a:solidFill>
                  <a:srgbClr val="FF0000"/>
                </a:solidFill>
              </a:rPr>
              <a:t>lookaside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buffer (TLB) </a:t>
            </a:r>
            <a:r>
              <a:rPr lang="en-US" altLang="zh-TW" dirty="0"/>
              <a:t>is used for caching recent address </a:t>
            </a:r>
            <a:r>
              <a:rPr lang="en-US" altLang="zh-TW" dirty="0" smtClean="0"/>
              <a:t>translations.</a:t>
            </a:r>
          </a:p>
          <a:p>
            <a:r>
              <a:rPr lang="en-US" altLang="zh-TW" dirty="0" smtClean="0"/>
              <a:t>Three possibilities</a:t>
            </a:r>
          </a:p>
          <a:p>
            <a:pPr lvl="1"/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</a:rPr>
              <a:t>TLB hit</a:t>
            </a:r>
          </a:p>
          <a:p>
            <a:pPr lvl="1"/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</a:rPr>
              <a:t>Entry is match, but protection bit does not allow</a:t>
            </a:r>
          </a:p>
          <a:p>
            <a:pPr lvl="1"/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</a:rPr>
              <a:t>TLB miss</a:t>
            </a:r>
            <a:endParaRPr lang="en-US" altLang="zh-TW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FBA5-8274-47F3-85DF-1DEE5DF6E752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9510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TLB to Page Table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82D0-7A3F-40AE-AB14-CD00C9EFB0DD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27</a:t>
            </a:fld>
            <a:endParaRPr lang="en-US" altLang="zh-TW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556815"/>
              </p:ext>
            </p:extLst>
          </p:nvPr>
        </p:nvGraphicFramePr>
        <p:xfrm>
          <a:off x="5868144" y="2430180"/>
          <a:ext cx="2700519" cy="33375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{5940675A-B579-460E-94D1-54222C63F5DA}</a:tableStyleId>
              </a:tblPr>
              <a:tblGrid>
                <a:gridCol w="428613"/>
                <a:gridCol w="600057"/>
                <a:gridCol w="16718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PB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PB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PB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⁞</a:t>
                      </a:r>
                      <a:endParaRPr lang="zh-TW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PB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PB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PB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6300192" y="198884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 smtClean="0">
                <a:solidFill>
                  <a:srgbClr val="C00000"/>
                </a:solidFill>
              </a:rPr>
              <a:t>Page Table</a:t>
            </a:r>
            <a:endParaRPr lang="zh-TW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13562"/>
              </p:ext>
            </p:extLst>
          </p:nvPr>
        </p:nvGraphicFramePr>
        <p:xfrm>
          <a:off x="467544" y="2492896"/>
          <a:ext cx="4464495" cy="25958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{5940675A-B579-460E-94D1-54222C63F5DA}</a:tableStyleId>
              </a:tblPr>
              <a:tblGrid>
                <a:gridCol w="492458"/>
                <a:gridCol w="1829079"/>
                <a:gridCol w="567254"/>
                <a:gridCol w="15757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v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Arial" charset="0"/>
                        </a:rPr>
                        <a:t>virtual page no. 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Arial" charset="0"/>
                        </a:rPr>
                        <a:t>virtual page no. 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Arial" charset="0"/>
                        </a:rPr>
                        <a:t>virtual page no. 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v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latin typeface="Arial" charset="0"/>
                        </a:rPr>
                        <a:t>virtual page no. 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PB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real page no.</a:t>
                      </a:r>
                      <a:endParaRPr lang="zh-TW" altLang="en-US" sz="1800" dirty="0" smtClean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0" name="文字方塊 9"/>
          <p:cNvSpPr txBox="1"/>
          <p:nvPr/>
        </p:nvSpPr>
        <p:spPr>
          <a:xfrm>
            <a:off x="1979712" y="211113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 smtClean="0">
                <a:solidFill>
                  <a:srgbClr val="C00000"/>
                </a:solidFill>
              </a:rPr>
              <a:t>TLB</a:t>
            </a:r>
            <a:endParaRPr lang="zh-TW" altLang="en-US" b="1" dirty="0">
              <a:solidFill>
                <a:srgbClr val="C00000"/>
              </a:solidFill>
            </a:endParaRPr>
          </a:p>
        </p:txBody>
      </p:sp>
      <p:cxnSp>
        <p:nvCxnSpPr>
          <p:cNvPr id="12" name="直線單箭頭接點 11"/>
          <p:cNvCxnSpPr/>
          <p:nvPr/>
        </p:nvCxnSpPr>
        <p:spPr bwMode="auto">
          <a:xfrm>
            <a:off x="4932040" y="2708920"/>
            <a:ext cx="936104" cy="1800200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stCxn id="9" idx="3"/>
          </p:cNvCxnSpPr>
          <p:nvPr/>
        </p:nvCxnSpPr>
        <p:spPr bwMode="auto">
          <a:xfrm flipV="1">
            <a:off x="4932039" y="2996952"/>
            <a:ext cx="936105" cy="793884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/>
          <p:nvPr/>
        </p:nvCxnSpPr>
        <p:spPr bwMode="auto">
          <a:xfrm flipV="1">
            <a:off x="4932040" y="2564904"/>
            <a:ext cx="864096" cy="2016224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 bwMode="auto">
          <a:xfrm>
            <a:off x="4932040" y="4941168"/>
            <a:ext cx="914400" cy="216024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909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i="0" dirty="0" smtClean="0"/>
              <a:t>OS: Virtual Memory Process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When a process generates a page or TLB fault, the </a:t>
            </a:r>
            <a:r>
              <a:rPr lang="en-US" altLang="zh-TW" dirty="0" smtClean="0"/>
              <a:t>OS takes over</a:t>
            </a:r>
          </a:p>
          <a:p>
            <a:pPr lvl="1"/>
            <a:r>
              <a:rPr lang="en-US" altLang="zh-TW" dirty="0" smtClean="0"/>
              <a:t>Updates </a:t>
            </a:r>
            <a:r>
              <a:rPr lang="en-US" altLang="zh-TW" dirty="0"/>
              <a:t>the TLB from the page table if the TLB is </a:t>
            </a:r>
            <a:r>
              <a:rPr lang="en-US" altLang="zh-TW" dirty="0" smtClean="0"/>
              <a:t>architected.</a:t>
            </a:r>
          </a:p>
          <a:p>
            <a:pPr lvl="1"/>
            <a:r>
              <a:rPr lang="en-US" altLang="zh-TW" dirty="0" smtClean="0"/>
              <a:t>Or </a:t>
            </a:r>
            <a:r>
              <a:rPr lang="en-US" altLang="zh-TW" dirty="0"/>
              <a:t>handles the fault by scheduling a disk I/O operation to the </a:t>
            </a:r>
            <a:r>
              <a:rPr lang="en-US" altLang="zh-TW" dirty="0" smtClean="0"/>
              <a:t>backing store (hard disk) to </a:t>
            </a:r>
            <a:r>
              <a:rPr lang="en-US" altLang="zh-TW" dirty="0"/>
              <a:t>retrieve the </a:t>
            </a:r>
            <a:r>
              <a:rPr lang="en-US" altLang="zh-TW" dirty="0" smtClean="0"/>
              <a:t>page.</a:t>
            </a:r>
            <a:endParaRPr lang="en-NZ" alt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E3C33-489C-4B81-ADDA-55A7B449679B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28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2059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B2B2B2"/>
                </a:solidFill>
              </a:rPr>
              <a:t>Computer System</a:t>
            </a:r>
          </a:p>
          <a:p>
            <a:pPr lvl="1"/>
            <a:r>
              <a:rPr lang="en-US" altLang="zh-TW" dirty="0" smtClean="0">
                <a:solidFill>
                  <a:srgbClr val="B2B2B2"/>
                </a:solidFill>
              </a:rPr>
              <a:t>Computer </a:t>
            </a:r>
            <a:r>
              <a:rPr lang="en-US" altLang="zh-TW" dirty="0">
                <a:solidFill>
                  <a:srgbClr val="B2B2B2"/>
                </a:solidFill>
              </a:rPr>
              <a:t>System </a:t>
            </a:r>
            <a:r>
              <a:rPr lang="en-US" altLang="zh-TW" dirty="0" smtClean="0">
                <a:solidFill>
                  <a:srgbClr val="B2B2B2"/>
                </a:solidFill>
              </a:rPr>
              <a:t>Hardware</a:t>
            </a:r>
          </a:p>
          <a:p>
            <a:pPr lvl="1"/>
            <a:r>
              <a:rPr lang="en-US" altLang="zh-TW" dirty="0" smtClean="0">
                <a:solidFill>
                  <a:srgbClr val="B2B2B2"/>
                </a:solidFill>
              </a:rPr>
              <a:t>Instruction </a:t>
            </a:r>
            <a:r>
              <a:rPr lang="en-US" altLang="zh-TW" dirty="0">
                <a:solidFill>
                  <a:srgbClr val="B2B2B2"/>
                </a:solidFill>
              </a:rPr>
              <a:t>Set Architecture (ISA</a:t>
            </a:r>
            <a:r>
              <a:rPr lang="en-US" altLang="zh-TW" dirty="0" smtClean="0">
                <a:solidFill>
                  <a:srgbClr val="B2B2B2"/>
                </a:solidFill>
              </a:rPr>
              <a:t>)</a:t>
            </a:r>
          </a:p>
          <a:p>
            <a:pPr lvl="1"/>
            <a:r>
              <a:rPr lang="en-US" altLang="zh-TW" dirty="0">
                <a:solidFill>
                  <a:srgbClr val="B2B2B2"/>
                </a:solidFill>
              </a:rPr>
              <a:t>Operating System </a:t>
            </a:r>
            <a:r>
              <a:rPr lang="en-US" altLang="zh-TW" dirty="0" smtClean="0">
                <a:solidFill>
                  <a:srgbClr val="B2B2B2"/>
                </a:solidFill>
              </a:rPr>
              <a:t>Organization</a:t>
            </a:r>
          </a:p>
          <a:p>
            <a:r>
              <a:rPr lang="en-US" altLang="zh-TW" dirty="0" smtClean="0">
                <a:solidFill>
                  <a:srgbClr val="B2B2B2"/>
                </a:solidFill>
              </a:rPr>
              <a:t>Program execution</a:t>
            </a:r>
          </a:p>
          <a:p>
            <a:r>
              <a:rPr lang="en-US" altLang="zh-TW" dirty="0" smtClean="0">
                <a:solidFill>
                  <a:srgbClr val="B2B2B2"/>
                </a:solidFill>
              </a:rPr>
              <a:t>Memory management </a:t>
            </a:r>
          </a:p>
          <a:p>
            <a:r>
              <a:rPr lang="en-US" altLang="zh-TW" dirty="0" smtClean="0"/>
              <a:t>Input / Output control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78549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Computer System</a:t>
            </a:r>
            <a:endParaRPr lang="en-US" alt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9B6A-C80A-4061-9054-461634B2EF36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3</a:t>
            </a:fld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grpSp>
        <p:nvGrpSpPr>
          <p:cNvPr id="42" name="群組 41"/>
          <p:cNvGrpSpPr/>
          <p:nvPr/>
        </p:nvGrpSpPr>
        <p:grpSpPr>
          <a:xfrm>
            <a:off x="2051720" y="1772816"/>
            <a:ext cx="6192688" cy="4320480"/>
            <a:chOff x="971600" y="1772816"/>
            <a:chExt cx="6192688" cy="4320480"/>
          </a:xfrm>
        </p:grpSpPr>
        <p:sp>
          <p:nvSpPr>
            <p:cNvPr id="4" name="矩形 3"/>
            <p:cNvSpPr/>
            <p:nvPr/>
          </p:nvSpPr>
          <p:spPr bwMode="auto">
            <a:xfrm>
              <a:off x="1403648" y="1772816"/>
              <a:ext cx="3672408" cy="1872208"/>
            </a:xfrm>
            <a:prstGeom prst="rect">
              <a:avLst/>
            </a:prstGeom>
            <a:solidFill>
              <a:srgbClr val="FFD96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3004342" y="2060848"/>
              <a:ext cx="1855690" cy="158417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1403648" y="2420888"/>
              <a:ext cx="3240360" cy="122413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1403648" y="3645024"/>
              <a:ext cx="3672408" cy="1368152"/>
            </a:xfrm>
            <a:prstGeom prst="rect">
              <a:avLst/>
            </a:prstGeom>
            <a:solidFill>
              <a:srgbClr val="FF01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矩形 14"/>
            <p:cNvSpPr/>
            <p:nvPr/>
          </p:nvSpPr>
          <p:spPr bwMode="auto">
            <a:xfrm>
              <a:off x="3059832" y="4077072"/>
              <a:ext cx="2015160" cy="936104"/>
            </a:xfrm>
            <a:prstGeom prst="rect">
              <a:avLst/>
            </a:prstGeom>
            <a:solidFill>
              <a:srgbClr val="8375D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矩形 15"/>
            <p:cNvSpPr/>
            <p:nvPr/>
          </p:nvSpPr>
          <p:spPr bwMode="auto">
            <a:xfrm>
              <a:off x="1406442" y="4329100"/>
              <a:ext cx="2373470" cy="684076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矩形 16"/>
            <p:cNvSpPr/>
            <p:nvPr/>
          </p:nvSpPr>
          <p:spPr bwMode="auto">
            <a:xfrm>
              <a:off x="1406442" y="5013176"/>
              <a:ext cx="1437366" cy="432048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矩形 19"/>
            <p:cNvSpPr/>
            <p:nvPr/>
          </p:nvSpPr>
          <p:spPr bwMode="auto">
            <a:xfrm>
              <a:off x="1403648" y="5445224"/>
              <a:ext cx="1440160" cy="648072"/>
            </a:xfrm>
            <a:prstGeom prst="rect">
              <a:avLst/>
            </a:prstGeom>
            <a:solidFill>
              <a:srgbClr val="FF66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3634832" y="5013176"/>
              <a:ext cx="1440160" cy="108012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 bwMode="auto">
            <a:xfrm>
              <a:off x="3634832" y="5445224"/>
              <a:ext cx="1440160" cy="648072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矩形 23"/>
            <p:cNvSpPr/>
            <p:nvPr/>
          </p:nvSpPr>
          <p:spPr bwMode="auto">
            <a:xfrm>
              <a:off x="1547664" y="2960948"/>
              <a:ext cx="2880320" cy="684076"/>
            </a:xfrm>
            <a:prstGeom prst="rect">
              <a:avLst/>
            </a:prstGeom>
            <a:solidFill>
              <a:srgbClr val="33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1691680" y="2963930"/>
              <a:ext cx="1656184" cy="681094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矩形 11"/>
            <p:cNvSpPr/>
            <p:nvPr/>
          </p:nvSpPr>
          <p:spPr bwMode="auto">
            <a:xfrm>
              <a:off x="1403648" y="2960948"/>
              <a:ext cx="864096" cy="684076"/>
            </a:xfrm>
            <a:prstGeom prst="rect">
              <a:avLst/>
            </a:prstGeom>
            <a:solidFill>
              <a:srgbClr val="38904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1547664" y="1772816"/>
              <a:ext cx="14566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Application Programs</a:t>
              </a:r>
              <a:endParaRPr lang="zh-TW" altLang="en-US" dirty="0"/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3635896" y="2062589"/>
              <a:ext cx="14566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Libraries</a:t>
              </a:r>
              <a:endParaRPr lang="zh-TW" altLang="en-US" dirty="0"/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2051720" y="2492896"/>
              <a:ext cx="2451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Operating System</a:t>
              </a:r>
              <a:endParaRPr lang="zh-TW" altLang="en-US" dirty="0"/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1400854" y="3059668"/>
              <a:ext cx="10109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Drivers</a:t>
              </a:r>
              <a:endParaRPr lang="zh-TW" altLang="en-US" dirty="0"/>
            </a:p>
          </p:txBody>
        </p:sp>
        <p:sp>
          <p:nvSpPr>
            <p:cNvPr id="29" name="文字方塊 28"/>
            <p:cNvSpPr txBox="1"/>
            <p:nvPr/>
          </p:nvSpPr>
          <p:spPr>
            <a:xfrm>
              <a:off x="3347864" y="2924944"/>
              <a:ext cx="11567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Memory</a:t>
              </a:r>
            </a:p>
            <a:p>
              <a:r>
                <a:rPr lang="en-US" altLang="zh-TW" dirty="0"/>
                <a:t>Manager</a:t>
              </a:r>
              <a:endParaRPr lang="zh-TW" altLang="en-US" dirty="0"/>
            </a:p>
          </p:txBody>
        </p:sp>
        <p:sp>
          <p:nvSpPr>
            <p:cNvPr id="30" name="文字方塊 29"/>
            <p:cNvSpPr txBox="1"/>
            <p:nvPr/>
          </p:nvSpPr>
          <p:spPr>
            <a:xfrm>
              <a:off x="2195736" y="3068960"/>
              <a:ext cx="1367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Scheduler</a:t>
              </a:r>
              <a:endParaRPr lang="zh-TW" altLang="en-US" dirty="0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1403648" y="3645024"/>
              <a:ext cx="31683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Execution Hardware (CPU)</a:t>
              </a:r>
              <a:endParaRPr lang="zh-TW" altLang="en-US" dirty="0"/>
            </a:p>
          </p:txBody>
        </p:sp>
        <p:sp>
          <p:nvSpPr>
            <p:cNvPr id="32" name="文字方塊 31"/>
            <p:cNvSpPr txBox="1"/>
            <p:nvPr/>
          </p:nvSpPr>
          <p:spPr>
            <a:xfrm>
              <a:off x="3779912" y="4222829"/>
              <a:ext cx="13709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Memory</a:t>
              </a:r>
            </a:p>
            <a:p>
              <a:r>
                <a:rPr lang="en-US" altLang="zh-TW" dirty="0" smtClean="0"/>
                <a:t>Translation</a:t>
              </a:r>
              <a:endParaRPr lang="zh-TW" altLang="en-US" dirty="0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1403648" y="4293096"/>
              <a:ext cx="2304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 smtClean="0"/>
                <a:t>System Interconnect</a:t>
              </a:r>
            </a:p>
            <a:p>
              <a:pPr algn="ctr"/>
              <a:r>
                <a:rPr lang="en-US" altLang="zh-TW" dirty="0" smtClean="0"/>
                <a:t>(Bus)</a:t>
              </a:r>
              <a:endParaRPr lang="zh-TW" altLang="en-US" dirty="0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1475656" y="5013176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Controllers</a:t>
              </a:r>
              <a:endParaRPr lang="zh-TW" altLang="en-US" dirty="0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3707904" y="507589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Controllers</a:t>
              </a:r>
              <a:endParaRPr lang="zh-TW" altLang="en-US" dirty="0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3707904" y="5445224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 smtClean="0"/>
                <a:t>Main</a:t>
              </a:r>
            </a:p>
            <a:p>
              <a:pPr algn="ctr"/>
              <a:r>
                <a:rPr lang="en-US" altLang="zh-TW" dirty="0" smtClean="0"/>
                <a:t>Memory</a:t>
              </a:r>
              <a:endParaRPr lang="zh-TW" altLang="en-US" dirty="0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1403648" y="5445224"/>
              <a:ext cx="1368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 smtClean="0"/>
                <a:t>I/O Devices</a:t>
              </a:r>
            </a:p>
            <a:p>
              <a:pPr algn="ctr"/>
              <a:r>
                <a:rPr lang="en-US" altLang="zh-TW" dirty="0" smtClean="0"/>
                <a:t>Networking</a:t>
              </a:r>
              <a:endParaRPr lang="zh-TW" altLang="en-US" dirty="0"/>
            </a:p>
          </p:txBody>
        </p:sp>
        <p:cxnSp>
          <p:nvCxnSpPr>
            <p:cNvPr id="38" name="直線接點 37"/>
            <p:cNvCxnSpPr/>
            <p:nvPr/>
          </p:nvCxnSpPr>
          <p:spPr bwMode="auto">
            <a:xfrm>
              <a:off x="971600" y="3640378"/>
              <a:ext cx="4608512" cy="4646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" name="文字方塊 40"/>
            <p:cNvSpPr txBox="1"/>
            <p:nvPr/>
          </p:nvSpPr>
          <p:spPr>
            <a:xfrm>
              <a:off x="5652120" y="3140968"/>
              <a:ext cx="151216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Instruction Set Architecture</a:t>
              </a:r>
              <a:endParaRPr lang="zh-TW" altLang="en-US" dirty="0"/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5652120" y="212008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Software</a:t>
              </a:r>
              <a:endParaRPr lang="zh-TW" altLang="en-US" dirty="0"/>
            </a:p>
          </p:txBody>
        </p:sp>
        <p:sp>
          <p:nvSpPr>
            <p:cNvPr id="44" name="文字方塊 43"/>
            <p:cNvSpPr txBox="1"/>
            <p:nvPr/>
          </p:nvSpPr>
          <p:spPr>
            <a:xfrm>
              <a:off x="5652120" y="4856386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Hardware</a:t>
              </a:r>
              <a:endParaRPr lang="zh-TW" altLang="en-US" dirty="0"/>
            </a:p>
          </p:txBody>
        </p:sp>
      </p:grpSp>
      <p:cxnSp>
        <p:nvCxnSpPr>
          <p:cNvPr id="10" name="Straight Connector 9"/>
          <p:cNvCxnSpPr/>
          <p:nvPr/>
        </p:nvCxnSpPr>
        <p:spPr bwMode="auto">
          <a:xfrm>
            <a:off x="4860032" y="4341024"/>
            <a:ext cx="12961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91119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Input/Output</a:t>
            </a:r>
            <a:r>
              <a:rPr lang="en-US" altLang="zh-TW" dirty="0" smtClean="0"/>
              <a:t> Systems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 I/O system consists of a number of </a:t>
            </a:r>
            <a:r>
              <a:rPr lang="en-US" altLang="zh-TW" dirty="0" smtClean="0">
                <a:solidFill>
                  <a:srgbClr val="FF0000"/>
                </a:solidFill>
              </a:rPr>
              <a:t>buses</a:t>
            </a:r>
            <a:r>
              <a:rPr lang="en-US" altLang="zh-TW" dirty="0" smtClean="0"/>
              <a:t> that connect the processor and memory to the I/O devices.</a:t>
            </a:r>
          </a:p>
          <a:p>
            <a:r>
              <a:rPr lang="en-US" altLang="zh-TW" dirty="0" smtClean="0"/>
              <a:t>The bus serves as </a:t>
            </a:r>
            <a:r>
              <a:rPr lang="en-US" altLang="zh-TW" dirty="0"/>
              <a:t>a</a:t>
            </a:r>
            <a:r>
              <a:rPr lang="en-US" altLang="zh-TW" dirty="0" smtClean="0"/>
              <a:t> highway, through which </a:t>
            </a:r>
            <a:endParaRPr lang="en-US" altLang="zh-TW" dirty="0"/>
          </a:p>
          <a:p>
            <a:pPr lvl="1"/>
            <a:r>
              <a:rPr lang="en-US" altLang="zh-TW" dirty="0" smtClean="0"/>
              <a:t>devices are </a:t>
            </a:r>
            <a:r>
              <a:rPr lang="en-US" altLang="zh-TW" b="1" dirty="0" smtClean="0"/>
              <a:t>addressed</a:t>
            </a:r>
            <a:r>
              <a:rPr lang="en-US" altLang="zh-TW" dirty="0" smtClean="0"/>
              <a:t> and given </a:t>
            </a:r>
            <a:r>
              <a:rPr lang="en-US" altLang="zh-TW" b="1" dirty="0" smtClean="0"/>
              <a:t>commands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b="1" dirty="0" smtClean="0"/>
              <a:t>data</a:t>
            </a:r>
            <a:r>
              <a:rPr lang="en-US" altLang="zh-TW" dirty="0" smtClean="0"/>
              <a:t> is transferred between the processor or memory and the I/O devices.</a:t>
            </a:r>
          </a:p>
          <a:p>
            <a:r>
              <a:rPr lang="en-US" altLang="zh-TW" dirty="0" smtClean="0"/>
              <a:t>There are four ways in which I/O is organized.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30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2812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Input/Output</a:t>
            </a:r>
            <a:r>
              <a:rPr lang="en-US" altLang="zh-TW" dirty="0"/>
              <a:t> Systems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72816"/>
            <a:ext cx="5482952" cy="4551784"/>
          </a:xfrm>
        </p:spPr>
        <p:txBody>
          <a:bodyPr/>
          <a:lstStyle/>
          <a:p>
            <a:r>
              <a:rPr lang="en-US" altLang="zh-TW" dirty="0" smtClean="0"/>
              <a:t>Programmed I/O:</a:t>
            </a:r>
          </a:p>
          <a:p>
            <a:pPr lvl="1"/>
            <a:r>
              <a:rPr lang="en-US" altLang="zh-TW" dirty="0" smtClean="0"/>
              <a:t>The I/O request is issued over the bus and the device controller is polled until the request is satisfied.</a:t>
            </a:r>
          </a:p>
          <a:p>
            <a:r>
              <a:rPr lang="en-US" altLang="zh-TW" dirty="0" smtClean="0"/>
              <a:t>Interrupt-driven I/O:</a:t>
            </a:r>
          </a:p>
          <a:p>
            <a:pPr lvl="1"/>
            <a:r>
              <a:rPr lang="en-US" altLang="zh-TW" dirty="0" smtClean="0"/>
              <a:t>The CPU continues with some other tasks after issuing an I/O request. An </a:t>
            </a:r>
            <a:r>
              <a:rPr lang="en-US" altLang="zh-TW" dirty="0" smtClean="0">
                <a:solidFill>
                  <a:srgbClr val="FF0000"/>
                </a:solidFill>
              </a:rPr>
              <a:t>interrupt</a:t>
            </a:r>
            <a:r>
              <a:rPr lang="en-US" altLang="zh-TW" dirty="0" smtClean="0"/>
              <a:t> from the I/O controller informs the OS about the status of the request.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31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87818"/>
            <a:ext cx="2669178" cy="230122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798" y="3789040"/>
            <a:ext cx="2669178" cy="262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334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970" y="4286656"/>
            <a:ext cx="2753030" cy="195065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Input/Output</a:t>
            </a:r>
            <a:r>
              <a:rPr lang="en-US" altLang="zh-TW" dirty="0"/>
              <a:t> Systems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44824"/>
            <a:ext cx="6336704" cy="4479776"/>
          </a:xfrm>
        </p:spPr>
        <p:txBody>
          <a:bodyPr/>
          <a:lstStyle/>
          <a:p>
            <a:r>
              <a:rPr lang="en-US" altLang="zh-TW" dirty="0" smtClean="0"/>
              <a:t>DMA-managed I/O:</a:t>
            </a:r>
          </a:p>
          <a:p>
            <a:pPr lvl="1"/>
            <a:r>
              <a:rPr lang="en-US" altLang="zh-TW" sz="2200" dirty="0" smtClean="0"/>
              <a:t>The I/O controller uses a series of bus transactions to move large blocks of  data to or from an I/O device and to interrupt the CPU when it completes the entire task.</a:t>
            </a:r>
          </a:p>
          <a:p>
            <a:r>
              <a:rPr lang="en-US" altLang="zh-TW" dirty="0" smtClean="0"/>
              <a:t>IOP-based I/O:</a:t>
            </a:r>
          </a:p>
          <a:p>
            <a:pPr lvl="1"/>
            <a:r>
              <a:rPr lang="en-US" altLang="zh-TW" sz="2200" dirty="0" smtClean="0"/>
              <a:t>IOP (I/O processor) is a special processor that can manage complex I/O transactions. The IOP can buffer transactions for various devices and bundle them to make the best utilization of the available I/O resource.</a:t>
            </a:r>
            <a:endParaRPr lang="zh-TW" altLang="en-US" sz="22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32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060848"/>
            <a:ext cx="2316580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78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2" name="Picture 4" descr="http://clicker.sourceforge.net/docs/teacup/pcidoc/Image1.gif"/>
          <p:cNvPicPr>
            <a:picLocks noChangeAspect="1" noChangeArrowheads="1"/>
          </p:cNvPicPr>
          <p:nvPr/>
        </p:nvPicPr>
        <p:blipFill>
          <a:blip r:embed="rId2" cstate="print"/>
          <a:srcRect r="3292"/>
          <a:stretch>
            <a:fillRect/>
          </a:stretch>
        </p:blipFill>
        <p:spPr bwMode="auto">
          <a:xfrm>
            <a:off x="4499992" y="2996952"/>
            <a:ext cx="4476750" cy="365999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PCI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5"/>
            <a:ext cx="8229600" cy="4133055"/>
          </a:xfrm>
        </p:spPr>
        <p:txBody>
          <a:bodyPr/>
          <a:lstStyle/>
          <a:p>
            <a:r>
              <a:rPr lang="en-US" dirty="0" smtClean="0"/>
              <a:t>PCI based system builds in a tree topology</a:t>
            </a:r>
          </a:p>
          <a:p>
            <a:pPr lvl="1"/>
            <a:r>
              <a:rPr lang="en-US" dirty="0" smtClean="0"/>
              <a:t>PCI bus</a:t>
            </a:r>
          </a:p>
          <a:p>
            <a:pPr lvl="2"/>
            <a:r>
              <a:rPr lang="en-US" dirty="0" smtClean="0"/>
              <a:t>Parallel connect devices and bridges</a:t>
            </a:r>
          </a:p>
          <a:p>
            <a:pPr lvl="1"/>
            <a:r>
              <a:rPr lang="en-US" dirty="0" smtClean="0"/>
              <a:t>PCI-PCI Bridge</a:t>
            </a:r>
          </a:p>
          <a:p>
            <a:pPr lvl="2"/>
            <a:r>
              <a:rPr lang="en-US" dirty="0" smtClean="0"/>
              <a:t>Connect two PCI buses</a:t>
            </a:r>
          </a:p>
          <a:p>
            <a:pPr lvl="2"/>
            <a:r>
              <a:rPr lang="en-US" dirty="0" smtClean="0"/>
              <a:t>Become the root of </a:t>
            </a:r>
            <a:br>
              <a:rPr lang="en-US" dirty="0" smtClean="0"/>
            </a:br>
            <a:r>
              <a:rPr lang="en-US" dirty="0" smtClean="0"/>
              <a:t>lower bus</a:t>
            </a:r>
          </a:p>
          <a:p>
            <a:pPr lvl="1"/>
            <a:r>
              <a:rPr lang="en-US" dirty="0" smtClean="0"/>
              <a:t>PCI-ISA Bridge</a:t>
            </a:r>
          </a:p>
          <a:p>
            <a:pPr lvl="2"/>
            <a:r>
              <a:rPr lang="en-US" dirty="0" smtClean="0"/>
              <a:t>Connect to conventional </a:t>
            </a:r>
            <a:br>
              <a:rPr lang="en-US" dirty="0" smtClean="0"/>
            </a:br>
            <a:r>
              <a:rPr lang="en-US" dirty="0" smtClean="0"/>
              <a:t>ISA device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725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PCI Express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PCIe</a:t>
            </a:r>
            <a:r>
              <a:rPr lang="en-US" dirty="0" smtClean="0"/>
              <a:t> is in a point to point architecture</a:t>
            </a:r>
          </a:p>
          <a:p>
            <a:pPr lvl="1"/>
            <a:r>
              <a:rPr lang="en-US" dirty="0" smtClean="0"/>
              <a:t>Root Complex: generate transaction requests on behalf of CPU, interconnected through a local bus.</a:t>
            </a:r>
          </a:p>
          <a:p>
            <a:pPr lvl="1"/>
            <a:r>
              <a:rPr lang="en-US" dirty="0" smtClean="0"/>
              <a:t>Switch: connect endpoint devices or other switches</a:t>
            </a:r>
          </a:p>
          <a:p>
            <a:pPr lvl="1"/>
            <a:r>
              <a:rPr lang="en-US" dirty="0" smtClean="0"/>
              <a:t>Endpoint Device: </a:t>
            </a:r>
          </a:p>
          <a:p>
            <a:pPr lvl="2"/>
            <a:r>
              <a:rPr lang="en-US" dirty="0" smtClean="0"/>
              <a:t>Physical </a:t>
            </a:r>
            <a:r>
              <a:rPr lang="en-US" dirty="0" err="1" smtClean="0"/>
              <a:t>PCIe</a:t>
            </a:r>
            <a:r>
              <a:rPr lang="en-US" dirty="0" smtClean="0"/>
              <a:t> devices</a:t>
            </a:r>
          </a:p>
          <a:p>
            <a:pPr lvl="2"/>
            <a:r>
              <a:rPr lang="en-US" dirty="0" smtClean="0"/>
              <a:t>Legacy PCI devices</a:t>
            </a:r>
          </a:p>
          <a:p>
            <a:pPr lvl="1"/>
            <a:r>
              <a:rPr lang="en-US" dirty="0" smtClean="0"/>
              <a:t>PCI Express Bridge</a:t>
            </a:r>
          </a:p>
          <a:p>
            <a:pPr lvl="2"/>
            <a:r>
              <a:rPr lang="en-US" dirty="0" smtClean="0"/>
              <a:t>Connect to other </a:t>
            </a:r>
            <a:br>
              <a:rPr lang="en-US" dirty="0" smtClean="0"/>
            </a:br>
            <a:r>
              <a:rPr lang="en-US" dirty="0" smtClean="0"/>
              <a:t>legacy</a:t>
            </a:r>
            <a:r>
              <a:rPr lang="en-US" dirty="0"/>
              <a:t> </a:t>
            </a:r>
            <a:r>
              <a:rPr lang="en-US" dirty="0" smtClean="0"/>
              <a:t>subsystems</a:t>
            </a:r>
          </a:p>
        </p:txBody>
      </p:sp>
      <p:pic>
        <p:nvPicPr>
          <p:cNvPr id="114690" name="Picture 2" descr="http://www.latticesemi.com/images/img2312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1272" y="3733800"/>
            <a:ext cx="4820328" cy="2752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1981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Input/Output</a:t>
            </a:r>
            <a:r>
              <a:rPr lang="en-US" altLang="zh-TW" dirty="0" smtClean="0"/>
              <a:t> Resources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It is more appropriate to deal with the specifics of I/O in software, particularly in the OS software. </a:t>
            </a:r>
          </a:p>
          <a:p>
            <a:r>
              <a:rPr lang="en-US" altLang="zh-TW" dirty="0" smtClean="0"/>
              <a:t>The ISA needs to provide only a mechanism for </a:t>
            </a:r>
            <a:r>
              <a:rPr lang="en-US" altLang="zh-TW" b="1" dirty="0" smtClean="0"/>
              <a:t>addressing I/O devices</a:t>
            </a:r>
            <a:r>
              <a:rPr lang="en-US" altLang="zh-TW" dirty="0" smtClean="0"/>
              <a:t> and to </a:t>
            </a:r>
            <a:r>
              <a:rPr lang="en-US" altLang="zh-TW" b="1" dirty="0" smtClean="0"/>
              <a:t>transfer information</a:t>
            </a:r>
            <a:r>
              <a:rPr lang="en-US" altLang="zh-TW" dirty="0" smtClean="0"/>
              <a:t> to and from the devices.</a:t>
            </a:r>
          </a:p>
          <a:p>
            <a:r>
              <a:rPr lang="en-US" altLang="zh-TW" dirty="0" smtClean="0"/>
              <a:t>Two types of addressing mechanisms</a:t>
            </a:r>
          </a:p>
          <a:p>
            <a:pPr lvl="1"/>
            <a:r>
              <a:rPr lang="en-US" altLang="zh-TW" dirty="0" smtClean="0"/>
              <a:t>Specific I/O instructions</a:t>
            </a:r>
          </a:p>
          <a:p>
            <a:pPr lvl="1"/>
            <a:r>
              <a:rPr lang="en-US" altLang="zh-TW" dirty="0" smtClean="0"/>
              <a:t>Memory mapped I/O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EE0B4-3083-4298-8D47-A58914766B09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7847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Input/Output</a:t>
            </a:r>
            <a:r>
              <a:rPr lang="en-US" altLang="zh-TW" dirty="0" smtClean="0"/>
              <a:t> Instructions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I/O Instructions</a:t>
            </a:r>
          </a:p>
          <a:p>
            <a:pPr lvl="1"/>
            <a:r>
              <a:rPr lang="en-US" altLang="zh-TW" dirty="0"/>
              <a:t>The addresses are completely separate from main memory addresses.</a:t>
            </a:r>
          </a:p>
          <a:p>
            <a:pPr lvl="1"/>
            <a:r>
              <a:rPr lang="en-US" altLang="zh-TW" dirty="0"/>
              <a:t>The execution needs signals to activated the corresponding I/O instruction</a:t>
            </a:r>
            <a:r>
              <a:rPr lang="en-US" altLang="zh-TW" dirty="0" smtClean="0"/>
              <a:t>.</a:t>
            </a:r>
          </a:p>
          <a:p>
            <a:pPr lvl="1"/>
            <a:endParaRPr lang="en-US" altLang="zh-TW" dirty="0"/>
          </a:p>
          <a:p>
            <a:r>
              <a:rPr lang="en-US" altLang="zh-TW" dirty="0"/>
              <a:t>Instructions are usually privileged and can only be invoked by the operating system.</a:t>
            </a:r>
            <a:endParaRPr lang="zh-TW" altLang="en-US" dirty="0"/>
          </a:p>
          <a:p>
            <a:pPr lvl="1"/>
            <a:endParaRPr lang="en-US" alt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82D0-7A3F-40AE-AB14-CD00C9EFB0DD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6876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391400" cy="563563"/>
          </a:xfrm>
        </p:spPr>
        <p:txBody>
          <a:bodyPr/>
          <a:lstStyle/>
          <a:p>
            <a:r>
              <a:rPr lang="en-US" altLang="zh-TW" dirty="0" smtClean="0"/>
              <a:t>Memory Mapped I / 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Memory Mapped I/O</a:t>
            </a:r>
          </a:p>
          <a:p>
            <a:pPr lvl="1"/>
            <a:r>
              <a:rPr lang="en-US" altLang="zh-TW" dirty="0"/>
              <a:t>A specific region of the real memory address space is reserved for accessing I/O devices.</a:t>
            </a:r>
          </a:p>
          <a:p>
            <a:pPr lvl="1"/>
            <a:r>
              <a:rPr lang="en-US" altLang="zh-TW" dirty="0"/>
              <a:t>Loads and stores directed to these addresses are interpreted by the memory controller as commands sent to an I/O device</a:t>
            </a:r>
            <a:r>
              <a:rPr lang="en-US" altLang="zh-TW" dirty="0" smtClean="0"/>
              <a:t>.</a:t>
            </a:r>
            <a:endParaRPr lang="en-US" altLang="zh-TW" dirty="0"/>
          </a:p>
          <a:p>
            <a:r>
              <a:rPr lang="en-US" altLang="zh-TW" dirty="0"/>
              <a:t>The real memory addresses used for I/O are never mapped to user-accessible pages, so only the OS has access to them. 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82D0-7A3F-40AE-AB14-CD00C9EFB0DD}" type="datetime1">
              <a:rPr lang="zh-TW" altLang="en-US" smtClean="0"/>
              <a:pPr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0756-5CC2-4C4E-8D68-F55147BC9419}" type="slidenum">
              <a:rPr lang="en-US" altLang="zh-TW" smtClean="0"/>
              <a:pPr/>
              <a:t>37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96005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Input/Output</a:t>
            </a:r>
            <a:r>
              <a:rPr lang="en-US" altLang="zh-TW" dirty="0" smtClean="0"/>
              <a:t> </a:t>
            </a:r>
            <a:r>
              <a:rPr lang="en-US" altLang="zh-TW" i="0" dirty="0" smtClean="0"/>
              <a:t>Management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OS abstracts most of the details of devices and makes </a:t>
            </a:r>
            <a:r>
              <a:rPr lang="en-US" altLang="zh-TW" dirty="0">
                <a:solidFill>
                  <a:srgbClr val="FF0000"/>
                </a:solidFill>
              </a:rPr>
              <a:t>I/O devices</a:t>
            </a:r>
            <a:r>
              <a:rPr lang="en-US" altLang="zh-TW" b="1" dirty="0"/>
              <a:t> </a:t>
            </a:r>
            <a:r>
              <a:rPr lang="en-US" altLang="zh-TW" dirty="0"/>
              <a:t>accessible through well-defined </a:t>
            </a:r>
            <a:r>
              <a:rPr lang="en-US" altLang="zh-TW" dirty="0" smtClean="0">
                <a:solidFill>
                  <a:srgbClr val="FF0000"/>
                </a:solidFill>
              </a:rPr>
              <a:t>system calls</a:t>
            </a:r>
            <a:r>
              <a:rPr lang="en-US" altLang="zh-TW" dirty="0" smtClean="0"/>
              <a:t>.</a:t>
            </a:r>
            <a:endParaRPr lang="en-US" altLang="zh-TW" dirty="0"/>
          </a:p>
          <a:p>
            <a:r>
              <a:rPr lang="en-US" altLang="zh-TW" dirty="0" smtClean="0"/>
              <a:t>Processes </a:t>
            </a:r>
            <a:r>
              <a:rPr lang="en-US" altLang="zh-TW" dirty="0"/>
              <a:t>invoke I/O by using </a:t>
            </a:r>
            <a:r>
              <a:rPr lang="en-US" altLang="zh-TW" dirty="0">
                <a:solidFill>
                  <a:srgbClr val="FF0000"/>
                </a:solidFill>
              </a:rPr>
              <a:t>system calls</a:t>
            </a:r>
            <a:r>
              <a:rPr lang="en-US" altLang="zh-TW" dirty="0"/>
              <a:t>, which transfers control to the OS. </a:t>
            </a:r>
          </a:p>
          <a:p>
            <a:r>
              <a:rPr lang="en-US" altLang="zh-TW" dirty="0" smtClean="0"/>
              <a:t>The OS uses </a:t>
            </a:r>
            <a:r>
              <a:rPr lang="en-US" altLang="zh-TW" dirty="0"/>
              <a:t>an </a:t>
            </a:r>
            <a:r>
              <a:rPr lang="en-US" altLang="zh-TW" dirty="0">
                <a:solidFill>
                  <a:srgbClr val="FF0000"/>
                </a:solidFill>
              </a:rPr>
              <a:t>interface to a set of software routines</a:t>
            </a:r>
            <a:r>
              <a:rPr lang="en-US" altLang="zh-TW" dirty="0"/>
              <a:t> that convert </a:t>
            </a:r>
            <a:r>
              <a:rPr lang="en-US" altLang="zh-TW" dirty="0" smtClean="0"/>
              <a:t>generic hardware </a:t>
            </a:r>
            <a:r>
              <a:rPr lang="en-US" altLang="zh-TW" dirty="0"/>
              <a:t>requests into specific commands to hardware </a:t>
            </a:r>
            <a:r>
              <a:rPr lang="en-US" altLang="zh-TW" dirty="0" smtClean="0"/>
              <a:t>devices.</a:t>
            </a:r>
            <a:endParaRPr lang="en-NZ" alt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C17A-1D13-48F7-AD9F-0A163E99B0E2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38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56079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i="0" dirty="0" err="1"/>
              <a:t>Input/Output</a:t>
            </a:r>
            <a:r>
              <a:rPr lang="en-US" altLang="zh-TW" i="0" dirty="0"/>
              <a:t> Management</a:t>
            </a:r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9DC7-43D4-4A50-AF2B-69C2D3388C30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39</a:t>
            </a:fld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8" name="圓角矩形 7"/>
          <p:cNvSpPr/>
          <p:nvPr/>
        </p:nvSpPr>
        <p:spPr bwMode="auto">
          <a:xfrm>
            <a:off x="467544" y="2852936"/>
            <a:ext cx="1728192" cy="165618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Applications</a:t>
            </a:r>
            <a:endParaRPr kumimoji="0" lang="zh-TW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3347864" y="2852936"/>
            <a:ext cx="2376264" cy="1656184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OS</a:t>
            </a:r>
            <a:endParaRPr kumimoji="0" lang="zh-TW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4283968" y="2996952"/>
            <a:ext cx="1296144" cy="64807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Virtual </a:t>
            </a:r>
            <a:b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Mem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mgr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4283968" y="3861048"/>
            <a:ext cx="1304528" cy="4404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I/O Drivers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圓角矩形 11"/>
          <p:cNvSpPr/>
          <p:nvPr/>
        </p:nvSpPr>
        <p:spPr bwMode="auto">
          <a:xfrm>
            <a:off x="7164288" y="2852936"/>
            <a:ext cx="1440160" cy="1656184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Hardware</a:t>
            </a:r>
            <a:endParaRPr kumimoji="0" lang="zh-TW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4" name="直線單箭頭接點 13"/>
          <p:cNvCxnSpPr>
            <a:stCxn id="8" idx="3"/>
            <a:endCxn id="9" idx="1"/>
          </p:cNvCxnSpPr>
          <p:nvPr/>
        </p:nvCxnSpPr>
        <p:spPr bwMode="auto">
          <a:xfrm>
            <a:off x="2195736" y="3681028"/>
            <a:ext cx="115212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直線單箭頭接點 17"/>
          <p:cNvCxnSpPr>
            <a:stCxn id="9" idx="3"/>
            <a:endCxn id="12" idx="1"/>
          </p:cNvCxnSpPr>
          <p:nvPr/>
        </p:nvCxnSpPr>
        <p:spPr bwMode="auto">
          <a:xfrm>
            <a:off x="5724128" y="3681028"/>
            <a:ext cx="144016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文字方塊 19"/>
          <p:cNvSpPr txBox="1"/>
          <p:nvPr/>
        </p:nvSpPr>
        <p:spPr>
          <a:xfrm>
            <a:off x="2267744" y="3358733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System calls</a:t>
            </a:r>
            <a:endParaRPr lang="zh-TW" altLang="en-US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5724128" y="3068960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Virtual memory and I/O operations</a:t>
            </a:r>
            <a:endParaRPr lang="zh-TW" altLang="en-US" dirty="0"/>
          </a:p>
        </p:txBody>
      </p:sp>
      <p:cxnSp>
        <p:nvCxnSpPr>
          <p:cNvPr id="26" name="直線單箭頭接點 25"/>
          <p:cNvCxnSpPr>
            <a:endCxn id="11" idx="1"/>
          </p:cNvCxnSpPr>
          <p:nvPr/>
        </p:nvCxnSpPr>
        <p:spPr bwMode="auto">
          <a:xfrm>
            <a:off x="3851920" y="3789040"/>
            <a:ext cx="432048" cy="2922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文字方塊 26"/>
          <p:cNvSpPr txBox="1"/>
          <p:nvPr/>
        </p:nvSpPr>
        <p:spPr>
          <a:xfrm>
            <a:off x="3419872" y="3861048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Driver </a:t>
            </a:r>
            <a:br>
              <a:rPr lang="en-US" altLang="zh-TW" dirty="0" smtClean="0"/>
            </a:br>
            <a:r>
              <a:rPr lang="en-US" altLang="zh-TW" dirty="0" smtClean="0"/>
              <a:t>calls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815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704856" cy="792088"/>
          </a:xfrm>
        </p:spPr>
        <p:txBody>
          <a:bodyPr/>
          <a:lstStyle/>
          <a:p>
            <a:r>
              <a:rPr lang="en-US" altLang="zh-TW" dirty="0"/>
              <a:t>Computer </a:t>
            </a:r>
            <a:r>
              <a:rPr lang="en-US" altLang="zh-TW" dirty="0" smtClean="0"/>
              <a:t>Hardware Organization</a:t>
            </a:r>
            <a:endParaRPr lang="en-US" alt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13C7-F5CF-44D6-A0C8-8D38FDCD4E8F}" type="datetime1">
              <a:rPr lang="zh-TW" altLang="en-US" smtClean="0"/>
              <a:t>11/9/15</a:t>
            </a:fld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4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 dirty="0"/>
          </a:p>
        </p:txBody>
      </p:sp>
      <p:grpSp>
        <p:nvGrpSpPr>
          <p:cNvPr id="66" name="群組 65"/>
          <p:cNvGrpSpPr/>
          <p:nvPr/>
        </p:nvGrpSpPr>
        <p:grpSpPr>
          <a:xfrm>
            <a:off x="296450" y="1736991"/>
            <a:ext cx="8538770" cy="4716345"/>
            <a:chOff x="182053" y="1561983"/>
            <a:chExt cx="8538770" cy="4716345"/>
          </a:xfrm>
        </p:grpSpPr>
        <p:grpSp>
          <p:nvGrpSpPr>
            <p:cNvPr id="13" name="群組 12"/>
            <p:cNvGrpSpPr/>
            <p:nvPr/>
          </p:nvGrpSpPr>
          <p:grpSpPr>
            <a:xfrm>
              <a:off x="182053" y="2254908"/>
              <a:ext cx="1272228" cy="1526673"/>
              <a:chOff x="251520" y="2060848"/>
              <a:chExt cx="1440160" cy="1728192"/>
            </a:xfrm>
          </p:grpSpPr>
          <p:sp>
            <p:nvSpPr>
              <p:cNvPr id="8" name="矩形 7"/>
              <p:cNvSpPr/>
              <p:nvPr/>
            </p:nvSpPr>
            <p:spPr bwMode="auto">
              <a:xfrm>
                <a:off x="251520" y="2060848"/>
                <a:ext cx="1440160" cy="122413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TW" dirty="0">
                    <a:solidFill>
                      <a:schemeClr val="tx1"/>
                    </a:solidFill>
                    <a:latin typeface="Arial" pitchFamily="34" charset="0"/>
                  </a:rPr>
                  <a:t>P</a:t>
                </a:r>
                <a:r>
                  <a:rPr kumimoji="0" lang="en-US" altLang="zh-TW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rocessor</a:t>
                </a:r>
                <a:endParaRPr kumimoji="0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" name="矩形 9"/>
              <p:cNvSpPr/>
              <p:nvPr/>
            </p:nvSpPr>
            <p:spPr bwMode="auto">
              <a:xfrm>
                <a:off x="251520" y="3284984"/>
                <a:ext cx="1440160" cy="50405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Interface</a:t>
                </a:r>
                <a:endParaRPr kumimoji="0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2" name="群組 11"/>
            <p:cNvGrpSpPr/>
            <p:nvPr/>
          </p:nvGrpSpPr>
          <p:grpSpPr>
            <a:xfrm>
              <a:off x="182053" y="4290472"/>
              <a:ext cx="1272228" cy="1526673"/>
              <a:chOff x="251520" y="4365104"/>
              <a:chExt cx="1440160" cy="1728192"/>
            </a:xfrm>
          </p:grpSpPr>
          <p:sp>
            <p:nvSpPr>
              <p:cNvPr id="9" name="矩形 8"/>
              <p:cNvSpPr/>
              <p:nvPr/>
            </p:nvSpPr>
            <p:spPr bwMode="auto">
              <a:xfrm>
                <a:off x="251520" y="4365104"/>
                <a:ext cx="1440160" cy="122413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Memory</a:t>
                </a:r>
                <a:endParaRPr kumimoji="0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" name="矩形 10"/>
              <p:cNvSpPr/>
              <p:nvPr/>
            </p:nvSpPr>
            <p:spPr bwMode="auto">
              <a:xfrm>
                <a:off x="251520" y="5589240"/>
                <a:ext cx="1440160" cy="50405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Controller</a:t>
                </a:r>
                <a:endParaRPr kumimoji="0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cxnSp>
          <p:nvCxnSpPr>
            <p:cNvPr id="15" name="直線接點 14"/>
            <p:cNvCxnSpPr/>
            <p:nvPr/>
          </p:nvCxnSpPr>
          <p:spPr bwMode="auto">
            <a:xfrm>
              <a:off x="1980453" y="2076732"/>
              <a:ext cx="0" cy="400751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直線單箭頭接點 16"/>
            <p:cNvCxnSpPr>
              <a:stCxn id="10" idx="3"/>
            </p:cNvCxnSpPr>
            <p:nvPr/>
          </p:nvCxnSpPr>
          <p:spPr bwMode="auto">
            <a:xfrm>
              <a:off x="1454281" y="3558941"/>
              <a:ext cx="525431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直線單箭頭接點 17"/>
            <p:cNvCxnSpPr/>
            <p:nvPr/>
          </p:nvCxnSpPr>
          <p:spPr bwMode="auto">
            <a:xfrm flipV="1">
              <a:off x="1454281" y="5594505"/>
              <a:ext cx="525431" cy="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" name="矩形 18"/>
            <p:cNvSpPr/>
            <p:nvPr/>
          </p:nvSpPr>
          <p:spPr bwMode="auto">
            <a:xfrm>
              <a:off x="2560101" y="3376262"/>
              <a:ext cx="1272228" cy="1081394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Interface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0" name="直線單箭頭接點 19"/>
            <p:cNvCxnSpPr/>
            <p:nvPr/>
          </p:nvCxnSpPr>
          <p:spPr bwMode="auto">
            <a:xfrm>
              <a:off x="1980453" y="3916959"/>
              <a:ext cx="575323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直線接點 20"/>
            <p:cNvCxnSpPr/>
            <p:nvPr/>
          </p:nvCxnSpPr>
          <p:spPr bwMode="auto">
            <a:xfrm>
              <a:off x="4437582" y="1944090"/>
              <a:ext cx="0" cy="4164234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直線單箭頭接點 21"/>
            <p:cNvCxnSpPr/>
            <p:nvPr/>
          </p:nvCxnSpPr>
          <p:spPr bwMode="auto">
            <a:xfrm>
              <a:off x="3814336" y="3916959"/>
              <a:ext cx="623246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直線單箭頭接點 22"/>
            <p:cNvCxnSpPr/>
            <p:nvPr/>
          </p:nvCxnSpPr>
          <p:spPr bwMode="auto">
            <a:xfrm>
              <a:off x="4459936" y="2254907"/>
              <a:ext cx="61612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直線單箭頭接點 23"/>
            <p:cNvCxnSpPr/>
            <p:nvPr/>
          </p:nvCxnSpPr>
          <p:spPr bwMode="auto">
            <a:xfrm>
              <a:off x="4459936" y="3145467"/>
              <a:ext cx="61612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直線單箭頭接點 24"/>
            <p:cNvCxnSpPr/>
            <p:nvPr/>
          </p:nvCxnSpPr>
          <p:spPr bwMode="auto">
            <a:xfrm>
              <a:off x="4459936" y="4080491"/>
              <a:ext cx="61612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直線單箭頭接點 25"/>
            <p:cNvCxnSpPr/>
            <p:nvPr/>
          </p:nvCxnSpPr>
          <p:spPr bwMode="auto">
            <a:xfrm>
              <a:off x="4459936" y="5944368"/>
              <a:ext cx="61612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矩形 26"/>
            <p:cNvSpPr/>
            <p:nvPr/>
          </p:nvSpPr>
          <p:spPr bwMode="auto">
            <a:xfrm>
              <a:off x="5076056" y="5610408"/>
              <a:ext cx="1272228" cy="667920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Controller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8" name="矩形 27"/>
            <p:cNvSpPr/>
            <p:nvPr/>
          </p:nvSpPr>
          <p:spPr bwMode="auto">
            <a:xfrm>
              <a:off x="5086250" y="3734949"/>
              <a:ext cx="1272228" cy="691084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Controller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 bwMode="auto">
            <a:xfrm>
              <a:off x="5056071" y="2783207"/>
              <a:ext cx="1272228" cy="724520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Expansion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" name="矩形 29"/>
            <p:cNvSpPr/>
            <p:nvPr/>
          </p:nvSpPr>
          <p:spPr bwMode="auto">
            <a:xfrm>
              <a:off x="5076056" y="1896864"/>
              <a:ext cx="1272228" cy="716087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Frame Buffer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" name="流程圖: 磁碟 30"/>
            <p:cNvSpPr/>
            <p:nvPr/>
          </p:nvSpPr>
          <p:spPr bwMode="auto">
            <a:xfrm>
              <a:off x="4928848" y="4672139"/>
              <a:ext cx="763337" cy="508891"/>
            </a:xfrm>
            <a:prstGeom prst="flowChartMagneticDisk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5018796" y="5130448"/>
              <a:ext cx="17506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/>
                <a:t>Hard Drives</a:t>
              </a:r>
              <a:endParaRPr lang="zh-TW" altLang="en-US" b="1" dirty="0"/>
            </a:p>
          </p:txBody>
        </p:sp>
        <p:sp>
          <p:nvSpPr>
            <p:cNvPr id="34" name="流程圖: 磁碟 33"/>
            <p:cNvSpPr/>
            <p:nvPr/>
          </p:nvSpPr>
          <p:spPr bwMode="auto">
            <a:xfrm>
              <a:off x="5779854" y="4672140"/>
              <a:ext cx="763337" cy="508891"/>
            </a:xfrm>
            <a:prstGeom prst="flowChartMagneticDisk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6" name="直線單箭頭接點 35"/>
            <p:cNvCxnSpPr>
              <a:endCxn id="31" idx="1"/>
            </p:cNvCxnSpPr>
            <p:nvPr/>
          </p:nvCxnSpPr>
          <p:spPr bwMode="auto">
            <a:xfrm>
              <a:off x="5310517" y="4426032"/>
              <a:ext cx="0" cy="24610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arrow"/>
              <a:tailEnd type="arrow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直線單箭頭接點 37"/>
            <p:cNvCxnSpPr>
              <a:endCxn id="34" idx="1"/>
            </p:cNvCxnSpPr>
            <p:nvPr/>
          </p:nvCxnSpPr>
          <p:spPr bwMode="auto">
            <a:xfrm>
              <a:off x="6161523" y="4426033"/>
              <a:ext cx="0" cy="24610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文字方塊 39"/>
            <p:cNvSpPr txBox="1"/>
            <p:nvPr/>
          </p:nvSpPr>
          <p:spPr>
            <a:xfrm>
              <a:off x="1299715" y="1762612"/>
              <a:ext cx="1526673" cy="32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/>
                <a:t>Local Bus</a:t>
              </a:r>
              <a:endParaRPr lang="zh-TW" altLang="en-US" b="1" dirty="0"/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3393043" y="1561983"/>
              <a:ext cx="2319127" cy="32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/>
                <a:t>High-Speed I/O Bus</a:t>
              </a:r>
              <a:endParaRPr lang="zh-TW" altLang="en-US" b="1" dirty="0"/>
            </a:p>
          </p:txBody>
        </p:sp>
        <p:cxnSp>
          <p:nvCxnSpPr>
            <p:cNvPr id="44" name="直線接點 43"/>
            <p:cNvCxnSpPr/>
            <p:nvPr/>
          </p:nvCxnSpPr>
          <p:spPr bwMode="auto">
            <a:xfrm>
              <a:off x="6876256" y="2967873"/>
              <a:ext cx="0" cy="3265494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5" name="文字方塊 44"/>
            <p:cNvSpPr txBox="1"/>
            <p:nvPr/>
          </p:nvSpPr>
          <p:spPr>
            <a:xfrm>
              <a:off x="6401696" y="2670132"/>
              <a:ext cx="23191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/>
                <a:t>Low-Speed I/O Bus</a:t>
              </a:r>
              <a:endParaRPr lang="zh-TW" altLang="en-US" b="1" dirty="0"/>
            </a:p>
          </p:txBody>
        </p:sp>
        <p:cxnSp>
          <p:nvCxnSpPr>
            <p:cNvPr id="46" name="直線單箭頭接點 45"/>
            <p:cNvCxnSpPr/>
            <p:nvPr/>
          </p:nvCxnSpPr>
          <p:spPr bwMode="auto">
            <a:xfrm>
              <a:off x="6328299" y="3145467"/>
              <a:ext cx="536417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59" name="群組 58"/>
            <p:cNvGrpSpPr/>
            <p:nvPr/>
          </p:nvGrpSpPr>
          <p:grpSpPr>
            <a:xfrm>
              <a:off x="6906215" y="1630495"/>
              <a:ext cx="1205290" cy="836665"/>
              <a:chOff x="6596507" y="1733731"/>
              <a:chExt cx="1205290" cy="836665"/>
            </a:xfrm>
          </p:grpSpPr>
          <p:sp>
            <p:nvSpPr>
              <p:cNvPr id="57" name="矩形 56"/>
              <p:cNvSpPr/>
              <p:nvPr/>
            </p:nvSpPr>
            <p:spPr bwMode="auto">
              <a:xfrm>
                <a:off x="6596507" y="1733731"/>
                <a:ext cx="1205290" cy="836665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TW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58" name="圓角矩形 57"/>
              <p:cNvSpPr/>
              <p:nvPr/>
            </p:nvSpPr>
            <p:spPr bwMode="auto">
              <a:xfrm>
                <a:off x="6666258" y="1831808"/>
                <a:ext cx="1067870" cy="665508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Monitor</a:t>
                </a:r>
                <a:endParaRPr kumimoji="0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cxnSp>
          <p:nvCxnSpPr>
            <p:cNvPr id="61" name="直線單箭頭接點 60"/>
            <p:cNvCxnSpPr>
              <a:stCxn id="30" idx="3"/>
              <a:endCxn id="57" idx="1"/>
            </p:cNvCxnSpPr>
            <p:nvPr/>
          </p:nvCxnSpPr>
          <p:spPr bwMode="auto">
            <a:xfrm flipV="1">
              <a:off x="6348284" y="2048828"/>
              <a:ext cx="557931" cy="20608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直線單箭頭接點 61"/>
            <p:cNvCxnSpPr/>
            <p:nvPr/>
          </p:nvCxnSpPr>
          <p:spPr bwMode="auto">
            <a:xfrm>
              <a:off x="6876256" y="3538421"/>
              <a:ext cx="536417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直線單箭頭接點 62"/>
            <p:cNvCxnSpPr/>
            <p:nvPr/>
          </p:nvCxnSpPr>
          <p:spPr bwMode="auto">
            <a:xfrm>
              <a:off x="6906215" y="4926584"/>
              <a:ext cx="536417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4" name="矩形 63"/>
            <p:cNvSpPr/>
            <p:nvPr/>
          </p:nvSpPr>
          <p:spPr bwMode="auto">
            <a:xfrm>
              <a:off x="7383068" y="3192879"/>
              <a:ext cx="1077364" cy="691084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 smtClean="0">
                  <a:solidFill>
                    <a:schemeClr val="tx1"/>
                  </a:solidFill>
                  <a:latin typeface="Arial" pitchFamily="34" charset="0"/>
                </a:rPr>
                <a:t>Floppy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5" name="矩形 64"/>
            <p:cNvSpPr/>
            <p:nvPr/>
          </p:nvSpPr>
          <p:spPr bwMode="auto">
            <a:xfrm>
              <a:off x="7444035" y="4581043"/>
              <a:ext cx="1276787" cy="691084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 smtClean="0">
                  <a:solidFill>
                    <a:schemeClr val="tx1"/>
                  </a:solidFill>
                  <a:latin typeface="Arial" pitchFamily="34" charset="0"/>
                </a:rPr>
                <a:t>CD ROM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Input/Output System Calls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Program makes </a:t>
            </a:r>
            <a:r>
              <a:rPr lang="en-US" altLang="zh-TW" dirty="0"/>
              <a:t>a device-independent request </a:t>
            </a:r>
            <a:r>
              <a:rPr lang="en-US" altLang="zh-TW" dirty="0" smtClean="0"/>
              <a:t>such as </a:t>
            </a:r>
            <a:r>
              <a:rPr lang="en-US" altLang="zh-TW" dirty="0">
                <a:solidFill>
                  <a:srgbClr val="FF0000"/>
                </a:solidFill>
              </a:rPr>
              <a:t>open()</a:t>
            </a:r>
            <a:r>
              <a:rPr lang="en-US" altLang="zh-TW" dirty="0"/>
              <a:t> or </a:t>
            </a:r>
            <a:r>
              <a:rPr lang="en-US" altLang="zh-TW" dirty="0">
                <a:solidFill>
                  <a:srgbClr val="FF0000"/>
                </a:solidFill>
              </a:rPr>
              <a:t>read() </a:t>
            </a:r>
            <a:r>
              <a:rPr lang="en-US" altLang="zh-TW" dirty="0"/>
              <a:t>through a system-</a:t>
            </a:r>
            <a:r>
              <a:rPr lang="en-US" altLang="zh-TW" dirty="0" smtClean="0"/>
              <a:t>call. 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E625-B172-42E2-B1B8-925703C2FC16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40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grpSp>
        <p:nvGrpSpPr>
          <p:cNvPr id="7" name="群組 70"/>
          <p:cNvGrpSpPr/>
          <p:nvPr/>
        </p:nvGrpSpPr>
        <p:grpSpPr>
          <a:xfrm>
            <a:off x="611560" y="2996952"/>
            <a:ext cx="7992888" cy="3269653"/>
            <a:chOff x="755576" y="1691516"/>
            <a:chExt cx="7992888" cy="3269653"/>
          </a:xfrm>
        </p:grpSpPr>
        <p:sp>
          <p:nvSpPr>
            <p:cNvPr id="8" name="矩形 12"/>
            <p:cNvSpPr/>
            <p:nvPr/>
          </p:nvSpPr>
          <p:spPr bwMode="auto">
            <a:xfrm>
              <a:off x="827584" y="3789040"/>
              <a:ext cx="7920880" cy="576064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" name="矩形 7"/>
            <p:cNvSpPr/>
            <p:nvPr/>
          </p:nvSpPr>
          <p:spPr bwMode="auto">
            <a:xfrm>
              <a:off x="2843808" y="1700808"/>
              <a:ext cx="5832648" cy="288032"/>
            </a:xfrm>
            <a:prstGeom prst="rect">
              <a:avLst/>
            </a:prstGeom>
            <a:solidFill>
              <a:srgbClr val="5BD4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矩形 10"/>
            <p:cNvSpPr/>
            <p:nvPr/>
          </p:nvSpPr>
          <p:spPr bwMode="auto">
            <a:xfrm>
              <a:off x="2843808" y="3212976"/>
              <a:ext cx="5832648" cy="288032"/>
            </a:xfrm>
            <a:prstGeom prst="rect">
              <a:avLst/>
            </a:prstGeom>
            <a:solidFill>
              <a:srgbClr val="5BD4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矩形 11"/>
            <p:cNvSpPr/>
            <p:nvPr/>
          </p:nvSpPr>
          <p:spPr bwMode="auto">
            <a:xfrm>
              <a:off x="2873980" y="4673137"/>
              <a:ext cx="5832648" cy="288032"/>
            </a:xfrm>
            <a:prstGeom prst="rect">
              <a:avLst/>
            </a:prstGeom>
            <a:solidFill>
              <a:srgbClr val="5BD4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矩形 9"/>
            <p:cNvSpPr/>
            <p:nvPr/>
          </p:nvSpPr>
          <p:spPr bwMode="auto">
            <a:xfrm>
              <a:off x="827584" y="2492896"/>
              <a:ext cx="2880320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矩形 13"/>
            <p:cNvSpPr/>
            <p:nvPr/>
          </p:nvSpPr>
          <p:spPr bwMode="auto">
            <a:xfrm>
              <a:off x="3923928" y="2501280"/>
              <a:ext cx="1800200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矩形 14"/>
            <p:cNvSpPr/>
            <p:nvPr/>
          </p:nvSpPr>
          <p:spPr bwMode="auto">
            <a:xfrm>
              <a:off x="5796136" y="2492896"/>
              <a:ext cx="1872208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矩形 15"/>
            <p:cNvSpPr/>
            <p:nvPr/>
          </p:nvSpPr>
          <p:spPr bwMode="auto">
            <a:xfrm>
              <a:off x="7773440" y="2492896"/>
              <a:ext cx="903016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矩形 19"/>
            <p:cNvSpPr/>
            <p:nvPr/>
          </p:nvSpPr>
          <p:spPr bwMode="auto">
            <a:xfrm>
              <a:off x="2915816" y="3933056"/>
              <a:ext cx="1110292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矩形 18"/>
            <p:cNvSpPr/>
            <p:nvPr/>
          </p:nvSpPr>
          <p:spPr bwMode="auto">
            <a:xfrm>
              <a:off x="4427984" y="3933056"/>
              <a:ext cx="1110292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矩形 17"/>
            <p:cNvSpPr/>
            <p:nvPr/>
          </p:nvSpPr>
          <p:spPr bwMode="auto">
            <a:xfrm>
              <a:off x="5940152" y="3933056"/>
              <a:ext cx="1110292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矩形 16"/>
            <p:cNvSpPr/>
            <p:nvPr/>
          </p:nvSpPr>
          <p:spPr bwMode="auto">
            <a:xfrm>
              <a:off x="7596336" y="3933056"/>
              <a:ext cx="1110292" cy="288032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文字方塊 8"/>
            <p:cNvSpPr txBox="1"/>
            <p:nvPr/>
          </p:nvSpPr>
          <p:spPr>
            <a:xfrm>
              <a:off x="4879492" y="1691516"/>
              <a:ext cx="17087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User Program</a:t>
              </a:r>
              <a:endParaRPr lang="zh-TW" altLang="en-US" sz="1400" dirty="0"/>
            </a:p>
          </p:txBody>
        </p:sp>
        <p:cxnSp>
          <p:nvCxnSpPr>
            <p:cNvPr id="21" name="直線單箭頭接點 21"/>
            <p:cNvCxnSpPr/>
            <p:nvPr/>
          </p:nvCxnSpPr>
          <p:spPr bwMode="auto">
            <a:xfrm>
              <a:off x="3275856" y="206084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直線單箭頭接點 24"/>
            <p:cNvCxnSpPr/>
            <p:nvPr/>
          </p:nvCxnSpPr>
          <p:spPr bwMode="auto">
            <a:xfrm>
              <a:off x="4983130" y="2003050"/>
              <a:ext cx="0" cy="49823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直線單箭頭接點 25"/>
            <p:cNvCxnSpPr/>
            <p:nvPr/>
          </p:nvCxnSpPr>
          <p:spPr bwMode="auto">
            <a:xfrm>
              <a:off x="8244408" y="1988840"/>
              <a:ext cx="0" cy="50405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直線單箭頭接點 27"/>
            <p:cNvCxnSpPr/>
            <p:nvPr/>
          </p:nvCxnSpPr>
          <p:spPr bwMode="auto">
            <a:xfrm>
              <a:off x="6498246" y="2003050"/>
              <a:ext cx="0" cy="50405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直線單箭頭接點 30"/>
            <p:cNvCxnSpPr/>
            <p:nvPr/>
          </p:nvCxnSpPr>
          <p:spPr bwMode="auto">
            <a:xfrm>
              <a:off x="3275856" y="278092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直線單箭頭接點 31"/>
            <p:cNvCxnSpPr/>
            <p:nvPr/>
          </p:nvCxnSpPr>
          <p:spPr bwMode="auto">
            <a:xfrm>
              <a:off x="5004048" y="278092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直線單箭頭接點 32"/>
            <p:cNvCxnSpPr/>
            <p:nvPr/>
          </p:nvCxnSpPr>
          <p:spPr bwMode="auto">
            <a:xfrm>
              <a:off x="6516216" y="278092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直線單箭頭接點 33"/>
            <p:cNvCxnSpPr/>
            <p:nvPr/>
          </p:nvCxnSpPr>
          <p:spPr bwMode="auto">
            <a:xfrm>
              <a:off x="8244408" y="278092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直線單箭頭接點 35"/>
            <p:cNvCxnSpPr/>
            <p:nvPr/>
          </p:nvCxnSpPr>
          <p:spPr bwMode="auto">
            <a:xfrm flipV="1">
              <a:off x="5220072" y="206084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直線單箭頭接點 36"/>
            <p:cNvCxnSpPr/>
            <p:nvPr/>
          </p:nvCxnSpPr>
          <p:spPr bwMode="auto">
            <a:xfrm flipV="1">
              <a:off x="5220072" y="278092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直線單箭頭接點 39"/>
            <p:cNvCxnSpPr/>
            <p:nvPr/>
          </p:nvCxnSpPr>
          <p:spPr bwMode="auto">
            <a:xfrm>
              <a:off x="3491880" y="350100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直線單箭頭接點 40"/>
            <p:cNvCxnSpPr/>
            <p:nvPr/>
          </p:nvCxnSpPr>
          <p:spPr bwMode="auto">
            <a:xfrm>
              <a:off x="3491880" y="422108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直線單箭頭接點 41"/>
            <p:cNvCxnSpPr/>
            <p:nvPr/>
          </p:nvCxnSpPr>
          <p:spPr bwMode="auto">
            <a:xfrm>
              <a:off x="5004048" y="422108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直線單箭頭接點 42"/>
            <p:cNvCxnSpPr/>
            <p:nvPr/>
          </p:nvCxnSpPr>
          <p:spPr bwMode="auto">
            <a:xfrm>
              <a:off x="5004048" y="350100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直線單箭頭接點 43"/>
            <p:cNvCxnSpPr/>
            <p:nvPr/>
          </p:nvCxnSpPr>
          <p:spPr bwMode="auto">
            <a:xfrm>
              <a:off x="6516216" y="350100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直線單箭頭接點 44"/>
            <p:cNvCxnSpPr/>
            <p:nvPr/>
          </p:nvCxnSpPr>
          <p:spPr bwMode="auto">
            <a:xfrm>
              <a:off x="6516216" y="422108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直線單箭頭接點 45"/>
            <p:cNvCxnSpPr/>
            <p:nvPr/>
          </p:nvCxnSpPr>
          <p:spPr bwMode="auto">
            <a:xfrm>
              <a:off x="8244408" y="422108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直線單箭頭接點 46"/>
            <p:cNvCxnSpPr/>
            <p:nvPr/>
          </p:nvCxnSpPr>
          <p:spPr bwMode="auto">
            <a:xfrm>
              <a:off x="8244408" y="350100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直線單箭頭接點 48"/>
            <p:cNvCxnSpPr/>
            <p:nvPr/>
          </p:nvCxnSpPr>
          <p:spPr bwMode="auto">
            <a:xfrm flipV="1">
              <a:off x="5220072" y="350100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直線單箭頭接點 49"/>
            <p:cNvCxnSpPr/>
            <p:nvPr/>
          </p:nvCxnSpPr>
          <p:spPr bwMode="auto">
            <a:xfrm flipV="1">
              <a:off x="5220072" y="4221088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" name="直線單箭頭接點 50"/>
            <p:cNvCxnSpPr/>
            <p:nvPr/>
          </p:nvCxnSpPr>
          <p:spPr bwMode="auto">
            <a:xfrm>
              <a:off x="6732240" y="4221088"/>
              <a:ext cx="0" cy="45205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直線單箭頭接點 53"/>
            <p:cNvCxnSpPr/>
            <p:nvPr/>
          </p:nvCxnSpPr>
          <p:spPr bwMode="auto">
            <a:xfrm>
              <a:off x="6732240" y="3481006"/>
              <a:ext cx="0" cy="45205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直線單箭頭接點 54"/>
            <p:cNvCxnSpPr/>
            <p:nvPr/>
          </p:nvCxnSpPr>
          <p:spPr bwMode="auto">
            <a:xfrm>
              <a:off x="6732240" y="2780928"/>
              <a:ext cx="0" cy="45205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直線單箭頭接點 55"/>
            <p:cNvCxnSpPr/>
            <p:nvPr/>
          </p:nvCxnSpPr>
          <p:spPr bwMode="auto">
            <a:xfrm>
              <a:off x="6732240" y="2040846"/>
              <a:ext cx="0" cy="45205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2166B9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5" name="文字方塊 57"/>
            <p:cNvSpPr txBox="1"/>
            <p:nvPr/>
          </p:nvSpPr>
          <p:spPr>
            <a:xfrm>
              <a:off x="755576" y="2195572"/>
              <a:ext cx="17087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System calls</a:t>
              </a:r>
              <a:endParaRPr lang="zh-TW" altLang="en-US" dirty="0"/>
            </a:p>
          </p:txBody>
        </p:sp>
        <p:sp>
          <p:nvSpPr>
            <p:cNvPr id="46" name="文字方塊 58"/>
            <p:cNvSpPr txBox="1"/>
            <p:nvPr/>
          </p:nvSpPr>
          <p:spPr>
            <a:xfrm>
              <a:off x="827584" y="2483604"/>
              <a:ext cx="28083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err="1" smtClean="0"/>
                <a:t>fd_open</a:t>
              </a:r>
              <a:r>
                <a:rPr lang="en-US" altLang="zh-TW" sz="1400" dirty="0" smtClean="0"/>
                <a:t>(“</a:t>
              </a:r>
              <a:r>
                <a:rPr lang="en-US" altLang="zh-TW" sz="1400" dirty="0" err="1" smtClean="0"/>
                <a:t>dev</a:t>
              </a:r>
              <a:r>
                <a:rPr lang="en-US" altLang="zh-TW" sz="1400" dirty="0" smtClean="0"/>
                <a:t>/abc”,O_RDWR,0);</a:t>
              </a:r>
              <a:endParaRPr lang="zh-TW" altLang="en-US" sz="1400" dirty="0"/>
            </a:p>
          </p:txBody>
        </p:sp>
        <p:sp>
          <p:nvSpPr>
            <p:cNvPr id="47" name="文字方塊 59"/>
            <p:cNvSpPr txBox="1"/>
            <p:nvPr/>
          </p:nvSpPr>
          <p:spPr>
            <a:xfrm>
              <a:off x="3851920" y="2492896"/>
              <a:ext cx="26642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read(fd,out_data,8);</a:t>
              </a:r>
              <a:endParaRPr lang="zh-TW" altLang="en-US" sz="1400" dirty="0"/>
            </a:p>
          </p:txBody>
        </p:sp>
        <p:sp>
          <p:nvSpPr>
            <p:cNvPr id="48" name="文字方塊 60"/>
            <p:cNvSpPr txBox="1"/>
            <p:nvPr/>
          </p:nvSpPr>
          <p:spPr>
            <a:xfrm>
              <a:off x="5796136" y="2492896"/>
              <a:ext cx="26642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write(fd,out_data,8);</a:t>
              </a:r>
              <a:endParaRPr lang="zh-TW" altLang="en-US" sz="1400" dirty="0"/>
            </a:p>
          </p:txBody>
        </p:sp>
        <p:sp>
          <p:nvSpPr>
            <p:cNvPr id="49" name="文字方塊 61"/>
            <p:cNvSpPr txBox="1"/>
            <p:nvPr/>
          </p:nvSpPr>
          <p:spPr>
            <a:xfrm>
              <a:off x="7740352" y="2492896"/>
              <a:ext cx="936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close(</a:t>
              </a:r>
              <a:r>
                <a:rPr lang="en-US" altLang="zh-TW" sz="1400" dirty="0" err="1" smtClean="0"/>
                <a:t>fd</a:t>
              </a:r>
              <a:r>
                <a:rPr lang="en-US" altLang="zh-TW" sz="1400" dirty="0" smtClean="0"/>
                <a:t>);</a:t>
              </a:r>
              <a:endParaRPr lang="zh-TW" altLang="en-US" sz="1400" dirty="0"/>
            </a:p>
          </p:txBody>
        </p:sp>
        <p:sp>
          <p:nvSpPr>
            <p:cNvPr id="50" name="文字方塊 62"/>
            <p:cNvSpPr txBox="1"/>
            <p:nvPr/>
          </p:nvSpPr>
          <p:spPr>
            <a:xfrm>
              <a:off x="3923928" y="3212976"/>
              <a:ext cx="33843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dirty="0"/>
                <a:t>Virtual </a:t>
              </a:r>
              <a:r>
                <a:rPr lang="en-US" altLang="zh-TW" sz="1400" dirty="0" err="1"/>
                <a:t>Filesystem</a:t>
              </a:r>
              <a:r>
                <a:rPr lang="en-US" altLang="zh-TW" sz="1400" dirty="0"/>
                <a:t> Switch</a:t>
              </a:r>
              <a:endParaRPr lang="zh-TW" altLang="en-US" sz="1400" dirty="0"/>
            </a:p>
          </p:txBody>
        </p:sp>
        <p:sp>
          <p:nvSpPr>
            <p:cNvPr id="51" name="文字方塊 63"/>
            <p:cNvSpPr txBox="1"/>
            <p:nvPr/>
          </p:nvSpPr>
          <p:spPr>
            <a:xfrm>
              <a:off x="899592" y="3491716"/>
              <a:ext cx="17087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Linux Kernel</a:t>
              </a:r>
              <a:endParaRPr lang="zh-TW" altLang="en-US" dirty="0"/>
            </a:p>
          </p:txBody>
        </p:sp>
        <p:sp>
          <p:nvSpPr>
            <p:cNvPr id="52" name="文字方塊 64"/>
            <p:cNvSpPr txBox="1"/>
            <p:nvPr/>
          </p:nvSpPr>
          <p:spPr>
            <a:xfrm>
              <a:off x="899592" y="3933056"/>
              <a:ext cx="19743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/>
                <a:t>d</a:t>
              </a:r>
              <a:r>
                <a:rPr lang="en-US" altLang="zh-TW" sz="1400" dirty="0" smtClean="0"/>
                <a:t>evice driver routines</a:t>
              </a:r>
              <a:endParaRPr lang="zh-TW" altLang="en-US" sz="1400" dirty="0"/>
            </a:p>
          </p:txBody>
        </p:sp>
        <p:sp>
          <p:nvSpPr>
            <p:cNvPr id="53" name="文字方塊 65"/>
            <p:cNvSpPr txBox="1"/>
            <p:nvPr/>
          </p:nvSpPr>
          <p:spPr>
            <a:xfrm>
              <a:off x="2915816" y="3933056"/>
              <a:ext cx="11102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err="1" smtClean="0"/>
                <a:t>abc_open</a:t>
              </a:r>
              <a:r>
                <a:rPr lang="en-US" altLang="zh-TW" sz="1400" dirty="0" smtClean="0"/>
                <a:t>()</a:t>
              </a:r>
              <a:endParaRPr lang="zh-TW" altLang="en-US" sz="1400" dirty="0"/>
            </a:p>
          </p:txBody>
        </p:sp>
        <p:sp>
          <p:nvSpPr>
            <p:cNvPr id="54" name="文字方塊 66"/>
            <p:cNvSpPr txBox="1"/>
            <p:nvPr/>
          </p:nvSpPr>
          <p:spPr>
            <a:xfrm>
              <a:off x="4469820" y="3933056"/>
              <a:ext cx="11102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err="1" smtClean="0"/>
                <a:t>abc_read</a:t>
              </a:r>
              <a:r>
                <a:rPr lang="en-US" altLang="zh-TW" sz="1400" dirty="0" smtClean="0"/>
                <a:t>()</a:t>
              </a:r>
              <a:endParaRPr lang="zh-TW" altLang="en-US" sz="1400" dirty="0"/>
            </a:p>
          </p:txBody>
        </p:sp>
        <p:sp>
          <p:nvSpPr>
            <p:cNvPr id="55" name="文字方塊 67"/>
            <p:cNvSpPr txBox="1"/>
            <p:nvPr/>
          </p:nvSpPr>
          <p:spPr>
            <a:xfrm>
              <a:off x="5940152" y="3933056"/>
              <a:ext cx="11102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err="1" smtClean="0"/>
                <a:t>abc_write</a:t>
              </a:r>
              <a:r>
                <a:rPr lang="en-US" altLang="zh-TW" sz="1400" dirty="0" smtClean="0"/>
                <a:t>()</a:t>
              </a:r>
              <a:endParaRPr lang="zh-TW" altLang="en-US" sz="1400" dirty="0"/>
            </a:p>
          </p:txBody>
        </p:sp>
        <p:sp>
          <p:nvSpPr>
            <p:cNvPr id="56" name="文字方塊 68"/>
            <p:cNvSpPr txBox="1"/>
            <p:nvPr/>
          </p:nvSpPr>
          <p:spPr>
            <a:xfrm>
              <a:off x="7596336" y="3933056"/>
              <a:ext cx="11102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err="1" smtClean="0"/>
                <a:t>abc_close</a:t>
              </a:r>
              <a:r>
                <a:rPr lang="en-US" altLang="zh-TW" sz="1400" dirty="0" smtClean="0"/>
                <a:t>()</a:t>
              </a:r>
              <a:endParaRPr lang="zh-TW" altLang="en-US" sz="1400" dirty="0"/>
            </a:p>
          </p:txBody>
        </p:sp>
        <p:sp>
          <p:nvSpPr>
            <p:cNvPr id="57" name="文字方塊 69"/>
            <p:cNvSpPr txBox="1"/>
            <p:nvPr/>
          </p:nvSpPr>
          <p:spPr>
            <a:xfrm>
              <a:off x="3995936" y="4653136"/>
              <a:ext cx="33843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dirty="0" smtClean="0"/>
                <a:t>Hardware</a:t>
              </a:r>
              <a:endParaRPr lang="zh-TW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829310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Appendix A </a:t>
            </a:r>
            <a:r>
              <a:rPr lang="en-US" sz="2400" dirty="0"/>
              <a:t>of “Virtual Machines: Versatile Platforms for Systems and Processes”</a:t>
            </a:r>
            <a:r>
              <a:rPr lang="en-US" sz="2400" dirty="0" smtClean="0"/>
              <a:t>, </a:t>
            </a:r>
            <a:r>
              <a:rPr lang="en-US" sz="2400" dirty="0"/>
              <a:t>by Jim </a:t>
            </a:r>
            <a:r>
              <a:rPr lang="en-US" sz="2400" dirty="0" smtClean="0"/>
              <a:t>Smith and Ravi Nair</a:t>
            </a:r>
          </a:p>
          <a:p>
            <a:r>
              <a:rPr lang="en-US" sz="2400" dirty="0" smtClean="0"/>
              <a:t>Many </a:t>
            </a:r>
            <a:r>
              <a:rPr lang="en-US" sz="2400" dirty="0" smtClean="0"/>
              <a:t>figures are from Internet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41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378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>
          <a:xfrm>
            <a:off x="971600" y="620688"/>
            <a:ext cx="7632848" cy="792088"/>
          </a:xfrm>
        </p:spPr>
        <p:txBody>
          <a:bodyPr/>
          <a:lstStyle/>
          <a:p>
            <a:r>
              <a:rPr lang="en-US" altLang="zh-TW" dirty="0" smtClean="0"/>
              <a:t>Instruction Set Architecture (ISA)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part of the computer architecture related to </a:t>
            </a:r>
            <a:r>
              <a:rPr lang="en-US" altLang="zh-TW" b="1" dirty="0"/>
              <a:t>programming</a:t>
            </a:r>
            <a:r>
              <a:rPr lang="en-US" altLang="zh-TW" dirty="0"/>
              <a:t>, including the native data types, instructions, registers, addressing modes, memory architecture, interrupt and exception handling, and external I/O.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 computers, it’s the </a:t>
            </a:r>
            <a:br>
              <a:rPr lang="en-US" altLang="zh-TW" dirty="0" smtClean="0"/>
            </a:br>
            <a:r>
              <a:rPr lang="en-US" altLang="zh-TW" dirty="0" smtClean="0"/>
              <a:t>control interface.</a:t>
            </a:r>
          </a:p>
          <a:p>
            <a:pPr lvl="1"/>
            <a:r>
              <a:rPr lang="en-US" altLang="zh-TW" dirty="0"/>
              <a:t>For OS, it’s a set of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assembly instructions.</a:t>
            </a:r>
            <a:endParaRPr lang="en-US" alt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5</a:t>
            </a:fld>
            <a:endParaRPr lang="en-US" altLang="zh-TW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587" y="3789040"/>
            <a:ext cx="4471893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44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Operating System</a:t>
            </a: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844824"/>
            <a:ext cx="5688632" cy="4176464"/>
          </a:xfrm>
        </p:spPr>
        <p:txBody>
          <a:bodyPr>
            <a:normAutofit/>
          </a:bodyPr>
          <a:lstStyle/>
          <a:p>
            <a:r>
              <a:rPr lang="en-US" altLang="zh-TW" dirty="0"/>
              <a:t>An operating system (OS) is </a:t>
            </a:r>
            <a:r>
              <a:rPr lang="en-US" altLang="zh-TW" b="1" dirty="0"/>
              <a:t>software</a:t>
            </a:r>
            <a:r>
              <a:rPr lang="en-US" altLang="zh-TW" dirty="0"/>
              <a:t>, consisting of programs and data, that runs on computers, manages computer </a:t>
            </a:r>
            <a:r>
              <a:rPr lang="en-US" altLang="zh-TW" b="1" dirty="0"/>
              <a:t>hardware resources</a:t>
            </a:r>
            <a:r>
              <a:rPr lang="en-US" altLang="zh-TW" dirty="0"/>
              <a:t>, and </a:t>
            </a:r>
            <a:r>
              <a:rPr lang="en-US" altLang="zh-TW" b="1" dirty="0"/>
              <a:t>provides</a:t>
            </a:r>
            <a:r>
              <a:rPr lang="en-US" altLang="zh-TW" dirty="0"/>
              <a:t> common </a:t>
            </a:r>
            <a:r>
              <a:rPr lang="en-US" altLang="zh-TW" b="1" dirty="0"/>
              <a:t>services</a:t>
            </a:r>
            <a:r>
              <a:rPr lang="en-US" altLang="zh-TW" dirty="0"/>
              <a:t> for execution of various application software.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22AB-5B9D-46F7-99FE-AFFE47671701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9693" y="1916832"/>
            <a:ext cx="2580779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29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Computer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computer </a:t>
            </a:r>
            <a:r>
              <a:rPr lang="en-US" b="1" dirty="0" smtClean="0"/>
              <a:t>system</a:t>
            </a:r>
            <a:r>
              <a:rPr lang="en-US" dirty="0" smtClean="0"/>
              <a:t> is an integration of computer hardware, ISA, and OS.  Many functions/activities are achieved from the combinative efforts from those three.</a:t>
            </a:r>
          </a:p>
          <a:p>
            <a:r>
              <a:rPr lang="en-US" dirty="0" smtClean="0"/>
              <a:t>We will see three major functions/activities of a computer system</a:t>
            </a:r>
          </a:p>
          <a:p>
            <a:pPr lvl="1"/>
            <a:r>
              <a:rPr lang="en-US" dirty="0" smtClean="0"/>
              <a:t>Program execution</a:t>
            </a:r>
          </a:p>
          <a:p>
            <a:pPr lvl="1"/>
            <a:r>
              <a:rPr lang="en-US" dirty="0" smtClean="0"/>
              <a:t>Memory access</a:t>
            </a:r>
          </a:p>
          <a:p>
            <a:pPr lvl="1"/>
            <a:r>
              <a:rPr lang="en-US" dirty="0" smtClean="0"/>
              <a:t>Input / output control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1D93-6DAA-45E4-9DDE-4B31EEAB345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457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accent2"/>
                </a:solidFill>
              </a:rPr>
              <a:t>Computer System</a:t>
            </a:r>
          </a:p>
          <a:p>
            <a:pPr lvl="1"/>
            <a:r>
              <a:rPr lang="en-US" altLang="zh-TW" dirty="0" smtClean="0">
                <a:solidFill>
                  <a:schemeClr val="accent2"/>
                </a:solidFill>
              </a:rPr>
              <a:t>Computer </a:t>
            </a:r>
            <a:r>
              <a:rPr lang="en-US" altLang="zh-TW" dirty="0">
                <a:solidFill>
                  <a:schemeClr val="accent2"/>
                </a:solidFill>
              </a:rPr>
              <a:t>System </a:t>
            </a:r>
            <a:r>
              <a:rPr lang="en-US" altLang="zh-TW" dirty="0" smtClean="0">
                <a:solidFill>
                  <a:schemeClr val="accent2"/>
                </a:solidFill>
              </a:rPr>
              <a:t>Hardware</a:t>
            </a:r>
          </a:p>
          <a:p>
            <a:pPr lvl="1"/>
            <a:r>
              <a:rPr lang="en-US" altLang="zh-TW" dirty="0" smtClean="0">
                <a:solidFill>
                  <a:schemeClr val="accent2"/>
                </a:solidFill>
              </a:rPr>
              <a:t>Instruction </a:t>
            </a:r>
            <a:r>
              <a:rPr lang="en-US" altLang="zh-TW" dirty="0">
                <a:solidFill>
                  <a:schemeClr val="accent2"/>
                </a:solidFill>
              </a:rPr>
              <a:t>Set Architecture (ISA</a:t>
            </a:r>
            <a:r>
              <a:rPr lang="en-US" altLang="zh-TW" dirty="0" smtClean="0">
                <a:solidFill>
                  <a:schemeClr val="accent2"/>
                </a:solidFill>
              </a:rPr>
              <a:t>)</a:t>
            </a:r>
          </a:p>
          <a:p>
            <a:pPr lvl="1"/>
            <a:r>
              <a:rPr lang="en-US" altLang="zh-TW" dirty="0">
                <a:solidFill>
                  <a:schemeClr val="accent2"/>
                </a:solidFill>
              </a:rPr>
              <a:t>Operating System </a:t>
            </a:r>
            <a:r>
              <a:rPr lang="en-US" altLang="zh-TW" dirty="0" smtClean="0">
                <a:solidFill>
                  <a:schemeClr val="accent2"/>
                </a:solidFill>
              </a:rPr>
              <a:t>Organization</a:t>
            </a:r>
          </a:p>
          <a:p>
            <a:r>
              <a:rPr lang="en-US" altLang="zh-TW" dirty="0" smtClean="0"/>
              <a:t>Program execution</a:t>
            </a:r>
          </a:p>
          <a:p>
            <a:r>
              <a:rPr lang="en-US" altLang="zh-TW" dirty="0" smtClean="0">
                <a:solidFill>
                  <a:srgbClr val="B2B2B2"/>
                </a:solidFill>
              </a:rPr>
              <a:t>Memory management </a:t>
            </a:r>
          </a:p>
          <a:p>
            <a:r>
              <a:rPr lang="en-US" altLang="zh-TW" dirty="0" smtClean="0">
                <a:solidFill>
                  <a:srgbClr val="B2B2B2"/>
                </a:solidFill>
              </a:rPr>
              <a:t>Input / Output control</a:t>
            </a:r>
            <a:endParaRPr lang="en-US" altLang="zh-TW" dirty="0">
              <a:solidFill>
                <a:srgbClr val="B2B2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418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OS: Program Execution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1528192"/>
          </a:xfrm>
        </p:spPr>
        <p:txBody>
          <a:bodyPr/>
          <a:lstStyle/>
          <a:p>
            <a:r>
              <a:rPr lang="en-US" altLang="zh-TW" dirty="0"/>
              <a:t>The operating system time-multiplexes a computer system's </a:t>
            </a:r>
            <a:r>
              <a:rPr lang="en-US" altLang="zh-TW" dirty="0" smtClean="0"/>
              <a:t>processor(s) among </a:t>
            </a:r>
            <a:r>
              <a:rPr lang="en-US" altLang="zh-TW" dirty="0"/>
              <a:t>several processes that may be active in the system</a:t>
            </a:r>
            <a:r>
              <a:rPr lang="en-US" altLang="zh-TW" dirty="0" smtClean="0"/>
              <a:t>.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A493-1517-4FDC-A1DE-F586D09EE663}" type="datetime1">
              <a:rPr lang="zh-TW" altLang="en-US" smtClean="0"/>
              <a:t>11/9/15</a:t>
            </a:fld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9437-D7C6-4603-912A-D95F42D6E5AA}" type="slidenum">
              <a:rPr lang="en-US" altLang="zh-TW" smtClean="0"/>
              <a:pPr/>
              <a:t>9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NTHU CS5421 Cloud Computing </a:t>
            </a:r>
            <a:endParaRPr lang="en-US" altLang="zh-TW"/>
          </a:p>
        </p:txBody>
      </p:sp>
      <p:grpSp>
        <p:nvGrpSpPr>
          <p:cNvPr id="7" name="群組 9"/>
          <p:cNvGrpSpPr/>
          <p:nvPr/>
        </p:nvGrpSpPr>
        <p:grpSpPr>
          <a:xfrm>
            <a:off x="1187624" y="3789040"/>
            <a:ext cx="1033616" cy="576064"/>
            <a:chOff x="1331640" y="1412776"/>
            <a:chExt cx="1033616" cy="576064"/>
          </a:xfrm>
        </p:grpSpPr>
        <p:cxnSp>
          <p:nvCxnSpPr>
            <p:cNvPr id="8" name="直線單箭頭接點 7"/>
            <p:cNvCxnSpPr/>
            <p:nvPr/>
          </p:nvCxnSpPr>
          <p:spPr>
            <a:xfrm rot="5400000">
              <a:off x="1692474" y="1844824"/>
              <a:ext cx="287238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文字方塊 8"/>
            <p:cNvSpPr txBox="1"/>
            <p:nvPr/>
          </p:nvSpPr>
          <p:spPr>
            <a:xfrm>
              <a:off x="1331640" y="1412776"/>
              <a:ext cx="10336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Interrupt</a:t>
              </a:r>
              <a:endParaRPr lang="zh-TW" altLang="en-US" dirty="0"/>
            </a:p>
          </p:txBody>
        </p:sp>
      </p:grpSp>
      <p:sp>
        <p:nvSpPr>
          <p:cNvPr id="10" name="文字方塊 32"/>
          <p:cNvSpPr txBox="1"/>
          <p:nvPr/>
        </p:nvSpPr>
        <p:spPr>
          <a:xfrm>
            <a:off x="540568" y="3501008"/>
            <a:ext cx="8279904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1076325" algn="l"/>
                <a:tab pos="3143250" algn="l"/>
                <a:tab pos="5200650" algn="l"/>
                <a:tab pos="7267575" algn="l"/>
              </a:tabLst>
            </a:pPr>
            <a:endParaRPr lang="zh-TW" altLang="en-US" dirty="0"/>
          </a:p>
        </p:txBody>
      </p:sp>
      <p:grpSp>
        <p:nvGrpSpPr>
          <p:cNvPr id="11" name="群組 33"/>
          <p:cNvGrpSpPr/>
          <p:nvPr/>
        </p:nvGrpSpPr>
        <p:grpSpPr>
          <a:xfrm>
            <a:off x="3275856" y="3789040"/>
            <a:ext cx="1033616" cy="576064"/>
            <a:chOff x="1331640" y="1412776"/>
            <a:chExt cx="1033616" cy="576064"/>
          </a:xfrm>
        </p:grpSpPr>
        <p:cxnSp>
          <p:nvCxnSpPr>
            <p:cNvPr id="12" name="直線單箭頭接點 34"/>
            <p:cNvCxnSpPr/>
            <p:nvPr/>
          </p:nvCxnSpPr>
          <p:spPr>
            <a:xfrm rot="5400000">
              <a:off x="1692474" y="1844824"/>
              <a:ext cx="287238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字方塊 35"/>
            <p:cNvSpPr txBox="1"/>
            <p:nvPr/>
          </p:nvSpPr>
          <p:spPr>
            <a:xfrm>
              <a:off x="1331640" y="1412776"/>
              <a:ext cx="10336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Interrupt</a:t>
              </a:r>
              <a:endParaRPr lang="zh-TW" altLang="en-US" dirty="0"/>
            </a:p>
          </p:txBody>
        </p:sp>
      </p:grpSp>
      <p:grpSp>
        <p:nvGrpSpPr>
          <p:cNvPr id="14" name="群組 38"/>
          <p:cNvGrpSpPr/>
          <p:nvPr/>
        </p:nvGrpSpPr>
        <p:grpSpPr>
          <a:xfrm>
            <a:off x="5364088" y="3789040"/>
            <a:ext cx="1033616" cy="576064"/>
            <a:chOff x="1331640" y="1412776"/>
            <a:chExt cx="1033616" cy="576064"/>
          </a:xfrm>
        </p:grpSpPr>
        <p:cxnSp>
          <p:nvCxnSpPr>
            <p:cNvPr id="15" name="直線單箭頭接點 39"/>
            <p:cNvCxnSpPr/>
            <p:nvPr/>
          </p:nvCxnSpPr>
          <p:spPr>
            <a:xfrm rot="5400000">
              <a:off x="1692474" y="1844824"/>
              <a:ext cx="287238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文字方塊 40"/>
            <p:cNvSpPr txBox="1"/>
            <p:nvPr/>
          </p:nvSpPr>
          <p:spPr>
            <a:xfrm>
              <a:off x="1331640" y="1412776"/>
              <a:ext cx="10336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Interrupt</a:t>
              </a:r>
              <a:endParaRPr lang="zh-TW" altLang="en-US" dirty="0"/>
            </a:p>
          </p:txBody>
        </p:sp>
      </p:grpSp>
      <p:grpSp>
        <p:nvGrpSpPr>
          <p:cNvPr id="17" name="群組 43"/>
          <p:cNvGrpSpPr/>
          <p:nvPr/>
        </p:nvGrpSpPr>
        <p:grpSpPr>
          <a:xfrm>
            <a:off x="7452320" y="3789040"/>
            <a:ext cx="1033616" cy="576064"/>
            <a:chOff x="1331640" y="1412776"/>
            <a:chExt cx="1033616" cy="576064"/>
          </a:xfrm>
        </p:grpSpPr>
        <p:cxnSp>
          <p:nvCxnSpPr>
            <p:cNvPr id="18" name="直線單箭頭接點 44"/>
            <p:cNvCxnSpPr/>
            <p:nvPr/>
          </p:nvCxnSpPr>
          <p:spPr>
            <a:xfrm rot="5400000">
              <a:off x="1692474" y="1844824"/>
              <a:ext cx="287238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字方塊 45"/>
            <p:cNvSpPr txBox="1"/>
            <p:nvPr/>
          </p:nvSpPr>
          <p:spPr>
            <a:xfrm>
              <a:off x="1331640" y="1412776"/>
              <a:ext cx="10336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Interrupt</a:t>
              </a:r>
              <a:endParaRPr lang="zh-TW" altLang="en-US" dirty="0"/>
            </a:p>
          </p:txBody>
        </p:sp>
      </p:grpSp>
      <p:sp>
        <p:nvSpPr>
          <p:cNvPr id="20" name="矩形 5"/>
          <p:cNvSpPr/>
          <p:nvPr/>
        </p:nvSpPr>
        <p:spPr>
          <a:xfrm>
            <a:off x="539552" y="4365104"/>
            <a:ext cx="1152128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Process A</a:t>
            </a:r>
            <a:endParaRPr lang="zh-TW" altLang="en-US" dirty="0"/>
          </a:p>
        </p:txBody>
      </p:sp>
      <p:sp>
        <p:nvSpPr>
          <p:cNvPr id="21" name="矩形 12"/>
          <p:cNvSpPr/>
          <p:nvPr/>
        </p:nvSpPr>
        <p:spPr>
          <a:xfrm>
            <a:off x="1691680" y="4365104"/>
            <a:ext cx="93610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>
                <a:solidFill>
                  <a:srgbClr val="FF0000"/>
                </a:solidFill>
              </a:rPr>
              <a:t>contextswitch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2" name="矩形 13"/>
          <p:cNvSpPr/>
          <p:nvPr/>
        </p:nvSpPr>
        <p:spPr>
          <a:xfrm>
            <a:off x="2555776" y="4365104"/>
            <a:ext cx="1224136" cy="6480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Process B</a:t>
            </a:r>
            <a:endParaRPr lang="zh-TW" altLang="en-US" dirty="0"/>
          </a:p>
        </p:txBody>
      </p:sp>
      <p:sp>
        <p:nvSpPr>
          <p:cNvPr id="23" name="矩形 36"/>
          <p:cNvSpPr/>
          <p:nvPr/>
        </p:nvSpPr>
        <p:spPr>
          <a:xfrm>
            <a:off x="3779912" y="4365104"/>
            <a:ext cx="93610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rgbClr val="FF0000"/>
                </a:solidFill>
              </a:rPr>
              <a:t>c</a:t>
            </a:r>
            <a:r>
              <a:rPr lang="en-US" altLang="zh-TW" dirty="0" smtClean="0">
                <a:solidFill>
                  <a:srgbClr val="FF0000"/>
                </a:solidFill>
              </a:rPr>
              <a:t>ontext switch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4" name="矩形 37"/>
          <p:cNvSpPr/>
          <p:nvPr/>
        </p:nvSpPr>
        <p:spPr>
          <a:xfrm>
            <a:off x="4644008" y="4365104"/>
            <a:ext cx="1224136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Process A</a:t>
            </a:r>
            <a:endParaRPr lang="zh-TW" altLang="en-US" dirty="0"/>
          </a:p>
        </p:txBody>
      </p:sp>
      <p:sp>
        <p:nvSpPr>
          <p:cNvPr id="25" name="矩形 41"/>
          <p:cNvSpPr/>
          <p:nvPr/>
        </p:nvSpPr>
        <p:spPr>
          <a:xfrm>
            <a:off x="5868144" y="4365104"/>
            <a:ext cx="93610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</a:rPr>
              <a:t>context switch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6" name="矩形 42"/>
          <p:cNvSpPr/>
          <p:nvPr/>
        </p:nvSpPr>
        <p:spPr>
          <a:xfrm>
            <a:off x="6804248" y="4365104"/>
            <a:ext cx="1152128" cy="6480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Process B</a:t>
            </a:r>
            <a:endParaRPr lang="zh-TW" altLang="en-US" dirty="0"/>
          </a:p>
        </p:txBody>
      </p:sp>
      <p:sp>
        <p:nvSpPr>
          <p:cNvPr id="27" name="矩形 46"/>
          <p:cNvSpPr/>
          <p:nvPr/>
        </p:nvSpPr>
        <p:spPr>
          <a:xfrm>
            <a:off x="7956376" y="4365104"/>
            <a:ext cx="93610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</a:rPr>
              <a:t>context switch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8" name="文字方塊 56"/>
          <p:cNvSpPr txBox="1"/>
          <p:nvPr/>
        </p:nvSpPr>
        <p:spPr>
          <a:xfrm>
            <a:off x="395536" y="3501008"/>
            <a:ext cx="82799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1076325" algn="l"/>
                <a:tab pos="3143250" algn="l"/>
                <a:tab pos="5200650" algn="l"/>
                <a:tab pos="7267575" algn="l"/>
              </a:tabLst>
            </a:pPr>
            <a:r>
              <a:rPr lang="en-US" altLang="zh-TW" dirty="0" smtClean="0"/>
              <a:t>0ms  	50ms	150ms	250ms	350ms</a:t>
            </a:r>
            <a:endParaRPr lang="zh-TW" altLang="en-US" dirty="0"/>
          </a:p>
        </p:txBody>
      </p:sp>
      <p:grpSp>
        <p:nvGrpSpPr>
          <p:cNvPr id="29" name="群組 63"/>
          <p:cNvGrpSpPr/>
          <p:nvPr/>
        </p:nvGrpSpPr>
        <p:grpSpPr>
          <a:xfrm>
            <a:off x="1691680" y="5013970"/>
            <a:ext cx="1872208" cy="575270"/>
            <a:chOff x="1691680" y="2781722"/>
            <a:chExt cx="1872208" cy="575270"/>
          </a:xfrm>
        </p:grpSpPr>
        <p:sp>
          <p:nvSpPr>
            <p:cNvPr id="30" name="文字方塊 52"/>
            <p:cNvSpPr txBox="1"/>
            <p:nvPr/>
          </p:nvSpPr>
          <p:spPr>
            <a:xfrm>
              <a:off x="1691680" y="2987660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 smtClean="0"/>
                <a:t>Process B ready</a:t>
              </a:r>
              <a:endParaRPr lang="zh-TW" altLang="en-US" dirty="0"/>
            </a:p>
          </p:txBody>
        </p:sp>
        <p:cxnSp>
          <p:nvCxnSpPr>
            <p:cNvPr id="31" name="直線單箭頭接點 61"/>
            <p:cNvCxnSpPr/>
            <p:nvPr/>
          </p:nvCxnSpPr>
          <p:spPr>
            <a:xfrm rot="5400000" flipH="1" flipV="1">
              <a:off x="2376550" y="2960948"/>
              <a:ext cx="359246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群組 67"/>
          <p:cNvGrpSpPr/>
          <p:nvPr/>
        </p:nvGrpSpPr>
        <p:grpSpPr>
          <a:xfrm>
            <a:off x="3834056" y="5013970"/>
            <a:ext cx="1674048" cy="584562"/>
            <a:chOff x="3834056" y="2781722"/>
            <a:chExt cx="1674048" cy="584562"/>
          </a:xfrm>
        </p:grpSpPr>
        <p:sp>
          <p:nvSpPr>
            <p:cNvPr id="33" name="文字方塊 53"/>
            <p:cNvSpPr txBox="1"/>
            <p:nvPr/>
          </p:nvSpPr>
          <p:spPr>
            <a:xfrm>
              <a:off x="3834056" y="2996952"/>
              <a:ext cx="16740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Process A ready</a:t>
              </a:r>
              <a:endParaRPr lang="zh-TW" altLang="en-US" dirty="0"/>
            </a:p>
          </p:txBody>
        </p:sp>
        <p:cxnSp>
          <p:nvCxnSpPr>
            <p:cNvPr id="34" name="直線單箭頭接點 65"/>
            <p:cNvCxnSpPr/>
            <p:nvPr/>
          </p:nvCxnSpPr>
          <p:spPr>
            <a:xfrm rot="5400000" flipH="1" flipV="1">
              <a:off x="4463988" y="2960948"/>
              <a:ext cx="3600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群組 70"/>
          <p:cNvGrpSpPr/>
          <p:nvPr/>
        </p:nvGrpSpPr>
        <p:grpSpPr>
          <a:xfrm>
            <a:off x="5995257" y="5013970"/>
            <a:ext cx="1673087" cy="584562"/>
            <a:chOff x="5995257" y="2781722"/>
            <a:chExt cx="1673087" cy="584562"/>
          </a:xfrm>
        </p:grpSpPr>
        <p:sp>
          <p:nvSpPr>
            <p:cNvPr id="36" name="文字方塊 54"/>
            <p:cNvSpPr txBox="1"/>
            <p:nvPr/>
          </p:nvSpPr>
          <p:spPr>
            <a:xfrm>
              <a:off x="5995257" y="2996952"/>
              <a:ext cx="16730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Process B ready</a:t>
              </a:r>
              <a:endParaRPr lang="zh-TW" altLang="en-US" dirty="0"/>
            </a:p>
          </p:txBody>
        </p:sp>
        <p:cxnSp>
          <p:nvCxnSpPr>
            <p:cNvPr id="37" name="直線單箭頭接點 69"/>
            <p:cNvCxnSpPr/>
            <p:nvPr/>
          </p:nvCxnSpPr>
          <p:spPr>
            <a:xfrm rot="5400000" flipH="1" flipV="1">
              <a:off x="6624228" y="2960948"/>
              <a:ext cx="3600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04788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87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13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137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174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2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2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26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31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31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87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17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26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</p:bldLst>
  </p:timing>
</p:sld>
</file>

<file path=ppt/theme/theme1.xml><?xml version="1.0" encoding="utf-8"?>
<a:theme xmlns:a="http://schemas.openxmlformats.org/drawingml/2006/main" name="real machine">
  <a:themeElements>
    <a:clrScheme name="Office 佈景主題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Office 佈景主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ffice 佈景主題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 machine</Template>
  <TotalTime>3596</TotalTime>
  <Words>2428</Words>
  <Application>Microsoft Macintosh PowerPoint</Application>
  <PresentationFormat>On-screen Show (4:3)</PresentationFormat>
  <Paragraphs>485</Paragraphs>
  <Slides>41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real machine</vt:lpstr>
      <vt:lpstr>Image</vt:lpstr>
      <vt:lpstr>Cloud Computing</vt:lpstr>
      <vt:lpstr>Outline</vt:lpstr>
      <vt:lpstr>A Computer System</vt:lpstr>
      <vt:lpstr>Computer Hardware Organization</vt:lpstr>
      <vt:lpstr>Instruction Set Architecture (ISA)</vt:lpstr>
      <vt:lpstr>Operating System</vt:lpstr>
      <vt:lpstr>A Computer System</vt:lpstr>
      <vt:lpstr>Outline</vt:lpstr>
      <vt:lpstr>OS: Program Execution</vt:lpstr>
      <vt:lpstr>Interrupt</vt:lpstr>
      <vt:lpstr>Privilege Levels</vt:lpstr>
      <vt:lpstr>Privilege Levels</vt:lpstr>
      <vt:lpstr>User Mode vs. Kernel Mode</vt:lpstr>
      <vt:lpstr>Classification of Instructions</vt:lpstr>
      <vt:lpstr>Trap, Exception, and Interrupt</vt:lpstr>
      <vt:lpstr>Change of Privilege Modes</vt:lpstr>
      <vt:lpstr>System Call in x86</vt:lpstr>
      <vt:lpstr>Outline</vt:lpstr>
      <vt:lpstr>Main Memory</vt:lpstr>
      <vt:lpstr>Cache Memory</vt:lpstr>
      <vt:lpstr>Memory Management</vt:lpstr>
      <vt:lpstr>Virtual Memory</vt:lpstr>
      <vt:lpstr>Page Table</vt:lpstr>
      <vt:lpstr>Page Table Structure</vt:lpstr>
      <vt:lpstr>Memory Management Unit (MMU)</vt:lpstr>
      <vt:lpstr>Translation Lookaside Buffer</vt:lpstr>
      <vt:lpstr>TLB to Page Table</vt:lpstr>
      <vt:lpstr>OS: Virtual Memory Process</vt:lpstr>
      <vt:lpstr>Outline</vt:lpstr>
      <vt:lpstr>Input/Output Systems</vt:lpstr>
      <vt:lpstr>Input/Output Systems</vt:lpstr>
      <vt:lpstr>Input/Output Systems</vt:lpstr>
      <vt:lpstr>PCI Architecture</vt:lpstr>
      <vt:lpstr>PCI Express Architecture</vt:lpstr>
      <vt:lpstr>Input/Output Resources</vt:lpstr>
      <vt:lpstr>Input/Output Instructions</vt:lpstr>
      <vt:lpstr>Memory Mapped I / O</vt:lpstr>
      <vt:lpstr>Input/Output Management</vt:lpstr>
      <vt:lpstr>Input/Output Management</vt:lpstr>
      <vt:lpstr>Input/Output System Calls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Scope</dc:creator>
  <cp:lastModifiedBy>Roger</cp:lastModifiedBy>
  <cp:revision>473</cp:revision>
  <dcterms:created xsi:type="dcterms:W3CDTF">2011-07-12T13:53:09Z</dcterms:created>
  <dcterms:modified xsi:type="dcterms:W3CDTF">2011-09-14T20:50:22Z</dcterms:modified>
</cp:coreProperties>
</file>