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7"/>
  </p:notesMasterIdLst>
  <p:sldIdLst>
    <p:sldId id="490" r:id="rId2"/>
    <p:sldId id="257" r:id="rId3"/>
    <p:sldId id="422" r:id="rId4"/>
    <p:sldId id="423" r:id="rId5"/>
    <p:sldId id="424" r:id="rId6"/>
    <p:sldId id="425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93" r:id="rId31"/>
    <p:sldId id="450" r:id="rId32"/>
    <p:sldId id="494" r:id="rId33"/>
    <p:sldId id="495" r:id="rId34"/>
    <p:sldId id="451" r:id="rId35"/>
    <p:sldId id="452" r:id="rId36"/>
    <p:sldId id="453" r:id="rId37"/>
    <p:sldId id="454" r:id="rId38"/>
    <p:sldId id="455" r:id="rId39"/>
    <p:sldId id="456" r:id="rId40"/>
    <p:sldId id="457" r:id="rId41"/>
    <p:sldId id="458" r:id="rId42"/>
    <p:sldId id="459" r:id="rId43"/>
    <p:sldId id="460" r:id="rId44"/>
    <p:sldId id="461" r:id="rId45"/>
    <p:sldId id="462" r:id="rId46"/>
    <p:sldId id="463" r:id="rId47"/>
    <p:sldId id="464" r:id="rId48"/>
    <p:sldId id="465" r:id="rId49"/>
    <p:sldId id="466" r:id="rId50"/>
    <p:sldId id="467" r:id="rId51"/>
    <p:sldId id="468" r:id="rId52"/>
    <p:sldId id="469" r:id="rId53"/>
    <p:sldId id="470" r:id="rId54"/>
    <p:sldId id="471" r:id="rId55"/>
    <p:sldId id="472" r:id="rId56"/>
    <p:sldId id="496" r:id="rId57"/>
    <p:sldId id="474" r:id="rId58"/>
    <p:sldId id="475" r:id="rId59"/>
    <p:sldId id="476" r:id="rId60"/>
    <p:sldId id="477" r:id="rId61"/>
    <p:sldId id="478" r:id="rId62"/>
    <p:sldId id="479" r:id="rId63"/>
    <p:sldId id="480" r:id="rId64"/>
    <p:sldId id="481" r:id="rId65"/>
    <p:sldId id="482" r:id="rId66"/>
    <p:sldId id="492" r:id="rId67"/>
    <p:sldId id="491" r:id="rId68"/>
    <p:sldId id="483" r:id="rId69"/>
    <p:sldId id="484" r:id="rId70"/>
    <p:sldId id="485" r:id="rId71"/>
    <p:sldId id="486" r:id="rId72"/>
    <p:sldId id="487" r:id="rId73"/>
    <p:sldId id="488" r:id="rId74"/>
    <p:sldId id="497" r:id="rId75"/>
    <p:sldId id="489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9" autoAdjust="0"/>
    <p:restoredTop sz="98852" autoAdjust="0"/>
  </p:normalViewPr>
  <p:slideViewPr>
    <p:cSldViewPr>
      <p:cViewPr>
        <p:scale>
          <a:sx n="97" d="100"/>
          <a:sy n="97" d="100"/>
        </p:scale>
        <p:origin x="-159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3540"/>
    </p:cViewPr>
  </p:sorterViewPr>
  <p:notesViewPr>
    <p:cSldViewPr>
      <p:cViewPr varScale="1">
        <p:scale>
          <a:sx n="71" d="100"/>
          <a:sy n="71" d="100"/>
        </p:scale>
        <p:origin x="-231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4F0E6-AAFD-4866-A038-76796769B5F3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4F284-C953-4959-8A2F-552AC784C3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2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62E73-1BBA-494F-AF75-1EAE4F4A023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62E73-1BBA-494F-AF75-1EAE4F4A0233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E61B-9923-41E8-A048-1B57D195D0C6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gray">
          <a:xfrm>
            <a:off x="-9525" y="1447800"/>
            <a:ext cx="9164638" cy="3832225"/>
          </a:xfrm>
          <a:custGeom>
            <a:avLst/>
            <a:gdLst>
              <a:gd name="T0" fmla="*/ 19050 w 5773"/>
              <a:gd name="T1" fmla="*/ 196850 h 2414"/>
              <a:gd name="T2" fmla="*/ 2192338 w 5773"/>
              <a:gd name="T3" fmla="*/ 19050 h 2414"/>
              <a:gd name="T4" fmla="*/ 6451600 w 5773"/>
              <a:gd name="T5" fmla="*/ 922338 h 2414"/>
              <a:gd name="T6" fmla="*/ 9164638 w 5773"/>
              <a:gd name="T7" fmla="*/ 187325 h 2414"/>
              <a:gd name="T8" fmla="*/ 9153525 w 5773"/>
              <a:gd name="T9" fmla="*/ 3414713 h 2414"/>
              <a:gd name="T10" fmla="*/ 6296025 w 5773"/>
              <a:gd name="T11" fmla="*/ 3592513 h 2414"/>
              <a:gd name="T12" fmla="*/ 3116263 w 5773"/>
              <a:gd name="T13" fmla="*/ 3011488 h 2414"/>
              <a:gd name="T14" fmla="*/ 9525 w 5773"/>
              <a:gd name="T15" fmla="*/ 3821113 h 2414"/>
              <a:gd name="T16" fmla="*/ 19050 w 5773"/>
              <a:gd name="T17" fmla="*/ 196850 h 2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18"/>
          <p:cNvSpPr>
            <a:spLocks/>
          </p:cNvSpPr>
          <p:nvPr/>
        </p:nvSpPr>
        <p:spPr bwMode="gray">
          <a:xfrm>
            <a:off x="-9525" y="1730375"/>
            <a:ext cx="9150350" cy="3265488"/>
          </a:xfrm>
          <a:custGeom>
            <a:avLst/>
            <a:gdLst>
              <a:gd name="T0" fmla="*/ 9525 w 5764"/>
              <a:gd name="T1" fmla="*/ 431800 h 2057"/>
              <a:gd name="T2" fmla="*/ 2306638 w 5764"/>
              <a:gd name="T3" fmla="*/ 15875 h 2057"/>
              <a:gd name="T4" fmla="*/ 6638925 w 5764"/>
              <a:gd name="T5" fmla="*/ 765175 h 2057"/>
              <a:gd name="T6" fmla="*/ 9150350 w 5764"/>
              <a:gd name="T7" fmla="*/ 244475 h 2057"/>
              <a:gd name="T8" fmla="*/ 9150350 w 5764"/>
              <a:gd name="T9" fmla="*/ 2867025 h 2057"/>
              <a:gd name="T10" fmla="*/ 6357938 w 5764"/>
              <a:gd name="T11" fmla="*/ 3165475 h 2057"/>
              <a:gd name="T12" fmla="*/ 3001963 w 5764"/>
              <a:gd name="T13" fmla="*/ 2416175 h 2057"/>
              <a:gd name="T14" fmla="*/ 9525 w 5764"/>
              <a:gd name="T15" fmla="*/ 3122613 h 2057"/>
              <a:gd name="T16" fmla="*/ 9525 w 5764"/>
              <a:gd name="T17" fmla="*/ 431800 h 20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4" h="2057">
                <a:moveTo>
                  <a:pt x="6" y="272"/>
                </a:moveTo>
                <a:cubicBezTo>
                  <a:pt x="144" y="233"/>
                  <a:pt x="656" y="0"/>
                  <a:pt x="1453" y="10"/>
                </a:cubicBezTo>
                <a:cubicBezTo>
                  <a:pt x="2250" y="20"/>
                  <a:pt x="3475" y="403"/>
                  <a:pt x="4182" y="482"/>
                </a:cubicBezTo>
                <a:cubicBezTo>
                  <a:pt x="4890" y="561"/>
                  <a:pt x="5626" y="237"/>
                  <a:pt x="5764" y="154"/>
                </a:cubicBezTo>
                <a:lnTo>
                  <a:pt x="5764" y="1806"/>
                </a:lnTo>
                <a:cubicBezTo>
                  <a:pt x="4919" y="2052"/>
                  <a:pt x="4485" y="2057"/>
                  <a:pt x="4005" y="1994"/>
                </a:cubicBezTo>
                <a:cubicBezTo>
                  <a:pt x="3526" y="1929"/>
                  <a:pt x="2640" y="1502"/>
                  <a:pt x="1891" y="1522"/>
                </a:cubicBezTo>
                <a:cubicBezTo>
                  <a:pt x="1234" y="1519"/>
                  <a:pt x="0" y="1962"/>
                  <a:pt x="6" y="1967"/>
                </a:cubicBezTo>
                <a:cubicBezTo>
                  <a:pt x="12" y="1972"/>
                  <a:pt x="6" y="641"/>
                  <a:pt x="6" y="2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086600" y="1947863"/>
            <a:ext cx="533400" cy="533400"/>
            <a:chOff x="4752" y="1200"/>
            <a:chExt cx="288" cy="288"/>
          </a:xfrm>
        </p:grpSpPr>
        <p:sp>
          <p:nvSpPr>
            <p:cNvPr id="7" name="Oval 20"/>
            <p:cNvSpPr>
              <a:spLocks noChangeArrowheads="1"/>
            </p:cNvSpPr>
            <p:nvPr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Oval 21"/>
            <p:cNvSpPr>
              <a:spLocks noChangeArrowheads="1"/>
            </p:cNvSpPr>
            <p:nvPr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7620000" y="1371600"/>
            <a:ext cx="914400" cy="914400"/>
            <a:chOff x="4992" y="816"/>
            <a:chExt cx="576" cy="576"/>
          </a:xfrm>
        </p:grpSpPr>
        <p:sp>
          <p:nvSpPr>
            <p:cNvPr id="10" name="Oval 23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1" name="Oval 24"/>
            <p:cNvSpPr>
              <a:spLocks noChangeArrowheads="1"/>
            </p:cNvSpPr>
            <p:nvPr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304800" y="3429000"/>
            <a:ext cx="1295400" cy="1371600"/>
            <a:chOff x="4992" y="816"/>
            <a:chExt cx="576" cy="576"/>
          </a:xfrm>
        </p:grpSpPr>
        <p:sp>
          <p:nvSpPr>
            <p:cNvPr id="13" name="Oval 26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4" name="Oval 27"/>
            <p:cNvSpPr>
              <a:spLocks noChangeArrowheads="1"/>
            </p:cNvSpPr>
            <p:nvPr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228600" y="304800"/>
            <a:ext cx="1079500" cy="633413"/>
            <a:chOff x="2680" y="3678"/>
            <a:chExt cx="680" cy="399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TW" sz="2400" b="1">
                  <a:solidFill>
                    <a:schemeClr val="tx2"/>
                  </a:solidFill>
                  <a:ea typeface="新細明體" charset="-120"/>
                </a:rPr>
                <a:t>LOGO</a:t>
              </a:r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590800"/>
            <a:ext cx="7086600" cy="10128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zh-TW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95400" y="3581400"/>
            <a:ext cx="6705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zh-TW" noProof="0" smtClean="0"/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 smtClean="0"/>
            </a:lvl1pPr>
          </a:lstStyle>
          <a:p>
            <a:fld id="{80EE6FEA-67DE-4453-8C0D-48773BF0E84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 smtClean="0"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 smtClean="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8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2F701-6825-48C4-8CC9-FCB976CC4A76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8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2956B-0825-47CC-A3BF-9502CE040E38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62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3914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495800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5D3825-CAAF-4E46-A2CC-6F7C50FF7E6B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2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E6B77-9014-4C07-873C-0CBD50E28BB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2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1AAB6-97B9-4588-8BC5-3AAA592D891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7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26FBC-1338-4843-8351-189AAC22AA96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0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37BEB-9F15-4A84-845D-01356386ABD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479A9-F407-4FB7-9359-D08ADCE06274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8C46E-9AC0-4395-BCAA-8B4B4AE834B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727B8-11D9-4414-9C26-69CE210EB5EB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1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E5499-2CF0-4621-ADC9-4F321D68D3C1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2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7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" name="Image" r:id="rId15" imgW="9561905" imgH="1600000" progId="Photoshop.Image.6">
                  <p:embed/>
                </p:oleObj>
              </mc:Choice>
              <mc:Fallback>
                <p:oleObj name="Image" r:id="rId15" imgW="9561905" imgH="160000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white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Freeform 16"/>
          <p:cNvSpPr>
            <a:spLocks/>
          </p:cNvSpPr>
          <p:nvPr/>
        </p:nvSpPr>
        <p:spPr bwMode="gray">
          <a:xfrm>
            <a:off x="-11113" y="280988"/>
            <a:ext cx="9155113" cy="1620837"/>
          </a:xfrm>
          <a:custGeom>
            <a:avLst/>
            <a:gdLst>
              <a:gd name="T0" fmla="*/ 9525 w 5767"/>
              <a:gd name="T1" fmla="*/ 173037 h 1021"/>
              <a:gd name="T2" fmla="*/ 2265363 w 5767"/>
              <a:gd name="T3" fmla="*/ 73025 h 1021"/>
              <a:gd name="T4" fmla="*/ 6400800 w 5767"/>
              <a:gd name="T5" fmla="*/ 404812 h 1021"/>
              <a:gd name="T6" fmla="*/ 9155113 w 5767"/>
              <a:gd name="T7" fmla="*/ 0 h 1021"/>
              <a:gd name="T8" fmla="*/ 9155113 w 5767"/>
              <a:gd name="T9" fmla="*/ 1231900 h 1021"/>
              <a:gd name="T10" fmla="*/ 6453188 w 5767"/>
              <a:gd name="T11" fmla="*/ 1319212 h 1021"/>
              <a:gd name="T12" fmla="*/ 3149600 w 5767"/>
              <a:gd name="T13" fmla="*/ 1069975 h 1021"/>
              <a:gd name="T14" fmla="*/ 22225 w 5767"/>
              <a:gd name="T15" fmla="*/ 1579562 h 1021"/>
              <a:gd name="T16" fmla="*/ 9525 w 5767"/>
              <a:gd name="T17" fmla="*/ 173037 h 10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8" name="Freeform 17"/>
          <p:cNvSpPr>
            <a:spLocks/>
          </p:cNvSpPr>
          <p:nvPr/>
        </p:nvSpPr>
        <p:spPr bwMode="gray">
          <a:xfrm>
            <a:off x="-20638" y="533400"/>
            <a:ext cx="9161463" cy="1006475"/>
          </a:xfrm>
          <a:custGeom>
            <a:avLst/>
            <a:gdLst>
              <a:gd name="T0" fmla="*/ 31750 w 5771"/>
              <a:gd name="T1" fmla="*/ 173038 h 634"/>
              <a:gd name="T2" fmla="*/ 2289175 w 5771"/>
              <a:gd name="T3" fmla="*/ 4763 h 634"/>
              <a:gd name="T4" fmla="*/ 6588125 w 5771"/>
              <a:gd name="T5" fmla="*/ 234950 h 634"/>
              <a:gd name="T6" fmla="*/ 9161463 w 5771"/>
              <a:gd name="T7" fmla="*/ 58738 h 634"/>
              <a:gd name="T8" fmla="*/ 9161463 w 5771"/>
              <a:gd name="T9" fmla="*/ 884238 h 634"/>
              <a:gd name="T10" fmla="*/ 6257925 w 5771"/>
              <a:gd name="T11" fmla="*/ 939800 h 634"/>
              <a:gd name="T12" fmla="*/ 2919413 w 5771"/>
              <a:gd name="T13" fmla="*/ 723900 h 634"/>
              <a:gd name="T14" fmla="*/ 9525 w 5771"/>
              <a:gd name="T15" fmla="*/ 984250 h 634"/>
              <a:gd name="T16" fmla="*/ 31750 w 5771"/>
              <a:gd name="T17" fmla="*/ 173038 h 6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029" name="Group 18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1043" name="Oval 19"/>
            <p:cNvSpPr>
              <a:spLocks noChangeArrowheads="1"/>
            </p:cNvSpPr>
            <p:nvPr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grpSp>
        <p:nvGrpSpPr>
          <p:cNvPr id="1030" name="Group 21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39" name="Oval 22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grpSp>
        <p:nvGrpSpPr>
          <p:cNvPr id="1031" name="Group 24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037" name="Oval 25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</p:grp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新細明體" charset="-120"/>
              </a:defRPr>
            </a:lvl1pPr>
          </a:lstStyle>
          <a:p>
            <a:fld id="{6E487E6E-F858-4F1B-BB0E-32D14545052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新細明體" charset="-120"/>
              </a:defRPr>
            </a:lvl1pPr>
          </a:lstStyle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新細明體" charset="-12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6858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nightkite.com/PlanetPovray/planets-5-large.jpg" TargetMode="Externa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novell.com/" TargetMode="External"/><Relationship Id="rId14" Type="http://schemas.openxmlformats.org/officeDocument/2006/relationships/image" Target="../media/image46.png"/><Relationship Id="rId15" Type="http://schemas.openxmlformats.org/officeDocument/2006/relationships/hyperlink" Target="http://acquia.com/" TargetMode="External"/><Relationship Id="rId16" Type="http://schemas.openxmlformats.org/officeDocument/2006/relationships/image" Target="../media/image47.png"/><Relationship Id="rId17" Type="http://schemas.openxmlformats.org/officeDocument/2006/relationships/hyperlink" Target="http://www.alfresco.com/" TargetMode="External"/><Relationship Id="rId18" Type="http://schemas.openxmlformats.org/officeDocument/2006/relationships/image" Target="../media/image48.png"/><Relationship Id="rId19" Type="http://schemas.openxmlformats.org/officeDocument/2006/relationships/hyperlink" Target="http://www.connectbeam.com/" TargetMode="External"/><Relationship Id="rId63" Type="http://schemas.openxmlformats.org/officeDocument/2006/relationships/image" Target="../media/image75.png"/><Relationship Id="rId64" Type="http://schemas.openxmlformats.org/officeDocument/2006/relationships/image" Target="../media/image76.png"/><Relationship Id="rId50" Type="http://schemas.openxmlformats.org/officeDocument/2006/relationships/image" Target="../media/image65.png"/><Relationship Id="rId51" Type="http://schemas.openxmlformats.org/officeDocument/2006/relationships/image" Target="../media/image66.png"/><Relationship Id="rId52" Type="http://schemas.openxmlformats.org/officeDocument/2006/relationships/image" Target="../media/image67.jpeg"/><Relationship Id="rId53" Type="http://schemas.openxmlformats.org/officeDocument/2006/relationships/hyperlink" Target="http://www.servepath.com/" TargetMode="External"/><Relationship Id="rId54" Type="http://schemas.openxmlformats.org/officeDocument/2006/relationships/image" Target="../media/image68.png"/><Relationship Id="rId55" Type="http://schemas.openxmlformats.org/officeDocument/2006/relationships/hyperlink" Target="http://www.parascale.com/" TargetMode="External"/><Relationship Id="rId56" Type="http://schemas.openxmlformats.org/officeDocument/2006/relationships/image" Target="../media/image69.png"/><Relationship Id="rId57" Type="http://schemas.openxmlformats.org/officeDocument/2006/relationships/hyperlink" Target="http://www.3tera.com/" TargetMode="External"/><Relationship Id="rId58" Type="http://schemas.openxmlformats.org/officeDocument/2006/relationships/image" Target="../media/image70.png"/><Relationship Id="rId59" Type="http://schemas.openxmlformats.org/officeDocument/2006/relationships/image" Target="../media/image71.png"/><Relationship Id="rId40" Type="http://schemas.openxmlformats.org/officeDocument/2006/relationships/image" Target="../media/image59.png"/><Relationship Id="rId41" Type="http://schemas.openxmlformats.org/officeDocument/2006/relationships/hyperlink" Target="http://www.myworklight.com/" TargetMode="External"/><Relationship Id="rId42" Type="http://schemas.openxmlformats.org/officeDocument/2006/relationships/image" Target="../media/image60.png"/><Relationship Id="rId43" Type="http://schemas.openxmlformats.org/officeDocument/2006/relationships/hyperlink" Target="http://www.elastra.com/" TargetMode="External"/><Relationship Id="rId44" Type="http://schemas.openxmlformats.org/officeDocument/2006/relationships/image" Target="../media/image61.png"/><Relationship Id="rId45" Type="http://schemas.openxmlformats.org/officeDocument/2006/relationships/image" Target="../media/image62.png"/><Relationship Id="rId46" Type="http://schemas.openxmlformats.org/officeDocument/2006/relationships/image" Target="../media/image63.png"/><Relationship Id="rId47" Type="http://schemas.openxmlformats.org/officeDocument/2006/relationships/hyperlink" Target="http://www.cloudworks.com/" TargetMode="External"/><Relationship Id="rId48" Type="http://schemas.openxmlformats.org/officeDocument/2006/relationships/image" Target="../media/image64.png"/><Relationship Id="rId49" Type="http://schemas.openxmlformats.org/officeDocument/2006/relationships/hyperlink" Target="http://www.appistry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://www.ibm.com/" TargetMode="External"/><Relationship Id="rId4" Type="http://schemas.openxmlformats.org/officeDocument/2006/relationships/image" Target="../media/image41.png"/><Relationship Id="rId5" Type="http://schemas.openxmlformats.org/officeDocument/2006/relationships/hyperlink" Target="http://www.opentext.com/" TargetMode="External"/><Relationship Id="rId6" Type="http://schemas.openxmlformats.org/officeDocument/2006/relationships/image" Target="../media/image42.png"/><Relationship Id="rId7" Type="http://schemas.openxmlformats.org/officeDocument/2006/relationships/hyperlink" Target="http://www.oracle.com/" TargetMode="External"/><Relationship Id="rId8" Type="http://schemas.openxmlformats.org/officeDocument/2006/relationships/image" Target="../media/image43.png"/><Relationship Id="rId9" Type="http://schemas.openxmlformats.org/officeDocument/2006/relationships/hyperlink" Target="http://www.alcatel-lucent.com/" TargetMode="External"/><Relationship Id="rId30" Type="http://schemas.openxmlformats.org/officeDocument/2006/relationships/image" Target="../media/image54.png"/><Relationship Id="rId31" Type="http://schemas.openxmlformats.org/officeDocument/2006/relationships/hyperlink" Target="http://www.remycorp.com/" TargetMode="External"/><Relationship Id="rId32" Type="http://schemas.openxmlformats.org/officeDocument/2006/relationships/image" Target="../media/image55.png"/><Relationship Id="rId33" Type="http://schemas.openxmlformats.org/officeDocument/2006/relationships/hyperlink" Target="http://www.socialtext.com/" TargetMode="External"/><Relationship Id="rId34" Type="http://schemas.openxmlformats.org/officeDocument/2006/relationships/image" Target="../media/image56.png"/><Relationship Id="rId35" Type="http://schemas.openxmlformats.org/officeDocument/2006/relationships/hyperlink" Target="http://www.spigit.com/" TargetMode="External"/><Relationship Id="rId36" Type="http://schemas.openxmlformats.org/officeDocument/2006/relationships/image" Target="../media/image57.png"/><Relationship Id="rId37" Type="http://schemas.openxmlformats.org/officeDocument/2006/relationships/hyperlink" Target="http://www.telligent.com/" TargetMode="External"/><Relationship Id="rId38" Type="http://schemas.openxmlformats.org/officeDocument/2006/relationships/image" Target="../media/image58.png"/><Relationship Id="rId39" Type="http://schemas.openxmlformats.org/officeDocument/2006/relationships/hyperlink" Target="http://www.trampolinesystems.com/" TargetMode="External"/><Relationship Id="rId20" Type="http://schemas.openxmlformats.org/officeDocument/2006/relationships/image" Target="../media/image49.png"/><Relationship Id="rId21" Type="http://schemas.openxmlformats.org/officeDocument/2006/relationships/hyperlink" Target="http://www.igloosoftware.com/" TargetMode="External"/><Relationship Id="rId22" Type="http://schemas.openxmlformats.org/officeDocument/2006/relationships/image" Target="../media/image50.png"/><Relationship Id="rId23" Type="http://schemas.openxmlformats.org/officeDocument/2006/relationships/hyperlink" Target="http://www.inquira.com/" TargetMode="External"/><Relationship Id="rId24" Type="http://schemas.openxmlformats.org/officeDocument/2006/relationships/image" Target="../media/image51.png"/><Relationship Id="rId25" Type="http://schemas.openxmlformats.org/officeDocument/2006/relationships/hyperlink" Target="http://www.jivesoftware.com/" TargetMode="External"/><Relationship Id="rId26" Type="http://schemas.openxmlformats.org/officeDocument/2006/relationships/image" Target="../media/image52.png"/><Relationship Id="rId27" Type="http://schemas.openxmlformats.org/officeDocument/2006/relationships/hyperlink" Target="http://www.liquidplanner.com/" TargetMode="External"/><Relationship Id="rId28" Type="http://schemas.openxmlformats.org/officeDocument/2006/relationships/image" Target="../media/image53.png"/><Relationship Id="rId29" Type="http://schemas.openxmlformats.org/officeDocument/2006/relationships/hyperlink" Target="http://www.ngenera.com/" TargetMode="External"/><Relationship Id="rId60" Type="http://schemas.openxmlformats.org/officeDocument/2006/relationships/image" Target="../media/image72.png"/><Relationship Id="rId61" Type="http://schemas.openxmlformats.org/officeDocument/2006/relationships/image" Target="../media/image73.png"/><Relationship Id="rId62" Type="http://schemas.openxmlformats.org/officeDocument/2006/relationships/image" Target="../media/image74.png"/><Relationship Id="rId10" Type="http://schemas.openxmlformats.org/officeDocument/2006/relationships/image" Target="../media/image44.png"/><Relationship Id="rId11" Type="http://schemas.openxmlformats.org/officeDocument/2006/relationships/hyperlink" Target="http://www.horngroup.com/" TargetMode="External"/><Relationship Id="rId1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0" Type="http://schemas.openxmlformats.org/officeDocument/2006/relationships/image" Target="../media/image14.wmf"/><Relationship Id="rId11" Type="http://schemas.openxmlformats.org/officeDocument/2006/relationships/oleObject" Target="../embeddings/oleObject22.bin"/><Relationship Id="rId12" Type="http://schemas.openxmlformats.org/officeDocument/2006/relationships/oleObject" Target="../embeddings/oleObject23.bin"/><Relationship Id="rId13" Type="http://schemas.openxmlformats.org/officeDocument/2006/relationships/oleObject" Target="../embeddings/oleObject24.bin"/><Relationship Id="rId14" Type="http://schemas.openxmlformats.org/officeDocument/2006/relationships/oleObject" Target="../embeddings/oleObject25.bin"/><Relationship Id="rId15" Type="http://schemas.openxmlformats.org/officeDocument/2006/relationships/oleObject" Target="../embeddings/oleObject26.bin"/><Relationship Id="rId16" Type="http://schemas.openxmlformats.org/officeDocument/2006/relationships/oleObject" Target="../embeddings/oleObject27.bin"/><Relationship Id="rId17" Type="http://schemas.openxmlformats.org/officeDocument/2006/relationships/oleObject" Target="../embeddings/oleObject28.bin"/><Relationship Id="rId18" Type="http://schemas.openxmlformats.org/officeDocument/2006/relationships/oleObject" Target="../embeddings/oleObject29.bin"/><Relationship Id="rId19" Type="http://schemas.openxmlformats.org/officeDocument/2006/relationships/oleObject" Target="../embeddings/oleObject30.bin"/><Relationship Id="rId60" Type="http://schemas.openxmlformats.org/officeDocument/2006/relationships/oleObject" Target="../embeddings/oleObject71.bin"/><Relationship Id="rId61" Type="http://schemas.openxmlformats.org/officeDocument/2006/relationships/oleObject" Target="../embeddings/oleObject72.bin"/><Relationship Id="rId62" Type="http://schemas.openxmlformats.org/officeDocument/2006/relationships/oleObject" Target="../embeddings/oleObject73.bin"/><Relationship Id="rId63" Type="http://schemas.openxmlformats.org/officeDocument/2006/relationships/oleObject" Target="../embeddings/oleObject74.bin"/><Relationship Id="rId64" Type="http://schemas.openxmlformats.org/officeDocument/2006/relationships/oleObject" Target="../embeddings/oleObject75.bin"/><Relationship Id="rId65" Type="http://schemas.openxmlformats.org/officeDocument/2006/relationships/oleObject" Target="../embeddings/oleObject76.bin"/><Relationship Id="rId66" Type="http://schemas.openxmlformats.org/officeDocument/2006/relationships/oleObject" Target="../embeddings/oleObject77.bin"/><Relationship Id="rId67" Type="http://schemas.openxmlformats.org/officeDocument/2006/relationships/oleObject" Target="../embeddings/oleObject78.bin"/><Relationship Id="rId68" Type="http://schemas.openxmlformats.org/officeDocument/2006/relationships/oleObject" Target="../embeddings/oleObject79.bin"/><Relationship Id="rId69" Type="http://schemas.openxmlformats.org/officeDocument/2006/relationships/oleObject" Target="../embeddings/oleObject80.bin"/><Relationship Id="rId120" Type="http://schemas.openxmlformats.org/officeDocument/2006/relationships/oleObject" Target="../embeddings/oleObject131.bin"/><Relationship Id="rId121" Type="http://schemas.openxmlformats.org/officeDocument/2006/relationships/oleObject" Target="../embeddings/oleObject132.bin"/><Relationship Id="rId122" Type="http://schemas.openxmlformats.org/officeDocument/2006/relationships/oleObject" Target="../embeddings/oleObject133.bin"/><Relationship Id="rId123" Type="http://schemas.openxmlformats.org/officeDocument/2006/relationships/oleObject" Target="../embeddings/oleObject134.bin"/><Relationship Id="rId124" Type="http://schemas.openxmlformats.org/officeDocument/2006/relationships/oleObject" Target="../embeddings/oleObject135.bin"/><Relationship Id="rId125" Type="http://schemas.openxmlformats.org/officeDocument/2006/relationships/oleObject" Target="../embeddings/oleObject136.bin"/><Relationship Id="rId126" Type="http://schemas.openxmlformats.org/officeDocument/2006/relationships/oleObject" Target="../embeddings/oleObject137.bin"/><Relationship Id="rId127" Type="http://schemas.openxmlformats.org/officeDocument/2006/relationships/oleObject" Target="../embeddings/oleObject138.bin"/><Relationship Id="rId128" Type="http://schemas.openxmlformats.org/officeDocument/2006/relationships/oleObject" Target="../embeddings/oleObject139.bin"/><Relationship Id="rId40" Type="http://schemas.openxmlformats.org/officeDocument/2006/relationships/oleObject" Target="../embeddings/oleObject51.bin"/><Relationship Id="rId41" Type="http://schemas.openxmlformats.org/officeDocument/2006/relationships/oleObject" Target="../embeddings/oleObject52.bin"/><Relationship Id="rId42" Type="http://schemas.openxmlformats.org/officeDocument/2006/relationships/oleObject" Target="../embeddings/oleObject53.bin"/><Relationship Id="rId90" Type="http://schemas.openxmlformats.org/officeDocument/2006/relationships/oleObject" Target="../embeddings/oleObject101.bin"/><Relationship Id="rId91" Type="http://schemas.openxmlformats.org/officeDocument/2006/relationships/oleObject" Target="../embeddings/oleObject102.bin"/><Relationship Id="rId92" Type="http://schemas.openxmlformats.org/officeDocument/2006/relationships/oleObject" Target="../embeddings/oleObject103.bin"/><Relationship Id="rId93" Type="http://schemas.openxmlformats.org/officeDocument/2006/relationships/oleObject" Target="../embeddings/oleObject104.bin"/><Relationship Id="rId94" Type="http://schemas.openxmlformats.org/officeDocument/2006/relationships/oleObject" Target="../embeddings/oleObject105.bin"/><Relationship Id="rId95" Type="http://schemas.openxmlformats.org/officeDocument/2006/relationships/oleObject" Target="../embeddings/oleObject106.bin"/><Relationship Id="rId96" Type="http://schemas.openxmlformats.org/officeDocument/2006/relationships/oleObject" Target="../embeddings/oleObject107.bin"/><Relationship Id="rId101" Type="http://schemas.openxmlformats.org/officeDocument/2006/relationships/oleObject" Target="../embeddings/oleObject112.bin"/><Relationship Id="rId102" Type="http://schemas.openxmlformats.org/officeDocument/2006/relationships/oleObject" Target="../embeddings/oleObject113.bin"/><Relationship Id="rId103" Type="http://schemas.openxmlformats.org/officeDocument/2006/relationships/oleObject" Target="../embeddings/oleObject114.bin"/><Relationship Id="rId104" Type="http://schemas.openxmlformats.org/officeDocument/2006/relationships/oleObject" Target="../embeddings/oleObject115.bin"/><Relationship Id="rId105" Type="http://schemas.openxmlformats.org/officeDocument/2006/relationships/oleObject" Target="../embeddings/oleObject116.bin"/><Relationship Id="rId106" Type="http://schemas.openxmlformats.org/officeDocument/2006/relationships/oleObject" Target="../embeddings/oleObject117.bin"/><Relationship Id="rId107" Type="http://schemas.openxmlformats.org/officeDocument/2006/relationships/oleObject" Target="../embeddings/oleObject118.bin"/><Relationship Id="rId108" Type="http://schemas.openxmlformats.org/officeDocument/2006/relationships/oleObject" Target="../embeddings/oleObject119.bin"/><Relationship Id="rId109" Type="http://schemas.openxmlformats.org/officeDocument/2006/relationships/oleObject" Target="../embeddings/oleObject120.bin"/><Relationship Id="rId97" Type="http://schemas.openxmlformats.org/officeDocument/2006/relationships/oleObject" Target="../embeddings/oleObject108.bin"/><Relationship Id="rId98" Type="http://schemas.openxmlformats.org/officeDocument/2006/relationships/oleObject" Target="../embeddings/oleObject109.bin"/><Relationship Id="rId99" Type="http://schemas.openxmlformats.org/officeDocument/2006/relationships/oleObject" Target="../embeddings/oleObject110.bin"/><Relationship Id="rId43" Type="http://schemas.openxmlformats.org/officeDocument/2006/relationships/oleObject" Target="../embeddings/oleObject54.bin"/><Relationship Id="rId44" Type="http://schemas.openxmlformats.org/officeDocument/2006/relationships/oleObject" Target="../embeddings/oleObject55.bin"/><Relationship Id="rId45" Type="http://schemas.openxmlformats.org/officeDocument/2006/relationships/oleObject" Target="../embeddings/oleObject56.bin"/><Relationship Id="rId46" Type="http://schemas.openxmlformats.org/officeDocument/2006/relationships/oleObject" Target="../embeddings/oleObject57.bin"/><Relationship Id="rId47" Type="http://schemas.openxmlformats.org/officeDocument/2006/relationships/oleObject" Target="../embeddings/oleObject58.bin"/><Relationship Id="rId48" Type="http://schemas.openxmlformats.org/officeDocument/2006/relationships/oleObject" Target="../embeddings/oleObject59.bin"/><Relationship Id="rId49" Type="http://schemas.openxmlformats.org/officeDocument/2006/relationships/oleObject" Target="../embeddings/oleObject60.bin"/><Relationship Id="rId100" Type="http://schemas.openxmlformats.org/officeDocument/2006/relationships/oleObject" Target="../embeddings/oleObject111.bin"/><Relationship Id="rId20" Type="http://schemas.openxmlformats.org/officeDocument/2006/relationships/oleObject" Target="../embeddings/oleObject31.bin"/><Relationship Id="rId21" Type="http://schemas.openxmlformats.org/officeDocument/2006/relationships/oleObject" Target="../embeddings/oleObject32.bin"/><Relationship Id="rId22" Type="http://schemas.openxmlformats.org/officeDocument/2006/relationships/oleObject" Target="../embeddings/oleObject33.bin"/><Relationship Id="rId70" Type="http://schemas.openxmlformats.org/officeDocument/2006/relationships/oleObject" Target="../embeddings/oleObject81.bin"/><Relationship Id="rId71" Type="http://schemas.openxmlformats.org/officeDocument/2006/relationships/oleObject" Target="../embeddings/oleObject82.bin"/><Relationship Id="rId72" Type="http://schemas.openxmlformats.org/officeDocument/2006/relationships/oleObject" Target="../embeddings/oleObject83.bin"/><Relationship Id="rId73" Type="http://schemas.openxmlformats.org/officeDocument/2006/relationships/oleObject" Target="../embeddings/oleObject84.bin"/><Relationship Id="rId74" Type="http://schemas.openxmlformats.org/officeDocument/2006/relationships/oleObject" Target="../embeddings/oleObject85.bin"/><Relationship Id="rId75" Type="http://schemas.openxmlformats.org/officeDocument/2006/relationships/oleObject" Target="../embeddings/oleObject86.bin"/><Relationship Id="rId76" Type="http://schemas.openxmlformats.org/officeDocument/2006/relationships/oleObject" Target="../embeddings/oleObject87.bin"/><Relationship Id="rId77" Type="http://schemas.openxmlformats.org/officeDocument/2006/relationships/oleObject" Target="../embeddings/oleObject88.bin"/><Relationship Id="rId78" Type="http://schemas.openxmlformats.org/officeDocument/2006/relationships/oleObject" Target="../embeddings/oleObject89.bin"/><Relationship Id="rId79" Type="http://schemas.openxmlformats.org/officeDocument/2006/relationships/oleObject" Target="../embeddings/oleObject90.bin"/><Relationship Id="rId23" Type="http://schemas.openxmlformats.org/officeDocument/2006/relationships/oleObject" Target="../embeddings/oleObject34.bin"/><Relationship Id="rId24" Type="http://schemas.openxmlformats.org/officeDocument/2006/relationships/oleObject" Target="../embeddings/oleObject35.bin"/><Relationship Id="rId25" Type="http://schemas.openxmlformats.org/officeDocument/2006/relationships/oleObject" Target="../embeddings/oleObject36.bin"/><Relationship Id="rId26" Type="http://schemas.openxmlformats.org/officeDocument/2006/relationships/oleObject" Target="../embeddings/oleObject37.bin"/><Relationship Id="rId27" Type="http://schemas.openxmlformats.org/officeDocument/2006/relationships/oleObject" Target="../embeddings/oleObject38.bin"/><Relationship Id="rId28" Type="http://schemas.openxmlformats.org/officeDocument/2006/relationships/oleObject" Target="../embeddings/oleObject39.bin"/><Relationship Id="rId29" Type="http://schemas.openxmlformats.org/officeDocument/2006/relationships/oleObject" Target="../embeddings/oleObject4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3.wmf"/><Relationship Id="rId9" Type="http://schemas.openxmlformats.org/officeDocument/2006/relationships/oleObject" Target="../embeddings/oleObject21.bin"/><Relationship Id="rId50" Type="http://schemas.openxmlformats.org/officeDocument/2006/relationships/oleObject" Target="../embeddings/oleObject61.bin"/><Relationship Id="rId51" Type="http://schemas.openxmlformats.org/officeDocument/2006/relationships/oleObject" Target="../embeddings/oleObject62.bin"/><Relationship Id="rId52" Type="http://schemas.openxmlformats.org/officeDocument/2006/relationships/oleObject" Target="../embeddings/oleObject63.bin"/><Relationship Id="rId53" Type="http://schemas.openxmlformats.org/officeDocument/2006/relationships/oleObject" Target="../embeddings/oleObject64.bin"/><Relationship Id="rId54" Type="http://schemas.openxmlformats.org/officeDocument/2006/relationships/oleObject" Target="../embeddings/oleObject65.bin"/><Relationship Id="rId55" Type="http://schemas.openxmlformats.org/officeDocument/2006/relationships/oleObject" Target="../embeddings/oleObject66.bin"/><Relationship Id="rId56" Type="http://schemas.openxmlformats.org/officeDocument/2006/relationships/oleObject" Target="../embeddings/oleObject67.bin"/><Relationship Id="rId57" Type="http://schemas.openxmlformats.org/officeDocument/2006/relationships/oleObject" Target="../embeddings/oleObject68.bin"/><Relationship Id="rId58" Type="http://schemas.openxmlformats.org/officeDocument/2006/relationships/oleObject" Target="../embeddings/oleObject69.bin"/><Relationship Id="rId59" Type="http://schemas.openxmlformats.org/officeDocument/2006/relationships/oleObject" Target="../embeddings/oleObject70.bin"/><Relationship Id="rId110" Type="http://schemas.openxmlformats.org/officeDocument/2006/relationships/oleObject" Target="../embeddings/oleObject121.bin"/><Relationship Id="rId111" Type="http://schemas.openxmlformats.org/officeDocument/2006/relationships/oleObject" Target="../embeddings/oleObject122.bin"/><Relationship Id="rId112" Type="http://schemas.openxmlformats.org/officeDocument/2006/relationships/oleObject" Target="../embeddings/oleObject123.bin"/><Relationship Id="rId113" Type="http://schemas.openxmlformats.org/officeDocument/2006/relationships/oleObject" Target="../embeddings/oleObject124.bin"/><Relationship Id="rId114" Type="http://schemas.openxmlformats.org/officeDocument/2006/relationships/oleObject" Target="../embeddings/oleObject125.bin"/><Relationship Id="rId115" Type="http://schemas.openxmlformats.org/officeDocument/2006/relationships/oleObject" Target="../embeddings/oleObject126.bin"/><Relationship Id="rId116" Type="http://schemas.openxmlformats.org/officeDocument/2006/relationships/oleObject" Target="../embeddings/oleObject127.bin"/><Relationship Id="rId117" Type="http://schemas.openxmlformats.org/officeDocument/2006/relationships/oleObject" Target="../embeddings/oleObject128.bin"/><Relationship Id="rId118" Type="http://schemas.openxmlformats.org/officeDocument/2006/relationships/oleObject" Target="../embeddings/oleObject129.bin"/><Relationship Id="rId119" Type="http://schemas.openxmlformats.org/officeDocument/2006/relationships/oleObject" Target="../embeddings/oleObject130.bin"/><Relationship Id="rId30" Type="http://schemas.openxmlformats.org/officeDocument/2006/relationships/oleObject" Target="../embeddings/oleObject41.bin"/><Relationship Id="rId31" Type="http://schemas.openxmlformats.org/officeDocument/2006/relationships/oleObject" Target="../embeddings/oleObject42.bin"/><Relationship Id="rId32" Type="http://schemas.openxmlformats.org/officeDocument/2006/relationships/oleObject" Target="../embeddings/oleObject43.bin"/><Relationship Id="rId33" Type="http://schemas.openxmlformats.org/officeDocument/2006/relationships/oleObject" Target="../embeddings/oleObject44.bin"/><Relationship Id="rId34" Type="http://schemas.openxmlformats.org/officeDocument/2006/relationships/oleObject" Target="../embeddings/oleObject45.bin"/><Relationship Id="rId35" Type="http://schemas.openxmlformats.org/officeDocument/2006/relationships/oleObject" Target="../embeddings/oleObject46.bin"/><Relationship Id="rId36" Type="http://schemas.openxmlformats.org/officeDocument/2006/relationships/oleObject" Target="../embeddings/oleObject47.bin"/><Relationship Id="rId37" Type="http://schemas.openxmlformats.org/officeDocument/2006/relationships/oleObject" Target="../embeddings/oleObject48.bin"/><Relationship Id="rId38" Type="http://schemas.openxmlformats.org/officeDocument/2006/relationships/oleObject" Target="../embeddings/oleObject49.bin"/><Relationship Id="rId39" Type="http://schemas.openxmlformats.org/officeDocument/2006/relationships/oleObject" Target="../embeddings/oleObject50.bin"/><Relationship Id="rId80" Type="http://schemas.openxmlformats.org/officeDocument/2006/relationships/oleObject" Target="../embeddings/oleObject91.bin"/><Relationship Id="rId81" Type="http://schemas.openxmlformats.org/officeDocument/2006/relationships/oleObject" Target="../embeddings/oleObject92.bin"/><Relationship Id="rId82" Type="http://schemas.openxmlformats.org/officeDocument/2006/relationships/oleObject" Target="../embeddings/oleObject93.bin"/><Relationship Id="rId83" Type="http://schemas.openxmlformats.org/officeDocument/2006/relationships/oleObject" Target="../embeddings/oleObject94.bin"/><Relationship Id="rId84" Type="http://schemas.openxmlformats.org/officeDocument/2006/relationships/oleObject" Target="../embeddings/oleObject95.bin"/><Relationship Id="rId85" Type="http://schemas.openxmlformats.org/officeDocument/2006/relationships/oleObject" Target="../embeddings/oleObject96.bin"/><Relationship Id="rId86" Type="http://schemas.openxmlformats.org/officeDocument/2006/relationships/oleObject" Target="../embeddings/oleObject97.bin"/><Relationship Id="rId87" Type="http://schemas.openxmlformats.org/officeDocument/2006/relationships/oleObject" Target="../embeddings/oleObject98.bin"/><Relationship Id="rId88" Type="http://schemas.openxmlformats.org/officeDocument/2006/relationships/oleObject" Target="../embeddings/oleObject99.bin"/><Relationship Id="rId89" Type="http://schemas.openxmlformats.org/officeDocument/2006/relationships/oleObject" Target="../embeddings/oleObject100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10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rc.nist.gov/publications/drafts/800-145/Draft-SP-800-145_cloud-definition.pdf" TargetMode="External"/><Relationship Id="rId3" Type="http://schemas.openxmlformats.org/officeDocument/2006/relationships/hyperlink" Target="http://www.theenterprisearchitect.eu/archive/2010/04/27/multi-tenancy-and-model-driven-engineering-necessary-assets-of-a-platform-as-a-servic" TargetMode="Externa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6.bin"/><Relationship Id="rId13" Type="http://schemas.openxmlformats.org/officeDocument/2006/relationships/oleObject" Target="../embeddings/oleObject7.bin"/><Relationship Id="rId14" Type="http://schemas.openxmlformats.org/officeDocument/2006/relationships/oleObject" Target="../embeddings/oleObject8.bin"/><Relationship Id="rId15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3.wmf"/><Relationship Id="rId10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oleObject" Target="../embeddings/oleObject15.bin"/><Relationship Id="rId13" Type="http://schemas.openxmlformats.org/officeDocument/2006/relationships/oleObject" Target="../embeddings/oleObject16.bin"/><Relationship Id="rId14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3.w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200400"/>
            <a:ext cx="6629400" cy="2362200"/>
          </a:xfrm>
        </p:spPr>
        <p:txBody>
          <a:bodyPr>
            <a:normAutofit/>
          </a:bodyPr>
          <a:lstStyle/>
          <a:p>
            <a:pPr algn="ctr"/>
            <a:endParaRPr lang="en-US" altLang="zh-TW" sz="320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sz="320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sz="2800" i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Yafang\Pictures\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BBC9-D89F-4E5A-8567-2A5E05BD7C4C}" type="datetime1">
              <a:rPr lang="en-US" altLang="zh-TW" smtClean="0"/>
              <a:t>11/9/13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8" name="標題 4"/>
          <p:cNvSpPr txBox="1">
            <a:spLocks/>
          </p:cNvSpPr>
          <p:nvPr/>
        </p:nvSpPr>
        <p:spPr bwMode="white">
          <a:xfrm>
            <a:off x="1143000" y="2590800"/>
            <a:ext cx="7086600" cy="1012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zh-TW" dirty="0" smtClean="0"/>
              <a:t>Cloud Computing</a:t>
            </a:r>
            <a:endParaRPr lang="zh-TW" altLang="en-US" dirty="0"/>
          </a:p>
        </p:txBody>
      </p:sp>
      <p:sp>
        <p:nvSpPr>
          <p:cNvPr id="9" name="副標題 5"/>
          <p:cNvSpPr txBox="1">
            <a:spLocks/>
          </p:cNvSpPr>
          <p:nvPr/>
        </p:nvSpPr>
        <p:spPr bwMode="white">
          <a:xfrm>
            <a:off x="1259632" y="3573016"/>
            <a:ext cx="6705600" cy="63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3200" b="1" dirty="0" smtClean="0">
                <a:solidFill>
                  <a:srgbClr val="2163B4"/>
                </a:solidFill>
              </a:rPr>
              <a:t>Overview</a:t>
            </a:r>
          </a:p>
          <a:p>
            <a:endParaRPr lang="zh-TW" altLang="en-US" sz="3200" b="1" dirty="0">
              <a:solidFill>
                <a:srgbClr val="2163B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79912" y="558924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-Rung Lee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43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24536"/>
          </a:xfrm>
        </p:spPr>
        <p:txBody>
          <a:bodyPr/>
          <a:lstStyle/>
          <a:p>
            <a:r>
              <a:rPr lang="en-US" dirty="0" smtClean="0"/>
              <a:t>First </a:t>
            </a:r>
            <a:r>
              <a:rPr lang="en-US" dirty="0"/>
              <a:t>message sent over </a:t>
            </a:r>
            <a:r>
              <a:rPr lang="en-US" dirty="0" smtClean="0"/>
              <a:t>Arpanet, 1969</a:t>
            </a:r>
          </a:p>
          <a:p>
            <a:r>
              <a:rPr lang="en-US" dirty="0"/>
              <a:t>First email over Arpanet, </a:t>
            </a:r>
            <a:r>
              <a:rPr lang="en-US" dirty="0" smtClean="0"/>
              <a:t>1971</a:t>
            </a:r>
          </a:p>
          <a:p>
            <a:r>
              <a:rPr lang="en-US" dirty="0"/>
              <a:t>The name Internet, </a:t>
            </a:r>
            <a:r>
              <a:rPr lang="en-US" dirty="0" smtClean="0"/>
              <a:t>1974</a:t>
            </a:r>
          </a:p>
          <a:p>
            <a:r>
              <a:rPr lang="en-US" dirty="0" smtClean="0"/>
              <a:t>World </a:t>
            </a:r>
            <a:r>
              <a:rPr lang="en-US" dirty="0"/>
              <a:t>Wide Web, </a:t>
            </a:r>
            <a:r>
              <a:rPr lang="en-US" dirty="0" smtClean="0"/>
              <a:t>1989</a:t>
            </a:r>
          </a:p>
          <a:p>
            <a:r>
              <a:rPr lang="en-US" altLang="zh-TW" dirty="0" smtClean="0"/>
              <a:t>Wireless App </a:t>
            </a:r>
            <a:r>
              <a:rPr lang="en-US" altLang="zh-TW" dirty="0"/>
              <a:t>Protocol, 1997</a:t>
            </a:r>
          </a:p>
          <a:p>
            <a:r>
              <a:rPr lang="en-US" dirty="0" smtClean="0"/>
              <a:t>Google </a:t>
            </a:r>
            <a:r>
              <a:rPr lang="en-US" dirty="0"/>
              <a:t>launched, </a:t>
            </a:r>
            <a:r>
              <a:rPr lang="en-US" dirty="0" smtClean="0"/>
              <a:t>1998</a:t>
            </a:r>
            <a:endParaRPr lang="en-US" dirty="0"/>
          </a:p>
          <a:p>
            <a:r>
              <a:rPr lang="it-IT" dirty="0" err="1"/>
              <a:t>DotCom</a:t>
            </a:r>
            <a:r>
              <a:rPr lang="it-IT" dirty="0"/>
              <a:t> </a:t>
            </a:r>
            <a:r>
              <a:rPr lang="it-IT" dirty="0" err="1"/>
              <a:t>bubble</a:t>
            </a:r>
            <a:r>
              <a:rPr lang="it-IT" dirty="0"/>
              <a:t> </a:t>
            </a:r>
            <a:r>
              <a:rPr lang="it-IT" dirty="0" err="1"/>
              <a:t>bursts</a:t>
            </a:r>
            <a:r>
              <a:rPr lang="it-IT" dirty="0"/>
              <a:t>, </a:t>
            </a:r>
            <a:r>
              <a:rPr lang="it-IT" dirty="0" smtClean="0"/>
              <a:t>2000</a:t>
            </a:r>
          </a:p>
          <a:p>
            <a:r>
              <a:rPr lang="en-US" dirty="0"/>
              <a:t>Wikipedia launched, </a:t>
            </a:r>
            <a:r>
              <a:rPr lang="en-US" dirty="0" smtClean="0"/>
              <a:t>2001</a:t>
            </a:r>
          </a:p>
          <a:p>
            <a:r>
              <a:rPr lang="en-US" dirty="0" smtClean="0"/>
              <a:t>Facebook 2004</a:t>
            </a:r>
            <a:endParaRPr lang="en-US" dirty="0"/>
          </a:p>
        </p:txBody>
      </p:sp>
      <p:pic>
        <p:nvPicPr>
          <p:cNvPr id="4" name="Picture 2" descr="D:\Data\edu_NTHU\_myResearchNotes\cloud computing\_Course\slides\600px-Internet_map_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80112" y="3140968"/>
            <a:ext cx="3106687" cy="3106687"/>
          </a:xfrm>
          <a:prstGeom prst="rect">
            <a:avLst/>
          </a:prstGeom>
          <a:noFill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A307F-8CA7-48B5-BF65-104E14524FAD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24536"/>
          </a:xfrm>
        </p:spPr>
        <p:txBody>
          <a:bodyPr/>
          <a:lstStyle/>
          <a:p>
            <a:r>
              <a:rPr lang="en-US" dirty="0" smtClean="0"/>
              <a:t>Computing devices are smaller and smaller</a:t>
            </a:r>
          </a:p>
          <a:p>
            <a:r>
              <a:rPr lang="fr-FR" dirty="0" err="1"/>
              <a:t>Ubiquitous</a:t>
            </a:r>
            <a:r>
              <a:rPr lang="fr-FR" dirty="0"/>
              <a:t> </a:t>
            </a:r>
            <a:r>
              <a:rPr lang="fr-FR" dirty="0" smtClean="0"/>
              <a:t>networking</a:t>
            </a:r>
            <a:endParaRPr lang="fr-FR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961" t="2115" b="2689"/>
          <a:stretch>
            <a:fillRect/>
          </a:stretch>
        </p:blipFill>
        <p:spPr bwMode="auto">
          <a:xfrm>
            <a:off x="4860032" y="2952328"/>
            <a:ext cx="381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24336"/>
            <a:ext cx="337993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8017-4CD6-4D5B-8EB6-1436C1928EA0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4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07288" cy="4709120"/>
          </a:xfrm>
        </p:spPr>
        <p:txBody>
          <a:bodyPr>
            <a:normAutofit/>
          </a:bodyPr>
          <a:lstStyle/>
          <a:p>
            <a:r>
              <a:rPr lang="en-US" dirty="0"/>
              <a:t>The demands of computing power are increasing.  </a:t>
            </a:r>
            <a:endParaRPr lang="en-US" dirty="0" smtClean="0"/>
          </a:p>
          <a:p>
            <a:pPr lvl="1"/>
            <a:r>
              <a:rPr lang="en-US" dirty="0" smtClean="0"/>
              <a:t>Scientific application</a:t>
            </a:r>
          </a:p>
          <a:p>
            <a:pPr lvl="1"/>
            <a:r>
              <a:rPr lang="en-US" dirty="0" smtClean="0"/>
              <a:t>Computer animation</a:t>
            </a:r>
          </a:p>
          <a:p>
            <a:pPr lvl="1"/>
            <a:r>
              <a:rPr lang="en-US" dirty="0" smtClean="0"/>
              <a:t>Computer games</a:t>
            </a:r>
          </a:p>
          <a:p>
            <a:pPr lvl="1"/>
            <a:r>
              <a:rPr lang="en-US" dirty="0" smtClean="0"/>
              <a:t>Image processing</a:t>
            </a:r>
          </a:p>
          <a:p>
            <a:pPr lvl="1"/>
            <a:r>
              <a:rPr lang="en-US" dirty="0" smtClean="0"/>
              <a:t>Data mining</a:t>
            </a:r>
          </a:p>
          <a:p>
            <a:pPr lvl="1"/>
            <a:r>
              <a:rPr lang="en-US" dirty="0" smtClean="0"/>
              <a:t>…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/>
              <a:t>Where to get </a:t>
            </a:r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desired computing </a:t>
            </a:r>
            <a:br>
              <a:rPr lang="en-US" dirty="0" smtClean="0"/>
            </a:br>
            <a:r>
              <a:rPr lang="en-US" dirty="0" smtClean="0"/>
              <a:t>power</a:t>
            </a:r>
            <a:r>
              <a:rPr lang="en-US" dirty="0"/>
              <a:t>?</a:t>
            </a:r>
          </a:p>
        </p:txBody>
      </p:sp>
      <p:pic>
        <p:nvPicPr>
          <p:cNvPr id="23554" name="Picture 2" descr="http://www.uniclust.it/images/stories/fluid-dynamic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509120"/>
            <a:ext cx="1490803" cy="149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http://www.midnightkite.com/PlanetPovray/planets-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564904"/>
            <a:ext cx="2496912" cy="1529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8" name="Picture 6" descr="http://www.ucar.edu/communications/newsreleases/2004/wr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509120"/>
            <a:ext cx="1927763" cy="1927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6104-EC4E-4A42-8B89-C49CB86AC8AB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3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Annoy Computer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Computer crashes</a:t>
            </a:r>
          </a:p>
          <a:p>
            <a:pPr lvl="1"/>
            <a:r>
              <a:rPr lang="en-US" dirty="0" smtClean="0"/>
              <a:t>Hard-disk crashes</a:t>
            </a:r>
          </a:p>
          <a:p>
            <a:r>
              <a:rPr lang="en-US" dirty="0" smtClean="0"/>
              <a:t>Computer is slower and slower</a:t>
            </a:r>
          </a:p>
          <a:p>
            <a:pPr lvl="1"/>
            <a:r>
              <a:rPr lang="en-US" dirty="0" smtClean="0"/>
              <a:t>Booting is slower and slower</a:t>
            </a:r>
          </a:p>
          <a:p>
            <a:r>
              <a:rPr lang="en-US" dirty="0" smtClean="0"/>
              <a:t>Cannot run new programs</a:t>
            </a:r>
          </a:p>
          <a:p>
            <a:pPr lvl="1"/>
            <a:r>
              <a:rPr lang="en-US" dirty="0" smtClean="0"/>
              <a:t>Cannot run old programs</a:t>
            </a:r>
          </a:p>
          <a:p>
            <a:r>
              <a:rPr lang="en-US" dirty="0" smtClean="0"/>
              <a:t>Check the versions of data</a:t>
            </a:r>
          </a:p>
          <a:p>
            <a:pPr lvl="1"/>
            <a:r>
              <a:rPr lang="en-US" dirty="0" smtClean="0"/>
              <a:t>Keep a lot of garbage in computer</a:t>
            </a:r>
          </a:p>
          <a:p>
            <a:r>
              <a:rPr lang="en-US" dirty="0" smtClean="0"/>
              <a:t>Virus, worm, Trajan horse, malware, spyware, …</a:t>
            </a:r>
          </a:p>
          <a:p>
            <a:pPr lvl="1"/>
            <a:r>
              <a:rPr lang="en-US" dirty="0" smtClean="0"/>
              <a:t>Anti virus software, firewall,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916832"/>
            <a:ext cx="2835920" cy="1823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861048"/>
            <a:ext cx="2016224" cy="1517588"/>
          </a:xfrm>
          <a:prstGeom prst="rect">
            <a:avLst/>
          </a:prstGeom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EF013-3CC6-40D3-AB31-F2E8175196E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0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Would Be Wonderful IF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computer is powerful but portable</a:t>
            </a:r>
          </a:p>
          <a:p>
            <a:r>
              <a:rPr lang="en-US" dirty="0" smtClean="0"/>
              <a:t>My computer won’t crash</a:t>
            </a:r>
          </a:p>
          <a:p>
            <a:pPr lvl="1"/>
            <a:r>
              <a:rPr lang="en-US" dirty="0" smtClean="0"/>
              <a:t>If it crashes, my data are still there, and the system can recover in no time.</a:t>
            </a:r>
          </a:p>
          <a:p>
            <a:r>
              <a:rPr lang="en-US" dirty="0" smtClean="0"/>
              <a:t>Can run desired programs at any time any where</a:t>
            </a:r>
          </a:p>
          <a:p>
            <a:pPr lvl="1"/>
            <a:r>
              <a:rPr lang="en-US" dirty="0" smtClean="0"/>
              <a:t>Even using different OSs or different platform</a:t>
            </a:r>
          </a:p>
          <a:p>
            <a:r>
              <a:rPr lang="en-US" dirty="0" smtClean="0"/>
              <a:t>Need not worry about virus and other attaches</a:t>
            </a:r>
          </a:p>
          <a:p>
            <a:r>
              <a:rPr lang="en-US" dirty="0" smtClean="0"/>
              <a:t>Since I only use the computer 6 hours a day, can I buy the computer using 1/4 of price. 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5315-00EA-4656-A52A-DDB822990C5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5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the IT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think maintaining a computer is a lot of work, think about people need to manage a bunch of computers.</a:t>
            </a:r>
          </a:p>
          <a:p>
            <a:pPr lvl="1"/>
            <a:r>
              <a:rPr lang="en-US" dirty="0" smtClean="0"/>
              <a:t>Hardware/software upgrade, downgrade</a:t>
            </a:r>
          </a:p>
          <a:p>
            <a:pPr lvl="1"/>
            <a:r>
              <a:rPr lang="en-US" dirty="0" smtClean="0"/>
              <a:t>Network facility and management</a:t>
            </a:r>
          </a:p>
          <a:p>
            <a:pPr lvl="1"/>
            <a:r>
              <a:rPr lang="en-US" dirty="0" smtClean="0"/>
              <a:t>Heat problem, power consumption</a:t>
            </a:r>
          </a:p>
          <a:p>
            <a:pPr lvl="1"/>
            <a:r>
              <a:rPr lang="en-US" dirty="0" smtClean="0"/>
              <a:t>Place to host the machines</a:t>
            </a:r>
          </a:p>
          <a:p>
            <a:pPr lvl="1"/>
            <a:r>
              <a:rPr lang="en-US" dirty="0" smtClean="0"/>
              <a:t>User account management</a:t>
            </a:r>
          </a:p>
          <a:p>
            <a:pPr lvl="1"/>
            <a:r>
              <a:rPr lang="en-US" dirty="0" smtClean="0"/>
              <a:t>Technician, technical support</a:t>
            </a:r>
          </a:p>
          <a:p>
            <a:pPr lvl="1"/>
            <a:r>
              <a:rPr lang="en-US" dirty="0" smtClean="0"/>
              <a:t>Trouble shooting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144" y="3573016"/>
            <a:ext cx="2857500" cy="2857500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153-E662-491E-BECB-D8473FC477A0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8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That Happens Every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170354">
            <a:off x="185956" y="1971626"/>
            <a:ext cx="7920880" cy="1754327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zh-CHT" altLang="en-US" dirty="0"/>
              <a:t>離譜 台鐵網路票 第１分鐘就塞爆</a:t>
            </a:r>
          </a:p>
          <a:p>
            <a:r>
              <a:rPr lang="en-US" altLang="zh-CHT" dirty="0"/>
              <a:t>2010</a:t>
            </a:r>
            <a:r>
              <a:rPr lang="zh-CHT" altLang="en-US" dirty="0"/>
              <a:t>年 </a:t>
            </a:r>
            <a:r>
              <a:rPr lang="en-US" altLang="zh-CHT" dirty="0"/>
              <a:t>01</a:t>
            </a:r>
            <a:r>
              <a:rPr lang="zh-CHT" altLang="en-US" dirty="0"/>
              <a:t>月</a:t>
            </a:r>
            <a:r>
              <a:rPr lang="en-US" altLang="zh-CHT" dirty="0"/>
              <a:t>28</a:t>
            </a:r>
            <a:r>
              <a:rPr lang="zh-CHT" altLang="en-US" dirty="0"/>
              <a:t>日	   </a:t>
            </a:r>
          </a:p>
          <a:p>
            <a:r>
              <a:rPr lang="en-US" altLang="zh-CHT" dirty="0"/>
              <a:t>【</a:t>
            </a:r>
            <a:r>
              <a:rPr lang="zh-CHT" altLang="en-US" dirty="0"/>
              <a:t>李姿慧</a:t>
            </a:r>
            <a:r>
              <a:rPr lang="en-US" altLang="zh-CHT" dirty="0"/>
              <a:t>╱</a:t>
            </a:r>
            <a:r>
              <a:rPr lang="zh-CHT" altLang="en-US" dirty="0"/>
              <a:t>台北報導</a:t>
            </a:r>
            <a:r>
              <a:rPr lang="en-US" altLang="zh-CHT" dirty="0"/>
              <a:t>】</a:t>
            </a:r>
            <a:r>
              <a:rPr lang="zh-CHT" altLang="en-US" dirty="0"/>
              <a:t>台鐵昨早六時開賣春節東部車票，才一開放網路系統就塞爆，不少民眾瘋狂按網頁卻都連不上，第一分鐘僅五十二人透過網路訂到票，與往年平均有八成透過網路訂票相比可說史上最慘烈，民眾狂罵不斷，台鐵表示，中華電信控管出問題，今開賣西部幹線車票將增加伺服器改善。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634478">
            <a:off x="2292793" y="3567982"/>
            <a:ext cx="6462464" cy="258532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HT" altLang="en-US" dirty="0" smtClean="0"/>
              <a:t>台鐵訂票系統昨一開放就狂</a:t>
            </a:r>
            <a:r>
              <a:rPr lang="zh-CHT" altLang="en-US" dirty="0"/>
              <a:t>塞一個半小時，民眾林先生不滿的說，他訂一個多小時不是進不去就是掛掉，每次網路當掉台鐵就說瞬間流量大，「重大節日量大不是事先料想到的嗎？還以瞬間量大當藉口，到底要不要臉！」</a:t>
            </a:r>
          </a:p>
          <a:p>
            <a:r>
              <a:rPr lang="zh-CHT" altLang="en-US" dirty="0"/>
              <a:t>住花蓮的民眾陳正修也無奈的說，想買花蓮到高雄的車票，試整天都買不到，政府講講蘇花替代道路都沒用，還不如想辦法讓花蓮人買到車票。網路上昨也民怨不斷，有網友說訂不到票打到台鐵客服抱怨，客服人員還毫無歉意的說：「現在都塞爆了啊！」讓人氣炸</a:t>
            </a:r>
            <a:r>
              <a:rPr lang="zh-CHT" altLang="en-US" dirty="0" smtClean="0"/>
              <a:t>。</a:t>
            </a:r>
            <a:endParaRPr lang="zh-CHT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971600" y="3796005"/>
            <a:ext cx="4572000" cy="258532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zh-CHT" altLang="en-US" dirty="0"/>
              <a:t>台鐵表示，初步調查發現昨清晨六時一開放訂票就發現網路系統異常，每秒瞬間流量達八萬八千多筆，比去年六萬筆多出近五成，且第一分鐘僅有一千四百二十八人成功訂票，遠低於去年第一分鐘有七千多人成功訂票，「最離奇的是，第一分鐘僅有百分之三點七、約五十二人是用網路買到票，但正常比率應是八成，今年是網路凸槌最嚴重的一次，但中華電聲稱是流量太大導致。」 </a:t>
            </a:r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1C2B8-4D85-454A-80DF-09FDFA27DE1F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9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86600" cy="868362"/>
          </a:xfrm>
        </p:spPr>
        <p:txBody>
          <a:bodyPr/>
          <a:lstStyle/>
          <a:p>
            <a:r>
              <a:rPr lang="en-US" dirty="0" smtClean="0"/>
              <a:t>Under Provision</a:t>
            </a: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 rot="3513410">
            <a:off x="4093360" y="3028114"/>
            <a:ext cx="762000" cy="954087"/>
          </a:xfrm>
          <a:prstGeom prst="up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Up Arrow 7"/>
          <p:cNvSpPr/>
          <p:nvPr/>
        </p:nvSpPr>
        <p:spPr>
          <a:xfrm rot="6949103">
            <a:off x="4111457" y="4148889"/>
            <a:ext cx="762000" cy="954088"/>
          </a:xfrm>
          <a:prstGeom prst="up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4935416" y="4173681"/>
            <a:ext cx="3810000" cy="1688783"/>
            <a:chOff x="1143000" y="2362201"/>
            <a:chExt cx="5715989" cy="2571064"/>
          </a:xfrm>
        </p:grpSpPr>
        <p:sp>
          <p:nvSpPr>
            <p:cNvPr id="10" name="Freeform 9"/>
            <p:cNvSpPr/>
            <p:nvPr/>
          </p:nvSpPr>
          <p:spPr>
            <a:xfrm>
              <a:off x="1663352" y="2909041"/>
              <a:ext cx="4581984" cy="1370711"/>
            </a:xfrm>
            <a:custGeom>
              <a:avLst/>
              <a:gdLst>
                <a:gd name="connsiteX0" fmla="*/ 0 w 4800600"/>
                <a:gd name="connsiteY0" fmla="*/ 1746955 h 1761066"/>
                <a:gd name="connsiteX1" fmla="*/ 7027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1066"/>
                <a:gd name="connsiteX1" fmla="*/ 778934 w 4800600"/>
                <a:gd name="connsiteY1" fmla="*/ 104422 h 1761066"/>
                <a:gd name="connsiteX2" fmla="*/ 1608667 w 4800600"/>
                <a:gd name="connsiteY2" fmla="*/ 1738488 h 1761066"/>
                <a:gd name="connsiteX3" fmla="*/ 2396067 w 4800600"/>
                <a:gd name="connsiteY3" fmla="*/ 87488 h 1761066"/>
                <a:gd name="connsiteX4" fmla="*/ 3200400 w 4800600"/>
                <a:gd name="connsiteY4" fmla="*/ 1746955 h 1761066"/>
                <a:gd name="connsiteX5" fmla="*/ 4030134 w 4800600"/>
                <a:gd name="connsiteY5" fmla="*/ 2822 h 1761066"/>
                <a:gd name="connsiteX6" fmla="*/ 4800600 w 4800600"/>
                <a:gd name="connsiteY6" fmla="*/ 1730022 h 1761066"/>
                <a:gd name="connsiteX0" fmla="*/ 0 w 4800600"/>
                <a:gd name="connsiteY0" fmla="*/ 1746955 h 1762477"/>
                <a:gd name="connsiteX1" fmla="*/ 778934 w 4800600"/>
                <a:gd name="connsiteY1" fmla="*/ 104422 h 1762477"/>
                <a:gd name="connsiteX2" fmla="*/ 1608667 w 4800600"/>
                <a:gd name="connsiteY2" fmla="*/ 1738488 h 1762477"/>
                <a:gd name="connsiteX3" fmla="*/ 2404940 w 4800600"/>
                <a:gd name="connsiteY3" fmla="*/ 95954 h 1762477"/>
                <a:gd name="connsiteX4" fmla="*/ 3200400 w 4800600"/>
                <a:gd name="connsiteY4" fmla="*/ 1746955 h 1762477"/>
                <a:gd name="connsiteX5" fmla="*/ 4030134 w 4800600"/>
                <a:gd name="connsiteY5" fmla="*/ 2822 h 1762477"/>
                <a:gd name="connsiteX6" fmla="*/ 4800600 w 4800600"/>
                <a:gd name="connsiteY6" fmla="*/ 1730022 h 1762477"/>
                <a:gd name="connsiteX0" fmla="*/ 0 w 4800600"/>
                <a:gd name="connsiteY0" fmla="*/ 1670755 h 1673577"/>
                <a:gd name="connsiteX1" fmla="*/ 778934 w 4800600"/>
                <a:gd name="connsiteY1" fmla="*/ 28222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78934 w 4800600"/>
                <a:gd name="connsiteY1" fmla="*/ 28222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78934 w 4800600"/>
                <a:gd name="connsiteY1" fmla="*/ 48926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28221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40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13813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13813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39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3577"/>
                <a:gd name="connsiteX1" fmla="*/ 796681 w 4800600"/>
                <a:gd name="connsiteY1" fmla="*/ 7517 h 1673577"/>
                <a:gd name="connsiteX2" fmla="*/ 1608667 w 4800600"/>
                <a:gd name="connsiteY2" fmla="*/ 1662288 h 1673577"/>
                <a:gd name="connsiteX3" fmla="*/ 2404939 w 4800600"/>
                <a:gd name="connsiteY3" fmla="*/ 19754 h 1673577"/>
                <a:gd name="connsiteX4" fmla="*/ 3200400 w 4800600"/>
                <a:gd name="connsiteY4" fmla="*/ 1670755 h 1673577"/>
                <a:gd name="connsiteX5" fmla="*/ 4030134 w 4800600"/>
                <a:gd name="connsiteY5" fmla="*/ 2822 h 1673577"/>
                <a:gd name="connsiteX6" fmla="*/ 4800600 w 4800600"/>
                <a:gd name="connsiteY6" fmla="*/ 1653822 h 1673577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387192 w 4800600"/>
                <a:gd name="connsiteY3" fmla="*/ 9401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413813 w 4800600"/>
                <a:gd name="connsiteY3" fmla="*/ 9400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  <a:gd name="connsiteX0" fmla="*/ 0 w 4800600"/>
                <a:gd name="connsiteY0" fmla="*/ 1670755 h 1671851"/>
                <a:gd name="connsiteX1" fmla="*/ 796681 w 4800600"/>
                <a:gd name="connsiteY1" fmla="*/ 7517 h 1671851"/>
                <a:gd name="connsiteX2" fmla="*/ 1608667 w 4800600"/>
                <a:gd name="connsiteY2" fmla="*/ 1662288 h 1671851"/>
                <a:gd name="connsiteX3" fmla="*/ 2413813 w 4800600"/>
                <a:gd name="connsiteY3" fmla="*/ 9400 h 1671851"/>
                <a:gd name="connsiteX4" fmla="*/ 3200400 w 4800600"/>
                <a:gd name="connsiteY4" fmla="*/ 1670755 h 1671851"/>
                <a:gd name="connsiteX5" fmla="*/ 4030134 w 4800600"/>
                <a:gd name="connsiteY5" fmla="*/ 2822 h 1671851"/>
                <a:gd name="connsiteX6" fmla="*/ 4800600 w 4800600"/>
                <a:gd name="connsiteY6" fmla="*/ 1653822 h 167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1671851">
                  <a:moveTo>
                    <a:pt x="0" y="1670755"/>
                  </a:moveTo>
                  <a:cubicBezTo>
                    <a:pt x="410902" y="1340416"/>
                    <a:pt x="528570" y="8928"/>
                    <a:pt x="796681" y="7517"/>
                  </a:cubicBezTo>
                  <a:cubicBezTo>
                    <a:pt x="1064792" y="6106"/>
                    <a:pt x="1339145" y="1661974"/>
                    <a:pt x="1608667" y="1662288"/>
                  </a:cubicBezTo>
                  <a:cubicBezTo>
                    <a:pt x="1878189" y="1662602"/>
                    <a:pt x="2148524" y="7989"/>
                    <a:pt x="2413813" y="9400"/>
                  </a:cubicBezTo>
                  <a:cubicBezTo>
                    <a:pt x="2679102" y="10811"/>
                    <a:pt x="2931013" y="1671851"/>
                    <a:pt x="3200400" y="1670755"/>
                  </a:cubicBezTo>
                  <a:cubicBezTo>
                    <a:pt x="3469787" y="1669659"/>
                    <a:pt x="3763434" y="5644"/>
                    <a:pt x="4030134" y="2822"/>
                  </a:cubicBezTo>
                  <a:cubicBezTo>
                    <a:pt x="4296834" y="0"/>
                    <a:pt x="4501610" y="1417669"/>
                    <a:pt x="4800600" y="1653822"/>
                  </a:cubicBezTo>
                </a:path>
              </a:pathLst>
            </a:custGeom>
            <a:solidFill>
              <a:srgbClr val="FFFFFF"/>
            </a:solidFill>
            <a:ln w="127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1627217" y="4568831"/>
              <a:ext cx="4801206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 bwMode="auto">
            <a:xfrm>
              <a:off x="1143000" y="2754607"/>
              <a:ext cx="676383" cy="1515336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latin typeface="Cambria" pitchFamily="18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521492" y="3465516"/>
              <a:ext cx="2209039" cy="241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5917708" y="4120398"/>
              <a:ext cx="91174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/>
                <a:t>Demand</a:t>
              </a:r>
            </a:p>
          </p:txBody>
        </p:sp>
        <p:sp>
          <p:nvSpPr>
            <p:cNvPr id="15" name="TextBox 22"/>
            <p:cNvSpPr txBox="1">
              <a:spLocks noChangeArrowheads="1"/>
            </p:cNvSpPr>
            <p:nvPr/>
          </p:nvSpPr>
          <p:spPr bwMode="auto">
            <a:xfrm>
              <a:off x="5917707" y="2940357"/>
              <a:ext cx="94128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Capacity</a:t>
              </a:r>
            </a:p>
          </p:txBody>
        </p:sp>
        <p:pic>
          <p:nvPicPr>
            <p:cNvPr id="16" name="Picture 52" descr="temp-1.png"/>
            <p:cNvPicPr>
              <a:picLocks noChangeAspect="1"/>
            </p:cNvPicPr>
            <p:nvPr/>
          </p:nvPicPr>
          <p:blipFill>
            <a:blip r:embed="rId2" cstate="print"/>
            <a:srcRect b="61111"/>
            <a:stretch>
              <a:fillRect/>
            </a:stretch>
          </p:blipFill>
          <p:spPr bwMode="auto">
            <a:xfrm>
              <a:off x="1647824" y="2895601"/>
              <a:ext cx="4600576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3" descr="temp-4.png"/>
            <p:cNvPicPr>
              <a:picLocks noChangeAspect="1"/>
            </p:cNvPicPr>
            <p:nvPr/>
          </p:nvPicPr>
          <p:blipFill>
            <a:blip r:embed="rId3" cstate="print"/>
            <a:srcRect t="38773"/>
            <a:stretch>
              <a:fillRect/>
            </a:stretch>
          </p:blipFill>
          <p:spPr bwMode="auto">
            <a:xfrm>
              <a:off x="1635124" y="3440112"/>
              <a:ext cx="4600576" cy="83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Arrow Connector 17"/>
            <p:cNvCxnSpPr/>
            <p:nvPr/>
          </p:nvCxnSpPr>
          <p:spPr bwMode="auto">
            <a:xfrm>
              <a:off x="1627217" y="3426972"/>
              <a:ext cx="4601256" cy="241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3138887" y="4610987"/>
              <a:ext cx="91541" cy="722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4657782" y="4609784"/>
              <a:ext cx="81905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6185110" y="4609784"/>
              <a:ext cx="74679" cy="241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24" name="TextBox 60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25" name="TextBox 22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grpSp>
        <p:nvGrpSpPr>
          <p:cNvPr id="26" name="Group 99"/>
          <p:cNvGrpSpPr>
            <a:grpSpLocks/>
          </p:cNvGrpSpPr>
          <p:nvPr/>
        </p:nvGrpSpPr>
        <p:grpSpPr bwMode="auto">
          <a:xfrm>
            <a:off x="4935416" y="2285112"/>
            <a:ext cx="3813048" cy="1596152"/>
            <a:chOff x="1143000" y="2362201"/>
            <a:chExt cx="5747961" cy="2571064"/>
          </a:xfrm>
        </p:grpSpPr>
        <p:cxnSp>
          <p:nvCxnSpPr>
            <p:cNvPr id="27" name="Straight Arrow Connector 26"/>
            <p:cNvCxnSpPr/>
            <p:nvPr/>
          </p:nvCxnSpPr>
          <p:spPr bwMode="auto">
            <a:xfrm>
              <a:off x="1628012" y="4567682"/>
              <a:ext cx="4799439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 bwMode="auto">
            <a:xfrm>
              <a:off x="1143000" y="2755820"/>
              <a:ext cx="631555" cy="1512910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latin typeface="Cambria" pitchFamily="18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521652" y="3466148"/>
              <a:ext cx="2210307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0" name="Picture 71" descr="temp-3.png"/>
            <p:cNvPicPr>
              <a:picLocks noChangeAspect="1"/>
            </p:cNvPicPr>
            <p:nvPr/>
          </p:nvPicPr>
          <p:blipFill>
            <a:blip r:embed="rId4" cstate="print"/>
            <a:srcRect t="38773"/>
            <a:stretch>
              <a:fillRect/>
            </a:stretch>
          </p:blipFill>
          <p:spPr bwMode="auto">
            <a:xfrm>
              <a:off x="1625600" y="3429000"/>
              <a:ext cx="4600575" cy="83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22"/>
            <p:cNvSpPr txBox="1">
              <a:spLocks noChangeArrowheads="1"/>
            </p:cNvSpPr>
            <p:nvPr/>
          </p:nvSpPr>
          <p:spPr bwMode="auto">
            <a:xfrm>
              <a:off x="5949678" y="4038599"/>
              <a:ext cx="911747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/>
                <a:t>Demand</a:t>
              </a:r>
            </a:p>
          </p:txBody>
        </p:sp>
        <p:sp>
          <p:nvSpPr>
            <p:cNvPr id="32" name="TextBox 22"/>
            <p:cNvSpPr txBox="1">
              <a:spLocks noChangeArrowheads="1"/>
            </p:cNvSpPr>
            <p:nvPr/>
          </p:nvSpPr>
          <p:spPr bwMode="auto">
            <a:xfrm>
              <a:off x="5949679" y="2941321"/>
              <a:ext cx="941282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Capacity</a:t>
              </a:r>
            </a:p>
          </p:txBody>
        </p:sp>
        <p:pic>
          <p:nvPicPr>
            <p:cNvPr id="33" name="Picture 80" descr="temp-2.png"/>
            <p:cNvPicPr>
              <a:picLocks noChangeAspect="1"/>
            </p:cNvPicPr>
            <p:nvPr/>
          </p:nvPicPr>
          <p:blipFill>
            <a:blip r:embed="rId5" cstate="print"/>
            <a:srcRect b="61227"/>
            <a:stretch>
              <a:fillRect/>
            </a:stretch>
          </p:blipFill>
          <p:spPr bwMode="auto">
            <a:xfrm>
              <a:off x="1616663" y="2895600"/>
              <a:ext cx="4600575" cy="53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4" name="Straight Arrow Connector 33"/>
            <p:cNvCxnSpPr/>
            <p:nvPr/>
          </p:nvCxnSpPr>
          <p:spPr bwMode="auto">
            <a:xfrm>
              <a:off x="1628012" y="3426334"/>
              <a:ext cx="4599162" cy="2412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 bwMode="auto">
            <a:xfrm rot="5400000" flipH="1" flipV="1">
              <a:off x="3137338" y="4612323"/>
              <a:ext cx="94108" cy="482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 bwMode="auto">
            <a:xfrm rot="5400000" flipH="1" flipV="1">
              <a:off x="4657522" y="4607497"/>
              <a:ext cx="82042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 rot="5400000" flipH="1" flipV="1">
              <a:off x="6184947" y="4609909"/>
              <a:ext cx="77216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9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40" name="TextBox 22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41" name="TextBox 95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grpSp>
        <p:nvGrpSpPr>
          <p:cNvPr id="42" name="Group 100"/>
          <p:cNvGrpSpPr>
            <a:grpSpLocks/>
          </p:cNvGrpSpPr>
          <p:nvPr/>
        </p:nvGrpSpPr>
        <p:grpSpPr bwMode="auto">
          <a:xfrm>
            <a:off x="287216" y="3195464"/>
            <a:ext cx="3514866" cy="1905000"/>
            <a:chOff x="1090563" y="2362201"/>
            <a:chExt cx="5742501" cy="3063644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>
              <a:off x="1628014" y="4567682"/>
              <a:ext cx="4799454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 bwMode="auto">
            <a:xfrm>
              <a:off x="1090563" y="2780129"/>
              <a:ext cx="631556" cy="151291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latin typeface="Cambria" pitchFamily="18" charset="0"/>
                  <a:ea typeface="ＭＳ Ｐゴシック" pitchFamily="-65" charset="-128"/>
                  <a:cs typeface="ＭＳ Ｐゴシック" pitchFamily="-65" charset="-128"/>
                </a:rPr>
                <a:t>Resources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rot="5400000" flipH="1" flipV="1">
              <a:off x="521653" y="3466148"/>
              <a:ext cx="2210307" cy="2414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46" name="Picture 104" descr="temp-3.png"/>
            <p:cNvPicPr>
              <a:picLocks noChangeAspect="1"/>
            </p:cNvPicPr>
            <p:nvPr/>
          </p:nvPicPr>
          <p:blipFill>
            <a:blip r:embed="rId4" cstate="print"/>
            <a:srcRect t="-5228"/>
            <a:stretch>
              <a:fillRect/>
            </a:stretch>
          </p:blipFill>
          <p:spPr bwMode="auto">
            <a:xfrm>
              <a:off x="1625600" y="2825497"/>
              <a:ext cx="4600576" cy="1443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22"/>
            <p:cNvSpPr txBox="1">
              <a:spLocks noChangeArrowheads="1"/>
            </p:cNvSpPr>
            <p:nvPr/>
          </p:nvSpPr>
          <p:spPr bwMode="auto">
            <a:xfrm>
              <a:off x="5891781" y="4038599"/>
              <a:ext cx="911747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/>
                <a:t>Demand</a:t>
              </a:r>
            </a:p>
          </p:txBody>
        </p:sp>
        <p:sp>
          <p:nvSpPr>
            <p:cNvPr id="48" name="TextBox 22"/>
            <p:cNvSpPr txBox="1">
              <a:spLocks noChangeArrowheads="1"/>
            </p:cNvSpPr>
            <p:nvPr/>
          </p:nvSpPr>
          <p:spPr bwMode="auto">
            <a:xfrm>
              <a:off x="5891782" y="2941321"/>
              <a:ext cx="941282" cy="323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Capacity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>
              <a:off x="1628014" y="3426334"/>
              <a:ext cx="4599176" cy="2412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0" name="TextBox 22"/>
            <p:cNvSpPr txBox="1">
              <a:spLocks noChangeArrowheads="1"/>
            </p:cNvSpPr>
            <p:nvPr/>
          </p:nvSpPr>
          <p:spPr bwMode="auto">
            <a:xfrm>
              <a:off x="3005649" y="4934634"/>
              <a:ext cx="1887167" cy="49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 dirty="0">
                  <a:latin typeface="Cambria" pitchFamily="18" charset="0"/>
                </a:rPr>
                <a:t>Time (days)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rot="5400000" flipH="1" flipV="1">
              <a:off x="3137344" y="4612323"/>
              <a:ext cx="94108" cy="482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 bwMode="auto">
            <a:xfrm rot="5400000" flipH="1" flipV="1">
              <a:off x="4657533" y="4607497"/>
              <a:ext cx="82042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184962" y="4609909"/>
              <a:ext cx="77216" cy="241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4" name="TextBox 22"/>
            <p:cNvSpPr txBox="1">
              <a:spLocks noChangeArrowheads="1"/>
            </p:cNvSpPr>
            <p:nvPr/>
          </p:nvSpPr>
          <p:spPr bwMode="auto">
            <a:xfrm>
              <a:off x="2978150" y="4610100"/>
              <a:ext cx="3678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1</a:t>
              </a:r>
            </a:p>
          </p:txBody>
        </p:sp>
        <p:sp>
          <p:nvSpPr>
            <p:cNvPr id="55" name="TextBox 22"/>
            <p:cNvSpPr txBox="1">
              <a:spLocks noChangeArrowheads="1"/>
            </p:cNvSpPr>
            <p:nvPr/>
          </p:nvSpPr>
          <p:spPr bwMode="auto">
            <a:xfrm>
              <a:off x="4552017" y="4572000"/>
              <a:ext cx="33113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2</a:t>
              </a:r>
            </a:p>
          </p:txBody>
        </p:sp>
        <p:sp>
          <p:nvSpPr>
            <p:cNvPr id="56" name="TextBox 120"/>
            <p:cNvSpPr txBox="1">
              <a:spLocks noChangeArrowheads="1"/>
            </p:cNvSpPr>
            <p:nvPr/>
          </p:nvSpPr>
          <p:spPr bwMode="auto">
            <a:xfrm>
              <a:off x="6026150" y="4572000"/>
              <a:ext cx="381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/>
                <a:t>3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212298" y="4186064"/>
            <a:ext cx="116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Loss Users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67675" y="2204864"/>
            <a:ext cx="14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Loss Revenue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9ADB-DDF4-4852-B7E3-9F5AB977392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5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Utilization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524000" y="2818506"/>
            <a:ext cx="3657600" cy="16303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6477951" y="3355974"/>
            <a:ext cx="2285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mbria" pitchFamily="18" charset="0"/>
              </a:rPr>
              <a:t>Unused resources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78513" y="3375084"/>
            <a:ext cx="533400" cy="381000"/>
          </a:xfrm>
          <a:prstGeom prst="rect">
            <a:avLst/>
          </a:prstGeom>
          <a:solidFill>
            <a:srgbClr val="D9D9D9"/>
          </a:solidFill>
          <a:ln w="12700">
            <a:noFill/>
            <a:round/>
            <a:headEnd/>
            <a:tailEnd/>
          </a:ln>
          <a:effectLst>
            <a:outerShdw dist="25401" dir="2700000" rotWithShape="0">
              <a:srgbClr val="161645">
                <a:alpha val="42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charset="0"/>
            </a:endParaRPr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1066800" y="2590800"/>
            <a:ext cx="5105400" cy="2454751"/>
            <a:chOff x="829311" y="3048572"/>
            <a:chExt cx="3666489" cy="2474273"/>
          </a:xfrm>
        </p:grpSpPr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76178" y="4115046"/>
              <a:ext cx="2134568" cy="1619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142652" y="5181540"/>
              <a:ext cx="3124745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1142652" y="3973087"/>
              <a:ext cx="2667939" cy="990477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3781818" y="4753265"/>
              <a:ext cx="713982" cy="372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Demand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142652" y="3277390"/>
              <a:ext cx="2744074" cy="160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3729668" y="3217144"/>
              <a:ext cx="705922" cy="372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16" name="TextBox 22"/>
            <p:cNvSpPr txBox="1">
              <a:spLocks noChangeArrowheads="1"/>
            </p:cNvSpPr>
            <p:nvPr/>
          </p:nvSpPr>
          <p:spPr bwMode="auto">
            <a:xfrm>
              <a:off x="2504213" y="5181599"/>
              <a:ext cx="482589" cy="34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ambria" pitchFamily="18" charset="0"/>
                </a:rPr>
                <a:t>Time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9311" y="3631406"/>
              <a:ext cx="309445" cy="1065751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atin typeface="Cambria" pitchFamily="18" charset="0"/>
                  <a:ea typeface="ＭＳ Ｐゴシック" pitchFamily="-110" charset="-128"/>
                  <a:cs typeface="ＭＳ Ｐゴシック" pitchFamily="-110" charset="-128"/>
                </a:rPr>
                <a:t>Resources</a:t>
              </a:r>
            </a:p>
          </p:txBody>
        </p:sp>
      </p:grp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5FB8-B117-4BD4-BB90-EF47596CAC4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8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Enterprises </a:t>
            </a:r>
            <a:r>
              <a:rPr lang="en-US" dirty="0"/>
              <a:t>t</a:t>
            </a:r>
            <a:r>
              <a:rPr lang="en-US" dirty="0" smtClean="0"/>
              <a:t>o Initiate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19256" cy="4495800"/>
          </a:xfrm>
        </p:spPr>
        <p:txBody>
          <a:bodyPr/>
          <a:lstStyle/>
          <a:p>
            <a:r>
              <a:rPr lang="en-US" dirty="0" smtClean="0"/>
              <a:t>Steps:</a:t>
            </a:r>
          </a:p>
          <a:p>
            <a:pPr lvl="1"/>
            <a:r>
              <a:rPr lang="en-US" dirty="0" smtClean="0"/>
              <a:t>Survey and analysis the industry and market</a:t>
            </a:r>
          </a:p>
          <a:p>
            <a:pPr lvl="1"/>
            <a:r>
              <a:rPr lang="en-US" dirty="0" smtClean="0"/>
              <a:t>Estimate </a:t>
            </a:r>
            <a:r>
              <a:rPr lang="en-US" dirty="0"/>
              <a:t>the quantity of supply and demand</a:t>
            </a:r>
          </a:p>
          <a:p>
            <a:pPr lvl="1"/>
            <a:r>
              <a:rPr lang="en-US" dirty="0"/>
              <a:t>Purchase and deploy IT </a:t>
            </a:r>
            <a:r>
              <a:rPr lang="en-US" dirty="0" smtClean="0"/>
              <a:t>infrastructure</a:t>
            </a:r>
          </a:p>
          <a:p>
            <a:pPr lvl="1"/>
            <a:r>
              <a:rPr lang="en-US" dirty="0" smtClean="0"/>
              <a:t>Install </a:t>
            </a:r>
            <a:r>
              <a:rPr lang="en-US" dirty="0"/>
              <a:t>and test the software system</a:t>
            </a:r>
          </a:p>
          <a:p>
            <a:pPr lvl="1"/>
            <a:r>
              <a:rPr lang="en-US" dirty="0"/>
              <a:t>Design and develop enterprise specific business service</a:t>
            </a:r>
          </a:p>
          <a:p>
            <a:pPr lvl="1"/>
            <a:r>
              <a:rPr lang="en-US" dirty="0"/>
              <a:t>Announce the business service to </a:t>
            </a:r>
            <a:r>
              <a:rPr lang="en-US" dirty="0" smtClean="0"/>
              <a:t>clients</a:t>
            </a:r>
          </a:p>
          <a:p>
            <a:r>
              <a:rPr lang="en-US" dirty="0" smtClean="0"/>
              <a:t>What </a:t>
            </a:r>
            <a:r>
              <a:rPr lang="en-US" dirty="0"/>
              <a:t>if market changes or analysis is incorrect?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4102-2A28-4568-8B68-BED8D9CBC34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3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History and Trend of Computing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What is Cloud Computing?</a:t>
            </a:r>
          </a:p>
          <a:p>
            <a:pPr marL="457200" lvl="1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Cloud Enabling Technologies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6327-6DC3-429A-874E-24096F06F25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</a:t>
            </a:r>
            <a:r>
              <a:rPr lang="en-US" dirty="0"/>
              <a:t>E</a:t>
            </a:r>
            <a:r>
              <a:rPr lang="en-US" dirty="0" smtClean="0"/>
              <a:t>xpenditure of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enterprise </a:t>
            </a:r>
            <a:r>
              <a:rPr lang="en-US" dirty="0" smtClean="0"/>
              <a:t>establishes its IT </a:t>
            </a:r>
            <a:r>
              <a:rPr lang="en-US" dirty="0"/>
              <a:t>department</a:t>
            </a:r>
          </a:p>
          <a:p>
            <a:r>
              <a:rPr lang="en-US" dirty="0"/>
              <a:t>IT department </a:t>
            </a:r>
            <a:r>
              <a:rPr lang="en-US" dirty="0" smtClean="0"/>
              <a:t>handles </a:t>
            </a:r>
            <a:r>
              <a:rPr lang="en-US" dirty="0"/>
              <a:t>the listing jobs</a:t>
            </a:r>
          </a:p>
          <a:p>
            <a:pPr lvl="1"/>
            <a:r>
              <a:rPr lang="en-US" dirty="0"/>
              <a:t>Manage and administrate hardware and software</a:t>
            </a:r>
          </a:p>
          <a:p>
            <a:pPr lvl="1"/>
            <a:r>
              <a:rPr lang="en-US" dirty="0"/>
              <a:t>Apply regular data backup and check point process</a:t>
            </a:r>
          </a:p>
          <a:p>
            <a:pPr lvl="1"/>
            <a:r>
              <a:rPr lang="en-US" dirty="0"/>
              <a:t>Purchase new infrastructure and eliminate outdated one</a:t>
            </a:r>
          </a:p>
          <a:p>
            <a:pPr lvl="1"/>
            <a:r>
              <a:rPr lang="en-US" dirty="0"/>
              <a:t>Always standby for any unexpected IT </a:t>
            </a:r>
            <a:r>
              <a:rPr lang="en-US" dirty="0" smtClean="0"/>
              <a:t>problems</a:t>
            </a:r>
            <a:endParaRPr lang="en-US" dirty="0"/>
          </a:p>
          <a:p>
            <a:r>
              <a:rPr lang="en-US" dirty="0"/>
              <a:t>Enterprise </a:t>
            </a:r>
            <a:r>
              <a:rPr lang="en-US" dirty="0" smtClean="0"/>
              <a:t>pays </a:t>
            </a:r>
            <a:r>
              <a:rPr lang="en-US" dirty="0"/>
              <a:t>for IT investment which is not its business </a:t>
            </a:r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DC5-0012-48DB-AA4A-647E2DBD75ED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Next Big Thing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Google search trends – all years</a:t>
            </a:r>
            <a:endParaRPr lang="zh-TW" altLang="en-US" dirty="0"/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2" cstate="print"/>
          <a:srcRect l="1178" t="29080" r="45903" b="24721"/>
          <a:stretch>
            <a:fillRect/>
          </a:stretch>
        </p:blipFill>
        <p:spPr bwMode="auto">
          <a:xfrm>
            <a:off x="832820" y="2348880"/>
            <a:ext cx="77716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13"/>
          <p:cNvPicPr>
            <a:picLocks noChangeAspect="1" noChangeArrowheads="1"/>
          </p:cNvPicPr>
          <p:nvPr/>
        </p:nvPicPr>
        <p:blipFill>
          <a:blip r:embed="rId3" cstate="print"/>
          <a:srcRect l="945" t="31920" r="66925" b="12641"/>
          <a:stretch>
            <a:fillRect/>
          </a:stretch>
        </p:blipFill>
        <p:spPr bwMode="auto">
          <a:xfrm>
            <a:off x="3347864" y="2204864"/>
            <a:ext cx="44514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D625-79AA-4CB3-94D0-FD0A5DFB398B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標題 13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Cloud Computing</a:t>
            </a:r>
            <a:endParaRPr lang="zh-TW" altLang="en-US" dirty="0"/>
          </a:p>
        </p:txBody>
      </p:sp>
      <p:sp>
        <p:nvSpPr>
          <p:cNvPr id="134" name="內容版面配置區 133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18288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An IT service delivered to users that provides:</a:t>
            </a:r>
          </a:p>
          <a:p>
            <a:pPr lvl="1"/>
            <a:r>
              <a:rPr lang="en-US" altLang="zh-TW" dirty="0" smtClean="0"/>
              <a:t>A simple user interface that automatically provisions IT resources</a:t>
            </a:r>
          </a:p>
          <a:p>
            <a:pPr lvl="1"/>
            <a:r>
              <a:rPr lang="en-US" altLang="zh-TW" dirty="0" smtClean="0"/>
              <a:t>Capacity on demand with massive scalability</a:t>
            </a:r>
          </a:p>
          <a:p>
            <a:pPr lvl="1"/>
            <a:r>
              <a:rPr lang="en-US" altLang="zh-TW" dirty="0" smtClean="0"/>
              <a:t>Innovative service delivery models for applications</a:t>
            </a:r>
            <a:endParaRPr lang="zh-TW" altLang="en-US" i="1" dirty="0">
              <a:solidFill>
                <a:srgbClr val="00B0F0"/>
              </a:solidFill>
            </a:endParaRPr>
          </a:p>
        </p:txBody>
      </p:sp>
      <p:sp>
        <p:nvSpPr>
          <p:cNvPr id="198" name="Line 3"/>
          <p:cNvSpPr>
            <a:spLocks noChangeShapeType="1"/>
          </p:cNvSpPr>
          <p:nvPr/>
        </p:nvSpPr>
        <p:spPr bwMode="auto">
          <a:xfrm>
            <a:off x="4787900" y="3460452"/>
            <a:ext cx="477838" cy="233363"/>
          </a:xfrm>
          <a:prstGeom prst="line">
            <a:avLst/>
          </a:prstGeom>
          <a:noFill/>
          <a:ln w="6350">
            <a:noFill/>
            <a:miter lim="800000"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9" name="Line 4"/>
          <p:cNvSpPr>
            <a:spLocks noChangeShapeType="1"/>
          </p:cNvSpPr>
          <p:nvPr/>
        </p:nvSpPr>
        <p:spPr bwMode="auto">
          <a:xfrm>
            <a:off x="2438400" y="4222452"/>
            <a:ext cx="0" cy="2362200"/>
          </a:xfrm>
          <a:prstGeom prst="line">
            <a:avLst/>
          </a:prstGeom>
          <a:noFill/>
          <a:ln w="38100">
            <a:solidFill>
              <a:srgbClr val="CC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Text Box 5"/>
          <p:cNvSpPr txBox="1">
            <a:spLocks noChangeArrowheads="1"/>
          </p:cNvSpPr>
          <p:nvPr/>
        </p:nvSpPr>
        <p:spPr bwMode="auto">
          <a:xfrm>
            <a:off x="573088" y="4937936"/>
            <a:ext cx="1636712" cy="919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7582" tIns="28791" rIns="57582" bIns="28791">
            <a:spAutoFit/>
          </a:bodyPr>
          <a:lstStyle/>
          <a:p>
            <a:pPr marL="144463" indent="-144463" defTabSz="576263">
              <a:buClr>
                <a:schemeClr val="tx1"/>
              </a:buClr>
              <a:buFontTx/>
              <a:buChar char="•"/>
            </a:pPr>
            <a:r>
              <a:rPr lang="en-US" altLang="ja-JP" sz="1400" dirty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Solving large problems with parallel computing</a:t>
            </a:r>
            <a:r>
              <a:rPr lang="en-US" altLang="ja-JP" sz="1400" dirty="0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 </a:t>
            </a:r>
          </a:p>
          <a:p>
            <a:pPr marL="144463" indent="-144463" defTabSz="576263">
              <a:buClr>
                <a:schemeClr val="tx1"/>
              </a:buClr>
              <a:buFontTx/>
              <a:buChar char="•"/>
            </a:pPr>
            <a:endParaRPr lang="en-US" altLang="ja-JP" sz="1400" dirty="0">
              <a:solidFill>
                <a:srgbClr val="000000"/>
              </a:solidFill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201" name="Text Box 6"/>
          <p:cNvSpPr txBox="1">
            <a:spLocks noChangeArrowheads="1"/>
          </p:cNvSpPr>
          <p:nvPr/>
        </p:nvSpPr>
        <p:spPr bwMode="auto">
          <a:xfrm>
            <a:off x="5029200" y="4391836"/>
            <a:ext cx="1524000" cy="919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7582" tIns="28791" rIns="57582" bIns="28791">
            <a:spAutoFit/>
          </a:bodyPr>
          <a:lstStyle/>
          <a:p>
            <a:pPr marL="144463" indent="-144463" defTabSz="576263" eaLnBrk="0" hangingPunct="0">
              <a:buClr>
                <a:schemeClr val="tx1"/>
              </a:buClr>
              <a:buFontTx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Network-based subscriptions to applications</a:t>
            </a:r>
          </a:p>
          <a:p>
            <a:pPr marL="144463" indent="-144463" defTabSz="576263" eaLnBrk="0" hangingPunct="0">
              <a:buClr>
                <a:schemeClr val="tx1"/>
              </a:buClr>
              <a:buFontTx/>
              <a:buChar char="•"/>
            </a:pPr>
            <a:endParaRPr lang="zh-TW" altLang="en-US" sz="1400" dirty="0">
              <a:solidFill>
                <a:srgbClr val="000000"/>
              </a:solidFill>
              <a:ea typeface="MS Mincho" pitchFamily="49" charset="-128"/>
              <a:cs typeface="Tahoma" pitchFamily="34" charset="0"/>
            </a:endParaRPr>
          </a:p>
        </p:txBody>
      </p:sp>
      <p:sp>
        <p:nvSpPr>
          <p:cNvPr id="202" name="Line 7"/>
          <p:cNvSpPr>
            <a:spLocks noChangeShapeType="1"/>
          </p:cNvSpPr>
          <p:nvPr/>
        </p:nvSpPr>
        <p:spPr bwMode="auto">
          <a:xfrm>
            <a:off x="6858000" y="3536652"/>
            <a:ext cx="0" cy="3048000"/>
          </a:xfrm>
          <a:prstGeom prst="line">
            <a:avLst/>
          </a:prstGeom>
          <a:noFill/>
          <a:ln w="38100">
            <a:solidFill>
              <a:srgbClr val="CC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3" name="Text Box 8"/>
          <p:cNvSpPr txBox="1">
            <a:spLocks noChangeArrowheads="1"/>
          </p:cNvSpPr>
          <p:nvPr/>
        </p:nvSpPr>
        <p:spPr bwMode="auto">
          <a:xfrm>
            <a:off x="152400" y="4089102"/>
            <a:ext cx="679450" cy="361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57582" tIns="28791" rIns="57582" bIns="28791">
            <a:spAutoFit/>
          </a:bodyPr>
          <a:lstStyle/>
          <a:p>
            <a:pPr defTabSz="576263" eaLnBrk="0" hangingPunct="0">
              <a:buClr>
                <a:srgbClr val="2F4F88"/>
              </a:buClr>
              <a:buFont typeface="Wingdings" pitchFamily="2" charset="2"/>
              <a:buNone/>
            </a:pPr>
            <a:r>
              <a:rPr lang="en-US" altLang="zh-TW" sz="2000" b="1" dirty="0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1990</a:t>
            </a:r>
          </a:p>
        </p:txBody>
      </p:sp>
      <p:sp>
        <p:nvSpPr>
          <p:cNvPr id="204" name="Text Box 10"/>
          <p:cNvSpPr txBox="1">
            <a:spLocks noChangeArrowheads="1"/>
          </p:cNvSpPr>
          <p:nvPr/>
        </p:nvSpPr>
        <p:spPr bwMode="auto">
          <a:xfrm>
            <a:off x="2743200" y="4709336"/>
            <a:ext cx="1905000" cy="919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7582" tIns="28791" rIns="57582" bIns="28791">
            <a:spAutoFit/>
          </a:bodyPr>
          <a:lstStyle/>
          <a:p>
            <a:pPr marL="144463" indent="-144463" defTabSz="576263">
              <a:buClr>
                <a:schemeClr val="tx1"/>
              </a:buClr>
              <a:buFontTx/>
              <a:buChar char="•"/>
            </a:pPr>
            <a:r>
              <a:rPr lang="en-US" altLang="ja-JP" sz="1400" dirty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Offering computing resources as a metered service</a:t>
            </a:r>
            <a:r>
              <a:rPr lang="en-US" altLang="ja-JP" sz="1400" dirty="0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 </a:t>
            </a:r>
          </a:p>
          <a:p>
            <a:pPr marL="144463" indent="-144463" defTabSz="576263">
              <a:buClr>
                <a:schemeClr val="tx1"/>
              </a:buClr>
              <a:buFontTx/>
              <a:buChar char="•"/>
            </a:pPr>
            <a:endParaRPr lang="en-US" altLang="ja-JP" sz="1400" dirty="0">
              <a:solidFill>
                <a:srgbClr val="000000"/>
              </a:solidFill>
              <a:ea typeface="MS PGothic" pitchFamily="34" charset="-128"/>
              <a:cs typeface="Tahoma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162800" y="5609927"/>
            <a:ext cx="1447800" cy="898525"/>
            <a:chOff x="4361" y="2468"/>
            <a:chExt cx="1416" cy="1040"/>
          </a:xfrm>
        </p:grpSpPr>
        <p:sp>
          <p:nvSpPr>
            <p:cNvPr id="206" name="Cloud"/>
            <p:cNvSpPr>
              <a:spLocks noChangeAspect="1" noEditPoints="1" noChangeArrowheads="1"/>
            </p:cNvSpPr>
            <p:nvPr/>
          </p:nvSpPr>
          <p:spPr bwMode="auto">
            <a:xfrm rot="180039">
              <a:off x="4361" y="2468"/>
              <a:ext cx="1416" cy="104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C0C0C0">
                <a:alpha val="8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B3767">
                  <a:alpha val="50000"/>
                </a:srgbClr>
              </a:outerShdw>
            </a:effectLst>
          </p:spPr>
          <p:txBody>
            <a:bodyPr lIns="57582" tIns="28791" rIns="57582" bIns="28791"/>
            <a:lstStyle/>
            <a:p>
              <a:pPr marL="0" marR="0" lvl="0" indent="0" defTabSz="576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7" name="Picture 1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80039">
              <a:off x="4609" y="2639"/>
              <a:ext cx="100" cy="281"/>
            </a:xfrm>
            <a:prstGeom prst="rect">
              <a:avLst/>
            </a:prstGeom>
            <a:noFill/>
          </p:spPr>
        </p:pic>
        <p:pic>
          <p:nvPicPr>
            <p:cNvPr id="208" name="Picture 14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4910" y="2601"/>
              <a:ext cx="99" cy="281"/>
            </a:xfrm>
            <a:prstGeom prst="rect">
              <a:avLst/>
            </a:prstGeom>
            <a:noFill/>
          </p:spPr>
        </p:pic>
        <p:pic>
          <p:nvPicPr>
            <p:cNvPr id="209" name="Picture 15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80039">
              <a:off x="5372" y="3053"/>
              <a:ext cx="100" cy="280"/>
            </a:xfrm>
            <a:prstGeom prst="rect">
              <a:avLst/>
            </a:prstGeom>
            <a:noFill/>
          </p:spPr>
        </p:pic>
        <p:pic>
          <p:nvPicPr>
            <p:cNvPr id="210" name="Picture 16" descr="MCj0435242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0039">
              <a:off x="5471" y="2843"/>
              <a:ext cx="99" cy="282"/>
            </a:xfrm>
            <a:prstGeom prst="rect">
              <a:avLst/>
            </a:prstGeom>
            <a:noFill/>
          </p:spPr>
        </p:pic>
        <p:sp>
          <p:nvSpPr>
            <p:cNvPr id="211" name="Line 17"/>
            <p:cNvSpPr>
              <a:spLocks noChangeShapeType="1"/>
            </p:cNvSpPr>
            <p:nvPr/>
          </p:nvSpPr>
          <p:spPr bwMode="auto">
            <a:xfrm rot="180039" flipV="1">
              <a:off x="4830" y="2766"/>
              <a:ext cx="411" cy="146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Line 18"/>
            <p:cNvSpPr>
              <a:spLocks noChangeShapeType="1"/>
            </p:cNvSpPr>
            <p:nvPr/>
          </p:nvSpPr>
          <p:spPr bwMode="auto">
            <a:xfrm rot="180039" flipH="1">
              <a:off x="4712" y="2858"/>
              <a:ext cx="75" cy="16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Line 19"/>
            <p:cNvSpPr>
              <a:spLocks noChangeShapeType="1"/>
            </p:cNvSpPr>
            <p:nvPr/>
          </p:nvSpPr>
          <p:spPr bwMode="auto">
            <a:xfrm rot="180039">
              <a:off x="5031" y="3251"/>
              <a:ext cx="187" cy="5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Line 20"/>
            <p:cNvSpPr>
              <a:spLocks noChangeShapeType="1"/>
            </p:cNvSpPr>
            <p:nvPr/>
          </p:nvSpPr>
          <p:spPr bwMode="auto">
            <a:xfrm rot="180039">
              <a:off x="4976" y="2819"/>
              <a:ext cx="112" cy="20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Line 21"/>
            <p:cNvSpPr>
              <a:spLocks noChangeShapeType="1"/>
            </p:cNvSpPr>
            <p:nvPr/>
          </p:nvSpPr>
          <p:spPr bwMode="auto">
            <a:xfrm rot="180039" flipV="1">
              <a:off x="5194" y="3030"/>
              <a:ext cx="74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Line 22"/>
            <p:cNvSpPr>
              <a:spLocks noChangeShapeType="1"/>
            </p:cNvSpPr>
            <p:nvPr/>
          </p:nvSpPr>
          <p:spPr bwMode="auto">
            <a:xfrm rot="180039" flipV="1">
              <a:off x="5258" y="3155"/>
              <a:ext cx="112" cy="14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Line 23"/>
            <p:cNvSpPr>
              <a:spLocks noChangeShapeType="1"/>
            </p:cNvSpPr>
            <p:nvPr/>
          </p:nvSpPr>
          <p:spPr bwMode="auto">
            <a:xfrm rot="180039">
              <a:off x="5319" y="2769"/>
              <a:ext cx="149" cy="5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Line 24"/>
            <p:cNvSpPr>
              <a:spLocks noChangeShapeType="1"/>
            </p:cNvSpPr>
            <p:nvPr/>
          </p:nvSpPr>
          <p:spPr bwMode="auto">
            <a:xfrm rot="180039" flipV="1">
              <a:off x="4985" y="2703"/>
              <a:ext cx="261" cy="106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Line 25"/>
            <p:cNvSpPr>
              <a:spLocks noChangeShapeType="1"/>
            </p:cNvSpPr>
            <p:nvPr/>
          </p:nvSpPr>
          <p:spPr bwMode="auto">
            <a:xfrm rot="180039" flipV="1">
              <a:off x="5347" y="2931"/>
              <a:ext cx="112" cy="5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Line 26"/>
            <p:cNvSpPr>
              <a:spLocks noChangeShapeType="1"/>
            </p:cNvSpPr>
            <p:nvPr/>
          </p:nvSpPr>
          <p:spPr bwMode="auto">
            <a:xfrm rot="180039" flipV="1">
              <a:off x="5163" y="2872"/>
              <a:ext cx="299" cy="6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Line 27"/>
            <p:cNvSpPr>
              <a:spLocks noChangeShapeType="1"/>
            </p:cNvSpPr>
            <p:nvPr/>
          </p:nvSpPr>
          <p:spPr bwMode="auto">
            <a:xfrm rot="180039" flipV="1">
              <a:off x="5267" y="2930"/>
              <a:ext cx="224" cy="268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Line 28"/>
            <p:cNvSpPr>
              <a:spLocks noChangeShapeType="1"/>
            </p:cNvSpPr>
            <p:nvPr/>
          </p:nvSpPr>
          <p:spPr bwMode="auto">
            <a:xfrm rot="180039">
              <a:off x="4781" y="2958"/>
              <a:ext cx="149" cy="21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Line 29"/>
            <p:cNvSpPr>
              <a:spLocks noChangeShapeType="1"/>
            </p:cNvSpPr>
            <p:nvPr/>
          </p:nvSpPr>
          <p:spPr bwMode="auto">
            <a:xfrm rot="180039">
              <a:off x="4817" y="2924"/>
              <a:ext cx="374" cy="32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Line 30"/>
            <p:cNvSpPr>
              <a:spLocks noChangeShapeType="1"/>
            </p:cNvSpPr>
            <p:nvPr/>
          </p:nvSpPr>
          <p:spPr bwMode="auto">
            <a:xfrm rot="180039" flipV="1">
              <a:off x="4816" y="3015"/>
              <a:ext cx="262" cy="16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Line 31"/>
            <p:cNvSpPr>
              <a:spLocks noChangeShapeType="1"/>
            </p:cNvSpPr>
            <p:nvPr/>
          </p:nvSpPr>
          <p:spPr bwMode="auto">
            <a:xfrm rot="180039">
              <a:off x="4981" y="2717"/>
              <a:ext cx="261" cy="19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Line 32"/>
            <p:cNvSpPr>
              <a:spLocks noChangeShapeType="1"/>
            </p:cNvSpPr>
            <p:nvPr/>
          </p:nvSpPr>
          <p:spPr bwMode="auto">
            <a:xfrm rot="180039">
              <a:off x="5151" y="3085"/>
              <a:ext cx="224" cy="6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Line 33"/>
            <p:cNvSpPr>
              <a:spLocks noChangeShapeType="1"/>
            </p:cNvSpPr>
            <p:nvPr/>
          </p:nvSpPr>
          <p:spPr bwMode="auto">
            <a:xfrm rot="180039" flipV="1">
              <a:off x="5313" y="2872"/>
              <a:ext cx="0" cy="6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Line 34"/>
            <p:cNvSpPr>
              <a:spLocks noChangeShapeType="1"/>
            </p:cNvSpPr>
            <p:nvPr/>
          </p:nvSpPr>
          <p:spPr bwMode="auto">
            <a:xfrm rot="180039" flipV="1">
              <a:off x="5129" y="2760"/>
              <a:ext cx="112" cy="16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Line 35"/>
            <p:cNvSpPr>
              <a:spLocks noChangeShapeType="1"/>
            </p:cNvSpPr>
            <p:nvPr/>
          </p:nvSpPr>
          <p:spPr bwMode="auto">
            <a:xfrm rot="180039" flipH="1" flipV="1">
              <a:off x="5150" y="3080"/>
              <a:ext cx="38" cy="10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0" name="Picture 36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4756" y="2701"/>
              <a:ext cx="99" cy="280"/>
            </a:xfrm>
            <a:prstGeom prst="rect">
              <a:avLst/>
            </a:prstGeom>
            <a:noFill/>
          </p:spPr>
        </p:pic>
        <p:pic>
          <p:nvPicPr>
            <p:cNvPr id="231" name="Picture 37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5180" y="3151"/>
              <a:ext cx="99" cy="280"/>
            </a:xfrm>
            <a:prstGeom prst="rect">
              <a:avLst/>
            </a:prstGeom>
            <a:noFill/>
          </p:spPr>
        </p:pic>
        <p:sp>
          <p:nvSpPr>
            <p:cNvPr id="232" name="Line 38"/>
            <p:cNvSpPr>
              <a:spLocks noChangeShapeType="1"/>
            </p:cNvSpPr>
            <p:nvPr/>
          </p:nvSpPr>
          <p:spPr bwMode="auto">
            <a:xfrm rot="180039">
              <a:off x="4737" y="3128"/>
              <a:ext cx="74" cy="106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Line 39"/>
            <p:cNvSpPr>
              <a:spLocks noChangeShapeType="1"/>
            </p:cNvSpPr>
            <p:nvPr/>
          </p:nvSpPr>
          <p:spPr bwMode="auto">
            <a:xfrm rot="180039" flipH="1" flipV="1">
              <a:off x="4639" y="2853"/>
              <a:ext cx="37" cy="16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Line 40"/>
            <p:cNvSpPr>
              <a:spLocks noChangeShapeType="1"/>
            </p:cNvSpPr>
            <p:nvPr/>
          </p:nvSpPr>
          <p:spPr bwMode="auto">
            <a:xfrm rot="180039" flipV="1">
              <a:off x="4874" y="2705"/>
              <a:ext cx="37" cy="5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Line 41"/>
            <p:cNvSpPr>
              <a:spLocks noChangeShapeType="1"/>
            </p:cNvSpPr>
            <p:nvPr/>
          </p:nvSpPr>
          <p:spPr bwMode="auto">
            <a:xfrm rot="180039" flipV="1">
              <a:off x="4727" y="2647"/>
              <a:ext cx="187" cy="5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Line 42"/>
            <p:cNvSpPr>
              <a:spLocks noChangeShapeType="1"/>
            </p:cNvSpPr>
            <p:nvPr/>
          </p:nvSpPr>
          <p:spPr bwMode="auto">
            <a:xfrm rot="180039" flipV="1">
              <a:off x="5027" y="2664"/>
              <a:ext cx="224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Line 43"/>
            <p:cNvSpPr>
              <a:spLocks noChangeShapeType="1"/>
            </p:cNvSpPr>
            <p:nvPr/>
          </p:nvSpPr>
          <p:spPr bwMode="auto">
            <a:xfrm rot="180039">
              <a:off x="5286" y="2677"/>
              <a:ext cx="224" cy="55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Line 44"/>
            <p:cNvSpPr>
              <a:spLocks noChangeShapeType="1"/>
            </p:cNvSpPr>
            <p:nvPr/>
          </p:nvSpPr>
          <p:spPr bwMode="auto">
            <a:xfrm rot="180039">
              <a:off x="4935" y="2815"/>
              <a:ext cx="38" cy="322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Line 45"/>
            <p:cNvSpPr>
              <a:spLocks noChangeShapeType="1"/>
            </p:cNvSpPr>
            <p:nvPr/>
          </p:nvSpPr>
          <p:spPr bwMode="auto">
            <a:xfrm rot="180039" flipV="1">
              <a:off x="4882" y="3241"/>
              <a:ext cx="75" cy="5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Line 46"/>
            <p:cNvSpPr>
              <a:spLocks noChangeShapeType="1"/>
            </p:cNvSpPr>
            <p:nvPr/>
          </p:nvSpPr>
          <p:spPr bwMode="auto">
            <a:xfrm rot="180039" flipV="1">
              <a:off x="5038" y="3089"/>
              <a:ext cx="75" cy="10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Line 47"/>
            <p:cNvSpPr>
              <a:spLocks noChangeShapeType="1"/>
            </p:cNvSpPr>
            <p:nvPr/>
          </p:nvSpPr>
          <p:spPr bwMode="auto">
            <a:xfrm rot="180039" flipV="1">
              <a:off x="5164" y="2828"/>
              <a:ext cx="75" cy="107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42" name="Picture 48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5470" y="2630"/>
              <a:ext cx="99" cy="280"/>
            </a:xfrm>
            <a:prstGeom prst="rect">
              <a:avLst/>
            </a:prstGeom>
            <a:noFill/>
          </p:spPr>
        </p:pic>
        <p:pic>
          <p:nvPicPr>
            <p:cNvPr id="243" name="Picture 49" descr="MCj0435242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0039">
              <a:off x="5080" y="2917"/>
              <a:ext cx="99" cy="282"/>
            </a:xfrm>
            <a:prstGeom prst="rect">
              <a:avLst/>
            </a:prstGeom>
            <a:noFill/>
          </p:spPr>
        </p:pic>
        <p:pic>
          <p:nvPicPr>
            <p:cNvPr id="244" name="Picture 50" descr="MCj0435242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0039">
              <a:off x="5229" y="2925"/>
              <a:ext cx="99" cy="282"/>
            </a:xfrm>
            <a:prstGeom prst="rect">
              <a:avLst/>
            </a:prstGeom>
            <a:noFill/>
          </p:spPr>
        </p:pic>
        <p:pic>
          <p:nvPicPr>
            <p:cNvPr id="245" name="Picture 51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5244" y="2659"/>
              <a:ext cx="99" cy="279"/>
            </a:xfrm>
            <a:prstGeom prst="rect">
              <a:avLst/>
            </a:prstGeom>
            <a:noFill/>
          </p:spPr>
        </p:pic>
        <p:pic>
          <p:nvPicPr>
            <p:cNvPr id="246" name="Picture 52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4932" y="3125"/>
              <a:ext cx="99" cy="281"/>
            </a:xfrm>
            <a:prstGeom prst="rect">
              <a:avLst/>
            </a:prstGeom>
            <a:noFill/>
          </p:spPr>
        </p:pic>
        <p:pic>
          <p:nvPicPr>
            <p:cNvPr id="247" name="Picture 53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4664" y="3017"/>
              <a:ext cx="99" cy="280"/>
            </a:xfrm>
            <a:prstGeom prst="rect">
              <a:avLst/>
            </a:prstGeom>
            <a:noFill/>
          </p:spPr>
        </p:pic>
        <p:pic>
          <p:nvPicPr>
            <p:cNvPr id="248" name="Picture 54" descr="MCj043524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0039">
              <a:off x="4767" y="3170"/>
              <a:ext cx="99" cy="280"/>
            </a:xfrm>
            <a:prstGeom prst="rect">
              <a:avLst/>
            </a:prstGeom>
            <a:noFill/>
          </p:spPr>
        </p:pic>
        <p:sp>
          <p:nvSpPr>
            <p:cNvPr id="249" name="Line 55"/>
            <p:cNvSpPr>
              <a:spLocks noChangeShapeType="1"/>
            </p:cNvSpPr>
            <p:nvPr/>
          </p:nvSpPr>
          <p:spPr bwMode="auto">
            <a:xfrm rot="180039">
              <a:off x="4673" y="2804"/>
              <a:ext cx="149" cy="375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0" name="Line 56"/>
          <p:cNvSpPr>
            <a:spLocks noChangeShapeType="1"/>
          </p:cNvSpPr>
          <p:nvPr/>
        </p:nvSpPr>
        <p:spPr bwMode="auto">
          <a:xfrm>
            <a:off x="4644008" y="3933056"/>
            <a:ext cx="4192" cy="2651596"/>
          </a:xfrm>
          <a:prstGeom prst="line">
            <a:avLst/>
          </a:prstGeom>
          <a:noFill/>
          <a:ln w="38100">
            <a:solidFill>
              <a:srgbClr val="CC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1" name="Text Box 57"/>
          <p:cNvSpPr txBox="1">
            <a:spLocks noChangeArrowheads="1"/>
          </p:cNvSpPr>
          <p:nvPr/>
        </p:nvSpPr>
        <p:spPr bwMode="auto">
          <a:xfrm>
            <a:off x="7086600" y="3993374"/>
            <a:ext cx="1877888" cy="919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57582" tIns="28791" rIns="57582" bIns="28791">
            <a:spAutoFit/>
          </a:bodyPr>
          <a:lstStyle/>
          <a:p>
            <a:pPr marL="144463" indent="-144463" defTabSz="576263"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Anytime, anywhere access to </a:t>
            </a:r>
            <a:r>
              <a:rPr lang="en-US" altLang="zh-TW" sz="1400" dirty="0" smtClean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resources </a:t>
            </a:r>
            <a:r>
              <a:rPr lang="en-US" altLang="zh-TW" sz="1400" dirty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delivered dynamically as a </a:t>
            </a:r>
            <a:r>
              <a:rPr lang="en-US" altLang="zh-TW" sz="1400" dirty="0" smtClean="0">
                <a:solidFill>
                  <a:srgbClr val="000000"/>
                </a:solidFill>
                <a:ea typeface="MS Mincho" pitchFamily="49" charset="-128"/>
                <a:cs typeface="Tahoma" pitchFamily="34" charset="0"/>
              </a:rPr>
              <a:t>service</a:t>
            </a:r>
            <a:endParaRPr lang="zh-TW" altLang="en-US" sz="1400" dirty="0">
              <a:solidFill>
                <a:srgbClr val="000000"/>
              </a:solidFill>
              <a:ea typeface="MS Mincho" pitchFamily="49" charset="-128"/>
              <a:cs typeface="Tahoma" pitchFamily="34" charset="0"/>
            </a:endParaRPr>
          </a:p>
        </p:txBody>
      </p:sp>
      <p:sp>
        <p:nvSpPr>
          <p:cNvPr id="252" name="Text Box 59"/>
          <p:cNvSpPr txBox="1">
            <a:spLocks noChangeArrowheads="1"/>
          </p:cNvSpPr>
          <p:nvPr/>
        </p:nvSpPr>
        <p:spPr bwMode="auto">
          <a:xfrm>
            <a:off x="8312150" y="2774652"/>
            <a:ext cx="679450" cy="361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57582" tIns="28791" rIns="57582" bIns="28791">
            <a:spAutoFit/>
          </a:bodyPr>
          <a:lstStyle/>
          <a:p>
            <a:pPr defTabSz="576263" eaLnBrk="0" hangingPunct="0">
              <a:buClr>
                <a:srgbClr val="2F4F88"/>
              </a:buClr>
              <a:buFont typeface="Wingdings" pitchFamily="2" charset="2"/>
              <a:buNone/>
            </a:pPr>
            <a:r>
              <a:rPr lang="en-US" altLang="zh-TW" sz="2000" b="1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2009</a:t>
            </a:r>
          </a:p>
        </p:txBody>
      </p:sp>
      <p:pic>
        <p:nvPicPr>
          <p:cNvPr id="253" name="Picture 60" descr="j0402693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5641677"/>
            <a:ext cx="89693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5648027"/>
            <a:ext cx="936625" cy="941388"/>
          </a:xfrm>
          <a:prstGeom prst="rect">
            <a:avLst/>
          </a:prstGeom>
          <a:noFill/>
        </p:spPr>
      </p:pic>
      <p:sp>
        <p:nvSpPr>
          <p:cNvPr id="255" name="Text Box 62"/>
          <p:cNvSpPr txBox="1">
            <a:spLocks noChangeArrowheads="1"/>
          </p:cNvSpPr>
          <p:nvPr/>
        </p:nvSpPr>
        <p:spPr bwMode="auto">
          <a:xfrm>
            <a:off x="4773613" y="4073227"/>
            <a:ext cx="1990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Software as a Service</a:t>
            </a:r>
          </a:p>
        </p:txBody>
      </p:sp>
      <p:sp>
        <p:nvSpPr>
          <p:cNvPr id="256" name="Text Box 63"/>
          <p:cNvSpPr txBox="1">
            <a:spLocks noChangeArrowheads="1"/>
          </p:cNvSpPr>
          <p:nvPr/>
        </p:nvSpPr>
        <p:spPr bwMode="auto">
          <a:xfrm>
            <a:off x="2667000" y="4365104"/>
            <a:ext cx="1689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600" b="1" dirty="0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Utility Computing</a:t>
            </a:r>
          </a:p>
        </p:txBody>
      </p:sp>
      <p:sp>
        <p:nvSpPr>
          <p:cNvPr id="257" name="Text Box 64"/>
          <p:cNvSpPr txBox="1">
            <a:spLocks noChangeArrowheads="1"/>
          </p:cNvSpPr>
          <p:nvPr/>
        </p:nvSpPr>
        <p:spPr bwMode="auto">
          <a:xfrm>
            <a:off x="7016750" y="3692227"/>
            <a:ext cx="16578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600" b="1" dirty="0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Cloud Computing</a:t>
            </a:r>
          </a:p>
        </p:txBody>
      </p:sp>
      <p:sp>
        <p:nvSpPr>
          <p:cNvPr id="258" name="Text Box 65"/>
          <p:cNvSpPr txBox="1">
            <a:spLocks noChangeArrowheads="1"/>
          </p:cNvSpPr>
          <p:nvPr/>
        </p:nvSpPr>
        <p:spPr bwMode="auto">
          <a:xfrm>
            <a:off x="533400" y="4606627"/>
            <a:ext cx="15327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600" b="1" dirty="0">
                <a:solidFill>
                  <a:srgbClr val="000000"/>
                </a:solidFill>
                <a:ea typeface="MS PGothic" pitchFamily="34" charset="-128"/>
                <a:cs typeface="Tahoma" pitchFamily="34" charset="0"/>
              </a:rPr>
              <a:t>Grid Computing</a:t>
            </a:r>
          </a:p>
        </p:txBody>
      </p:sp>
      <p:pic>
        <p:nvPicPr>
          <p:cNvPr id="259" name="Picture 66" descr="GRID_Compu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5517852"/>
            <a:ext cx="1285875" cy="1079500"/>
          </a:xfrm>
          <a:prstGeom prst="rect">
            <a:avLst/>
          </a:prstGeom>
          <a:noFill/>
        </p:spPr>
      </p:pic>
      <p:sp>
        <p:nvSpPr>
          <p:cNvPr id="260" name="Line 68"/>
          <p:cNvSpPr>
            <a:spLocks noChangeShapeType="1"/>
          </p:cNvSpPr>
          <p:nvPr/>
        </p:nvSpPr>
        <p:spPr bwMode="auto">
          <a:xfrm rot="20161932">
            <a:off x="565150" y="2846090"/>
            <a:ext cx="8045450" cy="2081212"/>
          </a:xfrm>
          <a:prstGeom prst="line">
            <a:avLst/>
          </a:prstGeom>
          <a:noFill/>
          <a:ln w="57150">
            <a:solidFill>
              <a:srgbClr val="DFFF66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6000-7BD3-4A31-A9A5-C5CD24DDBB30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4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1272173" y="1837331"/>
            <a:ext cx="6660499" cy="4847942"/>
            <a:chOff x="0" y="1700808"/>
            <a:chExt cx="6962775" cy="5149137"/>
          </a:xfrm>
        </p:grpSpPr>
        <p:pic>
          <p:nvPicPr>
            <p:cNvPr id="50179" name="Picture 3" descr="D:\Data\edu_NTHU\paper_nthu\Cloud computing\_cloud slides\Gartner\[Gartner 2008] Hype Cycle for Emerging Technologies 2.jpg"/>
            <p:cNvPicPr>
              <a:picLocks noChangeAspect="1" noChangeArrowheads="1"/>
            </p:cNvPicPr>
            <p:nvPr/>
          </p:nvPicPr>
          <p:blipFill>
            <a:blip r:embed="rId2" cstate="print"/>
            <a:srcRect t="5656"/>
            <a:stretch>
              <a:fillRect/>
            </a:stretch>
          </p:blipFill>
          <p:spPr bwMode="auto">
            <a:xfrm>
              <a:off x="0" y="1700808"/>
              <a:ext cx="6962775" cy="5149137"/>
            </a:xfrm>
            <a:prstGeom prst="rect">
              <a:avLst/>
            </a:prstGeom>
            <a:noFill/>
          </p:spPr>
        </p:pic>
        <p:sp>
          <p:nvSpPr>
            <p:cNvPr id="12" name="橢圓 11"/>
            <p:cNvSpPr/>
            <p:nvPr/>
          </p:nvSpPr>
          <p:spPr>
            <a:xfrm>
              <a:off x="467544" y="2924944"/>
              <a:ext cx="1268556" cy="28803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115616" y="1772816"/>
            <a:ext cx="7128792" cy="4968552"/>
            <a:chOff x="1691680" y="1392120"/>
            <a:chExt cx="7452320" cy="5277240"/>
          </a:xfrm>
        </p:grpSpPr>
        <p:grpSp>
          <p:nvGrpSpPr>
            <p:cNvPr id="7" name="群組 6"/>
            <p:cNvGrpSpPr/>
            <p:nvPr/>
          </p:nvGrpSpPr>
          <p:grpSpPr>
            <a:xfrm>
              <a:off x="1691680" y="1392120"/>
              <a:ext cx="7452320" cy="5277240"/>
              <a:chOff x="683569" y="1392120"/>
              <a:chExt cx="8460432" cy="5277240"/>
            </a:xfrm>
          </p:grpSpPr>
          <p:pic>
            <p:nvPicPr>
              <p:cNvPr id="5017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3569" y="1392120"/>
                <a:ext cx="8460432" cy="5277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橢圓 5"/>
              <p:cNvSpPr/>
              <p:nvPr/>
            </p:nvSpPr>
            <p:spPr>
              <a:xfrm>
                <a:off x="3059832" y="1412776"/>
                <a:ext cx="1440160" cy="288032"/>
              </a:xfrm>
              <a:prstGeom prst="ellipse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文字方塊 7"/>
            <p:cNvSpPr txBox="1"/>
            <p:nvPr/>
          </p:nvSpPr>
          <p:spPr>
            <a:xfrm>
              <a:off x="7599884" y="1412776"/>
              <a:ext cx="1436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Gartner 2009</a:t>
              </a:r>
              <a:endParaRPr lang="zh-TW" altLang="en-US" dirty="0"/>
            </a:p>
          </p:txBody>
        </p:sp>
      </p:grp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14400" y="633189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zh-TW" sz="4000" dirty="0" smtClean="0"/>
              <a:t>Emerging Technologies Cycle</a:t>
            </a:r>
            <a:endParaRPr lang="zh-TW" altLang="en-US" sz="4000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E117-B00C-4693-BF88-5E136911050D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868958"/>
          </a:xfrm>
        </p:spPr>
        <p:txBody>
          <a:bodyPr>
            <a:noAutofit/>
          </a:bodyPr>
          <a:lstStyle/>
          <a:p>
            <a:r>
              <a:rPr lang="en-US" altLang="zh-TW" dirty="0" smtClean="0"/>
              <a:t>Technologies Priority Matrix</a:t>
            </a:r>
            <a:endParaRPr lang="zh-TW" alt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7605"/>
          <a:stretch/>
        </p:blipFill>
        <p:spPr bwMode="auto">
          <a:xfrm>
            <a:off x="1115616" y="2060848"/>
            <a:ext cx="7416825" cy="42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6876256" y="1772816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Gartner 2009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3851920" y="2276872"/>
            <a:ext cx="1268556" cy="2880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5BD7A-AD71-4BCA-94A8-8DE9D8864A8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5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Benefits from Cloud Computing</a:t>
            </a:r>
            <a:endParaRPr lang="zh-TW" altLang="en-US" dirty="0"/>
          </a:p>
        </p:txBody>
      </p:sp>
      <p:sp>
        <p:nvSpPr>
          <p:cNvPr id="292" name="Text Box 4"/>
          <p:cNvSpPr txBox="1">
            <a:spLocks noChangeArrowheads="1"/>
          </p:cNvSpPr>
          <p:nvPr/>
        </p:nvSpPr>
        <p:spPr bwMode="auto">
          <a:xfrm>
            <a:off x="2667000" y="2480846"/>
            <a:ext cx="5927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rPr>
              <a:t>Source: IDC Enterprise Panel, 3Q09, n = 263, September 2009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3528" y="2547101"/>
            <a:ext cx="8568952" cy="4050251"/>
            <a:chOff x="323528" y="2547101"/>
            <a:chExt cx="8568952" cy="4050251"/>
          </a:xfrm>
        </p:grpSpPr>
        <p:sp>
          <p:nvSpPr>
            <p:cNvPr id="295" name="AutoShape 271"/>
            <p:cNvSpPr>
              <a:spLocks noChangeAspect="1" noChangeArrowheads="1" noTextEdit="1"/>
            </p:cNvSpPr>
            <p:nvPr/>
          </p:nvSpPr>
          <p:spPr bwMode="auto">
            <a:xfrm>
              <a:off x="407494" y="2547101"/>
              <a:ext cx="8484986" cy="4050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Line 275"/>
            <p:cNvSpPr>
              <a:spLocks noChangeShapeType="1"/>
            </p:cNvSpPr>
            <p:nvPr/>
          </p:nvSpPr>
          <p:spPr bwMode="auto">
            <a:xfrm>
              <a:off x="4181545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Line 276"/>
            <p:cNvSpPr>
              <a:spLocks noChangeShapeType="1"/>
            </p:cNvSpPr>
            <p:nvPr/>
          </p:nvSpPr>
          <p:spPr bwMode="auto">
            <a:xfrm>
              <a:off x="4728061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Line 277"/>
            <p:cNvSpPr>
              <a:spLocks noChangeShapeType="1"/>
            </p:cNvSpPr>
            <p:nvPr/>
          </p:nvSpPr>
          <p:spPr bwMode="auto">
            <a:xfrm>
              <a:off x="5261318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Line 278"/>
            <p:cNvSpPr>
              <a:spLocks noChangeShapeType="1"/>
            </p:cNvSpPr>
            <p:nvPr/>
          </p:nvSpPr>
          <p:spPr bwMode="auto">
            <a:xfrm>
              <a:off x="5807834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Line 279"/>
            <p:cNvSpPr>
              <a:spLocks noChangeShapeType="1"/>
            </p:cNvSpPr>
            <p:nvPr/>
          </p:nvSpPr>
          <p:spPr bwMode="auto">
            <a:xfrm>
              <a:off x="6341092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Line 280"/>
            <p:cNvSpPr>
              <a:spLocks noChangeShapeType="1"/>
            </p:cNvSpPr>
            <p:nvPr/>
          </p:nvSpPr>
          <p:spPr bwMode="auto">
            <a:xfrm>
              <a:off x="6889081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Line 281"/>
            <p:cNvSpPr>
              <a:spLocks noChangeShapeType="1"/>
            </p:cNvSpPr>
            <p:nvPr/>
          </p:nvSpPr>
          <p:spPr bwMode="auto">
            <a:xfrm>
              <a:off x="7422338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Line 282"/>
            <p:cNvSpPr>
              <a:spLocks noChangeShapeType="1"/>
            </p:cNvSpPr>
            <p:nvPr/>
          </p:nvSpPr>
          <p:spPr bwMode="auto">
            <a:xfrm>
              <a:off x="7968854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Line 283"/>
            <p:cNvSpPr>
              <a:spLocks noChangeShapeType="1"/>
            </p:cNvSpPr>
            <p:nvPr/>
          </p:nvSpPr>
          <p:spPr bwMode="auto">
            <a:xfrm>
              <a:off x="8502112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Rectangle 284"/>
            <p:cNvSpPr>
              <a:spLocks noChangeArrowheads="1"/>
            </p:cNvSpPr>
            <p:nvPr/>
          </p:nvSpPr>
          <p:spPr bwMode="auto">
            <a:xfrm>
              <a:off x="3648287" y="2767459"/>
              <a:ext cx="4853824" cy="3151747"/>
            </a:xfrm>
            <a:prstGeom prst="rect">
              <a:avLst/>
            </a:prstGeom>
            <a:noFill/>
            <a:ln w="14288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Rectangle 285"/>
            <p:cNvSpPr>
              <a:spLocks noChangeArrowheads="1"/>
            </p:cNvSpPr>
            <p:nvPr/>
          </p:nvSpPr>
          <p:spPr bwMode="auto">
            <a:xfrm>
              <a:off x="3648287" y="5639879"/>
              <a:ext cx="2915241" cy="161389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Rectangle 286"/>
            <p:cNvSpPr>
              <a:spLocks noChangeArrowheads="1"/>
            </p:cNvSpPr>
            <p:nvPr/>
          </p:nvSpPr>
          <p:spPr bwMode="auto">
            <a:xfrm>
              <a:off x="3648287" y="5242613"/>
              <a:ext cx="3448499" cy="161389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Rectangle 287"/>
            <p:cNvSpPr>
              <a:spLocks noChangeArrowheads="1"/>
            </p:cNvSpPr>
            <p:nvPr/>
          </p:nvSpPr>
          <p:spPr bwMode="auto">
            <a:xfrm>
              <a:off x="3648287" y="4859313"/>
              <a:ext cx="3486799" cy="147423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Rectangle 288"/>
            <p:cNvSpPr>
              <a:spLocks noChangeArrowheads="1"/>
            </p:cNvSpPr>
            <p:nvPr/>
          </p:nvSpPr>
          <p:spPr bwMode="auto">
            <a:xfrm>
              <a:off x="3648287" y="4462047"/>
              <a:ext cx="3617904" cy="161389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Rectangle 289"/>
            <p:cNvSpPr>
              <a:spLocks noChangeArrowheads="1"/>
            </p:cNvSpPr>
            <p:nvPr/>
          </p:nvSpPr>
          <p:spPr bwMode="auto">
            <a:xfrm>
              <a:off x="3648287" y="4064781"/>
              <a:ext cx="3695977" cy="161389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Rectangle 290"/>
            <p:cNvSpPr>
              <a:spLocks noChangeArrowheads="1"/>
            </p:cNvSpPr>
            <p:nvPr/>
          </p:nvSpPr>
          <p:spPr bwMode="auto">
            <a:xfrm>
              <a:off x="3648287" y="3665963"/>
              <a:ext cx="4059830" cy="162941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Rectangle 291"/>
            <p:cNvSpPr>
              <a:spLocks noChangeArrowheads="1"/>
            </p:cNvSpPr>
            <p:nvPr/>
          </p:nvSpPr>
          <p:spPr bwMode="auto">
            <a:xfrm>
              <a:off x="3648287" y="3284216"/>
              <a:ext cx="4189462" cy="145871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Rectangle 292"/>
            <p:cNvSpPr>
              <a:spLocks noChangeArrowheads="1"/>
            </p:cNvSpPr>
            <p:nvPr/>
          </p:nvSpPr>
          <p:spPr bwMode="auto">
            <a:xfrm>
              <a:off x="3648287" y="2885398"/>
              <a:ext cx="4202720" cy="162941"/>
            </a:xfrm>
            <a:prstGeom prst="rect">
              <a:avLst/>
            </a:prstGeom>
            <a:solidFill>
              <a:srgbClr val="0066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Line 293"/>
            <p:cNvSpPr>
              <a:spLocks noChangeShapeType="1"/>
            </p:cNvSpPr>
            <p:nvPr/>
          </p:nvSpPr>
          <p:spPr bwMode="auto">
            <a:xfrm>
              <a:off x="3648287" y="5919207"/>
              <a:ext cx="4853824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Line 294"/>
            <p:cNvSpPr>
              <a:spLocks noChangeShapeType="1"/>
            </p:cNvSpPr>
            <p:nvPr/>
          </p:nvSpPr>
          <p:spPr bwMode="auto">
            <a:xfrm flipV="1">
              <a:off x="3648287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Line 295"/>
            <p:cNvSpPr>
              <a:spLocks noChangeShapeType="1"/>
            </p:cNvSpPr>
            <p:nvPr/>
          </p:nvSpPr>
          <p:spPr bwMode="auto">
            <a:xfrm flipV="1">
              <a:off x="4181545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Line 296"/>
            <p:cNvSpPr>
              <a:spLocks noChangeShapeType="1"/>
            </p:cNvSpPr>
            <p:nvPr/>
          </p:nvSpPr>
          <p:spPr bwMode="auto">
            <a:xfrm flipV="1">
              <a:off x="4728061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Line 297"/>
            <p:cNvSpPr>
              <a:spLocks noChangeShapeType="1"/>
            </p:cNvSpPr>
            <p:nvPr/>
          </p:nvSpPr>
          <p:spPr bwMode="auto">
            <a:xfrm flipV="1">
              <a:off x="5261318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Line 298"/>
            <p:cNvSpPr>
              <a:spLocks noChangeShapeType="1"/>
            </p:cNvSpPr>
            <p:nvPr/>
          </p:nvSpPr>
          <p:spPr bwMode="auto">
            <a:xfrm flipV="1">
              <a:off x="5807834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Line 299"/>
            <p:cNvSpPr>
              <a:spLocks noChangeShapeType="1"/>
            </p:cNvSpPr>
            <p:nvPr/>
          </p:nvSpPr>
          <p:spPr bwMode="auto">
            <a:xfrm flipV="1">
              <a:off x="6341092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Line 300"/>
            <p:cNvSpPr>
              <a:spLocks noChangeShapeType="1"/>
            </p:cNvSpPr>
            <p:nvPr/>
          </p:nvSpPr>
          <p:spPr bwMode="auto">
            <a:xfrm flipV="1">
              <a:off x="6889081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301"/>
            <p:cNvSpPr>
              <a:spLocks noChangeShapeType="1"/>
            </p:cNvSpPr>
            <p:nvPr/>
          </p:nvSpPr>
          <p:spPr bwMode="auto">
            <a:xfrm flipV="1">
              <a:off x="7422338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302"/>
            <p:cNvSpPr>
              <a:spLocks noChangeShapeType="1"/>
            </p:cNvSpPr>
            <p:nvPr/>
          </p:nvSpPr>
          <p:spPr bwMode="auto">
            <a:xfrm flipV="1">
              <a:off x="7968854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Line 303"/>
            <p:cNvSpPr>
              <a:spLocks noChangeShapeType="1"/>
            </p:cNvSpPr>
            <p:nvPr/>
          </p:nvSpPr>
          <p:spPr bwMode="auto">
            <a:xfrm flipV="1">
              <a:off x="8502112" y="5919207"/>
              <a:ext cx="1473" cy="589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Line 304"/>
            <p:cNvSpPr>
              <a:spLocks noChangeShapeType="1"/>
            </p:cNvSpPr>
            <p:nvPr/>
          </p:nvSpPr>
          <p:spPr bwMode="auto">
            <a:xfrm>
              <a:off x="3648287" y="2767459"/>
              <a:ext cx="1473" cy="31517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Line 305"/>
            <p:cNvSpPr>
              <a:spLocks noChangeShapeType="1"/>
            </p:cNvSpPr>
            <p:nvPr/>
          </p:nvSpPr>
          <p:spPr bwMode="auto">
            <a:xfrm>
              <a:off x="3595256" y="5919207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Line 306"/>
            <p:cNvSpPr>
              <a:spLocks noChangeShapeType="1"/>
            </p:cNvSpPr>
            <p:nvPr/>
          </p:nvSpPr>
          <p:spPr bwMode="auto">
            <a:xfrm>
              <a:off x="3595256" y="5521941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Line 307"/>
            <p:cNvSpPr>
              <a:spLocks noChangeShapeType="1"/>
            </p:cNvSpPr>
            <p:nvPr/>
          </p:nvSpPr>
          <p:spPr bwMode="auto">
            <a:xfrm>
              <a:off x="3595256" y="5124675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Line 308"/>
            <p:cNvSpPr>
              <a:spLocks noChangeShapeType="1"/>
            </p:cNvSpPr>
            <p:nvPr/>
          </p:nvSpPr>
          <p:spPr bwMode="auto">
            <a:xfrm>
              <a:off x="3595256" y="4741375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Line 309"/>
            <p:cNvSpPr>
              <a:spLocks noChangeShapeType="1"/>
            </p:cNvSpPr>
            <p:nvPr/>
          </p:nvSpPr>
          <p:spPr bwMode="auto">
            <a:xfrm>
              <a:off x="3595256" y="4344109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Line 310"/>
            <p:cNvSpPr>
              <a:spLocks noChangeShapeType="1"/>
            </p:cNvSpPr>
            <p:nvPr/>
          </p:nvSpPr>
          <p:spPr bwMode="auto">
            <a:xfrm>
              <a:off x="3595256" y="3946843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Line 311"/>
            <p:cNvSpPr>
              <a:spLocks noChangeShapeType="1"/>
            </p:cNvSpPr>
            <p:nvPr/>
          </p:nvSpPr>
          <p:spPr bwMode="auto">
            <a:xfrm>
              <a:off x="3595256" y="3548025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Line 312"/>
            <p:cNvSpPr>
              <a:spLocks noChangeShapeType="1"/>
            </p:cNvSpPr>
            <p:nvPr/>
          </p:nvSpPr>
          <p:spPr bwMode="auto">
            <a:xfrm>
              <a:off x="3595256" y="3166277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Line 313"/>
            <p:cNvSpPr>
              <a:spLocks noChangeShapeType="1"/>
            </p:cNvSpPr>
            <p:nvPr/>
          </p:nvSpPr>
          <p:spPr bwMode="auto">
            <a:xfrm>
              <a:off x="3595256" y="2767459"/>
              <a:ext cx="53031" cy="15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Rectangle 314"/>
            <p:cNvSpPr>
              <a:spLocks noChangeArrowheads="1"/>
            </p:cNvSpPr>
            <p:nvPr/>
          </p:nvSpPr>
          <p:spPr bwMode="auto">
            <a:xfrm>
              <a:off x="6615086" y="5596428"/>
              <a:ext cx="50968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54.0%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37" name="Rectangle 315"/>
            <p:cNvSpPr>
              <a:spLocks noChangeArrowheads="1"/>
            </p:cNvSpPr>
            <p:nvPr/>
          </p:nvSpPr>
          <p:spPr bwMode="auto">
            <a:xfrm>
              <a:off x="7148344" y="5197610"/>
              <a:ext cx="50968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63.9%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38" name="Rectangle 316"/>
            <p:cNvSpPr>
              <a:spLocks noChangeArrowheads="1"/>
            </p:cNvSpPr>
            <p:nvPr/>
          </p:nvSpPr>
          <p:spPr bwMode="auto">
            <a:xfrm>
              <a:off x="7188117" y="4815862"/>
              <a:ext cx="50968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64.6%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39" name="Rectangle 317"/>
            <p:cNvSpPr>
              <a:spLocks noChangeArrowheads="1"/>
            </p:cNvSpPr>
            <p:nvPr/>
          </p:nvSpPr>
          <p:spPr bwMode="auto">
            <a:xfrm>
              <a:off x="7317749" y="4417044"/>
              <a:ext cx="508215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67.0%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0" name="Rectangle 318"/>
            <p:cNvSpPr>
              <a:spLocks noChangeArrowheads="1"/>
            </p:cNvSpPr>
            <p:nvPr/>
          </p:nvSpPr>
          <p:spPr bwMode="auto">
            <a:xfrm>
              <a:off x="7395823" y="4019778"/>
              <a:ext cx="50968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68.5%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1" name="Rectangle 319"/>
            <p:cNvSpPr>
              <a:spLocks noChangeArrowheads="1"/>
            </p:cNvSpPr>
            <p:nvPr/>
          </p:nvSpPr>
          <p:spPr bwMode="auto">
            <a:xfrm>
              <a:off x="7759675" y="3622512"/>
              <a:ext cx="508215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75.3%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2" name="Rectangle 320"/>
            <p:cNvSpPr>
              <a:spLocks noChangeArrowheads="1"/>
            </p:cNvSpPr>
            <p:nvPr/>
          </p:nvSpPr>
          <p:spPr bwMode="auto">
            <a:xfrm>
              <a:off x="7890780" y="3239213"/>
              <a:ext cx="50968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77.7%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3" name="Rectangle 321"/>
            <p:cNvSpPr>
              <a:spLocks noChangeArrowheads="1"/>
            </p:cNvSpPr>
            <p:nvPr/>
          </p:nvSpPr>
          <p:spPr bwMode="auto">
            <a:xfrm>
              <a:off x="7904038" y="2841947"/>
              <a:ext cx="50968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77.9%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4" name="Rectangle 322"/>
            <p:cNvSpPr>
              <a:spLocks noChangeArrowheads="1"/>
            </p:cNvSpPr>
            <p:nvPr/>
          </p:nvSpPr>
          <p:spPr bwMode="auto">
            <a:xfrm>
              <a:off x="3530440" y="6082148"/>
              <a:ext cx="260737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5" name="Rectangle 323"/>
            <p:cNvSpPr>
              <a:spLocks noChangeArrowheads="1"/>
            </p:cNvSpPr>
            <p:nvPr/>
          </p:nvSpPr>
          <p:spPr bwMode="auto">
            <a:xfrm>
              <a:off x="4012140" y="6082148"/>
              <a:ext cx="35943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10%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6" name="Rectangle 324"/>
            <p:cNvSpPr>
              <a:spLocks noChangeArrowheads="1"/>
            </p:cNvSpPr>
            <p:nvPr/>
          </p:nvSpPr>
          <p:spPr bwMode="auto">
            <a:xfrm>
              <a:off x="4558656" y="6082148"/>
              <a:ext cx="35943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20%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7" name="Rectangle 325"/>
            <p:cNvSpPr>
              <a:spLocks noChangeArrowheads="1"/>
            </p:cNvSpPr>
            <p:nvPr/>
          </p:nvSpPr>
          <p:spPr bwMode="auto">
            <a:xfrm>
              <a:off x="5091913" y="6082148"/>
              <a:ext cx="360907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30%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8" name="Rectangle 326"/>
            <p:cNvSpPr>
              <a:spLocks noChangeArrowheads="1"/>
            </p:cNvSpPr>
            <p:nvPr/>
          </p:nvSpPr>
          <p:spPr bwMode="auto">
            <a:xfrm>
              <a:off x="5638429" y="6082148"/>
              <a:ext cx="360907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40%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49" name="Rectangle 327"/>
            <p:cNvSpPr>
              <a:spLocks noChangeArrowheads="1"/>
            </p:cNvSpPr>
            <p:nvPr/>
          </p:nvSpPr>
          <p:spPr bwMode="auto">
            <a:xfrm>
              <a:off x="6173160" y="6082148"/>
              <a:ext cx="360907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50%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0" name="Rectangle 328"/>
            <p:cNvSpPr>
              <a:spLocks noChangeArrowheads="1"/>
            </p:cNvSpPr>
            <p:nvPr/>
          </p:nvSpPr>
          <p:spPr bwMode="auto">
            <a:xfrm>
              <a:off x="6719675" y="6082148"/>
              <a:ext cx="360907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60%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1" name="Rectangle 329"/>
            <p:cNvSpPr>
              <a:spLocks noChangeArrowheads="1"/>
            </p:cNvSpPr>
            <p:nvPr/>
          </p:nvSpPr>
          <p:spPr bwMode="auto">
            <a:xfrm>
              <a:off x="7252933" y="6082148"/>
              <a:ext cx="35943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70%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2" name="Rectangle 330"/>
            <p:cNvSpPr>
              <a:spLocks noChangeArrowheads="1"/>
            </p:cNvSpPr>
            <p:nvPr/>
          </p:nvSpPr>
          <p:spPr bwMode="auto">
            <a:xfrm>
              <a:off x="7799449" y="6082148"/>
              <a:ext cx="35943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80%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3" name="Rectangle 331"/>
            <p:cNvSpPr>
              <a:spLocks noChangeArrowheads="1"/>
            </p:cNvSpPr>
            <p:nvPr/>
          </p:nvSpPr>
          <p:spPr bwMode="auto">
            <a:xfrm>
              <a:off x="8332707" y="6082148"/>
              <a:ext cx="35943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90%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4" name="Rectangle 332"/>
            <p:cNvSpPr>
              <a:spLocks noChangeArrowheads="1"/>
            </p:cNvSpPr>
            <p:nvPr/>
          </p:nvSpPr>
          <p:spPr bwMode="auto">
            <a:xfrm>
              <a:off x="886248" y="5610394"/>
              <a:ext cx="2726686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Seems like the way of the future</a:t>
              </a:r>
              <a:endPara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5" name="Rectangle 333"/>
            <p:cNvSpPr>
              <a:spLocks noChangeArrowheads="1"/>
            </p:cNvSpPr>
            <p:nvPr/>
          </p:nvSpPr>
          <p:spPr bwMode="auto">
            <a:xfrm>
              <a:off x="323528" y="5213128"/>
              <a:ext cx="3295298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Sharing systems with partners simpler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6" name="Rectangle 334"/>
            <p:cNvSpPr>
              <a:spLocks noChangeArrowheads="1"/>
            </p:cNvSpPr>
            <p:nvPr/>
          </p:nvSpPr>
          <p:spPr bwMode="auto">
            <a:xfrm>
              <a:off x="806701" y="4815862"/>
              <a:ext cx="2797394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Always offers latest functionality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7" name="Rectangle 335"/>
            <p:cNvSpPr>
              <a:spLocks noChangeArrowheads="1"/>
            </p:cNvSpPr>
            <p:nvPr/>
          </p:nvSpPr>
          <p:spPr bwMode="auto">
            <a:xfrm>
              <a:off x="467891" y="4417044"/>
              <a:ext cx="316419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Requires less in-house IT staff, costs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8" name="Rectangle 336"/>
            <p:cNvSpPr>
              <a:spLocks noChangeArrowheads="1"/>
            </p:cNvSpPr>
            <p:nvPr/>
          </p:nvSpPr>
          <p:spPr bwMode="auto">
            <a:xfrm>
              <a:off x="993783" y="4035297"/>
              <a:ext cx="2601473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Encourages standard systems</a:t>
              </a:r>
              <a:endPara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59" name="Rectangle 337"/>
            <p:cNvSpPr>
              <a:spLocks noChangeArrowheads="1"/>
            </p:cNvSpPr>
            <p:nvPr/>
          </p:nvSpPr>
          <p:spPr bwMode="auto">
            <a:xfrm>
              <a:off x="1989590" y="3636479"/>
              <a:ext cx="1571785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Monthly payments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60" name="Rectangle 338"/>
            <p:cNvSpPr>
              <a:spLocks noChangeArrowheads="1"/>
            </p:cNvSpPr>
            <p:nvPr/>
          </p:nvSpPr>
          <p:spPr bwMode="auto">
            <a:xfrm>
              <a:off x="840582" y="3239213"/>
              <a:ext cx="2757620" cy="22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Easy/fast to deploy to end-users</a:t>
              </a:r>
              <a:endPara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  <p:sp>
          <p:nvSpPr>
            <p:cNvPr id="361" name="Rectangle 339"/>
            <p:cNvSpPr>
              <a:spLocks noChangeArrowheads="1"/>
            </p:cNvSpPr>
            <p:nvPr/>
          </p:nvSpPr>
          <p:spPr bwMode="auto">
            <a:xfrm>
              <a:off x="1801035" y="2841947"/>
              <a:ext cx="1825156" cy="225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Pay only for what you use</a:t>
              </a:r>
              <a:endPara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82688" y="1700808"/>
            <a:ext cx="7751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800" i="1" kern="0" dirty="0">
                <a:solidFill>
                  <a:srgbClr val="013064"/>
                </a:solidFill>
                <a:ea typeface="新細明體" charset="-120"/>
              </a:rPr>
              <a:t>Q: Rate the </a:t>
            </a:r>
            <a:r>
              <a:rPr lang="en-US" altLang="zh-TW" sz="2800" i="1" kern="0" dirty="0">
                <a:solidFill>
                  <a:srgbClr val="006600"/>
                </a:solidFill>
                <a:ea typeface="新細明體" charset="-120"/>
              </a:rPr>
              <a:t>benefits</a:t>
            </a:r>
            <a:r>
              <a:rPr lang="en-US" altLang="zh-TW" sz="2800" i="1" kern="0" dirty="0">
                <a:solidFill>
                  <a:srgbClr val="013064"/>
                </a:solidFill>
                <a:ea typeface="新細明體" charset="-120"/>
              </a:rPr>
              <a:t> commonly ascribed to the 'cloud'/on-demand model </a:t>
            </a:r>
            <a:br>
              <a:rPr lang="en-US" altLang="zh-TW" sz="2800" i="1" kern="0" dirty="0">
                <a:solidFill>
                  <a:srgbClr val="013064"/>
                </a:solidFill>
                <a:ea typeface="新細明體" charset="-120"/>
              </a:rPr>
            </a:br>
            <a:endParaRPr lang="en-US" altLang="zh-TW" sz="2800" i="1" kern="0" dirty="0">
              <a:solidFill>
                <a:srgbClr val="013064"/>
              </a:solidFill>
              <a:ea typeface="新細明體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0745-888C-4E20-B825-3BE5EA81B770}" type="datetime1">
              <a:rPr lang="en-US" altLang="zh-TW" smtClean="0"/>
              <a:t>11/9/13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NTHU CS5421 Cloud Computing 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2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Adoption of Cloud Computing</a:t>
            </a:r>
            <a:endParaRPr lang="zh-TW" altLang="en-US" dirty="0"/>
          </a:p>
        </p:txBody>
      </p:sp>
      <p:sp>
        <p:nvSpPr>
          <p:cNvPr id="400" name="AutoShape 10"/>
          <p:cNvSpPr>
            <a:spLocks noChangeAspect="1" noChangeArrowheads="1" noTextEdit="1"/>
          </p:cNvSpPr>
          <p:nvPr/>
        </p:nvSpPr>
        <p:spPr bwMode="auto">
          <a:xfrm>
            <a:off x="0" y="1897410"/>
            <a:ext cx="9144000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3" name="Text Box 8"/>
          <p:cNvSpPr txBox="1">
            <a:spLocks noChangeArrowheads="1"/>
          </p:cNvSpPr>
          <p:nvPr/>
        </p:nvSpPr>
        <p:spPr bwMode="auto">
          <a:xfrm>
            <a:off x="3200400" y="2404646"/>
            <a:ext cx="5927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rPr>
              <a:t>Source: IDC Enterprise Panel, 3Q09, n = 263, September 2009</a:t>
            </a:r>
          </a:p>
        </p:txBody>
      </p:sp>
      <p:grpSp>
        <p:nvGrpSpPr>
          <p:cNvPr id="404" name="Group 95"/>
          <p:cNvGrpSpPr>
            <a:grpSpLocks/>
          </p:cNvGrpSpPr>
          <p:nvPr/>
        </p:nvGrpSpPr>
        <p:grpSpPr bwMode="auto">
          <a:xfrm>
            <a:off x="683568" y="2708920"/>
            <a:ext cx="8208912" cy="3600400"/>
            <a:chOff x="57" y="1029"/>
            <a:chExt cx="5667" cy="2716"/>
          </a:xfrm>
        </p:grpSpPr>
        <p:sp>
          <p:nvSpPr>
            <p:cNvPr id="406" name="Line 14"/>
            <p:cNvSpPr>
              <a:spLocks noChangeShapeType="1"/>
            </p:cNvSpPr>
            <p:nvPr/>
          </p:nvSpPr>
          <p:spPr bwMode="auto">
            <a:xfrm>
              <a:off x="2436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7" name="Line 15"/>
            <p:cNvSpPr>
              <a:spLocks noChangeShapeType="1"/>
            </p:cNvSpPr>
            <p:nvPr/>
          </p:nvSpPr>
          <p:spPr bwMode="auto">
            <a:xfrm>
              <a:off x="2906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8" name="Line 16"/>
            <p:cNvSpPr>
              <a:spLocks noChangeShapeType="1"/>
            </p:cNvSpPr>
            <p:nvPr/>
          </p:nvSpPr>
          <p:spPr bwMode="auto">
            <a:xfrm>
              <a:off x="3367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Line 17"/>
            <p:cNvSpPr>
              <a:spLocks noChangeShapeType="1"/>
            </p:cNvSpPr>
            <p:nvPr/>
          </p:nvSpPr>
          <p:spPr bwMode="auto">
            <a:xfrm>
              <a:off x="3829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Line 18"/>
            <p:cNvSpPr>
              <a:spLocks noChangeShapeType="1"/>
            </p:cNvSpPr>
            <p:nvPr/>
          </p:nvSpPr>
          <p:spPr bwMode="auto">
            <a:xfrm>
              <a:off x="4290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Line 19"/>
            <p:cNvSpPr>
              <a:spLocks noChangeShapeType="1"/>
            </p:cNvSpPr>
            <p:nvPr/>
          </p:nvSpPr>
          <p:spPr bwMode="auto">
            <a:xfrm>
              <a:off x="4759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Line 20"/>
            <p:cNvSpPr>
              <a:spLocks noChangeShapeType="1"/>
            </p:cNvSpPr>
            <p:nvPr/>
          </p:nvSpPr>
          <p:spPr bwMode="auto">
            <a:xfrm>
              <a:off x="5221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Line 21"/>
            <p:cNvSpPr>
              <a:spLocks noChangeShapeType="1"/>
            </p:cNvSpPr>
            <p:nvPr/>
          </p:nvSpPr>
          <p:spPr bwMode="auto">
            <a:xfrm>
              <a:off x="5682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Rectangle 22"/>
            <p:cNvSpPr>
              <a:spLocks noChangeArrowheads="1"/>
            </p:cNvSpPr>
            <p:nvPr/>
          </p:nvSpPr>
          <p:spPr bwMode="auto">
            <a:xfrm>
              <a:off x="1975" y="1029"/>
              <a:ext cx="3707" cy="2493"/>
            </a:xfrm>
            <a:prstGeom prst="rect">
              <a:avLst/>
            </a:prstGeom>
            <a:noFill/>
            <a:ln w="14288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Rectangle 23"/>
            <p:cNvSpPr>
              <a:spLocks noChangeArrowheads="1"/>
            </p:cNvSpPr>
            <p:nvPr/>
          </p:nvSpPr>
          <p:spPr bwMode="auto">
            <a:xfrm>
              <a:off x="1975" y="3380"/>
              <a:ext cx="2255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6" name="Rectangle 24"/>
            <p:cNvSpPr>
              <a:spLocks noChangeArrowheads="1"/>
            </p:cNvSpPr>
            <p:nvPr/>
          </p:nvSpPr>
          <p:spPr bwMode="auto">
            <a:xfrm>
              <a:off x="1975" y="3166"/>
              <a:ext cx="2272" cy="89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7" name="Rectangle 25"/>
            <p:cNvSpPr>
              <a:spLocks noChangeArrowheads="1"/>
            </p:cNvSpPr>
            <p:nvPr/>
          </p:nvSpPr>
          <p:spPr bwMode="auto">
            <a:xfrm>
              <a:off x="1975" y="2962"/>
              <a:ext cx="2306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Rectangle 26"/>
            <p:cNvSpPr>
              <a:spLocks noChangeArrowheads="1"/>
            </p:cNvSpPr>
            <p:nvPr/>
          </p:nvSpPr>
          <p:spPr bwMode="auto">
            <a:xfrm>
              <a:off x="1975" y="2757"/>
              <a:ext cx="2349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Rectangle 27"/>
            <p:cNvSpPr>
              <a:spLocks noChangeArrowheads="1"/>
            </p:cNvSpPr>
            <p:nvPr/>
          </p:nvSpPr>
          <p:spPr bwMode="auto">
            <a:xfrm>
              <a:off x="1975" y="2543"/>
              <a:ext cx="2375" cy="89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0" name="Rectangle 28"/>
            <p:cNvSpPr>
              <a:spLocks noChangeArrowheads="1"/>
            </p:cNvSpPr>
            <p:nvPr/>
          </p:nvSpPr>
          <p:spPr bwMode="auto">
            <a:xfrm>
              <a:off x="1975" y="2338"/>
              <a:ext cx="2451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1" name="Rectangle 29"/>
            <p:cNvSpPr>
              <a:spLocks noChangeArrowheads="1"/>
            </p:cNvSpPr>
            <p:nvPr/>
          </p:nvSpPr>
          <p:spPr bwMode="auto">
            <a:xfrm>
              <a:off x="1975" y="2133"/>
              <a:ext cx="2537" cy="81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2" name="Rectangle 30"/>
            <p:cNvSpPr>
              <a:spLocks noChangeArrowheads="1"/>
            </p:cNvSpPr>
            <p:nvPr/>
          </p:nvSpPr>
          <p:spPr bwMode="auto">
            <a:xfrm>
              <a:off x="1975" y="1920"/>
              <a:ext cx="2554" cy="89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3" name="Rectangle 31"/>
            <p:cNvSpPr>
              <a:spLocks noChangeArrowheads="1"/>
            </p:cNvSpPr>
            <p:nvPr/>
          </p:nvSpPr>
          <p:spPr bwMode="auto">
            <a:xfrm>
              <a:off x="1975" y="1715"/>
              <a:ext cx="2579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4" name="Rectangle 32"/>
            <p:cNvSpPr>
              <a:spLocks noChangeArrowheads="1"/>
            </p:cNvSpPr>
            <p:nvPr/>
          </p:nvSpPr>
          <p:spPr bwMode="auto">
            <a:xfrm>
              <a:off x="1975" y="1510"/>
              <a:ext cx="2750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Rectangle 33"/>
            <p:cNvSpPr>
              <a:spLocks noChangeArrowheads="1"/>
            </p:cNvSpPr>
            <p:nvPr/>
          </p:nvSpPr>
          <p:spPr bwMode="auto">
            <a:xfrm>
              <a:off x="1975" y="1297"/>
              <a:ext cx="3100" cy="89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Rectangle 34"/>
            <p:cNvSpPr>
              <a:spLocks noChangeArrowheads="1"/>
            </p:cNvSpPr>
            <p:nvPr/>
          </p:nvSpPr>
          <p:spPr bwMode="auto">
            <a:xfrm>
              <a:off x="1975" y="1092"/>
              <a:ext cx="3118" cy="80"/>
            </a:xfrm>
            <a:prstGeom prst="rect">
              <a:avLst/>
            </a:prstGeom>
            <a:solidFill>
              <a:srgbClr val="333399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Line 35"/>
            <p:cNvSpPr>
              <a:spLocks noChangeShapeType="1"/>
            </p:cNvSpPr>
            <p:nvPr/>
          </p:nvSpPr>
          <p:spPr bwMode="auto">
            <a:xfrm>
              <a:off x="1975" y="3522"/>
              <a:ext cx="370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Line 36"/>
            <p:cNvSpPr>
              <a:spLocks noChangeShapeType="1"/>
            </p:cNvSpPr>
            <p:nvPr/>
          </p:nvSpPr>
          <p:spPr bwMode="auto">
            <a:xfrm flipV="1">
              <a:off x="1975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Line 37"/>
            <p:cNvSpPr>
              <a:spLocks noChangeShapeType="1"/>
            </p:cNvSpPr>
            <p:nvPr/>
          </p:nvSpPr>
          <p:spPr bwMode="auto">
            <a:xfrm flipV="1">
              <a:off x="2436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Line 38"/>
            <p:cNvSpPr>
              <a:spLocks noChangeShapeType="1"/>
            </p:cNvSpPr>
            <p:nvPr/>
          </p:nvSpPr>
          <p:spPr bwMode="auto">
            <a:xfrm flipV="1">
              <a:off x="2906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Line 39"/>
            <p:cNvSpPr>
              <a:spLocks noChangeShapeType="1"/>
            </p:cNvSpPr>
            <p:nvPr/>
          </p:nvSpPr>
          <p:spPr bwMode="auto">
            <a:xfrm flipV="1">
              <a:off x="3367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Line 40"/>
            <p:cNvSpPr>
              <a:spLocks noChangeShapeType="1"/>
            </p:cNvSpPr>
            <p:nvPr/>
          </p:nvSpPr>
          <p:spPr bwMode="auto">
            <a:xfrm flipV="1">
              <a:off x="3829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Line 41"/>
            <p:cNvSpPr>
              <a:spLocks noChangeShapeType="1"/>
            </p:cNvSpPr>
            <p:nvPr/>
          </p:nvSpPr>
          <p:spPr bwMode="auto">
            <a:xfrm flipV="1">
              <a:off x="4290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Line 42"/>
            <p:cNvSpPr>
              <a:spLocks noChangeShapeType="1"/>
            </p:cNvSpPr>
            <p:nvPr/>
          </p:nvSpPr>
          <p:spPr bwMode="auto">
            <a:xfrm flipV="1">
              <a:off x="4759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Line 43"/>
            <p:cNvSpPr>
              <a:spLocks noChangeShapeType="1"/>
            </p:cNvSpPr>
            <p:nvPr/>
          </p:nvSpPr>
          <p:spPr bwMode="auto">
            <a:xfrm flipV="1">
              <a:off x="5221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Line 44"/>
            <p:cNvSpPr>
              <a:spLocks noChangeShapeType="1"/>
            </p:cNvSpPr>
            <p:nvPr/>
          </p:nvSpPr>
          <p:spPr bwMode="auto">
            <a:xfrm flipV="1">
              <a:off x="5682" y="352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Line 45"/>
            <p:cNvSpPr>
              <a:spLocks noChangeShapeType="1"/>
            </p:cNvSpPr>
            <p:nvPr/>
          </p:nvSpPr>
          <p:spPr bwMode="auto">
            <a:xfrm>
              <a:off x="1975" y="1029"/>
              <a:ext cx="1" cy="24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8" name="Line 46"/>
            <p:cNvSpPr>
              <a:spLocks noChangeShapeType="1"/>
            </p:cNvSpPr>
            <p:nvPr/>
          </p:nvSpPr>
          <p:spPr bwMode="auto">
            <a:xfrm>
              <a:off x="1941" y="3522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Line 47"/>
            <p:cNvSpPr>
              <a:spLocks noChangeShapeType="1"/>
            </p:cNvSpPr>
            <p:nvPr/>
          </p:nvSpPr>
          <p:spPr bwMode="auto">
            <a:xfrm>
              <a:off x="1941" y="3318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Line 48"/>
            <p:cNvSpPr>
              <a:spLocks noChangeShapeType="1"/>
            </p:cNvSpPr>
            <p:nvPr/>
          </p:nvSpPr>
          <p:spPr bwMode="auto">
            <a:xfrm>
              <a:off x="1941" y="3104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Line 49"/>
            <p:cNvSpPr>
              <a:spLocks noChangeShapeType="1"/>
            </p:cNvSpPr>
            <p:nvPr/>
          </p:nvSpPr>
          <p:spPr bwMode="auto">
            <a:xfrm>
              <a:off x="1941" y="2899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2" name="Line 50"/>
            <p:cNvSpPr>
              <a:spLocks noChangeShapeType="1"/>
            </p:cNvSpPr>
            <p:nvPr/>
          </p:nvSpPr>
          <p:spPr bwMode="auto">
            <a:xfrm>
              <a:off x="1941" y="2694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Line 51"/>
            <p:cNvSpPr>
              <a:spLocks noChangeShapeType="1"/>
            </p:cNvSpPr>
            <p:nvPr/>
          </p:nvSpPr>
          <p:spPr bwMode="auto">
            <a:xfrm>
              <a:off x="1941" y="2481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Line 52"/>
            <p:cNvSpPr>
              <a:spLocks noChangeShapeType="1"/>
            </p:cNvSpPr>
            <p:nvPr/>
          </p:nvSpPr>
          <p:spPr bwMode="auto">
            <a:xfrm>
              <a:off x="1941" y="2276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5" name="Line 53"/>
            <p:cNvSpPr>
              <a:spLocks noChangeShapeType="1"/>
            </p:cNvSpPr>
            <p:nvPr/>
          </p:nvSpPr>
          <p:spPr bwMode="auto">
            <a:xfrm>
              <a:off x="1941" y="2071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6" name="Line 54"/>
            <p:cNvSpPr>
              <a:spLocks noChangeShapeType="1"/>
            </p:cNvSpPr>
            <p:nvPr/>
          </p:nvSpPr>
          <p:spPr bwMode="auto">
            <a:xfrm>
              <a:off x="1941" y="1857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7" name="Line 55"/>
            <p:cNvSpPr>
              <a:spLocks noChangeShapeType="1"/>
            </p:cNvSpPr>
            <p:nvPr/>
          </p:nvSpPr>
          <p:spPr bwMode="auto">
            <a:xfrm>
              <a:off x="1941" y="1653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8" name="Line 56"/>
            <p:cNvSpPr>
              <a:spLocks noChangeShapeType="1"/>
            </p:cNvSpPr>
            <p:nvPr/>
          </p:nvSpPr>
          <p:spPr bwMode="auto">
            <a:xfrm>
              <a:off x="1941" y="1448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Line 57"/>
            <p:cNvSpPr>
              <a:spLocks noChangeShapeType="1"/>
            </p:cNvSpPr>
            <p:nvPr/>
          </p:nvSpPr>
          <p:spPr bwMode="auto">
            <a:xfrm>
              <a:off x="1941" y="1234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Line 58"/>
            <p:cNvSpPr>
              <a:spLocks noChangeShapeType="1"/>
            </p:cNvSpPr>
            <p:nvPr/>
          </p:nvSpPr>
          <p:spPr bwMode="auto">
            <a:xfrm>
              <a:off x="1941" y="1029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Rectangle 59"/>
            <p:cNvSpPr>
              <a:spLocks noChangeArrowheads="1"/>
            </p:cNvSpPr>
            <p:nvPr/>
          </p:nvSpPr>
          <p:spPr bwMode="auto">
            <a:xfrm>
              <a:off x="4264" y="3344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48.6%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2" name="Rectangle 60"/>
            <p:cNvSpPr>
              <a:spLocks noChangeArrowheads="1"/>
            </p:cNvSpPr>
            <p:nvPr/>
          </p:nvSpPr>
          <p:spPr bwMode="auto">
            <a:xfrm>
              <a:off x="4281" y="3140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49.1%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3" name="Rectangle 61"/>
            <p:cNvSpPr>
              <a:spLocks noChangeArrowheads="1"/>
            </p:cNvSpPr>
            <p:nvPr/>
          </p:nvSpPr>
          <p:spPr bwMode="auto">
            <a:xfrm>
              <a:off x="4315" y="2926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49.8%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4" name="Rectangle 62"/>
            <p:cNvSpPr>
              <a:spLocks noChangeArrowheads="1"/>
            </p:cNvSpPr>
            <p:nvPr/>
          </p:nvSpPr>
          <p:spPr bwMode="auto">
            <a:xfrm>
              <a:off x="4358" y="2721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50.6%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5" name="Rectangle 63"/>
            <p:cNvSpPr>
              <a:spLocks noChangeArrowheads="1"/>
            </p:cNvSpPr>
            <p:nvPr/>
          </p:nvSpPr>
          <p:spPr bwMode="auto">
            <a:xfrm>
              <a:off x="4384" y="2516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51.3%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6" name="Rectangle 64"/>
            <p:cNvSpPr>
              <a:spLocks noChangeArrowheads="1"/>
            </p:cNvSpPr>
            <p:nvPr/>
          </p:nvSpPr>
          <p:spPr bwMode="auto">
            <a:xfrm>
              <a:off x="4461" y="2303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52.9%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7" name="Rectangle 65"/>
            <p:cNvSpPr>
              <a:spLocks noChangeArrowheads="1"/>
            </p:cNvSpPr>
            <p:nvPr/>
          </p:nvSpPr>
          <p:spPr bwMode="auto">
            <a:xfrm>
              <a:off x="4546" y="2098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54.8%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8" name="Rectangle 66"/>
            <p:cNvSpPr>
              <a:spLocks noChangeArrowheads="1"/>
            </p:cNvSpPr>
            <p:nvPr/>
          </p:nvSpPr>
          <p:spPr bwMode="auto">
            <a:xfrm>
              <a:off x="4563" y="1893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55.1%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59" name="Rectangle 67"/>
            <p:cNvSpPr>
              <a:spLocks noChangeArrowheads="1"/>
            </p:cNvSpPr>
            <p:nvPr/>
          </p:nvSpPr>
          <p:spPr bwMode="auto">
            <a:xfrm>
              <a:off x="4589" y="1679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55.6%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0" name="Rectangle 68"/>
            <p:cNvSpPr>
              <a:spLocks noChangeArrowheads="1"/>
            </p:cNvSpPr>
            <p:nvPr/>
          </p:nvSpPr>
          <p:spPr bwMode="auto">
            <a:xfrm>
              <a:off x="4759" y="1475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59.4%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1" name="Rectangle 69"/>
            <p:cNvSpPr>
              <a:spLocks noChangeArrowheads="1"/>
            </p:cNvSpPr>
            <p:nvPr/>
          </p:nvSpPr>
          <p:spPr bwMode="auto">
            <a:xfrm>
              <a:off x="5110" y="1270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66.9%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2" name="Rectangle 70"/>
            <p:cNvSpPr>
              <a:spLocks noChangeArrowheads="1"/>
            </p:cNvSpPr>
            <p:nvPr/>
          </p:nvSpPr>
          <p:spPr bwMode="auto">
            <a:xfrm>
              <a:off x="5127" y="1056"/>
              <a:ext cx="29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67.3%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3" name="Rectangle 71"/>
            <p:cNvSpPr>
              <a:spLocks noChangeArrowheads="1"/>
            </p:cNvSpPr>
            <p:nvPr/>
          </p:nvSpPr>
          <p:spPr bwMode="auto">
            <a:xfrm>
              <a:off x="1898" y="3620"/>
              <a:ext cx="1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4" name="Rectangle 72"/>
            <p:cNvSpPr>
              <a:spLocks noChangeArrowheads="1"/>
            </p:cNvSpPr>
            <p:nvPr/>
          </p:nvSpPr>
          <p:spPr bwMode="auto">
            <a:xfrm>
              <a:off x="2334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10%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5" name="Rectangle 73"/>
            <p:cNvSpPr>
              <a:spLocks noChangeArrowheads="1"/>
            </p:cNvSpPr>
            <p:nvPr/>
          </p:nvSpPr>
          <p:spPr bwMode="auto">
            <a:xfrm>
              <a:off x="2804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20%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6" name="Rectangle 74"/>
            <p:cNvSpPr>
              <a:spLocks noChangeArrowheads="1"/>
            </p:cNvSpPr>
            <p:nvPr/>
          </p:nvSpPr>
          <p:spPr bwMode="auto">
            <a:xfrm>
              <a:off x="3265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30%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7" name="Rectangle 75"/>
            <p:cNvSpPr>
              <a:spLocks noChangeArrowheads="1"/>
            </p:cNvSpPr>
            <p:nvPr/>
          </p:nvSpPr>
          <p:spPr bwMode="auto">
            <a:xfrm>
              <a:off x="3726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40%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8" name="Rectangle 76"/>
            <p:cNvSpPr>
              <a:spLocks noChangeArrowheads="1"/>
            </p:cNvSpPr>
            <p:nvPr/>
          </p:nvSpPr>
          <p:spPr bwMode="auto">
            <a:xfrm>
              <a:off x="4187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50%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69" name="Rectangle 77"/>
            <p:cNvSpPr>
              <a:spLocks noChangeArrowheads="1"/>
            </p:cNvSpPr>
            <p:nvPr/>
          </p:nvSpPr>
          <p:spPr bwMode="auto">
            <a:xfrm>
              <a:off x="4657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60%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0" name="Rectangle 78"/>
            <p:cNvSpPr>
              <a:spLocks noChangeArrowheads="1"/>
            </p:cNvSpPr>
            <p:nvPr/>
          </p:nvSpPr>
          <p:spPr bwMode="auto">
            <a:xfrm>
              <a:off x="5118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70%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1" name="Rectangle 79"/>
            <p:cNvSpPr>
              <a:spLocks noChangeArrowheads="1"/>
            </p:cNvSpPr>
            <p:nvPr/>
          </p:nvSpPr>
          <p:spPr bwMode="auto">
            <a:xfrm>
              <a:off x="5516" y="3620"/>
              <a:ext cx="2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80%</a:t>
              </a:r>
              <a:endParaRPr kumimoji="0" lang="en-US" altLang="zh-TW" sz="24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2" name="Rectangle 80"/>
            <p:cNvSpPr>
              <a:spLocks noChangeArrowheads="1"/>
            </p:cNvSpPr>
            <p:nvPr/>
          </p:nvSpPr>
          <p:spPr bwMode="auto">
            <a:xfrm>
              <a:off x="759" y="3344"/>
              <a:ext cx="114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IT/Information Security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3" name="Rectangle 81"/>
            <p:cNvSpPr>
              <a:spLocks noChangeArrowheads="1"/>
            </p:cNvSpPr>
            <p:nvPr/>
          </p:nvSpPr>
          <p:spPr bwMode="auto">
            <a:xfrm>
              <a:off x="57" y="3140"/>
              <a:ext cx="183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Application dev/test/deploy platform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4" name="Rectangle 82"/>
            <p:cNvSpPr>
              <a:spLocks noChangeArrowheads="1"/>
            </p:cNvSpPr>
            <p:nvPr/>
          </p:nvSpPr>
          <p:spPr bwMode="auto">
            <a:xfrm>
              <a:off x="349" y="2935"/>
              <a:ext cx="151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Business Intelligence/Analytics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5" name="Rectangle 83"/>
            <p:cNvSpPr>
              <a:spLocks noChangeArrowheads="1"/>
            </p:cNvSpPr>
            <p:nvPr/>
          </p:nvSpPr>
          <p:spPr bwMode="auto">
            <a:xfrm>
              <a:off x="559" y="2721"/>
              <a:ext cx="133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Server capacity on demand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6" name="Rectangle 84"/>
            <p:cNvSpPr>
              <a:spLocks noChangeArrowheads="1"/>
            </p:cNvSpPr>
            <p:nvPr/>
          </p:nvSpPr>
          <p:spPr bwMode="auto">
            <a:xfrm>
              <a:off x="650" y="2516"/>
              <a:ext cx="124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IT Management software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7" name="Rectangle 85"/>
            <p:cNvSpPr>
              <a:spLocks noChangeArrowheads="1"/>
            </p:cNvSpPr>
            <p:nvPr/>
          </p:nvSpPr>
          <p:spPr bwMode="auto">
            <a:xfrm>
              <a:off x="488" y="2312"/>
              <a:ext cx="139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Storage capacity on demand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8" name="Rectangle 86"/>
            <p:cNvSpPr>
              <a:spLocks noChangeArrowheads="1"/>
            </p:cNvSpPr>
            <p:nvPr/>
          </p:nvSpPr>
          <p:spPr bwMode="auto">
            <a:xfrm>
              <a:off x="163" y="2098"/>
              <a:ext cx="170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Data/Content Distribution services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79" name="Rectangle 87"/>
            <p:cNvSpPr>
              <a:spLocks noChangeArrowheads="1"/>
            </p:cNvSpPr>
            <p:nvPr/>
          </p:nvSpPr>
          <p:spPr bwMode="auto">
            <a:xfrm>
              <a:off x="574" y="1893"/>
              <a:ext cx="130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Personal productivity apps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80" name="Rectangle 88"/>
            <p:cNvSpPr>
              <a:spLocks noChangeArrowheads="1"/>
            </p:cNvSpPr>
            <p:nvPr/>
          </p:nvSpPr>
          <p:spPr bwMode="auto">
            <a:xfrm>
              <a:off x="399" y="1688"/>
              <a:ext cx="146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Business apps (CRM, HR, ERP)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81" name="Rectangle 89"/>
            <p:cNvSpPr>
              <a:spLocks noChangeArrowheads="1"/>
            </p:cNvSpPr>
            <p:nvPr/>
          </p:nvSpPr>
          <p:spPr bwMode="auto">
            <a:xfrm>
              <a:off x="297" y="1475"/>
              <a:ext cx="160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Data Back-up or Archive services</a:t>
              </a:r>
              <a:endParaRPr kumimoji="0" lang="en-US" altLang="zh-TW" sz="1500" b="0" i="0" u="none" strike="noStrike" kern="0" cap="none" spc="0" normalizeH="0" baseline="0" noProof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82" name="Rectangle 90"/>
            <p:cNvSpPr>
              <a:spLocks noChangeArrowheads="1"/>
            </p:cNvSpPr>
            <p:nvPr/>
          </p:nvSpPr>
          <p:spPr bwMode="auto">
            <a:xfrm>
              <a:off x="87" y="1270"/>
              <a:ext cx="178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Web applications/Web serving</a:t>
              </a:r>
              <a:endParaRPr kumimoji="0" lang="en-US" altLang="zh-TW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sp>
          <p:nvSpPr>
            <p:cNvPr id="483" name="Rectangle 91"/>
            <p:cNvSpPr>
              <a:spLocks noChangeArrowheads="1"/>
            </p:cNvSpPr>
            <p:nvPr/>
          </p:nvSpPr>
          <p:spPr bwMode="auto">
            <a:xfrm>
              <a:off x="332" y="1065"/>
              <a:ext cx="15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rPr>
                <a:t>Collaboration applications</a:t>
              </a:r>
              <a:endParaRPr kumimoji="0" lang="en-US" altLang="zh-TW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13064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11560" y="170080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800" kern="0" dirty="0">
                <a:solidFill>
                  <a:srgbClr val="013064"/>
                </a:solidFill>
                <a:ea typeface="新細明體" pitchFamily="18" charset="-120"/>
              </a:rPr>
              <a:t>Q: Rate your </a:t>
            </a:r>
            <a:r>
              <a:rPr lang="en-US" altLang="zh-TW" sz="2800" kern="0" dirty="0">
                <a:solidFill>
                  <a:srgbClr val="333399"/>
                </a:solidFill>
                <a:ea typeface="新細明體" pitchFamily="18" charset="-120"/>
              </a:rPr>
              <a:t>likelihood to pursue </a:t>
            </a:r>
            <a:r>
              <a:rPr lang="en-US" altLang="zh-TW" sz="2800" kern="0" dirty="0">
                <a:solidFill>
                  <a:srgbClr val="013064"/>
                </a:solidFill>
                <a:ea typeface="新細明體" pitchFamily="18" charset="-120"/>
              </a:rPr>
              <a:t>the cloud model for the following 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4F3E-2247-4090-A903-E73A79FD4270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en-US" altLang="en-US" dirty="0" smtClean="0"/>
              <a:t>Compared with Traditional IT</a:t>
            </a:r>
            <a:endParaRPr lang="zh-TW" altLang="en-US" dirty="0"/>
          </a:p>
        </p:txBody>
      </p:sp>
      <p:graphicFrame>
        <p:nvGraphicFramePr>
          <p:cNvPr id="12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105425"/>
              </p:ext>
            </p:extLst>
          </p:nvPr>
        </p:nvGraphicFramePr>
        <p:xfrm>
          <a:off x="457200" y="1905000"/>
          <a:ext cx="8291265" cy="442677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30624"/>
                <a:gridCol w="2808312"/>
                <a:gridCol w="2952329"/>
              </a:tblGrid>
              <a:tr h="355473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Traditional IT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Cloud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8583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Servers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Large capacities </a:t>
                      </a:r>
                    </a:p>
                    <a:p>
                      <a:pPr algn="l"/>
                      <a:r>
                        <a:rPr lang="en-US" altLang="zh-TW" sz="2400" dirty="0" smtClean="0"/>
                        <a:t>Multi-year leases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On demand, </a:t>
                      </a:r>
                    </a:p>
                    <a:p>
                      <a:pPr algn="l"/>
                      <a:r>
                        <a:rPr lang="en-US" altLang="zh-TW" sz="2400" dirty="0" smtClean="0"/>
                        <a:t>pay-as-you-go</a:t>
                      </a:r>
                      <a:endParaRPr lang="zh-TW" altLang="en-US" sz="2400" dirty="0"/>
                    </a:p>
                  </a:txBody>
                  <a:tcPr/>
                </a:tc>
              </a:tr>
              <a:tr h="8886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Software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Software licenses</a:t>
                      </a:r>
                      <a:r>
                        <a:rPr lang="en-US" altLang="zh-TW" sz="2400" baseline="0" dirty="0" smtClean="0"/>
                        <a:t> by seat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Pay by the month</a:t>
                      </a:r>
                      <a:endParaRPr lang="zh-TW" altLang="en-US" sz="2400" dirty="0"/>
                    </a:p>
                  </a:txBody>
                  <a:tcPr/>
                </a:tc>
              </a:tr>
              <a:tr h="133383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Infrastructure capacity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Large increments</a:t>
                      </a:r>
                    </a:p>
                    <a:p>
                      <a:pPr algn="l"/>
                      <a:r>
                        <a:rPr lang="en-US" altLang="zh-TW" sz="2400" dirty="0" smtClean="0"/>
                        <a:t>with up-front capital costs 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Allow capacity to be obtained on just what is needed</a:t>
                      </a:r>
                      <a:endParaRPr lang="zh-TW" altLang="en-US" sz="2400" dirty="0"/>
                    </a:p>
                  </a:txBody>
                  <a:tcPr/>
                </a:tc>
              </a:tr>
              <a:tr h="8886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Rapid provision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 2 to 3 weeks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/>
                        <a:t>I</a:t>
                      </a:r>
                      <a:r>
                        <a:rPr lang="en-US" altLang="zh-TW" sz="2400" baseline="0" dirty="0" smtClean="0"/>
                        <a:t>n minutes to hours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F54B-577C-4192-98C3-608F27695E08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3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IT </a:t>
            </a:r>
            <a:r>
              <a:rPr lang="en-US" dirty="0"/>
              <a:t>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28</a:t>
            </a:fld>
            <a:endParaRPr lang="zh-TW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799456"/>
              </p:ext>
            </p:extLst>
          </p:nvPr>
        </p:nvGraphicFramePr>
        <p:xfrm>
          <a:off x="611560" y="1752600"/>
          <a:ext cx="8136903" cy="4702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90136"/>
                <a:gridCol w="2879191"/>
                <a:gridCol w="2967576"/>
              </a:tblGrid>
              <a:tr h="36670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Traditional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Cloud Computing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007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/>
                        <a:t>Invest</a:t>
                      </a:r>
                      <a:r>
                        <a:rPr lang="en-US" sz="2400" b="0" i="0" baseline="0" dirty="0" smtClean="0"/>
                        <a:t>ment Risk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Enterprise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</a:rPr>
                        <a:t> take the risk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Cloud reduces the risk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6007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/>
                        <a:t>Infrastructure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Enterprise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</a:rPr>
                        <a:t> own the infrastructure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Cloud provider own the infrastructure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6007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/>
                        <a:t>Business focus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Need to own its 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</a:rPr>
                        <a:t>IT department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Cloud provider take care everything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953439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/>
                        <a:t>Payment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Investment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</a:rPr>
                        <a:t> and human resource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Enterprise pay as the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</a:rPr>
                        <a:t> service used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6007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/>
                        <a:t>Time duration</a:t>
                      </a:r>
                      <a:endParaRPr lang="en-US" sz="24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Long establish</a:t>
                      </a:r>
                      <a:r>
                        <a:rPr lang="en-US" sz="2400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dirty="0" smtClean="0">
                          <a:solidFill>
                            <a:schemeClr val="tx1"/>
                          </a:solidFill>
                        </a:rPr>
                        <a:t>Fast to business ready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B9C9-93EE-4936-89AF-351B74B9DB0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Cloud Computing Players</a:t>
            </a:r>
            <a:endParaRPr lang="zh-TW" altLang="en-US" sz="3200" dirty="0"/>
          </a:p>
        </p:txBody>
      </p:sp>
      <p:grpSp>
        <p:nvGrpSpPr>
          <p:cNvPr id="3" name="Group 60"/>
          <p:cNvGrpSpPr>
            <a:grpSpLocks noGrp="1"/>
          </p:cNvGrpSpPr>
          <p:nvPr/>
        </p:nvGrpSpPr>
        <p:grpSpPr bwMode="auto">
          <a:xfrm>
            <a:off x="390364" y="1628800"/>
            <a:ext cx="8363272" cy="4741987"/>
            <a:chOff x="763" y="768"/>
            <a:chExt cx="4230" cy="3160"/>
          </a:xfrm>
        </p:grpSpPr>
        <p:pic>
          <p:nvPicPr>
            <p:cNvPr id="46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" y="768"/>
              <a:ext cx="3929" cy="15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11" descr="IBM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0" y="2320"/>
              <a:ext cx="556" cy="278"/>
            </a:xfrm>
            <a:prstGeom prst="rect">
              <a:avLst/>
            </a:prstGeom>
            <a:noFill/>
          </p:spPr>
        </p:pic>
        <p:pic>
          <p:nvPicPr>
            <p:cNvPr id="48" name="Picture 12" descr="Open Text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78" y="2318"/>
              <a:ext cx="648" cy="325"/>
            </a:xfrm>
            <a:prstGeom prst="rect">
              <a:avLst/>
            </a:prstGeom>
            <a:noFill/>
          </p:spPr>
        </p:pic>
        <p:pic>
          <p:nvPicPr>
            <p:cNvPr id="49" name="Picture 13" descr="Oracl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95" y="2616"/>
              <a:ext cx="649" cy="324"/>
            </a:xfrm>
            <a:prstGeom prst="rect">
              <a:avLst/>
            </a:prstGeom>
            <a:noFill/>
          </p:spPr>
        </p:pic>
        <p:pic>
          <p:nvPicPr>
            <p:cNvPr id="50" name="Picture 14" descr="Alcatel Lucent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35" y="2318"/>
              <a:ext cx="649" cy="325"/>
            </a:xfrm>
            <a:prstGeom prst="rect">
              <a:avLst/>
            </a:prstGeom>
            <a:noFill/>
          </p:spPr>
        </p:pic>
        <p:pic>
          <p:nvPicPr>
            <p:cNvPr id="51" name="Picture 15" descr="Horn Group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16" y="2352"/>
              <a:ext cx="577" cy="288"/>
            </a:xfrm>
            <a:prstGeom prst="rect">
              <a:avLst/>
            </a:prstGeom>
            <a:noFill/>
          </p:spPr>
        </p:pic>
        <p:pic>
          <p:nvPicPr>
            <p:cNvPr id="52" name="Picture 16" descr="novell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65" y="2323"/>
              <a:ext cx="567" cy="284"/>
            </a:xfrm>
            <a:prstGeom prst="rect">
              <a:avLst/>
            </a:prstGeom>
            <a:noFill/>
          </p:spPr>
        </p:pic>
        <p:pic>
          <p:nvPicPr>
            <p:cNvPr id="53" name="Picture 17" descr="Acquia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33" y="3094"/>
              <a:ext cx="649" cy="324"/>
            </a:xfrm>
            <a:prstGeom prst="rect">
              <a:avLst/>
            </a:prstGeom>
            <a:noFill/>
          </p:spPr>
        </p:pic>
        <p:pic>
          <p:nvPicPr>
            <p:cNvPr id="54" name="Picture 18" descr="Alfresco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85" y="2868"/>
              <a:ext cx="649" cy="325"/>
            </a:xfrm>
            <a:prstGeom prst="rect">
              <a:avLst/>
            </a:prstGeom>
            <a:noFill/>
          </p:spPr>
        </p:pic>
        <p:pic>
          <p:nvPicPr>
            <p:cNvPr id="55" name="Picture 19" descr="ConnectBeam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03" y="3071"/>
              <a:ext cx="712" cy="356"/>
            </a:xfrm>
            <a:prstGeom prst="rect">
              <a:avLst/>
            </a:prstGeom>
            <a:noFill/>
          </p:spPr>
        </p:pic>
        <p:pic>
          <p:nvPicPr>
            <p:cNvPr id="56" name="Picture 20" descr="IGLOO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05" y="2868"/>
              <a:ext cx="648" cy="325"/>
            </a:xfrm>
            <a:prstGeom prst="rect">
              <a:avLst/>
            </a:prstGeom>
            <a:noFill/>
          </p:spPr>
        </p:pic>
        <p:pic>
          <p:nvPicPr>
            <p:cNvPr id="57" name="Picture 21" descr="Inquira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56" y="3168"/>
              <a:ext cx="649" cy="325"/>
            </a:xfrm>
            <a:prstGeom prst="rect">
              <a:avLst/>
            </a:prstGeom>
            <a:noFill/>
          </p:spPr>
        </p:pic>
        <p:pic>
          <p:nvPicPr>
            <p:cNvPr id="58" name="Picture 22" descr="jive">
              <a:hlinkClick r:id="rId25"/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07" y="2922"/>
              <a:ext cx="451" cy="226"/>
            </a:xfrm>
            <a:prstGeom prst="rect">
              <a:avLst/>
            </a:prstGeom>
            <a:noFill/>
          </p:spPr>
        </p:pic>
        <p:pic>
          <p:nvPicPr>
            <p:cNvPr id="59" name="Picture 23" descr="liquidplanner">
              <a:hlinkClick r:id="rId27"/>
            </p:cNvPr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2236" y="2931"/>
              <a:ext cx="433" cy="217"/>
            </a:xfrm>
            <a:prstGeom prst="rect">
              <a:avLst/>
            </a:prstGeom>
            <a:noFill/>
          </p:spPr>
        </p:pic>
        <p:pic>
          <p:nvPicPr>
            <p:cNvPr id="60" name="Picture 24" descr="nGenera Corporation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533" y="2859"/>
              <a:ext cx="649" cy="325"/>
            </a:xfrm>
            <a:prstGeom prst="rect">
              <a:avLst/>
            </a:prstGeom>
            <a:noFill/>
          </p:spPr>
        </p:pic>
        <p:pic>
          <p:nvPicPr>
            <p:cNvPr id="61" name="Picture 25" descr="Remy Corporation">
              <a:hlinkClick r:id="rId31"/>
            </p:cNvPr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794" y="2377"/>
              <a:ext cx="514" cy="257"/>
            </a:xfrm>
            <a:prstGeom prst="rect">
              <a:avLst/>
            </a:prstGeom>
            <a:noFill/>
          </p:spPr>
        </p:pic>
        <p:pic>
          <p:nvPicPr>
            <p:cNvPr id="62" name="Picture 26" descr="Socialtext">
              <a:hlinkClick r:id="rId33"/>
            </p:cNvPr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776" y="2562"/>
              <a:ext cx="793" cy="396"/>
            </a:xfrm>
            <a:prstGeom prst="rect">
              <a:avLst/>
            </a:prstGeom>
            <a:noFill/>
          </p:spPr>
        </p:pic>
        <p:pic>
          <p:nvPicPr>
            <p:cNvPr id="63" name="Picture 27" descr="Spigit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812" y="2859"/>
              <a:ext cx="649" cy="325"/>
            </a:xfrm>
            <a:prstGeom prst="rect">
              <a:avLst/>
            </a:prstGeom>
            <a:noFill/>
          </p:spPr>
        </p:pic>
        <p:pic>
          <p:nvPicPr>
            <p:cNvPr id="64" name="Picture 28" descr="Telligent">
              <a:hlinkClick r:id="rId37"/>
            </p:cNvPr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2434" y="2607"/>
              <a:ext cx="649" cy="324"/>
            </a:xfrm>
            <a:prstGeom prst="rect">
              <a:avLst/>
            </a:prstGeom>
            <a:noFill/>
          </p:spPr>
        </p:pic>
        <p:pic>
          <p:nvPicPr>
            <p:cNvPr id="65" name="Picture 29" descr="Trampoline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3129" y="2616"/>
              <a:ext cx="713" cy="261"/>
            </a:xfrm>
            <a:prstGeom prst="rect">
              <a:avLst/>
            </a:prstGeom>
            <a:noFill/>
          </p:spPr>
        </p:pic>
        <p:pic>
          <p:nvPicPr>
            <p:cNvPr id="66" name="Picture 30" descr="Worklight">
              <a:hlinkClick r:id="rId41"/>
            </p:cNvPr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3903" y="2589"/>
              <a:ext cx="649" cy="324"/>
            </a:xfrm>
            <a:prstGeom prst="rect">
              <a:avLst/>
            </a:prstGeom>
            <a:noFill/>
          </p:spPr>
        </p:pic>
        <p:pic>
          <p:nvPicPr>
            <p:cNvPr id="67" name="Picture 31" descr="elastra">
              <a:hlinkClick r:id="rId43"/>
            </p:cNvPr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2145" y="3521"/>
              <a:ext cx="504" cy="101"/>
            </a:xfrm>
            <a:prstGeom prst="rect">
              <a:avLst/>
            </a:prstGeom>
            <a:noFill/>
          </p:spPr>
        </p:pic>
        <p:pic>
          <p:nvPicPr>
            <p:cNvPr id="68" name="Picture 32" descr="banner_new_08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3804" y="3233"/>
              <a:ext cx="997" cy="206"/>
            </a:xfrm>
            <a:prstGeom prst="rect">
              <a:avLst/>
            </a:prstGeom>
            <a:noFill/>
          </p:spPr>
        </p:pic>
        <p:pic>
          <p:nvPicPr>
            <p:cNvPr id="69" name="Picture 33" descr="Netrics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1213" y="3633"/>
              <a:ext cx="676" cy="270"/>
            </a:xfrm>
            <a:prstGeom prst="rect">
              <a:avLst/>
            </a:prstGeom>
            <a:noFill/>
          </p:spPr>
        </p:pic>
        <p:pic>
          <p:nvPicPr>
            <p:cNvPr id="70" name="Picture 34" descr="CloudWorks Logo">
              <a:hlinkClick r:id="rId47"/>
            </p:cNvPr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3964" y="3431"/>
              <a:ext cx="816" cy="144"/>
            </a:xfrm>
            <a:prstGeom prst="rect">
              <a:avLst/>
            </a:prstGeom>
            <a:noFill/>
          </p:spPr>
        </p:pic>
        <p:pic>
          <p:nvPicPr>
            <p:cNvPr id="71" name="Picture 35" descr="Appistry">
              <a:hlinkClick r:id="rId49"/>
            </p:cNvPr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3097" y="3665"/>
              <a:ext cx="234" cy="262"/>
            </a:xfrm>
            <a:prstGeom prst="rect">
              <a:avLst/>
            </a:prstGeom>
            <a:noFill/>
          </p:spPr>
        </p:pic>
        <p:pic>
          <p:nvPicPr>
            <p:cNvPr id="72" name="Picture 36" descr="logoNirvanix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763" y="3622"/>
              <a:ext cx="383" cy="253"/>
            </a:xfrm>
            <a:prstGeom prst="rect">
              <a:avLst/>
            </a:prstGeom>
            <a:noFill/>
          </p:spPr>
        </p:pic>
        <p:pic>
          <p:nvPicPr>
            <p:cNvPr id="73" name="Picture 37" descr="skytap-logo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1998" y="3686"/>
              <a:ext cx="1000" cy="242"/>
            </a:xfrm>
            <a:prstGeom prst="rect">
              <a:avLst/>
            </a:prstGeom>
            <a:noFill/>
          </p:spPr>
        </p:pic>
        <p:pic>
          <p:nvPicPr>
            <p:cNvPr id="74" name="Picture 38" descr="ServePath Dedicated Server Hosting">
              <a:hlinkClick r:id="rId53"/>
            </p:cNvPr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317" y="3457"/>
              <a:ext cx="594" cy="120"/>
            </a:xfrm>
            <a:prstGeom prst="rect">
              <a:avLst/>
            </a:prstGeom>
            <a:noFill/>
          </p:spPr>
        </p:pic>
        <p:pic>
          <p:nvPicPr>
            <p:cNvPr id="75" name="Picture 39" descr="ParaScale Cloud Storage Software">
              <a:hlinkClick r:id="rId55"/>
            </p:cNvPr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822" y="3442"/>
              <a:ext cx="645" cy="161"/>
            </a:xfrm>
            <a:prstGeom prst="rect">
              <a:avLst/>
            </a:prstGeom>
            <a:noFill/>
          </p:spPr>
        </p:pic>
        <p:pic>
          <p:nvPicPr>
            <p:cNvPr id="76" name="Picture 40" descr="3Tera utility computing logo">
              <a:hlinkClick r:id="rId57"/>
            </p:cNvPr>
            <p:cNvPicPr>
              <a:picLocks noChangeAspect="1" noChangeArrowheads="1"/>
            </p:cNvPicPr>
            <p:nvPr/>
          </p:nvPicPr>
          <p:blipFill>
            <a:blip r:embed="rId58" cstate="print"/>
            <a:srcRect r="56229"/>
            <a:stretch>
              <a:fillRect/>
            </a:stretch>
          </p:blipFill>
          <p:spPr bwMode="auto">
            <a:xfrm>
              <a:off x="1615" y="3436"/>
              <a:ext cx="431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1"/>
            <p:cNvPicPr>
              <a:picLocks noChangeAspect="1" noChangeArrowheads="1"/>
            </p:cNvPicPr>
            <p:nvPr/>
          </p:nvPicPr>
          <p:blipFill>
            <a:blip r:embed="rId59" cstate="print"/>
            <a:srcRect l="11252" t="11646" r="62820" b="81520"/>
            <a:stretch>
              <a:fillRect/>
            </a:stretch>
          </p:blipFill>
          <p:spPr bwMode="auto">
            <a:xfrm>
              <a:off x="3049" y="3280"/>
              <a:ext cx="748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8" name="Picture 42" descr="46684ab8e6a82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2731" y="3478"/>
              <a:ext cx="519" cy="160"/>
            </a:xfrm>
            <a:prstGeom prst="rect">
              <a:avLst/>
            </a:prstGeom>
            <a:noFill/>
          </p:spPr>
        </p:pic>
        <p:sp>
          <p:nvSpPr>
            <p:cNvPr id="79" name="Rectangle 48"/>
            <p:cNvSpPr>
              <a:spLocks noChangeArrowheads="1"/>
            </p:cNvSpPr>
            <p:nvPr/>
          </p:nvSpPr>
          <p:spPr bwMode="auto">
            <a:xfrm>
              <a:off x="912" y="768"/>
              <a:ext cx="1200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0" name="Picture 49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1440" y="816"/>
              <a:ext cx="624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" name="Picture 50" descr="Google_wordmark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766" y="872"/>
              <a:ext cx="626" cy="232"/>
            </a:xfrm>
            <a:prstGeom prst="rect">
              <a:avLst/>
            </a:prstGeom>
            <a:noFill/>
          </p:spPr>
        </p:pic>
        <p:sp>
          <p:nvSpPr>
            <p:cNvPr id="82" name="Rectangle 53"/>
            <p:cNvSpPr>
              <a:spLocks noChangeArrowheads="1"/>
            </p:cNvSpPr>
            <p:nvPr/>
          </p:nvSpPr>
          <p:spPr bwMode="auto">
            <a:xfrm>
              <a:off x="3408" y="768"/>
              <a:ext cx="720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3" name="Picture 55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3456" y="864"/>
              <a:ext cx="624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" name="Picture 57" descr="hp-logo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3984" y="2352"/>
              <a:ext cx="384" cy="248"/>
            </a:xfrm>
            <a:prstGeom prst="rect">
              <a:avLst/>
            </a:prstGeom>
            <a:noFill/>
          </p:spPr>
        </p:pic>
        <p:sp>
          <p:nvSpPr>
            <p:cNvPr id="85" name="Rectangle 59"/>
            <p:cNvSpPr>
              <a:spLocks noChangeArrowheads="1"/>
            </p:cNvSpPr>
            <p:nvPr/>
          </p:nvSpPr>
          <p:spPr bwMode="auto">
            <a:xfrm>
              <a:off x="3456" y="768"/>
              <a:ext cx="624" cy="240"/>
            </a:xfrm>
            <a:prstGeom prst="rect">
              <a:avLst/>
            </a:prstGeom>
            <a:solidFill>
              <a:srgbClr val="FFFFFF">
                <a:alpha val="12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A6D09-A3D8-461C-8287-583C8F9FC9B8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2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First-generation </a:t>
            </a:r>
            <a:r>
              <a:rPr lang="en-US" altLang="zh-TW" dirty="0" smtClean="0"/>
              <a:t>Machines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9971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1946 ENIAC: first electronic general purpose computer</a:t>
            </a:r>
          </a:p>
          <a:p>
            <a:endParaRPr lang="en-US" altLang="zh-TW" dirty="0" smtClean="0"/>
          </a:p>
          <a:p>
            <a:r>
              <a:rPr lang="en-US" altLang="zh-TW" dirty="0"/>
              <a:t>In </a:t>
            </a:r>
            <a:r>
              <a:rPr lang="en-US" altLang="zh-TW" dirty="0" smtClean="0"/>
              <a:t>1954, </a:t>
            </a:r>
            <a:r>
              <a:rPr lang="en-US" altLang="zh-TW" dirty="0"/>
              <a:t>IBM 650</a:t>
            </a:r>
          </a:p>
          <a:p>
            <a:pPr lvl="1"/>
            <a:r>
              <a:rPr lang="en-US" altLang="zh-TW" dirty="0"/>
              <a:t>Main body 900 kg, </a:t>
            </a:r>
          </a:p>
          <a:p>
            <a:pPr lvl="1"/>
            <a:r>
              <a:rPr lang="en-US" altLang="zh-TW" dirty="0"/>
              <a:t>Power supply 1350 kg</a:t>
            </a:r>
          </a:p>
          <a:p>
            <a:pPr lvl="1"/>
            <a:r>
              <a:rPr lang="en-US" altLang="zh-TW" dirty="0"/>
              <a:t>Size: 1.5m*0.9m*1.8 m</a:t>
            </a:r>
          </a:p>
          <a:p>
            <a:pPr lvl="1"/>
            <a:r>
              <a:rPr lang="en-US" altLang="zh-TW" dirty="0"/>
              <a:t>Memory: </a:t>
            </a:r>
            <a:r>
              <a:rPr lang="nl-NL" altLang="zh-TW" dirty="0"/>
              <a:t>2,000 ten-digit word</a:t>
            </a:r>
          </a:p>
          <a:p>
            <a:endParaRPr lang="en-US" altLang="zh-TW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348880"/>
            <a:ext cx="2794000" cy="21336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5EF-4D0A-47BD-9230-CEC388355143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History and Trend of Computing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What is Cloud Computing?</a:t>
            </a:r>
          </a:p>
          <a:p>
            <a:pPr marL="457200" lvl="1" indent="0">
              <a:buNone/>
            </a:pPr>
            <a:endParaRPr lang="en-US" altLang="zh-TW" dirty="0" smtClean="0"/>
          </a:p>
          <a:p>
            <a:r>
              <a:rPr lang="en-US" altLang="zh-TW" dirty="0" smtClean="0">
                <a:solidFill>
                  <a:srgbClr val="B2B2B2"/>
                </a:solidFill>
              </a:rPr>
              <a:t>Cloud Enabling Technologies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6327-6DC3-429A-874E-24096F06F25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7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“Cloud”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00808"/>
            <a:ext cx="8352928" cy="233285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The term “cloud” is often used as a metaphor for the Internet.</a:t>
            </a:r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590800"/>
            <a:ext cx="5080000" cy="37592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550B-F28E-4C02-96D3-ABD8F58EB124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1983 Sun Microsystems founded: Theme: The Network is the Computer</a:t>
            </a:r>
          </a:p>
          <a:p>
            <a:r>
              <a:rPr lang="en-US" dirty="0"/>
              <a:t>1993 Sun Microsystems CTO Eric Schmidt: </a:t>
            </a:r>
            <a:r>
              <a:rPr lang="en-US" dirty="0">
                <a:solidFill>
                  <a:srgbClr val="FF0000"/>
                </a:solidFill>
              </a:rPr>
              <a:t>When the network becomes as fast as the processor, the computer hollows out and spreads across the network</a:t>
            </a:r>
          </a:p>
          <a:p>
            <a:r>
              <a:rPr lang="en-US" dirty="0" smtClean="0"/>
              <a:t>August </a:t>
            </a:r>
            <a:r>
              <a:rPr lang="en-US" dirty="0"/>
              <a:t>2006: Eric Schmidt coined “Cloud Computing” for server clusters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B77-9014-4C07-873C-0CBD50E28BB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8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October 2004: Google offered Gmail service</a:t>
            </a:r>
          </a:p>
          <a:p>
            <a:r>
              <a:rPr lang="en-US" dirty="0"/>
              <a:t>March 2006: Amazon offered Amazon S3 (Simple Storage Service) service</a:t>
            </a:r>
          </a:p>
          <a:p>
            <a:r>
              <a:rPr lang="en-US" dirty="0"/>
              <a:t>June 2006 </a:t>
            </a:r>
            <a:r>
              <a:rPr lang="en-US" dirty="0" smtClean="0"/>
              <a:t>Microsoft </a:t>
            </a:r>
            <a:r>
              <a:rPr lang="en-US" dirty="0"/>
              <a:t>Ray Ozzie: Software + Service</a:t>
            </a:r>
          </a:p>
          <a:p>
            <a:r>
              <a:rPr lang="en-US" dirty="0"/>
              <a:t>December 2006: Amazon offered Amazon EC2 (Elastic Compute Cloud) service</a:t>
            </a:r>
          </a:p>
          <a:p>
            <a:r>
              <a:rPr lang="en-US" dirty="0"/>
              <a:t>January 2008: </a:t>
            </a:r>
            <a:r>
              <a:rPr lang="en-US" dirty="0" err="1"/>
              <a:t>Saleforce</a:t>
            </a:r>
            <a:r>
              <a:rPr lang="en-US" dirty="0"/>
              <a:t> offered </a:t>
            </a:r>
            <a:r>
              <a:rPr lang="en-US" dirty="0" err="1" smtClean="0"/>
              <a:t>Force.com</a:t>
            </a:r>
            <a:endParaRPr lang="en-US" dirty="0"/>
          </a:p>
          <a:p>
            <a:r>
              <a:rPr lang="en-US" dirty="0"/>
              <a:t>April 2008: Google offered Google App Engine </a:t>
            </a:r>
            <a:endParaRPr lang="en-US" dirty="0" smtClean="0"/>
          </a:p>
          <a:p>
            <a:r>
              <a:rPr lang="en-US" dirty="0" smtClean="0"/>
              <a:t>October </a:t>
            </a:r>
            <a:r>
              <a:rPr lang="en-US" dirty="0"/>
              <a:t>2008: Microsoft offered Window Azure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B77-9014-4C07-873C-0CBD50E28BB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4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Disclaimers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075240" cy="4525963"/>
          </a:xfrm>
        </p:spPr>
        <p:txBody>
          <a:bodyPr/>
          <a:lstStyle/>
          <a:p>
            <a:r>
              <a:rPr lang="en-US" dirty="0" smtClean="0"/>
              <a:t>Oracle CEO </a:t>
            </a:r>
            <a:r>
              <a:rPr lang="en-US" b="1" i="1" dirty="0" smtClean="0"/>
              <a:t>Larry Ellison</a:t>
            </a:r>
          </a:p>
          <a:p>
            <a:pPr lvl="1"/>
            <a:r>
              <a:rPr lang="en-US" dirty="0" smtClean="0"/>
              <a:t>We’ve redefined Cloud Computing to include everything that we already do. I don’t understand what we would do differently other than change the wording of some of our ads.</a:t>
            </a:r>
          </a:p>
        </p:txBody>
      </p:sp>
      <p:pic>
        <p:nvPicPr>
          <p:cNvPr id="1032" name="Picture 8" descr="http://si.wsj.net/public/resources/images/OB-DN021_0420el_G_20090420094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657600"/>
            <a:ext cx="3345933" cy="2232639"/>
          </a:xfrm>
          <a:prstGeom prst="roundRect">
            <a:avLst>
              <a:gd name="adj" fmla="val 4253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F99A-43A5-4C3B-8959-9E68C27B9A3B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Disclaimers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19256" cy="4525963"/>
          </a:xfrm>
        </p:spPr>
        <p:txBody>
          <a:bodyPr/>
          <a:lstStyle/>
          <a:p>
            <a:r>
              <a:rPr lang="en-US" b="1" i="1" dirty="0"/>
              <a:t>Rich </a:t>
            </a:r>
            <a:r>
              <a:rPr lang="en-US" b="1" i="1" dirty="0" smtClean="0"/>
              <a:t>Stallman </a:t>
            </a:r>
          </a:p>
          <a:p>
            <a:pPr lvl="1"/>
            <a:r>
              <a:rPr lang="en-US" dirty="0" smtClean="0"/>
              <a:t>Founder of </a:t>
            </a:r>
            <a:r>
              <a:rPr lang="en-US" dirty="0"/>
              <a:t>Free Software Foundation.</a:t>
            </a:r>
            <a:r>
              <a:rPr lang="en-US" b="1" i="1" dirty="0"/>
              <a:t> </a:t>
            </a:r>
            <a:endParaRPr lang="en-US" b="1" i="1" dirty="0" smtClean="0"/>
          </a:p>
          <a:p>
            <a:pPr lvl="1"/>
            <a:r>
              <a:rPr lang="en-US" dirty="0" smtClean="0"/>
              <a:t>It's stupidity. It's worse than stupidity: it's a marketing hype campaign. Somebody is saying this is inevitable – and whenever you hear somebody saying that, it's very likely to be a set of businesses campaigning to make it true.</a:t>
            </a:r>
          </a:p>
        </p:txBody>
      </p:sp>
      <p:pic>
        <p:nvPicPr>
          <p:cNvPr id="1036" name="Picture 12" descr="http://www.zdnet.com.au/story_media/339304541/stallman_1.jpg"/>
          <p:cNvPicPr>
            <a:picLocks noChangeAspect="1" noChangeArrowheads="1"/>
          </p:cNvPicPr>
          <p:nvPr/>
        </p:nvPicPr>
        <p:blipFill>
          <a:blip r:embed="rId2" cstate="print"/>
          <a:srcRect l="1744" t="7529" r="4244"/>
          <a:stretch>
            <a:fillRect/>
          </a:stretch>
        </p:blipFill>
        <p:spPr bwMode="auto">
          <a:xfrm>
            <a:off x="5410200" y="4495800"/>
            <a:ext cx="2683191" cy="1752600"/>
          </a:xfrm>
          <a:prstGeom prst="roundRect">
            <a:avLst>
              <a:gd name="adj" fmla="val 3872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CACA-EAD4-4531-B07E-7E8450F5214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from </a:t>
            </a:r>
            <a:r>
              <a:rPr lang="en-US" i="1" dirty="0"/>
              <a:t>Wikipedia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08912" cy="4320480"/>
          </a:xfrm>
        </p:spPr>
        <p:txBody>
          <a:bodyPr/>
          <a:lstStyle/>
          <a:p>
            <a:r>
              <a:rPr lang="en-US" dirty="0" smtClean="0"/>
              <a:t>Cloud computing is </a:t>
            </a:r>
            <a:r>
              <a:rPr lang="en-US" b="1" dirty="0" smtClean="0"/>
              <a:t>Internet-based computing</a:t>
            </a:r>
            <a:r>
              <a:rPr lang="en-US" dirty="0" smtClean="0"/>
              <a:t>, whereby </a:t>
            </a:r>
            <a:r>
              <a:rPr lang="en-US" b="1" dirty="0" smtClean="0"/>
              <a:t>shared resources</a:t>
            </a:r>
            <a:r>
              <a:rPr lang="en-US" dirty="0" smtClean="0"/>
              <a:t>, </a:t>
            </a:r>
            <a:r>
              <a:rPr lang="en-US" b="1" dirty="0" smtClean="0"/>
              <a:t>software</a:t>
            </a:r>
            <a:r>
              <a:rPr lang="en-US" dirty="0" smtClean="0"/>
              <a:t>, and </a:t>
            </a:r>
            <a:r>
              <a:rPr lang="en-US" b="1" dirty="0" smtClean="0"/>
              <a:t>information</a:t>
            </a:r>
            <a:r>
              <a:rPr lang="en-US" dirty="0" smtClean="0"/>
              <a:t> are provided to computers and other devices </a:t>
            </a:r>
            <a:r>
              <a:rPr lang="en-US" b="1" dirty="0" smtClean="0"/>
              <a:t>on demand</a:t>
            </a:r>
            <a:r>
              <a:rPr lang="en-US" dirty="0" smtClean="0"/>
              <a:t>, like the electricity grid.</a:t>
            </a:r>
          </a:p>
          <a:p>
            <a:r>
              <a:rPr lang="en-US" dirty="0" smtClean="0"/>
              <a:t>Cloud computing is a style of </a:t>
            </a:r>
            <a:br>
              <a:rPr lang="en-US" dirty="0" smtClean="0"/>
            </a:br>
            <a:r>
              <a:rPr lang="en-US" dirty="0" smtClean="0"/>
              <a:t>computing in which </a:t>
            </a:r>
            <a:r>
              <a:rPr lang="en-US" b="1" dirty="0" smtClean="0"/>
              <a:t>dynamically </a:t>
            </a:r>
            <a:br>
              <a:rPr lang="en-US" b="1" dirty="0" smtClean="0"/>
            </a:br>
            <a:r>
              <a:rPr lang="en-US" b="1" dirty="0" smtClean="0"/>
              <a:t>scalable</a:t>
            </a:r>
            <a:r>
              <a:rPr lang="en-US" dirty="0" smtClean="0"/>
              <a:t> and often </a:t>
            </a:r>
            <a:r>
              <a:rPr lang="en-US" b="1" dirty="0" smtClean="0"/>
              <a:t>virtualized </a:t>
            </a:r>
            <a:br>
              <a:rPr lang="en-US" b="1" dirty="0" smtClean="0"/>
            </a:br>
            <a:r>
              <a:rPr lang="en-US" b="1" dirty="0" smtClean="0"/>
              <a:t>resources</a:t>
            </a:r>
            <a:r>
              <a:rPr lang="en-US" dirty="0" smtClean="0"/>
              <a:t> are provided as a </a:t>
            </a:r>
            <a:br>
              <a:rPr lang="en-US" dirty="0" smtClean="0"/>
            </a:br>
            <a:r>
              <a:rPr lang="en-US" dirty="0" smtClean="0"/>
              <a:t>service over the Internet.</a:t>
            </a:r>
          </a:p>
        </p:txBody>
      </p:sp>
      <p:pic>
        <p:nvPicPr>
          <p:cNvPr id="4098" name="Picture 2" descr="http://blogs.toonboom.com/professional/wp-content/uploads/2008/05/wikipedia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2233" y="3789040"/>
            <a:ext cx="2322215" cy="2850719"/>
          </a:xfrm>
          <a:prstGeom prst="rect">
            <a:avLst/>
          </a:prstGeom>
          <a:noFill/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29BC-7167-4D7B-812D-DFDCF0C37148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9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from </a:t>
            </a:r>
            <a:r>
              <a:rPr lang="en-US" dirty="0" smtClean="0"/>
              <a:t>NIST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</a:t>
            </a:r>
            <a:r>
              <a:rPr lang="en-US" dirty="0"/>
              <a:t>computing is a </a:t>
            </a:r>
            <a:r>
              <a:rPr lang="en-US" b="1" dirty="0"/>
              <a:t>model</a:t>
            </a:r>
            <a:r>
              <a:rPr lang="en-US" dirty="0"/>
              <a:t> for enabling convenient, </a:t>
            </a:r>
            <a:r>
              <a:rPr lang="en-US" b="1" dirty="0"/>
              <a:t>on-demand network access </a:t>
            </a:r>
            <a:r>
              <a:rPr lang="en-US" dirty="0"/>
              <a:t>to a </a:t>
            </a:r>
            <a:r>
              <a:rPr lang="en-US" b="1" dirty="0"/>
              <a:t>shared pool </a:t>
            </a:r>
            <a:r>
              <a:rPr lang="en-US" dirty="0"/>
              <a:t>of </a:t>
            </a:r>
            <a:r>
              <a:rPr lang="en-US" b="1" dirty="0" smtClean="0"/>
              <a:t>configurable </a:t>
            </a:r>
            <a:r>
              <a:rPr lang="en-US" b="1" dirty="0"/>
              <a:t>computing resources</a:t>
            </a:r>
            <a:r>
              <a:rPr lang="en-US" dirty="0"/>
              <a:t> (e.g., networks, servers, storage, applications, and services) that can be </a:t>
            </a:r>
            <a:r>
              <a:rPr lang="en-US" b="1" dirty="0"/>
              <a:t>rapidly provisioned</a:t>
            </a:r>
            <a:r>
              <a:rPr lang="en-US" dirty="0"/>
              <a:t> and released with minimal management effort or service provider interaction. 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4" y="5181600"/>
            <a:ext cx="5486400" cy="1130300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D97C-5622-4BDE-A5BF-70F31D0CC473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258816" cy="24384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Five characteristics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On-demand self-service.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Broad network access.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Resource pooling.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Rapid elasticity.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Measured Service. 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76800" y="1828800"/>
            <a:ext cx="3657600" cy="243840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Four deployment models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Private cloud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Commodity cloud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Public cloud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Hybrid cloud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7544" y="4419600"/>
            <a:ext cx="8066856" cy="1719808"/>
          </a:xfrm>
          <a:prstGeom prst="rect">
            <a:avLst/>
          </a:prstGeom>
          <a:solidFill>
            <a:srgbClr val="3366FF"/>
          </a:solidFill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Three service models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Cloud Infrastructure as a Service (</a:t>
            </a:r>
            <a:r>
              <a:rPr lang="en-US" dirty="0" err="1">
                <a:solidFill>
                  <a:schemeClr val="bg1"/>
                </a:solidFill>
              </a:rPr>
              <a:t>IaaS</a:t>
            </a:r>
            <a:r>
              <a:rPr lang="en-US" dirty="0">
                <a:solidFill>
                  <a:schemeClr val="bg1"/>
                </a:solidFill>
              </a:rPr>
              <a:t>).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Cloud </a:t>
            </a:r>
            <a:r>
              <a:rPr lang="en-US" dirty="0">
                <a:solidFill>
                  <a:schemeClr val="bg1"/>
                </a:solidFill>
              </a:rPr>
              <a:t>Platform as a Service  (</a:t>
            </a:r>
            <a:r>
              <a:rPr lang="en-US" dirty="0" err="1">
                <a:solidFill>
                  <a:schemeClr val="bg1"/>
                </a:solidFill>
              </a:rPr>
              <a:t>PaaS</a:t>
            </a:r>
            <a:r>
              <a:rPr lang="en-US" dirty="0">
                <a:solidFill>
                  <a:schemeClr val="bg1"/>
                </a:solidFill>
              </a:rPr>
              <a:t>).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Cloud </a:t>
            </a:r>
            <a:r>
              <a:rPr lang="en-US" dirty="0">
                <a:solidFill>
                  <a:schemeClr val="bg1"/>
                </a:solidFill>
              </a:rPr>
              <a:t>Software as a Service  (</a:t>
            </a:r>
            <a:r>
              <a:rPr lang="en-US" dirty="0" err="1">
                <a:solidFill>
                  <a:schemeClr val="bg1"/>
                </a:solidFill>
              </a:rPr>
              <a:t>SaaS</a:t>
            </a:r>
            <a:r>
              <a:rPr lang="en-US" dirty="0">
                <a:solidFill>
                  <a:schemeClr val="bg1"/>
                </a:solidFill>
              </a:rPr>
              <a:t>). 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369E-9051-4AB8-85F5-7299A81D6A74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6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On</a:t>
            </a:r>
            <a:r>
              <a:rPr lang="en-US" dirty="0"/>
              <a:t>-demand </a:t>
            </a:r>
            <a:r>
              <a:rPr lang="en-US" dirty="0" smtClean="0"/>
              <a:t>Self</a:t>
            </a:r>
            <a:r>
              <a:rPr lang="en-US" dirty="0"/>
              <a:t>-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consumer can </a:t>
            </a:r>
            <a:r>
              <a:rPr lang="en-US" b="1" dirty="0"/>
              <a:t>unilaterally</a:t>
            </a:r>
            <a:r>
              <a:rPr lang="en-US" dirty="0"/>
              <a:t> provision computing capabilities, such as </a:t>
            </a:r>
            <a:r>
              <a:rPr lang="en-US" dirty="0" smtClean="0"/>
              <a:t>server </a:t>
            </a:r>
            <a:r>
              <a:rPr lang="en-US" dirty="0"/>
              <a:t>time and network storage, as needed </a:t>
            </a:r>
            <a:r>
              <a:rPr lang="en-US" b="1" dirty="0"/>
              <a:t>automatically</a:t>
            </a:r>
            <a:r>
              <a:rPr lang="en-US" dirty="0"/>
              <a:t> without requiring human </a:t>
            </a:r>
            <a:r>
              <a:rPr lang="en-US" dirty="0" smtClean="0"/>
              <a:t>interaction </a:t>
            </a:r>
            <a:r>
              <a:rPr lang="en-US" dirty="0"/>
              <a:t>with each service’s provider.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293096"/>
            <a:ext cx="4352032" cy="2244017"/>
          </a:xfrm>
          <a:prstGeom prst="rect">
            <a:avLst/>
          </a:prstGeom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5620-2D46-4101-A537-D4E34C0748E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3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Second-</a:t>
            </a:r>
            <a:r>
              <a:rPr lang="en-US" altLang="zh-TW" dirty="0"/>
              <a:t>generation </a:t>
            </a:r>
            <a:r>
              <a:rPr lang="en-US" altLang="zh-TW" dirty="0" smtClean="0"/>
              <a:t>Machines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1955 </a:t>
            </a:r>
            <a:r>
              <a:rPr lang="en-US" altLang="zh-TW" dirty="0"/>
              <a:t>Harwell CADET: first fully </a:t>
            </a:r>
            <a:r>
              <a:rPr lang="en-US" altLang="zh-TW" dirty="0" err="1"/>
              <a:t>transistorised</a:t>
            </a:r>
            <a:r>
              <a:rPr lang="en-US" altLang="zh-TW" dirty="0"/>
              <a:t> computer </a:t>
            </a:r>
            <a:endParaRPr lang="en-US" altLang="zh-TW" dirty="0" smtClean="0"/>
          </a:p>
          <a:p>
            <a:pPr lvl="1"/>
            <a:r>
              <a:rPr lang="en-US" altLang="zh-TW" dirty="0"/>
              <a:t>200 transistors and 1,300 solid-state diodes and had a power consumption of 150 watts.</a:t>
            </a:r>
            <a:endParaRPr lang="da-DK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861048"/>
            <a:ext cx="3810000" cy="26416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9C2A0-ACF7-40F4-8681-9552572C163A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Broad Network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464296"/>
          </a:xfrm>
        </p:spPr>
        <p:txBody>
          <a:bodyPr/>
          <a:lstStyle/>
          <a:p>
            <a:r>
              <a:rPr lang="en-US" dirty="0"/>
              <a:t>Capabilities are available over the </a:t>
            </a:r>
            <a:r>
              <a:rPr lang="en-US" b="1" dirty="0"/>
              <a:t>network</a:t>
            </a:r>
            <a:r>
              <a:rPr lang="en-US" dirty="0"/>
              <a:t> and accessed through </a:t>
            </a:r>
            <a:r>
              <a:rPr lang="en-US" b="1" dirty="0"/>
              <a:t>standard</a:t>
            </a:r>
            <a:r>
              <a:rPr lang="en-US" dirty="0"/>
              <a:t> </a:t>
            </a:r>
            <a:r>
              <a:rPr lang="en-US" dirty="0" smtClean="0"/>
              <a:t>mechanisms </a:t>
            </a:r>
            <a:r>
              <a:rPr lang="en-US" dirty="0"/>
              <a:t>that promote use by </a:t>
            </a:r>
            <a:r>
              <a:rPr lang="en-US" b="1" dirty="0" smtClean="0"/>
              <a:t>heterogeneous</a:t>
            </a:r>
            <a:r>
              <a:rPr lang="en-US" dirty="0" smtClean="0"/>
              <a:t> </a:t>
            </a:r>
            <a:r>
              <a:rPr lang="en-US" dirty="0"/>
              <a:t>thin or thick  client platforms (e.g., </a:t>
            </a:r>
            <a:r>
              <a:rPr lang="en-US" dirty="0" smtClean="0"/>
              <a:t>mobile </a:t>
            </a:r>
            <a:r>
              <a:rPr lang="en-US" dirty="0"/>
              <a:t>phones, laptops, and PDAs).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509120"/>
            <a:ext cx="2340913" cy="1731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3933056"/>
            <a:ext cx="28575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4005064"/>
            <a:ext cx="2520280" cy="2399745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0435-AE37-4115-A396-69B6C1808C8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4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Resource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320280"/>
          </a:xfrm>
        </p:spPr>
        <p:txBody>
          <a:bodyPr/>
          <a:lstStyle/>
          <a:p>
            <a:r>
              <a:rPr lang="en-US" dirty="0"/>
              <a:t>The provider’s computing resources are </a:t>
            </a:r>
            <a:r>
              <a:rPr lang="en-US" b="1" dirty="0"/>
              <a:t>pooled</a:t>
            </a:r>
            <a:r>
              <a:rPr lang="en-US" dirty="0"/>
              <a:t> to serve multiple consumers </a:t>
            </a:r>
            <a:r>
              <a:rPr lang="en-US" dirty="0" smtClean="0"/>
              <a:t>using </a:t>
            </a:r>
            <a:r>
              <a:rPr lang="en-US" dirty="0"/>
              <a:t>a </a:t>
            </a:r>
            <a:r>
              <a:rPr lang="en-US" b="1" dirty="0"/>
              <a:t>multi-tenant</a:t>
            </a:r>
            <a:r>
              <a:rPr lang="en-US" dirty="0"/>
              <a:t> model, with different physical and virtual resources dynamically </a:t>
            </a:r>
            <a:r>
              <a:rPr lang="en-US" dirty="0" smtClean="0"/>
              <a:t>assigned </a:t>
            </a:r>
            <a:r>
              <a:rPr lang="en-US" dirty="0"/>
              <a:t>and reassigned according to consumer demand. 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077072"/>
            <a:ext cx="3187700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365104"/>
            <a:ext cx="3873500" cy="2095500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C578-3EBC-433E-A32D-6AD9A5337FF9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9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Multi-</a:t>
            </a:r>
            <a:r>
              <a:rPr lang="pl-PL" dirty="0" err="1"/>
              <a:t>tenancy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multi-tenant environment a </a:t>
            </a:r>
            <a:r>
              <a:rPr lang="en-US" b="1" dirty="0"/>
              <a:t>single application</a:t>
            </a:r>
            <a:r>
              <a:rPr lang="en-US" dirty="0"/>
              <a:t> can be used and </a:t>
            </a:r>
            <a:r>
              <a:rPr lang="en-US" b="1" dirty="0"/>
              <a:t>customized</a:t>
            </a:r>
            <a:r>
              <a:rPr lang="en-US" dirty="0"/>
              <a:t> by </a:t>
            </a:r>
            <a:r>
              <a:rPr lang="en-US" b="1" dirty="0"/>
              <a:t>different organization</a:t>
            </a:r>
            <a:r>
              <a:rPr lang="en-US" dirty="0"/>
              <a:t> as if they each have a separate </a:t>
            </a:r>
            <a:r>
              <a:rPr lang="en-US" dirty="0" smtClean="0"/>
              <a:t>instance.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80" y="3581400"/>
            <a:ext cx="4622800" cy="2870200"/>
          </a:xfrm>
          <a:prstGeom prst="rect">
            <a:avLst/>
          </a:prstGeom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F8FC-FD4C-4091-A9D1-0221FF9A973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44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Rapid Elasticity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Capabilities </a:t>
            </a:r>
            <a:r>
              <a:rPr lang="en-US" dirty="0"/>
              <a:t>can be </a:t>
            </a:r>
            <a:r>
              <a:rPr lang="en-US" b="1" dirty="0"/>
              <a:t>rapidly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/>
              <a:t>elastically</a:t>
            </a:r>
            <a:r>
              <a:rPr lang="en-US" dirty="0"/>
              <a:t> provisioned,  in some cases </a:t>
            </a:r>
            <a:r>
              <a:rPr lang="en-US" dirty="0" smtClean="0"/>
              <a:t>automatically</a:t>
            </a:r>
            <a:r>
              <a:rPr lang="en-US" dirty="0"/>
              <a:t>, to quickly </a:t>
            </a:r>
            <a:r>
              <a:rPr lang="en-US" b="1" dirty="0"/>
              <a:t>scale </a:t>
            </a:r>
            <a:r>
              <a:rPr lang="en-US" b="1" dirty="0" smtClean="0"/>
              <a:t>out</a:t>
            </a:r>
            <a:r>
              <a:rPr lang="en-US" dirty="0"/>
              <a:t>, and rapidly released to quickly </a:t>
            </a:r>
            <a:r>
              <a:rPr lang="en-US" b="1" dirty="0"/>
              <a:t>scale in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the </a:t>
            </a:r>
            <a:r>
              <a:rPr lang="en-US" dirty="0" smtClean="0"/>
              <a:t>consumer</a:t>
            </a:r>
            <a:r>
              <a:rPr lang="en-US" dirty="0"/>
              <a:t>, the capabilities available for provisioning often appear to be </a:t>
            </a:r>
            <a:r>
              <a:rPr lang="en-US" b="1" dirty="0"/>
              <a:t>unlimited</a:t>
            </a:r>
            <a:r>
              <a:rPr lang="en-US" dirty="0"/>
              <a:t> and can </a:t>
            </a:r>
            <a:r>
              <a:rPr lang="en-US" dirty="0" smtClean="0"/>
              <a:t>be </a:t>
            </a:r>
            <a:r>
              <a:rPr lang="en-US" dirty="0"/>
              <a:t>purchased in </a:t>
            </a:r>
            <a:r>
              <a:rPr lang="en-US" b="1" dirty="0"/>
              <a:t>any quantity</a:t>
            </a:r>
            <a:r>
              <a:rPr lang="en-US" dirty="0"/>
              <a:t> </a:t>
            </a:r>
            <a:r>
              <a:rPr lang="en-US" b="1" dirty="0"/>
              <a:t>at any </a:t>
            </a:r>
            <a:r>
              <a:rPr lang="en-US" b="1" dirty="0" smtClean="0"/>
              <a:t>time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5B01-F5E8-40E1-8DE2-AAAC2ACD00F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9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Provisioning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1825351"/>
          </a:xfrm>
        </p:spPr>
        <p:txBody>
          <a:bodyPr/>
          <a:lstStyle/>
          <a:p>
            <a:r>
              <a:rPr lang="en-US" dirty="0" smtClean="0"/>
              <a:t>Meet seasonal demand variations</a:t>
            </a:r>
          </a:p>
          <a:p>
            <a:r>
              <a:rPr lang="en-US" dirty="0" smtClean="0"/>
              <a:t>Meet burst demand for some extraordinary events</a:t>
            </a: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60400" y="4343400"/>
            <a:ext cx="7213600" cy="1096963"/>
            <a:chOff x="1142999" y="3581400"/>
            <a:chExt cx="7213547" cy="1096963"/>
          </a:xfrm>
        </p:grpSpPr>
        <p:sp>
          <p:nvSpPr>
            <p:cNvPr id="6" name="Rectangle 5"/>
            <p:cNvSpPr/>
            <p:nvPr/>
          </p:nvSpPr>
          <p:spPr>
            <a:xfrm>
              <a:off x="5740365" y="4460875"/>
              <a:ext cx="2613006" cy="217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740365" y="3581400"/>
              <a:ext cx="2616181" cy="908050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solidFill>
              <a:srgbClr val="D9D9D9"/>
            </a:solidFill>
            <a:ln w="19050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42999" y="3581400"/>
              <a:ext cx="2613007" cy="10969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228600" y="3582987"/>
            <a:ext cx="3929062" cy="2439333"/>
            <a:chOff x="719863" y="3048794"/>
            <a:chExt cx="4009199" cy="2458512"/>
          </a:xfrm>
        </p:grpSpPr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76273" y="4115172"/>
              <a:ext cx="2134375" cy="162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42651" y="5181569"/>
              <a:ext cx="3124747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1142651" y="3959061"/>
              <a:ext cx="2667941" cy="990389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3743169" y="4779554"/>
              <a:ext cx="908139" cy="34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Demand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142651" y="3815185"/>
              <a:ext cx="2744075" cy="160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3746101" y="3630229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18" name="TextBox 22"/>
            <p:cNvSpPr txBox="1">
              <a:spLocks noChangeArrowheads="1"/>
            </p:cNvSpPr>
            <p:nvPr/>
          </p:nvSpPr>
          <p:spPr bwMode="auto">
            <a:xfrm>
              <a:off x="2417387" y="5181600"/>
              <a:ext cx="656242" cy="32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 dirty="0">
                  <a:latin typeface="Cambria" pitchFamily="18" charset="0"/>
                </a:rPr>
                <a:t>Time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9863" y="3618211"/>
              <a:ext cx="423972" cy="1003163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b="1" dirty="0" smtClean="0">
                  <a:latin typeface="Cambria" pitchFamily="18" charset="0"/>
                </a:rPr>
                <a:t>Resources</a:t>
              </a:r>
              <a:endParaRPr lang="en-US" sz="1500" b="1" dirty="0">
                <a:latin typeface="Cambria" pitchFamily="18" charset="0"/>
              </a:endParaRPr>
            </a:p>
          </p:txBody>
        </p:sp>
      </p:grpSp>
      <p:grpSp>
        <p:nvGrpSpPr>
          <p:cNvPr id="20" name="Group 37"/>
          <p:cNvGrpSpPr>
            <a:grpSpLocks/>
          </p:cNvGrpSpPr>
          <p:nvPr/>
        </p:nvGrpSpPr>
        <p:grpSpPr bwMode="auto">
          <a:xfrm>
            <a:off x="4841875" y="3581400"/>
            <a:ext cx="3921125" cy="2440710"/>
            <a:chOff x="4766102" y="3048003"/>
            <a:chExt cx="3996898" cy="2458296"/>
          </a:xfrm>
        </p:grpSpPr>
        <p:cxnSp>
          <p:nvCxnSpPr>
            <p:cNvPr id="21" name="Straight Arrow Connector 20"/>
            <p:cNvCxnSpPr/>
            <p:nvPr/>
          </p:nvCxnSpPr>
          <p:spPr>
            <a:xfrm rot="16200000" flipV="1">
              <a:off x="4118718" y="4111258"/>
              <a:ext cx="2132983" cy="6473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188447" y="5179387"/>
              <a:ext cx="3124700" cy="159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5188447" y="3960996"/>
              <a:ext cx="2668374" cy="991342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TextBox 28"/>
            <p:cNvSpPr txBox="1">
              <a:spLocks noChangeArrowheads="1"/>
            </p:cNvSpPr>
            <p:nvPr/>
          </p:nvSpPr>
          <p:spPr bwMode="auto">
            <a:xfrm>
              <a:off x="7829618" y="4766861"/>
              <a:ext cx="907185" cy="34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Demand</a:t>
              </a:r>
            </a:p>
          </p:txBody>
        </p:sp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7780039" y="4474676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Capacity</a:t>
              </a:r>
            </a:p>
          </p:txBody>
        </p:sp>
        <p:sp>
          <p:nvSpPr>
            <p:cNvPr id="26" name="TextBox 31"/>
            <p:cNvSpPr txBox="1">
              <a:spLocks noChangeArrowheads="1"/>
            </p:cNvSpPr>
            <p:nvPr/>
          </p:nvSpPr>
          <p:spPr bwMode="auto">
            <a:xfrm>
              <a:off x="6463971" y="5180806"/>
              <a:ext cx="655553" cy="325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latin typeface="Cambria" pitchFamily="18" charset="0"/>
                </a:rPr>
                <a:t>Time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102" y="3733973"/>
              <a:ext cx="423527" cy="100250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algn="ctr">
                <a:defRPr/>
              </a:pPr>
              <a:r>
                <a:rPr lang="en-US" sz="1500" b="1" dirty="0" smtClean="0">
                  <a:latin typeface="Cambria" pitchFamily="18" charset="0"/>
                </a:rPr>
                <a:t>Resources</a:t>
              </a:r>
              <a:endParaRPr lang="en-US" sz="1500" b="1" dirty="0">
                <a:latin typeface="Cambria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81974" y="3810696"/>
              <a:ext cx="2666756" cy="912993"/>
            </a:xfrm>
            <a:custGeom>
              <a:avLst/>
              <a:gdLst>
                <a:gd name="connsiteX0" fmla="*/ 0 w 1660819"/>
                <a:gd name="connsiteY0" fmla="*/ 902820 h 924531"/>
                <a:gd name="connsiteX1" fmla="*/ 401636 w 1660819"/>
                <a:gd name="connsiteY1" fmla="*/ 1809 h 924531"/>
                <a:gd name="connsiteX2" fmla="*/ 824982 w 1660819"/>
                <a:gd name="connsiteY2" fmla="*/ 913676 h 924531"/>
                <a:gd name="connsiteX3" fmla="*/ 1280893 w 1660819"/>
                <a:gd name="connsiteY3" fmla="*/ 12664 h 924531"/>
                <a:gd name="connsiteX4" fmla="*/ 1660819 w 1660819"/>
                <a:gd name="connsiteY4" fmla="*/ 924531 h 924531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04320 h 1045492"/>
                <a:gd name="connsiteX1" fmla="*/ 66939 w 1738896"/>
                <a:gd name="connsiteY1" fmla="*/ 895324 h 1045492"/>
                <a:gd name="connsiteX2" fmla="*/ 479713 w 1738896"/>
                <a:gd name="connsiteY2" fmla="*/ 3309 h 1045492"/>
                <a:gd name="connsiteX3" fmla="*/ 903059 w 1738896"/>
                <a:gd name="connsiteY3" fmla="*/ 915176 h 1045492"/>
                <a:gd name="connsiteX4" fmla="*/ 1358970 w 1738896"/>
                <a:gd name="connsiteY4" fmla="*/ 14164 h 1045492"/>
                <a:gd name="connsiteX5" fmla="*/ 1738896 w 1738896"/>
                <a:gd name="connsiteY5" fmla="*/ 926031 h 1045492"/>
                <a:gd name="connsiteX0" fmla="*/ 78077 w 1738896"/>
                <a:gd name="connsiteY0" fmla="*/ 926332 h 1071073"/>
                <a:gd name="connsiteX1" fmla="*/ 66939 w 1738896"/>
                <a:gd name="connsiteY1" fmla="*/ 917336 h 1071073"/>
                <a:gd name="connsiteX2" fmla="*/ 479713 w 1738896"/>
                <a:gd name="connsiteY2" fmla="*/ 25321 h 1071073"/>
                <a:gd name="connsiteX3" fmla="*/ 903059 w 1738896"/>
                <a:gd name="connsiteY3" fmla="*/ 1069264 h 1071073"/>
                <a:gd name="connsiteX4" fmla="*/ 1358970 w 1738896"/>
                <a:gd name="connsiteY4" fmla="*/ 36176 h 1071073"/>
                <a:gd name="connsiteX5" fmla="*/ 1738896 w 1738896"/>
                <a:gd name="connsiteY5" fmla="*/ 948043 h 1071073"/>
                <a:gd name="connsiteX0" fmla="*/ 78077 w 1738896"/>
                <a:gd name="connsiteY0" fmla="*/ 910360 h 1183608"/>
                <a:gd name="connsiteX1" fmla="*/ 66939 w 1738896"/>
                <a:gd name="connsiteY1" fmla="*/ 1033440 h 1183608"/>
                <a:gd name="connsiteX2" fmla="*/ 479713 w 1738896"/>
                <a:gd name="connsiteY2" fmla="*/ 9349 h 1183608"/>
                <a:gd name="connsiteX3" fmla="*/ 903059 w 1738896"/>
                <a:gd name="connsiteY3" fmla="*/ 1053292 h 1183608"/>
                <a:gd name="connsiteX4" fmla="*/ 1358970 w 1738896"/>
                <a:gd name="connsiteY4" fmla="*/ 20204 h 1183608"/>
                <a:gd name="connsiteX5" fmla="*/ 1738896 w 1738896"/>
                <a:gd name="connsiteY5" fmla="*/ 932071 h 1183608"/>
                <a:gd name="connsiteX0" fmla="*/ 78862 w 1739681"/>
                <a:gd name="connsiteY0" fmla="*/ 910360 h 1203618"/>
                <a:gd name="connsiteX1" fmla="*/ 74154 w 1739681"/>
                <a:gd name="connsiteY1" fmla="*/ 1030416 h 1203618"/>
                <a:gd name="connsiteX2" fmla="*/ 67724 w 1739681"/>
                <a:gd name="connsiteY2" fmla="*/ 1033440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785 w 1842150"/>
                <a:gd name="connsiteY0" fmla="*/ 1108474 h 1203618"/>
                <a:gd name="connsiteX1" fmla="*/ 176623 w 1842150"/>
                <a:gd name="connsiteY1" fmla="*/ 1030416 h 1203618"/>
                <a:gd name="connsiteX2" fmla="*/ 170193 w 1842150"/>
                <a:gd name="connsiteY2" fmla="*/ 1033440 h 1203618"/>
                <a:gd name="connsiteX3" fmla="*/ 582967 w 1842150"/>
                <a:gd name="connsiteY3" fmla="*/ 9349 h 1203618"/>
                <a:gd name="connsiteX4" fmla="*/ 1006313 w 1842150"/>
                <a:gd name="connsiteY4" fmla="*/ 1053292 h 1203618"/>
                <a:gd name="connsiteX5" fmla="*/ 1462224 w 1842150"/>
                <a:gd name="connsiteY5" fmla="*/ 20204 h 1203618"/>
                <a:gd name="connsiteX6" fmla="*/ 1842150 w 1842150"/>
                <a:gd name="connsiteY6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480498 w 1739681"/>
                <a:gd name="connsiteY2" fmla="*/ 9349 h 1203618"/>
                <a:gd name="connsiteX3" fmla="*/ 903844 w 1739681"/>
                <a:gd name="connsiteY3" fmla="*/ 1053292 h 1203618"/>
                <a:gd name="connsiteX4" fmla="*/ 1359755 w 1739681"/>
                <a:gd name="connsiteY4" fmla="*/ 20204 h 1203618"/>
                <a:gd name="connsiteX5" fmla="*/ 1739681 w 1739681"/>
                <a:gd name="connsiteY5" fmla="*/ 932071 h 1203618"/>
                <a:gd name="connsiteX0" fmla="*/ 74154 w 1739681"/>
                <a:gd name="connsiteY0" fmla="*/ 1030416 h 1203618"/>
                <a:gd name="connsiteX1" fmla="*/ 67724 w 1739681"/>
                <a:gd name="connsiteY1" fmla="*/ 1033440 h 1203618"/>
                <a:gd name="connsiteX2" fmla="*/ 377249 w 1739681"/>
                <a:gd name="connsiteY2" fmla="*/ 1020643 h 1203618"/>
                <a:gd name="connsiteX3" fmla="*/ 480498 w 1739681"/>
                <a:gd name="connsiteY3" fmla="*/ 9349 h 1203618"/>
                <a:gd name="connsiteX4" fmla="*/ 903844 w 1739681"/>
                <a:gd name="connsiteY4" fmla="*/ 1053292 h 1203618"/>
                <a:gd name="connsiteX5" fmla="*/ 1359755 w 1739681"/>
                <a:gd name="connsiteY5" fmla="*/ 20204 h 1203618"/>
                <a:gd name="connsiteX6" fmla="*/ 1739681 w 1739681"/>
                <a:gd name="connsiteY6" fmla="*/ 932071 h 1203618"/>
                <a:gd name="connsiteX0" fmla="*/ 0 w 1665527"/>
                <a:gd name="connsiteY0" fmla="*/ 1030416 h 1190821"/>
                <a:gd name="connsiteX1" fmla="*/ 303095 w 1665527"/>
                <a:gd name="connsiteY1" fmla="*/ 1020643 h 1190821"/>
                <a:gd name="connsiteX2" fmla="*/ 406344 w 1665527"/>
                <a:gd name="connsiteY2" fmla="*/ 9349 h 1190821"/>
                <a:gd name="connsiteX3" fmla="*/ 829690 w 1665527"/>
                <a:gd name="connsiteY3" fmla="*/ 1053292 h 1190821"/>
                <a:gd name="connsiteX4" fmla="*/ 1285601 w 1665527"/>
                <a:gd name="connsiteY4" fmla="*/ 20204 h 1190821"/>
                <a:gd name="connsiteX5" fmla="*/ 1665527 w 1665527"/>
                <a:gd name="connsiteY5" fmla="*/ 932071 h 1190821"/>
                <a:gd name="connsiteX0" fmla="*/ 0 w 1665527"/>
                <a:gd name="connsiteY0" fmla="*/ 1030416 h 1055101"/>
                <a:gd name="connsiteX1" fmla="*/ 406344 w 1665527"/>
                <a:gd name="connsiteY1" fmla="*/ 9349 h 1055101"/>
                <a:gd name="connsiteX2" fmla="*/ 829690 w 1665527"/>
                <a:gd name="connsiteY2" fmla="*/ 1053292 h 1055101"/>
                <a:gd name="connsiteX3" fmla="*/ 1285601 w 1665527"/>
                <a:gd name="connsiteY3" fmla="*/ 20204 h 1055101"/>
                <a:gd name="connsiteX4" fmla="*/ 1665527 w 1665527"/>
                <a:gd name="connsiteY4" fmla="*/ 932071 h 105510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24880 h 1058611"/>
                <a:gd name="connsiteX1" fmla="*/ 406344 w 1665527"/>
                <a:gd name="connsiteY1" fmla="*/ 3813 h 1058611"/>
                <a:gd name="connsiteX2" fmla="*/ 829690 w 1665527"/>
                <a:gd name="connsiteY2" fmla="*/ 1047756 h 1058611"/>
                <a:gd name="connsiteX3" fmla="*/ 1285601 w 1665527"/>
                <a:gd name="connsiteY3" fmla="*/ 14668 h 1058611"/>
                <a:gd name="connsiteX4" fmla="*/ 1665527 w 1665527"/>
                <a:gd name="connsiteY4" fmla="*/ 1058611 h 1058611"/>
                <a:gd name="connsiteX0" fmla="*/ 0 w 1665527"/>
                <a:gd name="connsiteY0" fmla="*/ 1033394 h 1067125"/>
                <a:gd name="connsiteX1" fmla="*/ 406344 w 1665527"/>
                <a:gd name="connsiteY1" fmla="*/ 12327 h 1067125"/>
                <a:gd name="connsiteX2" fmla="*/ 829690 w 1665527"/>
                <a:gd name="connsiteY2" fmla="*/ 1056270 h 1067125"/>
                <a:gd name="connsiteX3" fmla="*/ 1286407 w 1665527"/>
                <a:gd name="connsiteY3" fmla="*/ 1809 h 1067125"/>
                <a:gd name="connsiteX4" fmla="*/ 1665527 w 1665527"/>
                <a:gd name="connsiteY4" fmla="*/ 1067125 h 10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27" h="1067125">
                  <a:moveTo>
                    <a:pt x="0" y="1033394"/>
                  </a:moveTo>
                  <a:cubicBezTo>
                    <a:pt x="108211" y="865595"/>
                    <a:pt x="268062" y="8514"/>
                    <a:pt x="406344" y="12327"/>
                  </a:cubicBezTo>
                  <a:cubicBezTo>
                    <a:pt x="544626" y="16140"/>
                    <a:pt x="683013" y="1058023"/>
                    <a:pt x="829690" y="1056270"/>
                  </a:cubicBezTo>
                  <a:cubicBezTo>
                    <a:pt x="976367" y="1054517"/>
                    <a:pt x="1147101" y="0"/>
                    <a:pt x="1286407" y="1809"/>
                  </a:cubicBezTo>
                  <a:cubicBezTo>
                    <a:pt x="1425713" y="3618"/>
                    <a:pt x="1562404" y="945905"/>
                    <a:pt x="1665527" y="106712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4114800" y="4571999"/>
            <a:ext cx="762000" cy="5334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9D3D-207E-4609-BC29-DE55B4AC566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7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Measured </a:t>
            </a:r>
            <a:r>
              <a:rPr lang="en-US" dirty="0"/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</a:t>
            </a:r>
            <a:r>
              <a:rPr lang="en-US" dirty="0"/>
              <a:t>systems automatically control and optimize resource use by leveraging </a:t>
            </a:r>
            <a:r>
              <a:rPr lang="en-US" dirty="0" smtClean="0"/>
              <a:t>a </a:t>
            </a:r>
            <a:r>
              <a:rPr lang="en-US" b="1" dirty="0"/>
              <a:t>metering</a:t>
            </a:r>
            <a:r>
              <a:rPr lang="en-US" dirty="0"/>
              <a:t> </a:t>
            </a:r>
            <a:r>
              <a:rPr lang="en-US" dirty="0" smtClean="0"/>
              <a:t>capability at </a:t>
            </a:r>
            <a:r>
              <a:rPr lang="en-US" dirty="0"/>
              <a:t>some level of abstraction appropriate to the type of service (e.g., </a:t>
            </a:r>
            <a:r>
              <a:rPr lang="en-US" dirty="0" smtClean="0"/>
              <a:t>storage</a:t>
            </a:r>
            <a:r>
              <a:rPr lang="en-US" dirty="0"/>
              <a:t>, processing, bandwidth, and active user accounts). </a:t>
            </a:r>
            <a:endParaRPr lang="en-US" dirty="0" smtClean="0"/>
          </a:p>
          <a:p>
            <a:pPr lvl="1"/>
            <a:r>
              <a:rPr lang="en-US" dirty="0"/>
              <a:t>Typically through a </a:t>
            </a:r>
            <a:r>
              <a:rPr lang="en-US" b="1" dirty="0"/>
              <a:t>pay-per-use </a:t>
            </a:r>
            <a:r>
              <a:rPr lang="en-US" dirty="0"/>
              <a:t>business model</a:t>
            </a:r>
            <a:endParaRPr lang="en-US" dirty="0" smtClean="0"/>
          </a:p>
          <a:p>
            <a:pPr lvl="1"/>
            <a:r>
              <a:rPr lang="en-US" dirty="0" smtClean="0"/>
              <a:t>Resource </a:t>
            </a:r>
            <a:r>
              <a:rPr lang="en-US" dirty="0"/>
              <a:t>usage can be </a:t>
            </a:r>
            <a:r>
              <a:rPr lang="en-US" b="1" dirty="0" smtClean="0"/>
              <a:t>monitored</a:t>
            </a:r>
            <a:r>
              <a:rPr lang="en-US" dirty="0"/>
              <a:t>, </a:t>
            </a:r>
            <a:r>
              <a:rPr lang="en-US" b="1" dirty="0"/>
              <a:t>controlled</a:t>
            </a:r>
            <a:r>
              <a:rPr lang="en-US" dirty="0"/>
              <a:t>, and </a:t>
            </a:r>
            <a:r>
              <a:rPr lang="en-US" b="1" dirty="0" smtClean="0"/>
              <a:t>reported</a:t>
            </a:r>
            <a:r>
              <a:rPr lang="en-US" dirty="0" smtClean="0"/>
              <a:t>, </a:t>
            </a:r>
            <a:r>
              <a:rPr lang="en-US" dirty="0"/>
              <a:t>providing transparency for both the provider and </a:t>
            </a:r>
            <a:r>
              <a:rPr lang="en-US" dirty="0" smtClean="0"/>
              <a:t>consumer </a:t>
            </a:r>
            <a:r>
              <a:rPr lang="en-US" dirty="0"/>
              <a:t>of the utilized service.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4B4F-E4D3-4116-8427-6171E2D49189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ndy\AppData\Local\Microsoft\Windows\Temporary Internet Files\Content.IE5\VM829XVI\MPj04028620000[1].jpg"/>
          <p:cNvPicPr>
            <a:picLocks noChangeAspect="1" noChangeArrowheads="1"/>
          </p:cNvPicPr>
          <p:nvPr/>
        </p:nvPicPr>
        <p:blipFill>
          <a:blip r:embed="rId2" cstate="print"/>
          <a:srcRect r="20366" b="11503"/>
          <a:stretch>
            <a:fillRect/>
          </a:stretch>
        </p:blipFill>
        <p:spPr bwMode="auto">
          <a:xfrm>
            <a:off x="76200" y="1981200"/>
            <a:ext cx="4705762" cy="44559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16422"/>
            <a:ext cx="6934200" cy="724346"/>
          </a:xfrm>
        </p:spPr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744" y="2024609"/>
            <a:ext cx="5643736" cy="3276599"/>
          </a:xfrm>
        </p:spPr>
        <p:txBody>
          <a:bodyPr/>
          <a:lstStyle/>
          <a:p>
            <a:r>
              <a:rPr lang="en-US" dirty="0" smtClean="0"/>
              <a:t>One service provisioning model</a:t>
            </a:r>
          </a:p>
          <a:p>
            <a:r>
              <a:rPr lang="en-US" dirty="0" smtClean="0"/>
              <a:t>Service provider makes computing resources and infrastructure management available to the customer as needed, and charges them for specific usage rather than a flat rate.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BEAD-5552-4E3E-9473-105CD364F464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Deployment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507288" cy="4495800"/>
          </a:xfrm>
        </p:spPr>
        <p:txBody>
          <a:bodyPr/>
          <a:lstStyle/>
          <a:p>
            <a:r>
              <a:rPr lang="en-US" dirty="0"/>
              <a:t>Private cloud.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cloud infrastructure </a:t>
            </a:r>
            <a:r>
              <a:rPr lang="en-US" dirty="0" smtClean="0"/>
              <a:t>(CI) is </a:t>
            </a:r>
            <a:r>
              <a:rPr lang="en-US" dirty="0"/>
              <a:t>operated solely for an organization. </a:t>
            </a:r>
          </a:p>
          <a:p>
            <a:r>
              <a:rPr lang="en-US" dirty="0" smtClean="0"/>
              <a:t>Community </a:t>
            </a:r>
            <a:r>
              <a:rPr lang="en-US" dirty="0"/>
              <a:t>cloud. </a:t>
            </a:r>
            <a:endParaRPr lang="en-US" dirty="0" smtClean="0"/>
          </a:p>
          <a:p>
            <a:pPr lvl="1"/>
            <a:r>
              <a:rPr lang="en-US" dirty="0" smtClean="0"/>
              <a:t>The CI </a:t>
            </a:r>
            <a:r>
              <a:rPr lang="en-US" dirty="0"/>
              <a:t>is shared by several organizations and supports a </a:t>
            </a:r>
            <a:r>
              <a:rPr lang="en-US" dirty="0" smtClean="0"/>
              <a:t>specific </a:t>
            </a:r>
            <a:r>
              <a:rPr lang="en-US" dirty="0"/>
              <a:t>community that has shared </a:t>
            </a:r>
            <a:r>
              <a:rPr lang="en-US" dirty="0" smtClean="0"/>
              <a:t>concerns</a:t>
            </a:r>
            <a:endParaRPr lang="en-US" dirty="0"/>
          </a:p>
          <a:p>
            <a:r>
              <a:rPr lang="en-US" dirty="0"/>
              <a:t>Public </a:t>
            </a:r>
            <a:r>
              <a:rPr lang="en-US" dirty="0" smtClean="0"/>
              <a:t>cloud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The CI </a:t>
            </a:r>
            <a:r>
              <a:rPr lang="en-US" dirty="0"/>
              <a:t>is made available to the general </a:t>
            </a:r>
            <a:r>
              <a:rPr lang="en-US" dirty="0" smtClean="0"/>
              <a:t>public</a:t>
            </a:r>
            <a:endParaRPr lang="en-US" dirty="0"/>
          </a:p>
          <a:p>
            <a:r>
              <a:rPr lang="en-US" dirty="0"/>
              <a:t>Hybrid cloud. </a:t>
            </a:r>
            <a:endParaRPr lang="en-US" dirty="0" smtClean="0"/>
          </a:p>
          <a:p>
            <a:pPr lvl="1"/>
            <a:r>
              <a:rPr lang="en-US" dirty="0" smtClean="0"/>
              <a:t>The CI </a:t>
            </a:r>
            <a:r>
              <a:rPr lang="en-US" dirty="0"/>
              <a:t>is a composition of two or more </a:t>
            </a:r>
            <a:r>
              <a:rPr lang="en-US" dirty="0" smtClean="0"/>
              <a:t>clouds.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0DC0-DB31-457F-8F23-5618BD508BF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6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Deployment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5" name="內容版面配置區 4" descr="395px-Cloud_computing_types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96" b="3896"/>
          <a:stretch>
            <a:fillRect/>
          </a:stretch>
        </p:blipFill>
        <p:spPr bwMode="auto">
          <a:xfrm>
            <a:off x="1043608" y="2132856"/>
            <a:ext cx="6986588" cy="381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2E05-2251-4D3B-8931-BB9DC7BFFDD1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4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Cloud</a:t>
            </a:r>
            <a:endParaRPr lang="en-US" dirty="0"/>
          </a:p>
        </p:txBody>
      </p:sp>
      <p:pic>
        <p:nvPicPr>
          <p:cNvPr id="10244" name="Picture 4" descr="[14.PNG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320" y="1844824"/>
            <a:ext cx="6618032" cy="4570648"/>
          </a:xfrm>
          <a:prstGeom prst="rect">
            <a:avLst/>
          </a:prstGeom>
          <a:noFill/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6444-BFCE-401A-AD4F-E52FA4AEDB8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5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Third-</a:t>
            </a:r>
            <a:r>
              <a:rPr lang="en-US" altLang="zh-TW" dirty="0"/>
              <a:t>generation </a:t>
            </a:r>
            <a:r>
              <a:rPr lang="en-US" altLang="zh-TW" dirty="0" smtClean="0"/>
              <a:t>Machines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9971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Making </a:t>
            </a:r>
            <a:r>
              <a:rPr lang="en-US" altLang="zh-TW" dirty="0"/>
              <a:t>use of Jack St. Clair </a:t>
            </a:r>
            <a:r>
              <a:rPr lang="en-US" altLang="zh-TW" dirty="0" err="1" smtClean="0"/>
              <a:t>Kilby’s</a:t>
            </a:r>
            <a:r>
              <a:rPr lang="en-US" altLang="zh-TW" dirty="0" smtClean="0"/>
              <a:t> </a:t>
            </a:r>
            <a:r>
              <a:rPr lang="en-US" altLang="zh-TW" dirty="0"/>
              <a:t>and Robert </a:t>
            </a:r>
            <a:r>
              <a:rPr lang="en-US" altLang="zh-TW" dirty="0" err="1" smtClean="0"/>
              <a:t>Noyce’s</a:t>
            </a:r>
            <a:r>
              <a:rPr lang="en-US" altLang="zh-TW" dirty="0" smtClean="0"/>
              <a:t> </a:t>
            </a:r>
            <a:r>
              <a:rPr lang="en-US" altLang="zh-TW" dirty="0"/>
              <a:t>independent invention of the integrated circuit (or microchip</a:t>
            </a:r>
            <a:r>
              <a:rPr lang="en-US" altLang="zh-TW" dirty="0" smtClean="0"/>
              <a:t>).</a:t>
            </a:r>
          </a:p>
          <a:p>
            <a:r>
              <a:rPr lang="en-US" altLang="zh-TW" dirty="0"/>
              <a:t>In 1966, Hewlett-Packard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entered </a:t>
            </a:r>
            <a:r>
              <a:rPr lang="en-US" altLang="zh-TW" dirty="0"/>
              <a:t>the general purpose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computer </a:t>
            </a:r>
            <a:r>
              <a:rPr lang="en-US" altLang="zh-TW" dirty="0"/>
              <a:t>business with its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HP</a:t>
            </a:r>
            <a:r>
              <a:rPr lang="en-US" altLang="zh-TW" dirty="0"/>
              <a:t>-2116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573016"/>
            <a:ext cx="2794000" cy="215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04048" y="5877272"/>
            <a:ext cx="3956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Intel 8742 eight-bit microcontroller IC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2AA4-470B-401E-8099-22FA7456827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4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vs. Private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3875"/>
              </p:ext>
            </p:extLst>
          </p:nvPr>
        </p:nvGraphicFramePr>
        <p:xfrm>
          <a:off x="467544" y="2060848"/>
          <a:ext cx="8280920" cy="420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1987"/>
                <a:gridCol w="2467517"/>
                <a:gridCol w="3171416"/>
              </a:tblGrid>
              <a:tr h="370840">
                <a:tc>
                  <a:txBody>
                    <a:bodyPr/>
                    <a:lstStyle/>
                    <a:p>
                      <a:endParaRPr lang="en-US" sz="2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 dirty="0" smtClean="0"/>
                        <a:t>Public Cloud</a:t>
                      </a:r>
                      <a:endParaRPr lang="en-US" sz="2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 dirty="0" smtClean="0"/>
                        <a:t>Private Cloud</a:t>
                      </a:r>
                      <a:endParaRPr lang="en-US" sz="240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0" dirty="0" smtClean="0"/>
                        <a:t>Infrastructure</a:t>
                      </a:r>
                      <a:endParaRPr lang="en-US" sz="24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Homogeneous 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Heterogeneous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0" dirty="0" smtClean="0"/>
                        <a:t>Policy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Common defined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Customized &amp; Tailored 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0" dirty="0" smtClean="0"/>
                        <a:t>Resource Model</a:t>
                      </a:r>
                      <a:endParaRPr lang="en-US" sz="24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Shared &amp; Multi-tenant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Dedicated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0" dirty="0" smtClean="0"/>
                        <a:t>Cost Model</a:t>
                      </a:r>
                      <a:endParaRPr lang="en-US" sz="24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Operational</a:t>
                      </a:r>
                      <a:r>
                        <a:rPr lang="en-US" sz="24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expenditure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Capital</a:t>
                      </a:r>
                      <a:r>
                        <a:rPr lang="en-US" sz="24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expenditure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0" dirty="0" smtClean="0"/>
                        <a:t>Economy</a:t>
                      </a:r>
                      <a:r>
                        <a:rPr lang="en-US" sz="2400" b="1" i="0" baseline="0" dirty="0" smtClean="0"/>
                        <a:t> Model</a:t>
                      </a:r>
                      <a:endParaRPr lang="en-US" sz="24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</a:t>
                      </a:r>
                      <a:r>
                        <a:rPr lang="en-US" sz="24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economy of scale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End-to-end</a:t>
                      </a:r>
                      <a:r>
                        <a:rPr lang="en-US" sz="24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control</a:t>
                      </a:r>
                      <a:endParaRPr lang="en-US" sz="2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2E77-3301-49E8-BA0F-B91F6B4F54DF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5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Service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Cloud Infrastructure as a Service (</a:t>
            </a:r>
            <a:r>
              <a:rPr lang="en-US" dirty="0" err="1"/>
              <a:t>IaaS</a:t>
            </a:r>
            <a:r>
              <a:rPr lang="en-US" dirty="0"/>
              <a:t>). </a:t>
            </a:r>
          </a:p>
          <a:p>
            <a:pPr lvl="1"/>
            <a:r>
              <a:rPr lang="en-US" dirty="0"/>
              <a:t>To provision processing, storage, networks, and other fundamental computing resources where the consumer is able to deploy and run arbitrary software, including OSs and applications. </a:t>
            </a:r>
          </a:p>
          <a:p>
            <a:r>
              <a:rPr lang="en-US" dirty="0" smtClean="0"/>
              <a:t>Cloud </a:t>
            </a:r>
            <a:r>
              <a:rPr lang="en-US" dirty="0"/>
              <a:t>Platform as a Service  (</a:t>
            </a:r>
            <a:r>
              <a:rPr lang="en-US" dirty="0" err="1"/>
              <a:t>PaaS</a:t>
            </a:r>
            <a:r>
              <a:rPr lang="en-US" dirty="0"/>
              <a:t>). </a:t>
            </a:r>
            <a:endParaRPr lang="en-US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deploy onto </a:t>
            </a:r>
            <a:r>
              <a:rPr lang="en-US" dirty="0" smtClean="0"/>
              <a:t>the </a:t>
            </a:r>
            <a:r>
              <a:rPr lang="en-US" dirty="0"/>
              <a:t>cloud infrastructure consumer-created or acquired </a:t>
            </a:r>
            <a:r>
              <a:rPr lang="en-US" dirty="0" smtClean="0"/>
              <a:t>applications.</a:t>
            </a:r>
          </a:p>
          <a:p>
            <a:r>
              <a:rPr lang="en-US" dirty="0"/>
              <a:t>Cloud Software as a Service  (</a:t>
            </a:r>
            <a:r>
              <a:rPr lang="en-US" dirty="0" err="1"/>
              <a:t>SaaS</a:t>
            </a:r>
            <a:r>
              <a:rPr lang="en-US" dirty="0"/>
              <a:t>). </a:t>
            </a:r>
          </a:p>
          <a:p>
            <a:pPr lvl="1"/>
            <a:r>
              <a:rPr lang="en-US" dirty="0"/>
              <a:t>To use the provider’s applications running on a cloud infrastructure.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B9C3-D303-460A-BD99-F23C5822D37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6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Service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282" y="1676400"/>
            <a:ext cx="7490718" cy="471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1695-065F-43E7-B9C0-072F66D96D99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70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7315200" cy="459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as a Service</a:t>
            </a:r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DF66-9461-4126-B51A-81FA0E4BFDBD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1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444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as a Service</a:t>
            </a:r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0B39-3D92-43ED-B14A-D875F28192D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9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as a Service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0"/>
            <a:ext cx="6553200" cy="521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4910-659D-4B4F-9B61-64B6952CE46D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History and Trend of Computing</a:t>
            </a:r>
          </a:p>
          <a:p>
            <a:pPr lvl="1"/>
            <a:endParaRPr lang="en-US" altLang="zh-TW" dirty="0" smtClean="0">
              <a:solidFill>
                <a:schemeClr val="accent2"/>
              </a:solidFill>
            </a:endParaRPr>
          </a:p>
          <a:p>
            <a:r>
              <a:rPr lang="en-US" altLang="zh-TW" dirty="0" smtClean="0">
                <a:solidFill>
                  <a:schemeClr val="accent2"/>
                </a:solidFill>
              </a:rPr>
              <a:t>What is Cloud Computing?</a:t>
            </a:r>
          </a:p>
          <a:p>
            <a:pPr marL="457200" lvl="1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Cloud Enabling Technologies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6327-6DC3-429A-874E-24096F06F25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8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Enabling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Virtualization technology</a:t>
            </a:r>
          </a:p>
          <a:p>
            <a:r>
              <a:rPr lang="en-US" dirty="0"/>
              <a:t>Data center </a:t>
            </a:r>
            <a:r>
              <a:rPr lang="en-US" dirty="0" smtClean="0"/>
              <a:t>and its network</a:t>
            </a:r>
            <a:endParaRPr lang="en-US" dirty="0"/>
          </a:p>
          <a:p>
            <a:r>
              <a:rPr lang="en-US" dirty="0" smtClean="0"/>
              <a:t>Distributed file systems</a:t>
            </a:r>
          </a:p>
          <a:p>
            <a:r>
              <a:rPr lang="en-US" dirty="0" err="1" smtClean="0"/>
              <a:t>MapReduce</a:t>
            </a:r>
            <a:endParaRPr lang="en-US" dirty="0" smtClean="0"/>
          </a:p>
          <a:p>
            <a:r>
              <a:rPr lang="en-US" dirty="0" smtClean="0"/>
              <a:t>Web services</a:t>
            </a:r>
          </a:p>
          <a:p>
            <a:r>
              <a:rPr lang="en-US" dirty="0" smtClean="0"/>
              <a:t>Cloud management </a:t>
            </a:r>
            <a:br>
              <a:rPr lang="en-US" dirty="0" smtClean="0"/>
            </a:b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57</a:t>
            </a:fld>
            <a:endParaRPr lang="zh-TW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391049" y="2133600"/>
            <a:ext cx="3295751" cy="3816424"/>
            <a:chOff x="5391049" y="2133600"/>
            <a:chExt cx="3295751" cy="3816424"/>
          </a:xfrm>
        </p:grpSpPr>
        <p:sp>
          <p:nvSpPr>
            <p:cNvPr id="5" name="矩形 4"/>
            <p:cNvSpPr/>
            <p:nvPr/>
          </p:nvSpPr>
          <p:spPr bwMode="auto">
            <a:xfrm>
              <a:off x="7191249" y="2133600"/>
              <a:ext cx="1495551" cy="432048"/>
            </a:xfrm>
            <a:prstGeom prst="rect">
              <a:avLst/>
            </a:prstGeom>
            <a:solidFill>
              <a:srgbClr val="AF09F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SaaS</a:t>
              </a: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5895105" y="2565648"/>
              <a:ext cx="2791695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Web Services</a:t>
              </a: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6615186" y="2853680"/>
              <a:ext cx="2071614" cy="360040"/>
            </a:xfrm>
            <a:prstGeom prst="rect">
              <a:avLst/>
            </a:prstGeom>
            <a:solidFill>
              <a:srgbClr val="EA64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PaaS</a:t>
              </a: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5895105" y="3213720"/>
              <a:ext cx="2791695" cy="28803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IaaS</a:t>
              </a: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5895105" y="3501752"/>
              <a:ext cx="2791695" cy="5040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Web Services</a:t>
              </a:r>
              <a:endPara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圓角矩形 8"/>
            <p:cNvSpPr/>
            <p:nvPr/>
          </p:nvSpPr>
          <p:spPr bwMode="auto">
            <a:xfrm>
              <a:off x="5967113" y="3604131"/>
              <a:ext cx="1224136" cy="329669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Cloud Infrastructure Mangers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5895105" y="4009231"/>
              <a:ext cx="2791695" cy="72008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5895105" y="4070831"/>
              <a:ext cx="2791695" cy="13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圓角矩形 15"/>
            <p:cNvSpPr/>
            <p:nvPr/>
          </p:nvSpPr>
          <p:spPr bwMode="auto">
            <a:xfrm>
              <a:off x="5914181" y="4221832"/>
              <a:ext cx="648072" cy="329669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VIM</a:t>
              </a:r>
              <a:endPara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圓角矩形 17"/>
            <p:cNvSpPr/>
            <p:nvPr/>
          </p:nvSpPr>
          <p:spPr bwMode="auto">
            <a:xfrm>
              <a:off x="5914181" y="4551501"/>
              <a:ext cx="652290" cy="329669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VMM</a:t>
              </a:r>
              <a:endPara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圓角矩形 18"/>
            <p:cNvSpPr/>
            <p:nvPr/>
          </p:nvSpPr>
          <p:spPr bwMode="auto">
            <a:xfrm>
              <a:off x="5914900" y="4881170"/>
              <a:ext cx="652290" cy="329669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VMs</a:t>
              </a:r>
              <a:endPara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圓角矩形 19"/>
            <p:cNvSpPr/>
            <p:nvPr/>
          </p:nvSpPr>
          <p:spPr bwMode="auto">
            <a:xfrm>
              <a:off x="6615186" y="4881169"/>
              <a:ext cx="1224136" cy="329669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MapReduce</a:t>
              </a:r>
              <a:endPara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圓角矩形 20"/>
            <p:cNvSpPr/>
            <p:nvPr/>
          </p:nvSpPr>
          <p:spPr bwMode="auto">
            <a:xfrm>
              <a:off x="7911330" y="4869904"/>
              <a:ext cx="652290" cy="329669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DFS</a:t>
              </a:r>
              <a:endParaRPr kumimoji="0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5895105" y="5373960"/>
              <a:ext cx="2791695" cy="72008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5895105" y="5445968"/>
              <a:ext cx="2791695" cy="5040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Hardware Technologies</a:t>
              </a:r>
              <a:endPara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5391049" y="2565648"/>
              <a:ext cx="504056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Arial" charset="0"/>
                </a:rPr>
                <a:t>Enabling Technologies</a:t>
              </a:r>
              <a:endPara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4994-9101-4336-B2E5-AFBD61EC282A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Virtualization Technology</a:t>
            </a:r>
            <a:endParaRPr 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auto">
          <a:xfrm>
            <a:off x="467544" y="2060848"/>
            <a:ext cx="8208912" cy="80466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Web based VM management</a:t>
            </a:r>
            <a:r>
              <a:rPr kumimoji="0" lang="en-US" altLang="zh-TW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on top of </a:t>
            </a:r>
            <a:r>
              <a:rPr kumimoji="0" lang="en-US" altLang="zh-TW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IaaS</a:t>
            </a:r>
            <a:r>
              <a:rPr kumimoji="0" lang="en-US" altLang="zh-TW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providers.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755576" y="1891680"/>
            <a:ext cx="5896222" cy="457200"/>
          </a:xfrm>
          <a:prstGeom prst="roundRect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Cloud Infrastructure</a:t>
            </a:r>
            <a:r>
              <a:rPr kumimoji="0" lang="en-US" altLang="zh-TW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Manager (CIM)</a:t>
            </a:r>
            <a:endParaRPr kumimoji="0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467544" y="3140968"/>
            <a:ext cx="8208912" cy="80466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Deploying , control and monitoring of VMs on a distributed pool of resources</a:t>
            </a:r>
            <a:r>
              <a:rPr kumimoji="0" lang="en-US" altLang="zh-TW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755576" y="2971800"/>
            <a:ext cx="5896222" cy="457200"/>
          </a:xfrm>
          <a:prstGeom prst="roundRect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Virtual Infrastructure</a:t>
            </a:r>
            <a:r>
              <a:rPr kumimoji="0" lang="en-US" altLang="zh-TW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Manager (VIM)</a:t>
            </a:r>
            <a:endParaRPr kumimoji="0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67544" y="4246240"/>
            <a:ext cx="8208912" cy="80466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Manage the lifecycle</a:t>
            </a:r>
            <a:r>
              <a:rPr kumimoji="0" lang="en-US" altLang="zh-TW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of VMs on a single node.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755576" y="4077072"/>
            <a:ext cx="5896222" cy="457200"/>
          </a:xfrm>
          <a:prstGeom prst="roundRect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Virtual Machine</a:t>
            </a:r>
            <a:r>
              <a:rPr kumimoji="0" lang="en-US" altLang="zh-TW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Manager (VMM)</a:t>
            </a:r>
            <a:endParaRPr kumimoji="0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467544" y="5354960"/>
            <a:ext cx="8208912" cy="98296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altLang="zh-TW" dirty="0">
              <a:latin typeface="Arial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Have</a:t>
            </a:r>
            <a:r>
              <a:rPr kumimoji="0" lang="en-US" altLang="zh-TW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two main layers, the operating system and a software package that is partially or fully configured to perform a specific task.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755576" y="5185792"/>
            <a:ext cx="5896222" cy="457200"/>
          </a:xfrm>
          <a:prstGeom prst="roundRect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Virtual Machines</a:t>
            </a:r>
            <a:r>
              <a:rPr kumimoji="0" lang="en-US" altLang="zh-TW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(VMs)</a:t>
            </a:r>
            <a:endParaRPr kumimoji="0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FBDB-5103-44D5-85B3-D95993E0844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13" name="頁尾版面配置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8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1301"/>
            <a:ext cx="8229600" cy="2163763"/>
          </a:xfrm>
        </p:spPr>
        <p:txBody>
          <a:bodyPr/>
          <a:lstStyle/>
          <a:p>
            <a:r>
              <a:rPr lang="en-US" dirty="0" smtClean="0"/>
              <a:t>Multiple OS share the physical hardware and provide different services.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78684"/>
            <a:ext cx="32766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212084"/>
            <a:ext cx="2620963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4495800" y="3284984"/>
            <a:ext cx="1066800" cy="1434920"/>
          </a:xfrm>
          <a:prstGeom prst="roundRect">
            <a:avLst>
              <a:gd name="adj" fmla="val 10166"/>
            </a:avLst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</a:rPr>
              <a:t>VM1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588358" y="3284984"/>
            <a:ext cx="1066800" cy="1434920"/>
          </a:xfrm>
          <a:prstGeom prst="roundRect">
            <a:avLst>
              <a:gd name="adj" fmla="val 10166"/>
            </a:avLst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VM2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692721" y="3284984"/>
            <a:ext cx="1066800" cy="1434920"/>
          </a:xfrm>
          <a:prstGeom prst="roundRect">
            <a:avLst>
              <a:gd name="adj" fmla="val 10166"/>
            </a:avLst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VM3</a:t>
            </a: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843E-36F7-4EF8-AF04-049EC440D1D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Fourth-generation Machines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9971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Microprocessor based computers</a:t>
            </a:r>
          </a:p>
          <a:p>
            <a:r>
              <a:rPr lang="en-US" altLang="zh-TW" dirty="0" smtClean="0"/>
              <a:t>In 1975, Apple I, first personal computer</a:t>
            </a:r>
          </a:p>
          <a:p>
            <a:r>
              <a:rPr lang="en-US" altLang="zh-TW" dirty="0" smtClean="0"/>
              <a:t>1981, IBM-PC announced</a:t>
            </a:r>
          </a:p>
          <a:p>
            <a:r>
              <a:rPr lang="da-DK" altLang="zh-TW" dirty="0" smtClean="0"/>
              <a:t>1981, Osborne 1, the </a:t>
            </a:r>
            <a:r>
              <a:rPr lang="da-DK" altLang="zh-TW" dirty="0" err="1" smtClean="0"/>
              <a:t>first</a:t>
            </a:r>
            <a:r>
              <a:rPr lang="da-DK" altLang="zh-TW" dirty="0" smtClean="0"/>
              <a:t> </a:t>
            </a:r>
            <a:r>
              <a:rPr lang="da-DK" altLang="zh-TW" dirty="0" err="1" smtClean="0"/>
              <a:t>laptop</a:t>
            </a:r>
            <a:endParaRPr lang="en-US" altLang="zh-TW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700808"/>
            <a:ext cx="2794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581128"/>
            <a:ext cx="2252180" cy="2015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149080"/>
            <a:ext cx="3852540" cy="240958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7F2-5CAF-43B7-B2C4-E5B08242609F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Virtualization?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Server and application </a:t>
            </a:r>
            <a:r>
              <a:rPr lang="en-US" dirty="0" smtClean="0"/>
              <a:t>consolidation: </a:t>
            </a:r>
          </a:p>
          <a:p>
            <a:pPr lvl="1"/>
            <a:r>
              <a:rPr lang="en-US" dirty="0" smtClean="0"/>
              <a:t>Allow </a:t>
            </a:r>
            <a:r>
              <a:rPr lang="en-US" dirty="0"/>
              <a:t>multiple applications </a:t>
            </a:r>
            <a:r>
              <a:rPr lang="en-US" dirty="0" smtClean="0"/>
              <a:t>on </a:t>
            </a:r>
            <a:r>
              <a:rPr lang="en-US" dirty="0"/>
              <a:t>the same server</a:t>
            </a:r>
            <a:endParaRPr lang="en-US" dirty="0" smtClean="0"/>
          </a:p>
          <a:p>
            <a:r>
              <a:rPr lang="en-US" dirty="0" smtClean="0"/>
              <a:t>Configurability:</a:t>
            </a:r>
          </a:p>
          <a:p>
            <a:pPr lvl="1"/>
            <a:r>
              <a:rPr lang="en-US" dirty="0" smtClean="0"/>
              <a:t>Allows </a:t>
            </a:r>
            <a:r>
              <a:rPr lang="en-US" dirty="0"/>
              <a:t>dynamic configuration and bundling of resources for a wider variety of applications</a:t>
            </a:r>
          </a:p>
          <a:p>
            <a:r>
              <a:rPr lang="en-US" dirty="0" smtClean="0"/>
              <a:t>Increased </a:t>
            </a:r>
            <a:r>
              <a:rPr lang="en-US" dirty="0"/>
              <a:t>application availability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Allow </a:t>
            </a:r>
            <a:r>
              <a:rPr lang="en-US" dirty="0"/>
              <a:t>quick failure recovery from unplanned outages with no interruption in service.</a:t>
            </a:r>
          </a:p>
          <a:p>
            <a:r>
              <a:rPr lang="en-US" dirty="0" smtClean="0"/>
              <a:t>Improved responsiveness: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esource </a:t>
            </a:r>
            <a:r>
              <a:rPr lang="en-US" dirty="0"/>
              <a:t>provisioning, monitoring, and maintenance can be </a:t>
            </a:r>
            <a:r>
              <a:rPr lang="en-US" dirty="0" smtClean="0"/>
              <a:t>automated.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A4E-4A6C-435F-827A-6476012CAAE9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4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Distributed Computing</a:t>
            </a:r>
            <a:endParaRPr lang="zh-TW" altLang="en-US" dirty="0"/>
          </a:p>
        </p:txBody>
      </p:sp>
      <p:grpSp>
        <p:nvGrpSpPr>
          <p:cNvPr id="160" name="群組 159"/>
          <p:cNvGrpSpPr/>
          <p:nvPr/>
        </p:nvGrpSpPr>
        <p:grpSpPr>
          <a:xfrm>
            <a:off x="539552" y="3416895"/>
            <a:ext cx="8167688" cy="2892425"/>
            <a:chOff x="755576" y="1982788"/>
            <a:chExt cx="8167688" cy="2892425"/>
          </a:xfrm>
        </p:grpSpPr>
        <p:grpSp>
          <p:nvGrpSpPr>
            <p:cNvPr id="4" name="群組 19"/>
            <p:cNvGrpSpPr/>
            <p:nvPr/>
          </p:nvGrpSpPr>
          <p:grpSpPr>
            <a:xfrm>
              <a:off x="755576" y="2850150"/>
              <a:ext cx="2574925" cy="1157700"/>
              <a:chOff x="1349375" y="2759075"/>
              <a:chExt cx="2574925" cy="1157700"/>
            </a:xfrm>
          </p:grpSpPr>
          <p:graphicFrame>
            <p:nvGraphicFramePr>
              <p:cNvPr id="31" name="Object 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349375" y="2759075"/>
              <a:ext cx="25749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3" name="Clip" r:id="rId3" imgW="2573280" imgH="914400" progId="">
                      <p:embed/>
                    </p:oleObj>
                  </mc:Choice>
                  <mc:Fallback>
                    <p:oleObj name="Clip" r:id="rId3" imgW="2573280" imgH="914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9375" y="2759075"/>
                            <a:ext cx="25749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2293938" y="3611563"/>
                <a:ext cx="995466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Mainframe</a:t>
                </a:r>
              </a:p>
            </p:txBody>
          </p:sp>
        </p:grpSp>
        <p:grpSp>
          <p:nvGrpSpPr>
            <p:cNvPr id="5" name="群組 20"/>
            <p:cNvGrpSpPr/>
            <p:nvPr/>
          </p:nvGrpSpPr>
          <p:grpSpPr>
            <a:xfrm>
              <a:off x="2682057" y="3717032"/>
              <a:ext cx="1309469" cy="792088"/>
              <a:chOff x="4499992" y="3068960"/>
              <a:chExt cx="1309469" cy="792088"/>
            </a:xfrm>
          </p:grpSpPr>
          <p:graphicFrame>
            <p:nvGraphicFramePr>
              <p:cNvPr id="33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499992" y="3068960"/>
              <a:ext cx="1268413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4" name="Clip" r:id="rId5" imgW="1266480" imgH="453960" progId="">
                      <p:embed/>
                    </p:oleObj>
                  </mc:Choice>
                  <mc:Fallback>
                    <p:oleObj name="Clip" r:id="rId5" imgW="1266480" imgH="45396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99992" y="3068960"/>
                            <a:ext cx="1268413" cy="4556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Rectangle 10"/>
              <p:cNvSpPr>
                <a:spLocks noChangeArrowheads="1"/>
              </p:cNvSpPr>
              <p:nvPr/>
            </p:nvSpPr>
            <p:spPr bwMode="auto">
              <a:xfrm>
                <a:off x="4519042" y="3555836"/>
                <a:ext cx="1290419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Mini Computer</a:t>
                </a:r>
              </a:p>
            </p:txBody>
          </p:sp>
        </p:grpSp>
        <p:grpSp>
          <p:nvGrpSpPr>
            <p:cNvPr id="6" name="群組 21"/>
            <p:cNvGrpSpPr/>
            <p:nvPr/>
          </p:nvGrpSpPr>
          <p:grpSpPr>
            <a:xfrm>
              <a:off x="3330129" y="3068960"/>
              <a:ext cx="1091647" cy="648112"/>
              <a:chOff x="6288665" y="3140968"/>
              <a:chExt cx="1091647" cy="648112"/>
            </a:xfrm>
          </p:grpSpPr>
          <p:graphicFrame>
            <p:nvGraphicFramePr>
              <p:cNvPr id="34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348990" y="3140968"/>
              <a:ext cx="890587" cy="322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5" name="Clip" r:id="rId7" imgW="888840" imgH="320400" progId="">
                      <p:embed/>
                    </p:oleObj>
                  </mc:Choice>
                  <mc:Fallback>
                    <p:oleObj name="Clip" r:id="rId7" imgW="888840" imgH="320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48990" y="3140968"/>
                            <a:ext cx="890587" cy="3222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Rectangle 11"/>
              <p:cNvSpPr>
                <a:spLocks noChangeArrowheads="1"/>
              </p:cNvSpPr>
              <p:nvPr/>
            </p:nvSpPr>
            <p:spPr bwMode="auto">
              <a:xfrm>
                <a:off x="6288665" y="3483868"/>
                <a:ext cx="1091647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Workstation</a:t>
                </a:r>
              </a:p>
            </p:txBody>
          </p:sp>
        </p:grpSp>
        <p:grpSp>
          <p:nvGrpSpPr>
            <p:cNvPr id="7" name="群組 22"/>
            <p:cNvGrpSpPr/>
            <p:nvPr/>
          </p:nvGrpSpPr>
          <p:grpSpPr>
            <a:xfrm>
              <a:off x="4410249" y="3482364"/>
              <a:ext cx="623887" cy="522700"/>
              <a:chOff x="7764537" y="3212976"/>
              <a:chExt cx="623887" cy="522700"/>
            </a:xfrm>
          </p:grpSpPr>
          <p:graphicFrame>
            <p:nvGraphicFramePr>
              <p:cNvPr id="35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764537" y="3212976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6" name="Clip" r:id="rId9" imgW="622080" imgH="228600" progId="">
                      <p:embed/>
                    </p:oleObj>
                  </mc:Choice>
                  <mc:Fallback>
                    <p:oleObj name="Clip" r:id="rId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4537" y="3212976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Rectangle 12"/>
              <p:cNvSpPr>
                <a:spLocks noChangeArrowheads="1"/>
              </p:cNvSpPr>
              <p:nvPr/>
            </p:nvSpPr>
            <p:spPr bwMode="auto">
              <a:xfrm>
                <a:off x="7861374" y="3430464"/>
                <a:ext cx="371898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PC</a:t>
                </a: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3978201" y="1982788"/>
              <a:ext cx="4945063" cy="2892425"/>
              <a:chOff x="2867025" y="2565400"/>
              <a:chExt cx="4945063" cy="2892425"/>
            </a:xfrm>
          </p:grpSpPr>
          <p:graphicFrame>
            <p:nvGraphicFramePr>
              <p:cNvPr id="37898" name="Object 2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2867025" y="3213100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7" name="Clip" r:id="rId11" imgW="622080" imgH="228600" progId="">
                      <p:embed/>
                    </p:oleObj>
                  </mc:Choice>
                  <mc:Fallback>
                    <p:oleObj name="Clip" r:id="rId1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7025" y="3213100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99" name="Object 1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082925" y="2997200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8" name="Clip" r:id="rId12" imgW="622080" imgH="228600" progId="">
                      <p:embed/>
                    </p:oleObj>
                  </mc:Choice>
                  <mc:Fallback>
                    <p:oleObj name="Clip" r:id="rId12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82925" y="2997200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0" name="Object 1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370263" y="2781300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9" name="Clip" r:id="rId13" imgW="622080" imgH="228600" progId="">
                      <p:embed/>
                    </p:oleObj>
                  </mc:Choice>
                  <mc:Fallback>
                    <p:oleObj name="Clip" r:id="rId13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70263" y="2781300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1" name="Object 1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586163" y="2565400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0" name="Clip" r:id="rId14" imgW="622080" imgH="228600" progId="">
                      <p:embed/>
                    </p:oleObj>
                  </mc:Choice>
                  <mc:Fallback>
                    <p:oleObj name="Clip" r:id="rId1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6163" y="2565400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2" name="Object 1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467100" y="3213100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1" name="Clip" r:id="rId15" imgW="622080" imgH="228600" progId="">
                      <p:embed/>
                    </p:oleObj>
                  </mc:Choice>
                  <mc:Fallback>
                    <p:oleObj name="Clip" r:id="rId15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7100" y="3213100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3" name="Object 1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683000" y="2997200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2" name="Clip" r:id="rId16" imgW="622080" imgH="228600" progId="">
                      <p:embed/>
                    </p:oleObj>
                  </mc:Choice>
                  <mc:Fallback>
                    <p:oleObj name="Clip" r:id="rId16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83000" y="2997200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4" name="Object 1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970338" y="2781300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3" name="Clip" r:id="rId17" imgW="622080" imgH="228600" progId="">
                      <p:embed/>
                    </p:oleObj>
                  </mc:Choice>
                  <mc:Fallback>
                    <p:oleObj name="Clip" r:id="rId17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70338" y="2781300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5" name="Object 1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186238" y="2565400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4" name="Clip" r:id="rId18" imgW="622080" imgH="228600" progId="">
                      <p:embed/>
                    </p:oleObj>
                  </mc:Choice>
                  <mc:Fallback>
                    <p:oleObj name="Clip" r:id="rId18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86238" y="2565400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6" name="Object 1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946525" y="33575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5" name="Clip" r:id="rId19" imgW="622080" imgH="228600" progId="">
                      <p:embed/>
                    </p:oleObj>
                  </mc:Choice>
                  <mc:Fallback>
                    <p:oleObj name="Clip" r:id="rId1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46525" y="33575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7" name="Object 1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162425" y="31416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6" name="Clip" r:id="rId20" imgW="622080" imgH="228600" progId="">
                      <p:embed/>
                    </p:oleObj>
                  </mc:Choice>
                  <mc:Fallback>
                    <p:oleObj name="Clip" r:id="rId20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62425" y="31416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8" name="Object 2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449763" y="292417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7" name="Clip" r:id="rId21" imgW="622080" imgH="228600" progId="">
                      <p:embed/>
                    </p:oleObj>
                  </mc:Choice>
                  <mc:Fallback>
                    <p:oleObj name="Clip" r:id="rId2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49763" y="292417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9" name="Object 2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665663" y="270827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8" name="Clip" r:id="rId22" imgW="622080" imgH="228600" progId="">
                      <p:embed/>
                    </p:oleObj>
                  </mc:Choice>
                  <mc:Fallback>
                    <p:oleObj name="Clip" r:id="rId22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65663" y="270827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0" name="Object 2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379913" y="3573463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9" name="Clip" r:id="rId23" imgW="622080" imgH="228600" progId="">
                      <p:embed/>
                    </p:oleObj>
                  </mc:Choice>
                  <mc:Fallback>
                    <p:oleObj name="Clip" r:id="rId23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913" y="3573463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1" name="Object 2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595813" y="3357563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0" name="Clip" r:id="rId24" imgW="622080" imgH="228600" progId="">
                      <p:embed/>
                    </p:oleObj>
                  </mc:Choice>
                  <mc:Fallback>
                    <p:oleObj name="Clip" r:id="rId2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5813" y="3357563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2" name="Object 2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884738" y="314007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1" name="Clip" r:id="rId25" imgW="622080" imgH="228600" progId="">
                      <p:embed/>
                    </p:oleObj>
                  </mc:Choice>
                  <mc:Fallback>
                    <p:oleObj name="Clip" r:id="rId25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84738" y="314007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3" name="Object 2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100638" y="292417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2" name="Clip" r:id="rId26" imgW="622080" imgH="228600" progId="">
                      <p:embed/>
                    </p:oleObj>
                  </mc:Choice>
                  <mc:Fallback>
                    <p:oleObj name="Clip" r:id="rId26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0638" y="292417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4" name="Object 2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714875" y="37893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3" name="Clip" r:id="rId27" imgW="622080" imgH="228600" progId="">
                      <p:embed/>
                    </p:oleObj>
                  </mc:Choice>
                  <mc:Fallback>
                    <p:oleObj name="Clip" r:id="rId27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14875" y="37893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5" name="Object 2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930775" y="35734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4" name="Clip" r:id="rId28" imgW="622080" imgH="228600" progId="">
                      <p:embed/>
                    </p:oleObj>
                  </mc:Choice>
                  <mc:Fallback>
                    <p:oleObj name="Clip" r:id="rId28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0775" y="35734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6" name="Object 2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245100" y="33575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5" name="Clip" r:id="rId29" imgW="622080" imgH="228600" progId="">
                      <p:embed/>
                    </p:oleObj>
                  </mc:Choice>
                  <mc:Fallback>
                    <p:oleObj name="Clip" r:id="rId2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5100" y="33575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7" name="Object 2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461000" y="31416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6" name="Clip" r:id="rId30" imgW="622080" imgH="228600" progId="">
                      <p:embed/>
                    </p:oleObj>
                  </mc:Choice>
                  <mc:Fallback>
                    <p:oleObj name="Clip" r:id="rId30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61000" y="31416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8" name="Object 3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884738" y="41370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7" name="Clip" r:id="rId31" imgW="622080" imgH="228600" progId="">
                      <p:embed/>
                    </p:oleObj>
                  </mc:Choice>
                  <mc:Fallback>
                    <p:oleObj name="Clip" r:id="rId3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84738" y="41370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19" name="Object 3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100638" y="39211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8" name="Clip" r:id="rId32" imgW="622080" imgH="228600" progId="">
                      <p:embed/>
                    </p:oleObj>
                  </mc:Choice>
                  <mc:Fallback>
                    <p:oleObj name="Clip" r:id="rId32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0638" y="39211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0" name="Object 3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387975" y="3716338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9" name="Clip" r:id="rId33" imgW="622080" imgH="228600" progId="">
                      <p:embed/>
                    </p:oleObj>
                  </mc:Choice>
                  <mc:Fallback>
                    <p:oleObj name="Clip" r:id="rId33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87975" y="3716338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1" name="Object 3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603875" y="3500438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0" name="Clip" r:id="rId34" imgW="622080" imgH="228600" progId="">
                      <p:embed/>
                    </p:oleObj>
                  </mc:Choice>
                  <mc:Fallback>
                    <p:oleObj name="Clip" r:id="rId3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03875" y="3500438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2" name="Object 3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876675" y="49879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1" name="Clip" r:id="rId35" imgW="622080" imgH="228600" progId="">
                      <p:embed/>
                    </p:oleObj>
                  </mc:Choice>
                  <mc:Fallback>
                    <p:oleObj name="Clip" r:id="rId35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6675" y="49879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3" name="Object 3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092575" y="47720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2" name="Clip" r:id="rId36" imgW="622080" imgH="228600" progId="">
                      <p:embed/>
                    </p:oleObj>
                  </mc:Choice>
                  <mc:Fallback>
                    <p:oleObj name="Clip" r:id="rId36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2575" y="47720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4" name="Object 3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379913" y="45688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3" name="Clip" r:id="rId37" imgW="622080" imgH="228600" progId="">
                      <p:embed/>
                    </p:oleObj>
                  </mc:Choice>
                  <mc:Fallback>
                    <p:oleObj name="Clip" r:id="rId37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913" y="45688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5" name="Object 3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595813" y="43529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4" name="Clip" r:id="rId38" imgW="622080" imgH="228600" progId="">
                      <p:embed/>
                    </p:oleObj>
                  </mc:Choice>
                  <mc:Fallback>
                    <p:oleObj name="Clip" r:id="rId38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5813" y="43529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6" name="Object 3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155950" y="50720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5" name="Clip" r:id="rId39" imgW="622080" imgH="228600" progId="">
                      <p:embed/>
                    </p:oleObj>
                  </mc:Choice>
                  <mc:Fallback>
                    <p:oleObj name="Clip" r:id="rId3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55950" y="50720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7" name="Object 3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371850" y="4856163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6" name="Clip" r:id="rId40" imgW="622080" imgH="228600" progId="">
                      <p:embed/>
                    </p:oleObj>
                  </mc:Choice>
                  <mc:Fallback>
                    <p:oleObj name="Clip" r:id="rId40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71850" y="4856163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8" name="Object 4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660775" y="52165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7" name="Clip" r:id="rId41" imgW="622080" imgH="228600" progId="">
                      <p:embed/>
                    </p:oleObj>
                  </mc:Choice>
                  <mc:Fallback>
                    <p:oleObj name="Clip" r:id="rId4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60775" y="52165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29" name="Object 4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284663" y="52165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8" name="Clip" r:id="rId42" imgW="622080" imgH="228600" progId="">
                      <p:embed/>
                    </p:oleObj>
                  </mc:Choice>
                  <mc:Fallback>
                    <p:oleObj name="Clip" r:id="rId42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4663" y="52165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0" name="Object 4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500563" y="50006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9" name="Clip" r:id="rId43" imgW="622080" imgH="228600" progId="">
                      <p:embed/>
                    </p:oleObj>
                  </mc:Choice>
                  <mc:Fallback>
                    <p:oleObj name="Clip" r:id="rId43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0563" y="50006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1" name="Object 4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787900" y="4795838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0" name="Clip" r:id="rId44" imgW="622080" imgH="228600" progId="">
                      <p:embed/>
                    </p:oleObj>
                  </mc:Choice>
                  <mc:Fallback>
                    <p:oleObj name="Clip" r:id="rId4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87900" y="4795838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2" name="Object 4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075238" y="45688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1" name="Clip" r:id="rId45" imgW="622080" imgH="228600" progId="">
                      <p:embed/>
                    </p:oleObj>
                  </mc:Choice>
                  <mc:Fallback>
                    <p:oleObj name="Clip" r:id="rId45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5238" y="45688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3" name="Object 4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292725" y="43529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2" name="Clip" r:id="rId46" imgW="622080" imgH="228600" progId="">
                      <p:embed/>
                    </p:oleObj>
                  </mc:Choice>
                  <mc:Fallback>
                    <p:oleObj name="Clip" r:id="rId46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92725" y="43529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4" name="Object 4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508625" y="41370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3" name="Clip" r:id="rId47" imgW="622080" imgH="228600" progId="">
                      <p:embed/>
                    </p:oleObj>
                  </mc:Choice>
                  <mc:Fallback>
                    <p:oleObj name="Clip" r:id="rId47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08625" y="41370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5" name="Object 4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795963" y="3919538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4" name="Clip" r:id="rId48" imgW="622080" imgH="228600" progId="">
                      <p:embed/>
                    </p:oleObj>
                  </mc:Choice>
                  <mc:Fallback>
                    <p:oleObj name="Clip" r:id="rId48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95963" y="3919538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6" name="Object 4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011863" y="3703638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5" name="Clip" r:id="rId49" imgW="622080" imgH="228600" progId="">
                      <p:embed/>
                    </p:oleObj>
                  </mc:Choice>
                  <mc:Fallback>
                    <p:oleObj name="Clip" r:id="rId4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11863" y="3703638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7" name="Object 4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300788" y="3500438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6" name="Clip" r:id="rId50" imgW="622080" imgH="228600" progId="">
                      <p:embed/>
                    </p:oleObj>
                  </mc:Choice>
                  <mc:Fallback>
                    <p:oleObj name="Clip" r:id="rId50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00788" y="3500438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8" name="Object 5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516688" y="3284538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7" name="Clip" r:id="rId51" imgW="622080" imgH="228600" progId="">
                      <p:embed/>
                    </p:oleObj>
                  </mc:Choice>
                  <mc:Fallback>
                    <p:oleObj name="Clip" r:id="rId5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6688" y="3284538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39" name="Object 5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972300" y="3500438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8" name="Clip" r:id="rId52" imgW="622080" imgH="228600" progId="">
                      <p:embed/>
                    </p:oleObj>
                  </mc:Choice>
                  <mc:Fallback>
                    <p:oleObj name="Clip" r:id="rId52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72300" y="3500438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0" name="Object 5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188200" y="3284538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79" name="Clip" r:id="rId53" imgW="622080" imgH="228600" progId="">
                      <p:embed/>
                    </p:oleObj>
                  </mc:Choice>
                  <mc:Fallback>
                    <p:oleObj name="Clip" r:id="rId53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88200" y="3284538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1" name="Object 5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180138" y="41370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0" name="Clip" r:id="rId54" imgW="622080" imgH="228600" progId="">
                      <p:embed/>
                    </p:oleObj>
                  </mc:Choice>
                  <mc:Fallback>
                    <p:oleObj name="Clip" r:id="rId5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80138" y="41370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2" name="Object 5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469063" y="3919538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1" name="Clip" r:id="rId55" imgW="622080" imgH="228600" progId="">
                      <p:embed/>
                    </p:oleObj>
                  </mc:Choice>
                  <mc:Fallback>
                    <p:oleObj name="Clip" r:id="rId55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69063" y="3919538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3" name="Object 5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684963" y="3703638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2" name="Clip" r:id="rId56" imgW="622080" imgH="228600" progId="">
                      <p:embed/>
                    </p:oleObj>
                  </mc:Choice>
                  <mc:Fallback>
                    <p:oleObj name="Clip" r:id="rId56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84963" y="3703638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4" name="Object 5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484813" y="47847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3" name="Clip" r:id="rId57" imgW="622080" imgH="228600" progId="">
                      <p:embed/>
                    </p:oleObj>
                  </mc:Choice>
                  <mc:Fallback>
                    <p:oleObj name="Clip" r:id="rId57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84813" y="47847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5" name="Object 5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795963" y="45688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4" name="Clip" r:id="rId58" imgW="622080" imgH="228600" progId="">
                      <p:embed/>
                    </p:oleObj>
                  </mc:Choice>
                  <mc:Fallback>
                    <p:oleObj name="Clip" r:id="rId58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95963" y="45688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6" name="Object 5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011863" y="43529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5" name="Clip" r:id="rId59" imgW="622080" imgH="228600" progId="">
                      <p:embed/>
                    </p:oleObj>
                  </mc:Choice>
                  <mc:Fallback>
                    <p:oleObj name="Clip" r:id="rId5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11863" y="43529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7" name="Object 5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5219700" y="50006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6" name="Clip" r:id="rId60" imgW="622080" imgH="228600" progId="">
                      <p:embed/>
                    </p:oleObj>
                  </mc:Choice>
                  <mc:Fallback>
                    <p:oleObj name="Clip" r:id="rId60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9700" y="50006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8" name="Object 6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156325" y="47974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7" name="Clip" r:id="rId61" imgW="622080" imgH="228600" progId="">
                      <p:embed/>
                    </p:oleObj>
                  </mc:Choice>
                  <mc:Fallback>
                    <p:oleObj name="Clip" r:id="rId6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56325" y="47974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49" name="Object 6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443663" y="45815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8" name="Clip" r:id="rId62" imgW="622080" imgH="228600" progId="">
                      <p:embed/>
                    </p:oleObj>
                  </mc:Choice>
                  <mc:Fallback>
                    <p:oleObj name="Clip" r:id="rId62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43663" y="45815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50" name="Object 6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516688" y="50133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89" name="Clip" r:id="rId63" imgW="622080" imgH="228600" progId="">
                      <p:embed/>
                    </p:oleObj>
                  </mc:Choice>
                  <mc:Fallback>
                    <p:oleObj name="Clip" r:id="rId63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6688" y="50133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51" name="Object 6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804025" y="47974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0" name="Clip" r:id="rId64" imgW="622080" imgH="228600" progId="">
                      <p:embed/>
                    </p:oleObj>
                  </mc:Choice>
                  <mc:Fallback>
                    <p:oleObj name="Clip" r:id="rId6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04025" y="47974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52" name="Object 6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900863" y="52292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1" name="Clip" r:id="rId65" imgW="622080" imgH="228600" progId="">
                      <p:embed/>
                    </p:oleObj>
                  </mc:Choice>
                  <mc:Fallback>
                    <p:oleObj name="Clip" r:id="rId65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00863" y="52292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53" name="Object 6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188200" y="5013325"/>
              <a:ext cx="623888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2" name="Clip" r:id="rId66" imgW="622080" imgH="228600" progId="">
                      <p:embed/>
                    </p:oleObj>
                  </mc:Choice>
                  <mc:Fallback>
                    <p:oleObj name="Clip" r:id="rId66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88200" y="5013325"/>
                            <a:ext cx="623888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54" name="Object 6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932363" y="5229225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3" name="Clip" r:id="rId67" imgW="622080" imgH="228600" progId="">
                      <p:embed/>
                    </p:oleObj>
                  </mc:Choice>
                  <mc:Fallback>
                    <p:oleObj name="Clip" r:id="rId67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2363" y="5229225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1" name="群組 160"/>
          <p:cNvGrpSpPr/>
          <p:nvPr/>
        </p:nvGrpSpPr>
        <p:grpSpPr>
          <a:xfrm>
            <a:off x="9540552" y="4212249"/>
            <a:ext cx="5184576" cy="1658970"/>
            <a:chOff x="9540552" y="2856202"/>
            <a:chExt cx="5184576" cy="1658970"/>
          </a:xfrm>
        </p:grpSpPr>
        <p:grpSp>
          <p:nvGrpSpPr>
            <p:cNvPr id="89" name="群組 19"/>
            <p:cNvGrpSpPr/>
            <p:nvPr/>
          </p:nvGrpSpPr>
          <p:grpSpPr>
            <a:xfrm>
              <a:off x="9540552" y="2856202"/>
              <a:ext cx="2574925" cy="1157700"/>
              <a:chOff x="1349375" y="2759075"/>
              <a:chExt cx="2574925" cy="1157700"/>
            </a:xfrm>
          </p:grpSpPr>
          <p:graphicFrame>
            <p:nvGraphicFramePr>
              <p:cNvPr id="157" name="Object 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349375" y="2759075"/>
              <a:ext cx="25749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4" name="Clip" r:id="rId68" imgW="2573280" imgH="914400" progId="">
                      <p:embed/>
                    </p:oleObj>
                  </mc:Choice>
                  <mc:Fallback>
                    <p:oleObj name="Clip" r:id="rId68" imgW="2573280" imgH="914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9375" y="2759075"/>
                            <a:ext cx="25749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8" name="Rectangle 8"/>
              <p:cNvSpPr>
                <a:spLocks noChangeArrowheads="1"/>
              </p:cNvSpPr>
              <p:nvPr/>
            </p:nvSpPr>
            <p:spPr bwMode="auto">
              <a:xfrm>
                <a:off x="2293938" y="3611563"/>
                <a:ext cx="995466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Mainframe</a:t>
                </a:r>
              </a:p>
            </p:txBody>
          </p:sp>
        </p:grpSp>
        <p:grpSp>
          <p:nvGrpSpPr>
            <p:cNvPr id="90" name="群組 20"/>
            <p:cNvGrpSpPr/>
            <p:nvPr/>
          </p:nvGrpSpPr>
          <p:grpSpPr>
            <a:xfrm>
              <a:off x="11868993" y="3723084"/>
              <a:ext cx="1309469" cy="792088"/>
              <a:chOff x="4499992" y="3068960"/>
              <a:chExt cx="1309469" cy="792088"/>
            </a:xfrm>
          </p:grpSpPr>
          <p:graphicFrame>
            <p:nvGraphicFramePr>
              <p:cNvPr id="155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499992" y="3068960"/>
              <a:ext cx="1268413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5" name="Clip" r:id="rId69" imgW="1266480" imgH="453960" progId="">
                      <p:embed/>
                    </p:oleObj>
                  </mc:Choice>
                  <mc:Fallback>
                    <p:oleObj name="Clip" r:id="rId69" imgW="1266480" imgH="45396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99992" y="3068960"/>
                            <a:ext cx="1268413" cy="4556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6" name="Rectangle 10"/>
              <p:cNvSpPr>
                <a:spLocks noChangeArrowheads="1"/>
              </p:cNvSpPr>
              <p:nvPr/>
            </p:nvSpPr>
            <p:spPr bwMode="auto">
              <a:xfrm>
                <a:off x="4519042" y="3555836"/>
                <a:ext cx="1290419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Mini Computer</a:t>
                </a:r>
              </a:p>
            </p:txBody>
          </p:sp>
        </p:grpSp>
        <p:grpSp>
          <p:nvGrpSpPr>
            <p:cNvPr id="91" name="群組 21"/>
            <p:cNvGrpSpPr/>
            <p:nvPr/>
          </p:nvGrpSpPr>
          <p:grpSpPr>
            <a:xfrm>
              <a:off x="12913401" y="3075012"/>
              <a:ext cx="1091647" cy="648112"/>
              <a:chOff x="6288665" y="3140968"/>
              <a:chExt cx="1091647" cy="648112"/>
            </a:xfrm>
          </p:grpSpPr>
          <p:graphicFrame>
            <p:nvGraphicFramePr>
              <p:cNvPr id="153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348990" y="3140968"/>
              <a:ext cx="890587" cy="322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6" name="Clip" r:id="rId70" imgW="888840" imgH="320400" progId="">
                      <p:embed/>
                    </p:oleObj>
                  </mc:Choice>
                  <mc:Fallback>
                    <p:oleObj name="Clip" r:id="rId70" imgW="888840" imgH="320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48990" y="3140968"/>
                            <a:ext cx="890587" cy="3222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4" name="Rectangle 11"/>
              <p:cNvSpPr>
                <a:spLocks noChangeArrowheads="1"/>
              </p:cNvSpPr>
              <p:nvPr/>
            </p:nvSpPr>
            <p:spPr bwMode="auto">
              <a:xfrm>
                <a:off x="6288665" y="3483868"/>
                <a:ext cx="1091647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Workstation</a:t>
                </a:r>
              </a:p>
            </p:txBody>
          </p:sp>
        </p:grpSp>
        <p:grpSp>
          <p:nvGrpSpPr>
            <p:cNvPr id="92" name="群組 22"/>
            <p:cNvGrpSpPr/>
            <p:nvPr/>
          </p:nvGrpSpPr>
          <p:grpSpPr>
            <a:xfrm>
              <a:off x="14101241" y="3488416"/>
              <a:ext cx="623887" cy="522700"/>
              <a:chOff x="7764537" y="3212976"/>
              <a:chExt cx="623887" cy="522700"/>
            </a:xfrm>
          </p:grpSpPr>
          <p:graphicFrame>
            <p:nvGraphicFramePr>
              <p:cNvPr id="151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764537" y="3212976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97" name="Clip" r:id="rId71" imgW="622080" imgH="228600" progId="">
                      <p:embed/>
                    </p:oleObj>
                  </mc:Choice>
                  <mc:Fallback>
                    <p:oleObj name="Clip" r:id="rId71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4537" y="3212976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2" name="Rectangle 12"/>
              <p:cNvSpPr>
                <a:spLocks noChangeArrowheads="1"/>
              </p:cNvSpPr>
              <p:nvPr/>
            </p:nvSpPr>
            <p:spPr bwMode="auto">
              <a:xfrm>
                <a:off x="7861374" y="3430464"/>
                <a:ext cx="371898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PC</a:t>
                </a:r>
              </a:p>
            </p:txBody>
          </p:sp>
        </p:grpSp>
      </p:grpSp>
      <p:grpSp>
        <p:nvGrpSpPr>
          <p:cNvPr id="93" name="群組 85"/>
          <p:cNvGrpSpPr/>
          <p:nvPr/>
        </p:nvGrpSpPr>
        <p:grpSpPr>
          <a:xfrm>
            <a:off x="14509104" y="3344887"/>
            <a:ext cx="4945063" cy="2892425"/>
            <a:chOff x="2867025" y="2565400"/>
            <a:chExt cx="4945063" cy="2892425"/>
          </a:xfrm>
        </p:grpSpPr>
        <p:graphicFrame>
          <p:nvGraphicFramePr>
            <p:cNvPr id="94" name="Object 2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867025" y="3213100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98" name="Clip" r:id="rId72" imgW="622080" imgH="228600" progId="">
                    <p:embed/>
                  </p:oleObj>
                </mc:Choice>
                <mc:Fallback>
                  <p:oleObj name="Clip" r:id="rId72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7025" y="3213100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1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082925" y="2997200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99" name="Clip" r:id="rId73" imgW="622080" imgH="228600" progId="">
                    <p:embed/>
                  </p:oleObj>
                </mc:Choice>
                <mc:Fallback>
                  <p:oleObj name="Clip" r:id="rId73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2925" y="2997200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1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370263" y="2781300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0" name="Clip" r:id="rId74" imgW="622080" imgH="228600" progId="">
                    <p:embed/>
                  </p:oleObj>
                </mc:Choice>
                <mc:Fallback>
                  <p:oleObj name="Clip" r:id="rId74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0263" y="2781300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586163" y="2565400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1" name="Clip" r:id="rId75" imgW="622080" imgH="228600" progId="">
                    <p:embed/>
                  </p:oleObj>
                </mc:Choice>
                <mc:Fallback>
                  <p:oleObj name="Clip" r:id="rId7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6163" y="2565400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1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467100" y="3213100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2" name="Clip" r:id="rId76" imgW="622080" imgH="228600" progId="">
                    <p:embed/>
                  </p:oleObj>
                </mc:Choice>
                <mc:Fallback>
                  <p:oleObj name="Clip" r:id="rId76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7100" y="3213100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1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683000" y="2997200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3" name="Clip" r:id="rId77" imgW="622080" imgH="228600" progId="">
                    <p:embed/>
                  </p:oleObj>
                </mc:Choice>
                <mc:Fallback>
                  <p:oleObj name="Clip" r:id="rId77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3000" y="2997200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1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970338" y="2781300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4" name="Clip" r:id="rId78" imgW="622080" imgH="228600" progId="">
                    <p:embed/>
                  </p:oleObj>
                </mc:Choice>
                <mc:Fallback>
                  <p:oleObj name="Clip" r:id="rId78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0338" y="2781300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1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186238" y="2565400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5" name="Clip" r:id="rId79" imgW="622080" imgH="228600" progId="">
                    <p:embed/>
                  </p:oleObj>
                </mc:Choice>
                <mc:Fallback>
                  <p:oleObj name="Clip" r:id="rId79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6238" y="2565400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1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946525" y="33575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6" name="Clip" r:id="rId80" imgW="622080" imgH="228600" progId="">
                    <p:embed/>
                  </p:oleObj>
                </mc:Choice>
                <mc:Fallback>
                  <p:oleObj name="Clip" r:id="rId80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6525" y="33575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1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162425" y="31416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7" name="Clip" r:id="rId81" imgW="622080" imgH="228600" progId="">
                    <p:embed/>
                  </p:oleObj>
                </mc:Choice>
                <mc:Fallback>
                  <p:oleObj name="Clip" r:id="rId81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2425" y="31416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2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449763" y="292417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8" name="Clip" r:id="rId82" imgW="622080" imgH="228600" progId="">
                    <p:embed/>
                  </p:oleObj>
                </mc:Choice>
                <mc:Fallback>
                  <p:oleObj name="Clip" r:id="rId82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9763" y="292417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2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665663" y="270827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09" name="Clip" r:id="rId83" imgW="622080" imgH="228600" progId="">
                    <p:embed/>
                  </p:oleObj>
                </mc:Choice>
                <mc:Fallback>
                  <p:oleObj name="Clip" r:id="rId83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5663" y="270827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2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379913" y="3573463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0" name="Clip" r:id="rId84" imgW="622080" imgH="228600" progId="">
                    <p:embed/>
                  </p:oleObj>
                </mc:Choice>
                <mc:Fallback>
                  <p:oleObj name="Clip" r:id="rId84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9913" y="3573463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2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595813" y="3357563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1" name="Clip" r:id="rId85" imgW="622080" imgH="228600" progId="">
                    <p:embed/>
                  </p:oleObj>
                </mc:Choice>
                <mc:Fallback>
                  <p:oleObj name="Clip" r:id="rId8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5813" y="3357563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" name="Object 2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884738" y="314007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2" name="Clip" r:id="rId86" imgW="622080" imgH="228600" progId="">
                    <p:embed/>
                  </p:oleObj>
                </mc:Choice>
                <mc:Fallback>
                  <p:oleObj name="Clip" r:id="rId86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4738" y="314007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" name="Object 2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100638" y="292417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3" name="Clip" r:id="rId87" imgW="622080" imgH="228600" progId="">
                    <p:embed/>
                  </p:oleObj>
                </mc:Choice>
                <mc:Fallback>
                  <p:oleObj name="Clip" r:id="rId87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0638" y="292417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2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714875" y="37893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4" name="Clip" r:id="rId88" imgW="622080" imgH="228600" progId="">
                    <p:embed/>
                  </p:oleObj>
                </mc:Choice>
                <mc:Fallback>
                  <p:oleObj name="Clip" r:id="rId88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4875" y="37893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2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930775" y="35734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5" name="Clip" r:id="rId89" imgW="622080" imgH="228600" progId="">
                    <p:embed/>
                  </p:oleObj>
                </mc:Choice>
                <mc:Fallback>
                  <p:oleObj name="Clip" r:id="rId89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0775" y="35734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2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245100" y="33575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6" name="Clip" r:id="rId90" imgW="622080" imgH="228600" progId="">
                    <p:embed/>
                  </p:oleObj>
                </mc:Choice>
                <mc:Fallback>
                  <p:oleObj name="Clip" r:id="rId90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5100" y="33575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2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461000" y="31416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7" name="Clip" r:id="rId91" imgW="622080" imgH="228600" progId="">
                    <p:embed/>
                  </p:oleObj>
                </mc:Choice>
                <mc:Fallback>
                  <p:oleObj name="Clip" r:id="rId91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1000" y="31416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3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884738" y="41370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8" name="Clip" r:id="rId92" imgW="622080" imgH="228600" progId="">
                    <p:embed/>
                  </p:oleObj>
                </mc:Choice>
                <mc:Fallback>
                  <p:oleObj name="Clip" r:id="rId92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4738" y="41370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3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100638" y="39211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19" name="Clip" r:id="rId93" imgW="622080" imgH="228600" progId="">
                    <p:embed/>
                  </p:oleObj>
                </mc:Choice>
                <mc:Fallback>
                  <p:oleObj name="Clip" r:id="rId93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0638" y="39211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3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387975" y="3716338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0" name="Clip" r:id="rId94" imgW="622080" imgH="228600" progId="">
                    <p:embed/>
                  </p:oleObj>
                </mc:Choice>
                <mc:Fallback>
                  <p:oleObj name="Clip" r:id="rId94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7975" y="3716338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3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603875" y="3500438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1" name="Clip" r:id="rId95" imgW="622080" imgH="228600" progId="">
                    <p:embed/>
                  </p:oleObj>
                </mc:Choice>
                <mc:Fallback>
                  <p:oleObj name="Clip" r:id="rId9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3875" y="3500438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3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876675" y="49879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2" name="Clip" r:id="rId96" imgW="622080" imgH="228600" progId="">
                    <p:embed/>
                  </p:oleObj>
                </mc:Choice>
                <mc:Fallback>
                  <p:oleObj name="Clip" r:id="rId96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675" y="49879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3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092575" y="47720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3" name="Clip" r:id="rId97" imgW="622080" imgH="228600" progId="">
                    <p:embed/>
                  </p:oleObj>
                </mc:Choice>
                <mc:Fallback>
                  <p:oleObj name="Clip" r:id="rId97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2575" y="47720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Object 3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379913" y="45688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4" name="Clip" r:id="rId98" imgW="622080" imgH="228600" progId="">
                    <p:embed/>
                  </p:oleObj>
                </mc:Choice>
                <mc:Fallback>
                  <p:oleObj name="Clip" r:id="rId98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9913" y="45688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1" name="Object 3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595813" y="43529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5" name="Clip" r:id="rId99" imgW="622080" imgH="228600" progId="">
                    <p:embed/>
                  </p:oleObj>
                </mc:Choice>
                <mc:Fallback>
                  <p:oleObj name="Clip" r:id="rId99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5813" y="43529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" name="Object 3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155950" y="50720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6" name="Clip" r:id="rId100" imgW="622080" imgH="228600" progId="">
                    <p:embed/>
                  </p:oleObj>
                </mc:Choice>
                <mc:Fallback>
                  <p:oleObj name="Clip" r:id="rId100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5950" y="50720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Object 3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371850" y="4856163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7" name="Clip" r:id="rId101" imgW="622080" imgH="228600" progId="">
                    <p:embed/>
                  </p:oleObj>
                </mc:Choice>
                <mc:Fallback>
                  <p:oleObj name="Clip" r:id="rId101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1850" y="4856163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" name="Object 4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660775" y="52165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8" name="Clip" r:id="rId102" imgW="622080" imgH="228600" progId="">
                    <p:embed/>
                  </p:oleObj>
                </mc:Choice>
                <mc:Fallback>
                  <p:oleObj name="Clip" r:id="rId102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0775" y="52165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5" name="Object 4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284663" y="52165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9" name="Clip" r:id="rId103" imgW="622080" imgH="228600" progId="">
                    <p:embed/>
                  </p:oleObj>
                </mc:Choice>
                <mc:Fallback>
                  <p:oleObj name="Clip" r:id="rId103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663" y="52165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6" name="Object 4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500563" y="50006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0" name="Clip" r:id="rId104" imgW="622080" imgH="228600" progId="">
                    <p:embed/>
                  </p:oleObj>
                </mc:Choice>
                <mc:Fallback>
                  <p:oleObj name="Clip" r:id="rId104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0563" y="50006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7" name="Object 4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787900" y="4795838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1" name="Clip" r:id="rId105" imgW="622080" imgH="228600" progId="">
                    <p:embed/>
                  </p:oleObj>
                </mc:Choice>
                <mc:Fallback>
                  <p:oleObj name="Clip" r:id="rId10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7900" y="4795838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" name="Object 4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075238" y="45688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2" name="Clip" r:id="rId106" imgW="622080" imgH="228600" progId="">
                    <p:embed/>
                  </p:oleObj>
                </mc:Choice>
                <mc:Fallback>
                  <p:oleObj name="Clip" r:id="rId106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5238" y="45688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9" name="Object 4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292725" y="43529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3" name="Clip" r:id="rId107" imgW="622080" imgH="228600" progId="">
                    <p:embed/>
                  </p:oleObj>
                </mc:Choice>
                <mc:Fallback>
                  <p:oleObj name="Clip" r:id="rId107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2725" y="43529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0" name="Object 4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508625" y="41370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4" name="Clip" r:id="rId108" imgW="622080" imgH="228600" progId="">
                    <p:embed/>
                  </p:oleObj>
                </mc:Choice>
                <mc:Fallback>
                  <p:oleObj name="Clip" r:id="rId108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8625" y="41370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" name="Object 4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795963" y="3919538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5" name="Clip" r:id="rId109" imgW="622080" imgH="228600" progId="">
                    <p:embed/>
                  </p:oleObj>
                </mc:Choice>
                <mc:Fallback>
                  <p:oleObj name="Clip" r:id="rId109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5963" y="3919538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" name="Object 4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011863" y="3703638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6" name="Clip" r:id="rId110" imgW="622080" imgH="228600" progId="">
                    <p:embed/>
                  </p:oleObj>
                </mc:Choice>
                <mc:Fallback>
                  <p:oleObj name="Clip" r:id="rId110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1863" y="3703638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" name="Object 4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300788" y="3500438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7" name="Clip" r:id="rId111" imgW="622080" imgH="228600" progId="">
                    <p:embed/>
                  </p:oleObj>
                </mc:Choice>
                <mc:Fallback>
                  <p:oleObj name="Clip" r:id="rId111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00788" y="3500438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5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516688" y="3284538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8" name="Clip" r:id="rId112" imgW="622080" imgH="228600" progId="">
                    <p:embed/>
                  </p:oleObj>
                </mc:Choice>
                <mc:Fallback>
                  <p:oleObj name="Clip" r:id="rId112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6688" y="3284538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" name="Object 5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972300" y="3500438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9" name="Clip" r:id="rId113" imgW="622080" imgH="228600" progId="">
                    <p:embed/>
                  </p:oleObj>
                </mc:Choice>
                <mc:Fallback>
                  <p:oleObj name="Clip" r:id="rId113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72300" y="3500438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" name="Object 5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7188200" y="3284538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0" name="Clip" r:id="rId114" imgW="622080" imgH="228600" progId="">
                    <p:embed/>
                  </p:oleObj>
                </mc:Choice>
                <mc:Fallback>
                  <p:oleObj name="Clip" r:id="rId114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8200" y="3284538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" name="Object 5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180138" y="41370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1" name="Clip" r:id="rId115" imgW="622080" imgH="228600" progId="">
                    <p:embed/>
                  </p:oleObj>
                </mc:Choice>
                <mc:Fallback>
                  <p:oleObj name="Clip" r:id="rId11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0138" y="41370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" name="Object 5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469063" y="3919538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2" name="Clip" r:id="rId116" imgW="622080" imgH="228600" progId="">
                    <p:embed/>
                  </p:oleObj>
                </mc:Choice>
                <mc:Fallback>
                  <p:oleObj name="Clip" r:id="rId116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9063" y="3919538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" name="Object 5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684963" y="3703638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3" name="Clip" r:id="rId117" imgW="622080" imgH="228600" progId="">
                    <p:embed/>
                  </p:oleObj>
                </mc:Choice>
                <mc:Fallback>
                  <p:oleObj name="Clip" r:id="rId117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4963" y="3703638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" name="Object 5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484813" y="47847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4" name="Clip" r:id="rId118" imgW="622080" imgH="228600" progId="">
                    <p:embed/>
                  </p:oleObj>
                </mc:Choice>
                <mc:Fallback>
                  <p:oleObj name="Clip" r:id="rId118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4813" y="47847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5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795963" y="45688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5" name="Clip" r:id="rId119" imgW="622080" imgH="228600" progId="">
                    <p:embed/>
                  </p:oleObj>
                </mc:Choice>
                <mc:Fallback>
                  <p:oleObj name="Clip" r:id="rId119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5963" y="45688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" name="Object 5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011863" y="43529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6" name="Clip" r:id="rId120" imgW="622080" imgH="228600" progId="">
                    <p:embed/>
                  </p:oleObj>
                </mc:Choice>
                <mc:Fallback>
                  <p:oleObj name="Clip" r:id="rId120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1863" y="43529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" name="Object 5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219700" y="50006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7" name="Clip" r:id="rId121" imgW="622080" imgH="228600" progId="">
                    <p:embed/>
                  </p:oleObj>
                </mc:Choice>
                <mc:Fallback>
                  <p:oleObj name="Clip" r:id="rId121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9700" y="50006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" name="Object 6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156325" y="47974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8" name="Clip" r:id="rId122" imgW="622080" imgH="228600" progId="">
                    <p:embed/>
                  </p:oleObj>
                </mc:Choice>
                <mc:Fallback>
                  <p:oleObj name="Clip" r:id="rId122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6325" y="47974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" name="Object 6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443663" y="45815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9" name="Clip" r:id="rId123" imgW="622080" imgH="228600" progId="">
                    <p:embed/>
                  </p:oleObj>
                </mc:Choice>
                <mc:Fallback>
                  <p:oleObj name="Clip" r:id="rId123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3663" y="45815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" name="Object 6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516688" y="50133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0" name="Clip" r:id="rId124" imgW="622080" imgH="228600" progId="">
                    <p:embed/>
                  </p:oleObj>
                </mc:Choice>
                <mc:Fallback>
                  <p:oleObj name="Clip" r:id="rId124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6688" y="50133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" name="Object 6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804025" y="47974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1" name="Clip" r:id="rId125" imgW="622080" imgH="228600" progId="">
                    <p:embed/>
                  </p:oleObj>
                </mc:Choice>
                <mc:Fallback>
                  <p:oleObj name="Clip" r:id="rId12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4025" y="47974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6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900863" y="52292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2" name="Clip" r:id="rId126" imgW="622080" imgH="228600" progId="">
                    <p:embed/>
                  </p:oleObj>
                </mc:Choice>
                <mc:Fallback>
                  <p:oleObj name="Clip" r:id="rId126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00863" y="52292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" name="Object 6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7188200" y="5013325"/>
            <a:ext cx="62388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3" name="Clip" r:id="rId127" imgW="622080" imgH="228600" progId="">
                    <p:embed/>
                  </p:oleObj>
                </mc:Choice>
                <mc:Fallback>
                  <p:oleObj name="Clip" r:id="rId127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8200" y="5013325"/>
                          <a:ext cx="623888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Object 6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932363" y="5229225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4" name="Clip" r:id="rId128" imgW="622080" imgH="228600" progId="">
                    <p:embed/>
                  </p:oleObj>
                </mc:Choice>
                <mc:Fallback>
                  <p:oleObj name="Clip" r:id="rId128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2363" y="5229225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9" name="內容版面配置區 2"/>
          <p:cNvSpPr txBox="1">
            <a:spLocks/>
          </p:cNvSpPr>
          <p:nvPr/>
        </p:nvSpPr>
        <p:spPr>
          <a:xfrm>
            <a:off x="457200" y="1816224"/>
            <a:ext cx="8229600" cy="47811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mtClean="0"/>
              <a:t>A computer system in which several </a:t>
            </a:r>
            <a:r>
              <a:rPr lang="en-US" altLang="zh-TW" i="1" smtClean="0">
                <a:solidFill>
                  <a:srgbClr val="00B0F0"/>
                </a:solidFill>
              </a:rPr>
              <a:t>interconnected computers </a:t>
            </a:r>
            <a:r>
              <a:rPr lang="en-US" altLang="zh-TW" smtClean="0"/>
              <a:t>share the computing tasks assigned to the system</a:t>
            </a:r>
            <a:endParaRPr lang="en-US" altLang="zh-TW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1768-EFA0-4CCC-9FB6-335199005A35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3257E-6 L -1.77969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" y="-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1.69789E-6 L -2.29427 -0.00093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Cluster Computing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 cluster is a type of parallel and distributed system, which consists of a collection of </a:t>
            </a:r>
            <a:r>
              <a:rPr lang="en-US" altLang="zh-TW" i="1" dirty="0" smtClean="0">
                <a:solidFill>
                  <a:srgbClr val="00B0F0"/>
                </a:solidFill>
              </a:rPr>
              <a:t>inter-connected stand-alone</a:t>
            </a:r>
            <a:r>
              <a:rPr lang="en-US" altLang="zh-TW" dirty="0" smtClean="0"/>
              <a:t> computers working together as a </a:t>
            </a:r>
            <a:r>
              <a:rPr lang="en-US" altLang="zh-TW" i="1" dirty="0" smtClean="0">
                <a:solidFill>
                  <a:srgbClr val="00B0F0"/>
                </a:solidFill>
              </a:rPr>
              <a:t>single</a:t>
            </a:r>
            <a:r>
              <a:rPr lang="en-US" altLang="zh-TW" dirty="0" smtClean="0"/>
              <a:t> integrated computing resource</a:t>
            </a:r>
          </a:p>
          <a:p>
            <a:endParaRPr lang="en-US" altLang="zh-CN" dirty="0" smtClean="0">
              <a:ea typeface="SimSun" pitchFamily="2" charset="-122"/>
            </a:endParaRPr>
          </a:p>
        </p:txBody>
      </p:sp>
      <p:pic>
        <p:nvPicPr>
          <p:cNvPr id="50178" name="Picture 2" descr="D:\Data\edu_NTHU\_myResearchNotes\cloud computing\_Course\slides\tmp\cluste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5141" y="3581400"/>
            <a:ext cx="3641859" cy="282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AE3B-0FE9-4928-9FF5-C51A7E7ABCD4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2133600"/>
            <a:ext cx="4619146" cy="41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Cluster Applications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Cluster had become the mainstream computing system</a:t>
            </a:r>
            <a:endParaRPr lang="en-US" altLang="zh-TW" dirty="0" smtClean="0"/>
          </a:p>
          <a:p>
            <a:r>
              <a:rPr lang="en-US" altLang="zh-TW" dirty="0" smtClean="0"/>
              <a:t>Apply parallel </a:t>
            </a:r>
            <a:br>
              <a:rPr lang="en-US" altLang="zh-TW" dirty="0" smtClean="0"/>
            </a:br>
            <a:r>
              <a:rPr lang="en-US" altLang="zh-TW" dirty="0" smtClean="0"/>
              <a:t>program to</a:t>
            </a:r>
          </a:p>
          <a:p>
            <a:pPr lvl="1"/>
            <a:r>
              <a:rPr lang="en-US" altLang="zh-TW" dirty="0" smtClean="0"/>
              <a:t>Computing intensive</a:t>
            </a:r>
          </a:p>
          <a:p>
            <a:pPr lvl="1"/>
            <a:r>
              <a:rPr lang="en-US" altLang="zh-TW" dirty="0" smtClean="0"/>
              <a:t>Data intensive </a:t>
            </a:r>
          </a:p>
          <a:p>
            <a:pPr lvl="1"/>
            <a:r>
              <a:rPr lang="en-US" altLang="zh-TW" dirty="0" smtClean="0"/>
              <a:t>Timing critical system</a:t>
            </a:r>
          </a:p>
          <a:p>
            <a:pPr lvl="1"/>
            <a:r>
              <a:rPr lang="en-US" altLang="zh-TW" dirty="0" smtClean="0"/>
              <a:t>… any time you are </a:t>
            </a:r>
            <a:br>
              <a:rPr lang="en-US" altLang="zh-TW" dirty="0" smtClean="0"/>
            </a:br>
            <a:r>
              <a:rPr lang="en-US" altLang="zh-TW" dirty="0" smtClean="0"/>
              <a:t>pleased</a:t>
            </a:r>
          </a:p>
          <a:p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785D-9572-4F6A-A8C6-91B3AD1F45FD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Grid Computing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16832"/>
            <a:ext cx="8363272" cy="165618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To coordinate resource sharing and problem solving in dynamic, multi-institutional virtual organization (VO)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r="-401"/>
          <a:stretch/>
        </p:blipFill>
        <p:spPr>
          <a:xfrm>
            <a:off x="0" y="3352800"/>
            <a:ext cx="9144000" cy="3073400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6D39-325F-4CA8-AE1D-7D6ADA6FE8B4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1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Grid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Grid</a:t>
            </a:r>
          </a:p>
          <a:p>
            <a:pPr lvl="1"/>
            <a:r>
              <a:rPr lang="en-US" altLang="zh-TW" dirty="0" smtClean="0"/>
              <a:t>An analogy with the electric power grid around 1910</a:t>
            </a:r>
          </a:p>
          <a:p>
            <a:pPr lvl="1"/>
            <a:r>
              <a:rPr lang="en-US" altLang="zh-TW" dirty="0" smtClean="0"/>
              <a:t>In the mid-1990s, this term is coined to denote a proposed </a:t>
            </a:r>
            <a:r>
              <a:rPr lang="en-US" altLang="zh-TW" i="1" dirty="0" smtClean="0">
                <a:solidFill>
                  <a:srgbClr val="00B0F0"/>
                </a:solidFill>
              </a:rPr>
              <a:t>distributed computing infrastructure </a:t>
            </a:r>
            <a:r>
              <a:rPr lang="en-US" altLang="zh-TW" dirty="0" smtClean="0"/>
              <a:t>for advanced science and engineering</a:t>
            </a:r>
          </a:p>
          <a:p>
            <a:pPr lvl="1"/>
            <a:endParaRPr lang="en-US" altLang="zh-TW" dirty="0" smtClean="0"/>
          </a:p>
        </p:txBody>
      </p:sp>
      <p:pic>
        <p:nvPicPr>
          <p:cNvPr id="9" name="Picture 2" descr="D:\Data\edu_NTHU\_myResearchNotes\cloud computing\_Course\slides\500px-Electricity_Grid_Schematic_English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45292" y="1524000"/>
            <a:ext cx="3947188" cy="5186605"/>
          </a:xfrm>
          <a:prstGeom prst="rect">
            <a:avLst/>
          </a:prstGeom>
          <a:noFill/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EAD6-16E5-4C33-8965-54819C423023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Peer-to-peer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Peer-to-peer (P2P) computing or networking is a distributed application architecture that partitions tasks or workloads between peers. </a:t>
            </a:r>
          </a:p>
          <a:p>
            <a:r>
              <a:rPr lang="en-US" dirty="0"/>
              <a:t>Peers make a portion of their resources, such as processing power, disk storage or network bandwidth, directly available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other </a:t>
            </a:r>
            <a:r>
              <a:rPr lang="en-US" dirty="0"/>
              <a:t>network participants,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without </a:t>
            </a:r>
            <a:r>
              <a:rPr lang="en-US" b="1" dirty="0"/>
              <a:t>the need for central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coordination </a:t>
            </a:r>
            <a:r>
              <a:rPr lang="en-US" dirty="0"/>
              <a:t>by servers or stable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hosts.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B77-9014-4C07-873C-0CBD50E28BB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10000"/>
            <a:ext cx="2895600" cy="29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87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</a:t>
            </a:r>
            <a:r>
              <a:rPr lang="en-US" dirty="0"/>
              <a:t>owners donate their computing resources </a:t>
            </a:r>
            <a:r>
              <a:rPr lang="en-US" dirty="0" smtClean="0"/>
              <a:t>through the Internet to </a:t>
            </a:r>
            <a:r>
              <a:rPr lang="en-US" dirty="0"/>
              <a:t>one or more "projects"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Ex: </a:t>
            </a:r>
            <a:r>
              <a:rPr lang="en-US" dirty="0" err="1" smtClean="0"/>
              <a:t>SETI</a:t>
            </a:r>
            <a:r>
              <a:rPr lang="en-US" dirty="0" err="1"/>
              <a:t>@home</a:t>
            </a:r>
            <a:r>
              <a:rPr lang="en-US" dirty="0"/>
              <a:t> and </a:t>
            </a:r>
            <a:r>
              <a:rPr lang="en-US" dirty="0" err="1"/>
              <a:t>Folding@</a:t>
            </a:r>
            <a:r>
              <a:rPr lang="en-US" dirty="0" err="1" smtClean="0"/>
              <a:t>home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B77-9014-4C07-873C-0CBD50E28BB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048000"/>
            <a:ext cx="2074715" cy="27178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112754"/>
              </p:ext>
            </p:extLst>
          </p:nvPr>
        </p:nvGraphicFramePr>
        <p:xfrm>
          <a:off x="838200" y="3911600"/>
          <a:ext cx="54610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Worksheet" r:id="rId4" imgW="5461000" imgH="1727200" progId="Excel.Sheet.12">
                  <p:embed/>
                </p:oleObj>
              </mc:Choice>
              <mc:Fallback>
                <p:oleObj name="Worksheet" r:id="rId4" imgW="5461000" imgH="1727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3911600"/>
                        <a:ext cx="5461000" cy="172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64521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and Its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 and maintain a pool of resources is a big problem</a:t>
            </a:r>
          </a:p>
          <a:p>
            <a:pPr lvl="1"/>
            <a:r>
              <a:rPr lang="en-US" dirty="0" smtClean="0"/>
              <a:t>Container data center</a:t>
            </a:r>
          </a:p>
          <a:p>
            <a:pPr lvl="1"/>
            <a:r>
              <a:rPr lang="en-US" dirty="0" smtClean="0"/>
              <a:t>Modular data center</a:t>
            </a:r>
          </a:p>
          <a:p>
            <a:endParaRPr lang="en-US" dirty="0" smtClean="0"/>
          </a:p>
          <a:p>
            <a:r>
              <a:rPr lang="en-US" dirty="0" smtClean="0"/>
              <a:t>Connect them and let them work together is an even bigger problem</a:t>
            </a:r>
          </a:p>
          <a:p>
            <a:pPr lvl="1"/>
            <a:r>
              <a:rPr lang="en-US" dirty="0" smtClean="0"/>
              <a:t>Massive machines in a large scale LAN</a:t>
            </a:r>
          </a:p>
          <a:p>
            <a:pPr lvl="1"/>
            <a:r>
              <a:rPr lang="en-US" dirty="0" smtClean="0"/>
              <a:t>Compatibility problem with existing protocols (TCP/IP)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64904"/>
            <a:ext cx="4139952" cy="1409621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5C5B-F6E7-435A-8959-0E4B548E9DFC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File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access to files on remote servers</a:t>
            </a:r>
          </a:p>
          <a:p>
            <a:r>
              <a:rPr lang="en-US" dirty="0"/>
              <a:t>Can offer support for replication and local caching</a:t>
            </a:r>
          </a:p>
          <a:p>
            <a:r>
              <a:rPr lang="en-GB" dirty="0" smtClean="0"/>
              <a:t>Network file system (NFS) </a:t>
            </a:r>
          </a:p>
          <a:p>
            <a:pPr lvl="1"/>
            <a:r>
              <a:rPr lang="en-GB" dirty="0"/>
              <a:t>Network drives are </a:t>
            </a:r>
            <a:r>
              <a:rPr lang="en-GB" i="1" dirty="0"/>
              <a:t>mounted </a:t>
            </a:r>
            <a:r>
              <a:rPr lang="en-GB" dirty="0"/>
              <a:t>into local directory hierarchy</a:t>
            </a:r>
          </a:p>
          <a:p>
            <a:pPr>
              <a:lnSpc>
                <a:spcPct val="93000"/>
              </a:lnSpc>
              <a:spcBef>
                <a:spcPts val="725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900" dirty="0"/>
              <a:t>Google </a:t>
            </a:r>
            <a:r>
              <a:rPr lang="en-GB" sz="2900" dirty="0" smtClean="0"/>
              <a:t>file system (GFS)</a:t>
            </a:r>
            <a:endParaRPr lang="en-GB" sz="2900" dirty="0"/>
          </a:p>
          <a:p>
            <a:pPr lvl="1">
              <a:lnSpc>
                <a:spcPct val="93000"/>
              </a:lnSpc>
              <a:spcBef>
                <a:spcPts val="6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/>
              <a:t>Design for redundant </a:t>
            </a:r>
            <a:r>
              <a:rPr lang="en-GB" dirty="0"/>
              <a:t>storage of massive amounts of data </a:t>
            </a:r>
            <a:r>
              <a:rPr lang="en-GB" dirty="0" smtClean="0"/>
              <a:t>on cheap </a:t>
            </a:r>
            <a:r>
              <a:rPr lang="en-GB" dirty="0"/>
              <a:t>and unreliable computers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58C3-5340-4FEC-9AED-7F461132E09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ast Decade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266928" cy="4624536"/>
          </a:xfrm>
        </p:spPr>
        <p:txBody>
          <a:bodyPr/>
          <a:lstStyle/>
          <a:p>
            <a:r>
              <a:rPr lang="en-US" dirty="0" smtClean="0"/>
              <a:t>2003 IBM sold its PC department to Lenovo</a:t>
            </a:r>
          </a:p>
          <a:p>
            <a:r>
              <a:rPr lang="en-US" dirty="0" smtClean="0"/>
              <a:t>2007: Apple released the first iPhone</a:t>
            </a:r>
          </a:p>
          <a:p>
            <a:r>
              <a:rPr lang="en-US" dirty="0" smtClean="0"/>
              <a:t>2010: Apple </a:t>
            </a:r>
            <a:r>
              <a:rPr lang="en-US" dirty="0"/>
              <a:t>released the first </a:t>
            </a:r>
            <a:r>
              <a:rPr lang="en-US" dirty="0" err="1" smtClean="0"/>
              <a:t>iPad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Sold </a:t>
            </a:r>
            <a:r>
              <a:rPr lang="en-US" dirty="0"/>
              <a:t>3 million of the devices in 80 days.</a:t>
            </a:r>
            <a:endParaRPr lang="en-US" dirty="0" smtClean="0"/>
          </a:p>
          <a:p>
            <a:r>
              <a:rPr lang="en-US" dirty="0" smtClean="0"/>
              <a:t>2011 HP separated its PC department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438" y="3284984"/>
            <a:ext cx="2610674" cy="333122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A86B-AC15-4BBF-98A0-6F27E233C6B6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9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Programming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a wide spectrum, depending on the underlying hardware architecture</a:t>
            </a:r>
          </a:p>
          <a:p>
            <a:pPr lvl="1"/>
            <a:r>
              <a:rPr lang="en-US" dirty="0"/>
              <a:t>MPI, PVM, </a:t>
            </a:r>
            <a:r>
              <a:rPr lang="en-US" dirty="0" err="1"/>
              <a:t>OpenMP</a:t>
            </a:r>
            <a:r>
              <a:rPr lang="en-US" dirty="0"/>
              <a:t>, TBB, </a:t>
            </a:r>
            <a:r>
              <a:rPr lang="en-US" dirty="0" err="1"/>
              <a:t>MapReduce</a:t>
            </a:r>
            <a:r>
              <a:rPr lang="en-US" dirty="0"/>
              <a:t>, …</a:t>
            </a:r>
          </a:p>
          <a:p>
            <a:r>
              <a:rPr lang="en-US" dirty="0" err="1"/>
              <a:t>MapReduce</a:t>
            </a:r>
            <a:r>
              <a:rPr lang="en-US" dirty="0"/>
              <a:t> is </a:t>
            </a:r>
            <a:r>
              <a:rPr lang="en-US" dirty="0"/>
              <a:t>a</a:t>
            </a:r>
            <a:r>
              <a:rPr lang="en-US" dirty="0"/>
              <a:t> programming model to process massive data</a:t>
            </a:r>
          </a:p>
          <a:p>
            <a:pPr lvl="1"/>
            <a:r>
              <a:rPr lang="en-US" dirty="0"/>
              <a:t>Because </a:t>
            </a:r>
            <a:r>
              <a:rPr lang="en-US" dirty="0"/>
              <a:t>of the huge amount of data stored by a cloud, efficient processing and analysis of data has become a challenging issue. </a:t>
            </a:r>
            <a:endParaRPr lang="en-US" dirty="0"/>
          </a:p>
          <a:p>
            <a:pPr lvl="1"/>
            <a:r>
              <a:rPr lang="en-US" dirty="0"/>
              <a:t>Google </a:t>
            </a:r>
            <a:r>
              <a:rPr lang="en-US" dirty="0"/>
              <a:t>uses its </a:t>
            </a:r>
            <a:r>
              <a:rPr lang="en-US" dirty="0" err="1"/>
              <a:t>MapReduce</a:t>
            </a:r>
            <a:r>
              <a:rPr lang="en-US" dirty="0"/>
              <a:t> framework to process 20 petabytes of data per </a:t>
            </a:r>
            <a:r>
              <a:rPr lang="en-US" dirty="0"/>
              <a:t>day. 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7968-9EBF-43FB-8DAE-2E5B308E3739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5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Flynn's Taxonomy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0152"/>
            <a:ext cx="8229600" cy="2260848"/>
          </a:xfrm>
        </p:spPr>
        <p:txBody>
          <a:bodyPr/>
          <a:lstStyle/>
          <a:p>
            <a:r>
              <a:rPr lang="en-US" altLang="zh-TW" dirty="0" smtClean="0"/>
              <a:t>Programs and computers are classified by </a:t>
            </a:r>
          </a:p>
          <a:p>
            <a:pPr lvl="1"/>
            <a:r>
              <a:rPr lang="en-US" altLang="zh-TW" dirty="0" smtClean="0"/>
              <a:t>whether they were operating using a single set or multiple sets of instructions</a:t>
            </a:r>
          </a:p>
          <a:p>
            <a:pPr lvl="1"/>
            <a:r>
              <a:rPr lang="en-US" altLang="zh-TW" dirty="0" smtClean="0"/>
              <a:t>whether or not those instructions were using a single or multiple sets of data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73487"/>
              </p:ext>
            </p:extLst>
          </p:nvPr>
        </p:nvGraphicFramePr>
        <p:xfrm>
          <a:off x="1676400" y="4191000"/>
          <a:ext cx="5784304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413"/>
                <a:gridCol w="2299790"/>
                <a:gridCol w="19281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 smtClean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Single</a:t>
                      </a:r>
                      <a:br>
                        <a:rPr lang="en-US" altLang="zh-TW" dirty="0" smtClean="0"/>
                      </a:br>
                      <a:r>
                        <a:rPr lang="en-US" altLang="zh-TW" dirty="0" smtClean="0"/>
                        <a:t>Instruction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Multiple Instructions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Single</a:t>
                      </a:r>
                      <a:br>
                        <a:rPr lang="en-US" altLang="zh-TW" dirty="0" smtClean="0"/>
                      </a:br>
                      <a:r>
                        <a:rPr lang="en-US" altLang="zh-TW" dirty="0" smtClean="0"/>
                        <a:t>Data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SISD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MISD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Multiple</a:t>
                      </a:r>
                      <a:br>
                        <a:rPr lang="en-US" altLang="zh-TW" dirty="0" smtClean="0"/>
                      </a:br>
                      <a:r>
                        <a:rPr lang="en-US" altLang="zh-TW" dirty="0" smtClean="0"/>
                        <a:t>Data</a:t>
                      </a:r>
                      <a:endParaRPr lang="zh-TW" altLang="en-US" dirty="0" smtClean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SIMD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MIMD</a:t>
                      </a:r>
                      <a:endParaRPr lang="zh-TW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86F4-7B8F-4287-94F1-9021146060F8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 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Web service is self-describing and stateless modules that perform discrete units of work and are available over the network</a:t>
            </a:r>
          </a:p>
          <a:p>
            <a:pPr lvl="1"/>
            <a:r>
              <a:rPr lang="en-US" dirty="0"/>
              <a:t>Web service providers offer APIs that enable developers to exploit functionality over the Internet, rather than delivering full-blown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5" name="Picture 2" descr="http://www.gtseng.com/images/service_photo_e3mh.jpg"/>
          <p:cNvPicPr>
            <a:picLocks noChangeAspect="1" noChangeArrowheads="1"/>
          </p:cNvPicPr>
          <p:nvPr/>
        </p:nvPicPr>
        <p:blipFill>
          <a:blip r:embed="rId2" cstate="print"/>
          <a:srcRect t="11667" b="20000"/>
          <a:stretch>
            <a:fillRect/>
          </a:stretch>
        </p:blipFill>
        <p:spPr bwMode="auto">
          <a:xfrm>
            <a:off x="5181600" y="4724400"/>
            <a:ext cx="2955032" cy="151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7CAA-EE6B-4A33-B910-CFF128198E2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774275"/>
            <a:ext cx="2197100" cy="14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5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16422"/>
            <a:ext cx="6934200" cy="724346"/>
          </a:xfrm>
        </p:spPr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Services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5658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de-DE" dirty="0"/>
              <a:t>RPC (Remote </a:t>
            </a:r>
            <a:r>
              <a:rPr lang="de-DE" dirty="0" err="1"/>
              <a:t>Procedure</a:t>
            </a:r>
            <a:r>
              <a:rPr lang="de-DE" dirty="0"/>
              <a:t> Call)</a:t>
            </a:r>
          </a:p>
          <a:p>
            <a:pPr>
              <a:lnSpc>
                <a:spcPct val="110000"/>
              </a:lnSpc>
            </a:pPr>
            <a:r>
              <a:rPr lang="en-US" dirty="0"/>
              <a:t>SOA (Service-Oriented Architecture)</a:t>
            </a:r>
          </a:p>
          <a:p>
            <a:pPr>
              <a:lnSpc>
                <a:spcPct val="110000"/>
              </a:lnSpc>
            </a:pPr>
            <a:r>
              <a:rPr lang="en-US" dirty="0"/>
              <a:t>REST (Representative State Transfer)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WSDL (Web Services Description Language)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Expressed in XML, both data type and messages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B385-22BC-45FD-BEF5-5B0930F754BA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2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Service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410200" cy="4495800"/>
          </a:xfrm>
        </p:spPr>
        <p:txBody>
          <a:bodyPr/>
          <a:lstStyle/>
          <a:p>
            <a:r>
              <a:rPr lang="en-US" dirty="0"/>
              <a:t>An enterprise service bus (ESB) is a </a:t>
            </a:r>
            <a:r>
              <a:rPr lang="en-US" b="1" dirty="0"/>
              <a:t>software architecture model</a:t>
            </a:r>
            <a:r>
              <a:rPr lang="en-US" dirty="0"/>
              <a:t> used for designing and implementing the interaction and communication between mutually interacting software applications in Service </a:t>
            </a:r>
            <a:r>
              <a:rPr lang="en-US"/>
              <a:t>Oriented </a:t>
            </a:r>
            <a:r>
              <a:rPr lang="en-US" smtClean="0"/>
              <a:t>Architecture (SOA).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6B77-9014-4C07-873C-0CBD50E28BBE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600" y="1689100"/>
            <a:ext cx="2794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118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Chap 1 of . “Cloud Computing: Principles, Systems and Applications,” L. </a:t>
            </a:r>
            <a:r>
              <a:rPr lang="en-US" sz="2400" dirty="0" err="1"/>
              <a:t>Gillam</a:t>
            </a:r>
            <a:r>
              <a:rPr lang="en-US" sz="2400" dirty="0"/>
              <a:t> et al. (eds.) Springer, 2010.</a:t>
            </a:r>
          </a:p>
          <a:p>
            <a:r>
              <a:rPr lang="en-US" sz="2400" dirty="0" smtClean="0"/>
              <a:t>Lecture notes from </a:t>
            </a:r>
            <a:r>
              <a:rPr lang="en-US" sz="2400" dirty="0" err="1" smtClean="0"/>
              <a:t>Yeh-Ching</a:t>
            </a:r>
            <a:r>
              <a:rPr lang="en-US" sz="2400" dirty="0" smtClean="0"/>
              <a:t> Chung</a:t>
            </a:r>
          </a:p>
          <a:p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://csrc.nist.gov/publications/drafts/800-145/Draft-SP-800-145_cloud-</a:t>
            </a:r>
            <a:r>
              <a:rPr lang="en-US" sz="2400" dirty="0" smtClean="0">
                <a:hlinkClick r:id="rId2"/>
              </a:rPr>
              <a:t>definition.pdf</a:t>
            </a:r>
            <a:endParaRPr lang="en-US" sz="2400" dirty="0" smtClean="0"/>
          </a:p>
          <a:p>
            <a:r>
              <a:rPr lang="nl-NL" sz="2400" dirty="0">
                <a:hlinkClick r:id="rId3"/>
              </a:rPr>
              <a:t>http://www.theenterprisearchitect.eu/archive/2010/04/27/multi-tenancy-and-model-driven-engineering-necessary-assets-of-a-platform-as-a-</a:t>
            </a:r>
            <a:r>
              <a:rPr lang="nl-NL" sz="2400" dirty="0" smtClean="0">
                <a:hlinkClick r:id="rId3"/>
              </a:rPr>
              <a:t>servic</a:t>
            </a:r>
            <a:endParaRPr lang="nl-NL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7D90-62BF-4364-BAF7-5C57F0668ED2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9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705197"/>
            <a:ext cx="7391400" cy="563563"/>
          </a:xfrm>
        </p:spPr>
        <p:txBody>
          <a:bodyPr>
            <a:noAutofit/>
          </a:bodyPr>
          <a:lstStyle/>
          <a:p>
            <a:r>
              <a:rPr lang="en-US" altLang="zh-TW" dirty="0" smtClean="0"/>
              <a:t>Traditional Food Chain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9540552" y="2971006"/>
            <a:ext cx="6967413" cy="915988"/>
            <a:chOff x="2195736" y="3068960"/>
            <a:chExt cx="6967413" cy="915988"/>
          </a:xfrm>
        </p:grpSpPr>
        <p:graphicFrame>
          <p:nvGraphicFramePr>
            <p:cNvPr id="31" name="Object 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588224" y="3068960"/>
            <a:ext cx="25749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1" name="Clip" r:id="rId4" imgW="2573280" imgH="914400" progId="">
                    <p:embed/>
                  </p:oleObj>
                </mc:Choice>
                <mc:Fallback>
                  <p:oleObj name="Clip" r:id="rId4" imgW="2573280" imgH="9144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3068960"/>
                          <a:ext cx="25749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788024" y="3284984"/>
            <a:ext cx="1268413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2" name="Clip" r:id="rId6" imgW="1266480" imgH="453960" progId="">
                    <p:embed/>
                  </p:oleObj>
                </mc:Choice>
                <mc:Fallback>
                  <p:oleObj name="Clip" r:id="rId6" imgW="1266480" imgH="45396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8024" y="3284984"/>
                          <a:ext cx="1268413" cy="455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347864" y="3356992"/>
            <a:ext cx="890587" cy="322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3" name="Clip" r:id="rId8" imgW="888840" imgH="320400" progId="">
                    <p:embed/>
                  </p:oleObj>
                </mc:Choice>
                <mc:Fallback>
                  <p:oleObj name="Clip" r:id="rId8" imgW="888840" imgH="3204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864" y="3356992"/>
                          <a:ext cx="890587" cy="322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195736" y="3412654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4" name="Clip" r:id="rId10" imgW="622080" imgH="228600" progId="">
                    <p:embed/>
                  </p:oleObj>
                </mc:Choice>
                <mc:Fallback>
                  <p:oleObj name="Clip" r:id="rId10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5736" y="3412654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群組 7"/>
          <p:cNvGrpSpPr/>
          <p:nvPr/>
        </p:nvGrpSpPr>
        <p:grpSpPr>
          <a:xfrm>
            <a:off x="1763688" y="2971006"/>
            <a:ext cx="6967413" cy="915988"/>
            <a:chOff x="2195736" y="3068960"/>
            <a:chExt cx="6967413" cy="915988"/>
          </a:xfrm>
        </p:grpSpPr>
        <p:graphicFrame>
          <p:nvGraphicFramePr>
            <p:cNvPr id="9" name="Object 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588224" y="3068960"/>
            <a:ext cx="25749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5" name="Clip" r:id="rId12" imgW="2573280" imgH="914400" progId="">
                    <p:embed/>
                  </p:oleObj>
                </mc:Choice>
                <mc:Fallback>
                  <p:oleObj name="Clip" r:id="rId12" imgW="2573280" imgH="9144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3068960"/>
                          <a:ext cx="25749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788024" y="3284984"/>
            <a:ext cx="1268413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6" name="Clip" r:id="rId13" imgW="1266480" imgH="453960" progId="">
                    <p:embed/>
                  </p:oleObj>
                </mc:Choice>
                <mc:Fallback>
                  <p:oleObj name="Clip" r:id="rId13" imgW="1266480" imgH="45396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8024" y="3284984"/>
                          <a:ext cx="1268413" cy="455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347864" y="3356992"/>
            <a:ext cx="890587" cy="322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7" name="Clip" r:id="rId14" imgW="888840" imgH="320400" progId="">
                    <p:embed/>
                  </p:oleObj>
                </mc:Choice>
                <mc:Fallback>
                  <p:oleObj name="Clip" r:id="rId14" imgW="888840" imgH="3204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864" y="3356992"/>
                          <a:ext cx="890587" cy="322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195736" y="3412654"/>
            <a:ext cx="62388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8" name="Clip" r:id="rId15" imgW="622080" imgH="228600" progId="">
                    <p:embed/>
                  </p:oleObj>
                </mc:Choice>
                <mc:Fallback>
                  <p:oleObj name="Clip" r:id="rId15" imgW="622080" imgH="2286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5736" y="3412654"/>
                          <a:ext cx="62388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9C4-4D58-4FC8-A6F2-431FAF3F5F1B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4883E-6 L -1.80243 -0.0037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Food Chain of Computer</a:t>
            </a:r>
            <a:endParaRPr lang="zh-TW" altLang="en-US" dirty="0"/>
          </a:p>
        </p:txBody>
      </p:sp>
      <p:grpSp>
        <p:nvGrpSpPr>
          <p:cNvPr id="24" name="群組 23"/>
          <p:cNvGrpSpPr/>
          <p:nvPr/>
        </p:nvGrpSpPr>
        <p:grpSpPr>
          <a:xfrm>
            <a:off x="1493391" y="2850150"/>
            <a:ext cx="7473188" cy="1157700"/>
            <a:chOff x="1349375" y="2759075"/>
            <a:chExt cx="7473188" cy="1157700"/>
          </a:xfrm>
        </p:grpSpPr>
        <p:grpSp>
          <p:nvGrpSpPr>
            <p:cNvPr id="20" name="群組 19"/>
            <p:cNvGrpSpPr/>
            <p:nvPr/>
          </p:nvGrpSpPr>
          <p:grpSpPr>
            <a:xfrm>
              <a:off x="1349375" y="2759075"/>
              <a:ext cx="2574925" cy="1157700"/>
              <a:chOff x="1349375" y="2759075"/>
              <a:chExt cx="2574925" cy="1157700"/>
            </a:xfrm>
          </p:grpSpPr>
          <p:graphicFrame>
            <p:nvGraphicFramePr>
              <p:cNvPr id="31" name="Object 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349375" y="2759075"/>
              <a:ext cx="25749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75" name="Clip" r:id="rId3" imgW="2573280" imgH="914400" progId="">
                      <p:embed/>
                    </p:oleObj>
                  </mc:Choice>
                  <mc:Fallback>
                    <p:oleObj name="Clip" r:id="rId3" imgW="2573280" imgH="914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9375" y="2759075"/>
                            <a:ext cx="25749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2293938" y="3611563"/>
                <a:ext cx="995466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Mainframe</a:t>
                </a: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4499992" y="2941881"/>
              <a:ext cx="1268413" cy="792088"/>
              <a:chOff x="4499992" y="3068960"/>
              <a:chExt cx="1268413" cy="792088"/>
            </a:xfrm>
          </p:grpSpPr>
          <p:graphicFrame>
            <p:nvGraphicFramePr>
              <p:cNvPr id="33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499992" y="3068960"/>
              <a:ext cx="1268413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76" name="Clip" r:id="rId5" imgW="1266480" imgH="453960" progId="">
                      <p:embed/>
                    </p:oleObj>
                  </mc:Choice>
                  <mc:Fallback>
                    <p:oleObj name="Clip" r:id="rId5" imgW="1266480" imgH="45396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99992" y="3068960"/>
                            <a:ext cx="1268413" cy="4556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Rectangle 10"/>
              <p:cNvSpPr>
                <a:spLocks noChangeArrowheads="1"/>
              </p:cNvSpPr>
              <p:nvPr/>
            </p:nvSpPr>
            <p:spPr bwMode="auto">
              <a:xfrm>
                <a:off x="4519042" y="3555836"/>
                <a:ext cx="1130569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Workstation</a:t>
                </a: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6348990" y="3013869"/>
              <a:ext cx="890587" cy="629268"/>
              <a:chOff x="6348990" y="3140968"/>
              <a:chExt cx="890587" cy="629268"/>
            </a:xfrm>
          </p:grpSpPr>
          <p:graphicFrame>
            <p:nvGraphicFramePr>
              <p:cNvPr id="34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348990" y="3140968"/>
              <a:ext cx="890587" cy="322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77" name="Clip" r:id="rId7" imgW="888840" imgH="320400" progId="">
                      <p:embed/>
                    </p:oleObj>
                  </mc:Choice>
                  <mc:Fallback>
                    <p:oleObj name="Clip" r:id="rId7" imgW="888840" imgH="320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48990" y="3140968"/>
                            <a:ext cx="890587" cy="3222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Rectangle 11"/>
              <p:cNvSpPr>
                <a:spLocks noChangeArrowheads="1"/>
              </p:cNvSpPr>
              <p:nvPr/>
            </p:nvSpPr>
            <p:spPr bwMode="auto">
              <a:xfrm>
                <a:off x="6516216" y="3465024"/>
                <a:ext cx="432148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PC</a:t>
                </a: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52320" y="3076575"/>
              <a:ext cx="1370243" cy="566562"/>
              <a:chOff x="7452320" y="3212976"/>
              <a:chExt cx="1370243" cy="566562"/>
            </a:xfrm>
          </p:grpSpPr>
          <p:graphicFrame>
            <p:nvGraphicFramePr>
              <p:cNvPr id="35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764537" y="3212976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78" name="Clip" r:id="rId9" imgW="622080" imgH="228600" progId="">
                      <p:embed/>
                    </p:oleObj>
                  </mc:Choice>
                  <mc:Fallback>
                    <p:oleObj name="Clip" r:id="rId9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4537" y="3212976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Rectangle 12"/>
              <p:cNvSpPr>
                <a:spLocks noChangeArrowheads="1"/>
              </p:cNvSpPr>
              <p:nvPr/>
            </p:nvSpPr>
            <p:spPr bwMode="auto">
              <a:xfrm>
                <a:off x="7452320" y="3474326"/>
                <a:ext cx="1370243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Mobile devices</a:t>
                </a: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9396536" y="2852936"/>
            <a:ext cx="7401155" cy="1157700"/>
            <a:chOff x="1349375" y="2759075"/>
            <a:chExt cx="7401155" cy="1157700"/>
          </a:xfrm>
        </p:grpSpPr>
        <p:grpSp>
          <p:nvGrpSpPr>
            <p:cNvPr id="26" name="群組 25"/>
            <p:cNvGrpSpPr/>
            <p:nvPr/>
          </p:nvGrpSpPr>
          <p:grpSpPr>
            <a:xfrm>
              <a:off x="1349375" y="2759075"/>
              <a:ext cx="2574925" cy="1157700"/>
              <a:chOff x="1349375" y="2759075"/>
              <a:chExt cx="2574925" cy="1157700"/>
            </a:xfrm>
          </p:grpSpPr>
          <p:graphicFrame>
            <p:nvGraphicFramePr>
              <p:cNvPr id="45" name="Object 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349375" y="2759075"/>
              <a:ext cx="25749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79" name="Clip" r:id="rId11" imgW="2573280" imgH="914400" progId="">
                      <p:embed/>
                    </p:oleObj>
                  </mc:Choice>
                  <mc:Fallback>
                    <p:oleObj name="Clip" r:id="rId11" imgW="2573280" imgH="914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9375" y="2759075"/>
                            <a:ext cx="25749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Rectangle 8"/>
              <p:cNvSpPr>
                <a:spLocks noChangeArrowheads="1"/>
              </p:cNvSpPr>
              <p:nvPr/>
            </p:nvSpPr>
            <p:spPr bwMode="auto">
              <a:xfrm>
                <a:off x="2293938" y="3611563"/>
                <a:ext cx="995466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Mainframe</a:t>
                </a:r>
              </a:p>
            </p:txBody>
          </p:sp>
        </p:grpSp>
        <p:grpSp>
          <p:nvGrpSpPr>
            <p:cNvPr id="27" name="群組 26"/>
            <p:cNvGrpSpPr/>
            <p:nvPr/>
          </p:nvGrpSpPr>
          <p:grpSpPr>
            <a:xfrm>
              <a:off x="4499992" y="2941881"/>
              <a:ext cx="1268413" cy="792088"/>
              <a:chOff x="4499992" y="3068960"/>
              <a:chExt cx="1268413" cy="792088"/>
            </a:xfrm>
          </p:grpSpPr>
          <p:graphicFrame>
            <p:nvGraphicFramePr>
              <p:cNvPr id="43" name="Object 5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499992" y="3068960"/>
              <a:ext cx="1268413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80" name="Clip" r:id="rId12" imgW="1266480" imgH="453960" progId="">
                      <p:embed/>
                    </p:oleObj>
                  </mc:Choice>
                  <mc:Fallback>
                    <p:oleObj name="Clip" r:id="rId12" imgW="1266480" imgH="45396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99992" y="3068960"/>
                            <a:ext cx="1268413" cy="4556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Rectangle 10"/>
              <p:cNvSpPr>
                <a:spLocks noChangeArrowheads="1"/>
              </p:cNvSpPr>
              <p:nvPr/>
            </p:nvSpPr>
            <p:spPr bwMode="auto">
              <a:xfrm>
                <a:off x="4519042" y="3555836"/>
                <a:ext cx="1130569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Workstation</a:t>
                </a:r>
              </a:p>
            </p:txBody>
          </p:sp>
        </p:grpSp>
        <p:grpSp>
          <p:nvGrpSpPr>
            <p:cNvPr id="28" name="群組 27"/>
            <p:cNvGrpSpPr/>
            <p:nvPr/>
          </p:nvGrpSpPr>
          <p:grpSpPr>
            <a:xfrm>
              <a:off x="6348990" y="3013869"/>
              <a:ext cx="890587" cy="626482"/>
              <a:chOff x="6348990" y="3140968"/>
              <a:chExt cx="890587" cy="626482"/>
            </a:xfrm>
          </p:grpSpPr>
          <p:graphicFrame>
            <p:nvGraphicFramePr>
              <p:cNvPr id="41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6348990" y="3140968"/>
              <a:ext cx="890587" cy="322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81" name="Clip" r:id="rId13" imgW="888840" imgH="320400" progId="">
                      <p:embed/>
                    </p:oleObj>
                  </mc:Choice>
                  <mc:Fallback>
                    <p:oleObj name="Clip" r:id="rId13" imgW="888840" imgH="3204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48990" y="3140968"/>
                            <a:ext cx="890587" cy="3222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6461943" y="3462238"/>
                <a:ext cx="432148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PC</a:t>
                </a: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7470055" y="3076575"/>
              <a:ext cx="1280475" cy="491768"/>
              <a:chOff x="7470055" y="3212976"/>
              <a:chExt cx="1280475" cy="491768"/>
            </a:xfrm>
          </p:grpSpPr>
          <p:graphicFrame>
            <p:nvGraphicFramePr>
              <p:cNvPr id="30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764537" y="3212976"/>
              <a:ext cx="623887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82" name="Clip" r:id="rId14" imgW="622080" imgH="228600" progId="">
                      <p:embed/>
                    </p:oleObj>
                  </mc:Choice>
                  <mc:Fallback>
                    <p:oleObj name="Clip" r:id="rId14" imgW="622080" imgH="22860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64537" y="3212976"/>
                            <a:ext cx="623887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7470055" y="3399532"/>
                <a:ext cx="1280475" cy="305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Mobile</a:t>
                </a:r>
                <a:r>
                  <a:rPr kumimoji="0" lang="en-US" altLang="zh-TW" sz="14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新細明體" charset="-120"/>
                  </a:rPr>
                  <a:t> device</a:t>
                </a:r>
                <a:endParaRPr kumimoji="0" lang="en-US" altLang="zh-TW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endParaRPr>
              </a:p>
            </p:txBody>
          </p: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E96A-319E-44A9-8C48-EC8F0913A187}" type="datetime1">
              <a:rPr lang="en-US" altLang="zh-TW" smtClean="0"/>
              <a:t>11/9/13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NTHU CS5421 Cloud Computing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1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4.33958E-6 L -1.80243 -0.0106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al machine">
  <a:themeElements>
    <a:clrScheme name="Office 佈景主題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7DA0D3"/>
      </a:hlink>
      <a:folHlink>
        <a:srgbClr val="B2E385"/>
      </a:folHlink>
    </a:clrScheme>
    <a:fontScheme name="Office 佈景主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CloudComputing</Template>
  <TotalTime>35057</TotalTime>
  <Words>3524</Words>
  <Application>Microsoft Macintosh PowerPoint</Application>
  <PresentationFormat>On-screen Show (4:3)</PresentationFormat>
  <Paragraphs>751</Paragraphs>
  <Slides>75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real machine</vt:lpstr>
      <vt:lpstr>Image</vt:lpstr>
      <vt:lpstr>Clip</vt:lpstr>
      <vt:lpstr>Worksheet</vt:lpstr>
      <vt:lpstr>PowerPoint Presentation</vt:lpstr>
      <vt:lpstr>Outline</vt:lpstr>
      <vt:lpstr>First-generation Machines</vt:lpstr>
      <vt:lpstr>Second-generation Machines</vt:lpstr>
      <vt:lpstr>Third-generation Machines</vt:lpstr>
      <vt:lpstr>Fourth-generation Machines</vt:lpstr>
      <vt:lpstr>Past Decade</vt:lpstr>
      <vt:lpstr>Traditional Food Chain</vt:lpstr>
      <vt:lpstr>Food Chain of Computer</vt:lpstr>
      <vt:lpstr>The Story of the Internet</vt:lpstr>
      <vt:lpstr>What’s Next?</vt:lpstr>
      <vt:lpstr>But…</vt:lpstr>
      <vt:lpstr>Things Annoy Computer Users</vt:lpstr>
      <vt:lpstr>It Would Be Wonderful IF</vt:lpstr>
      <vt:lpstr>For the IT Industry</vt:lpstr>
      <vt:lpstr>Story That Happens Every Time</vt:lpstr>
      <vt:lpstr>Under Provision</vt:lpstr>
      <vt:lpstr>Low Utilization</vt:lpstr>
      <vt:lpstr>Enterprises to Initiate IT</vt:lpstr>
      <vt:lpstr>Capital Expenditure of IT</vt:lpstr>
      <vt:lpstr>Next Big Thing</vt:lpstr>
      <vt:lpstr>Cloud Computing</vt:lpstr>
      <vt:lpstr>Emerging Technologies Cycle</vt:lpstr>
      <vt:lpstr>Technologies Priority Matrix</vt:lpstr>
      <vt:lpstr>Benefits from Cloud Computing</vt:lpstr>
      <vt:lpstr>Adoption of Cloud Computing</vt:lpstr>
      <vt:lpstr>Compared with Traditional IT</vt:lpstr>
      <vt:lpstr>Reduce IT Investment</vt:lpstr>
      <vt:lpstr>Cloud Computing Players</vt:lpstr>
      <vt:lpstr>Outline</vt:lpstr>
      <vt:lpstr>The “Cloud”</vt:lpstr>
      <vt:lpstr>History of Cloud</vt:lpstr>
      <vt:lpstr>Cloud Industry</vt:lpstr>
      <vt:lpstr>Cloud Disclaimers</vt:lpstr>
      <vt:lpstr>Cloud Disclaimers</vt:lpstr>
      <vt:lpstr>Definition from Wikipedia</vt:lpstr>
      <vt:lpstr>Definition from NIST</vt:lpstr>
      <vt:lpstr>More Specifically</vt:lpstr>
      <vt:lpstr>1. On-demand Self-service</vt:lpstr>
      <vt:lpstr>2. Broad Network Access</vt:lpstr>
      <vt:lpstr>3. Resource Pooling</vt:lpstr>
      <vt:lpstr>Multi-tenancy</vt:lpstr>
      <vt:lpstr>4. Rapid Elasticity</vt:lpstr>
      <vt:lpstr>Dynamic Provisioning</vt:lpstr>
      <vt:lpstr>5. Measured Service</vt:lpstr>
      <vt:lpstr>Utility Computing</vt:lpstr>
      <vt:lpstr>Four Deployment Models</vt:lpstr>
      <vt:lpstr>Different Deployment Types</vt:lpstr>
      <vt:lpstr>Community Cloud</vt:lpstr>
      <vt:lpstr>Public vs. Private</vt:lpstr>
      <vt:lpstr>Three Service Models</vt:lpstr>
      <vt:lpstr>Three Service Models</vt:lpstr>
      <vt:lpstr>Infrastructure as a Service</vt:lpstr>
      <vt:lpstr>Platform as a Service</vt:lpstr>
      <vt:lpstr>Software as a Service</vt:lpstr>
      <vt:lpstr>Outline</vt:lpstr>
      <vt:lpstr>Cloud Enabling Technologies</vt:lpstr>
      <vt:lpstr>Virtualization Technology</vt:lpstr>
      <vt:lpstr>Virtual Machines</vt:lpstr>
      <vt:lpstr>Why Virtualization?</vt:lpstr>
      <vt:lpstr>Distributed Computing</vt:lpstr>
      <vt:lpstr>Cluster Computing</vt:lpstr>
      <vt:lpstr>Cluster Applications</vt:lpstr>
      <vt:lpstr>Grid Computing</vt:lpstr>
      <vt:lpstr>The Grid</vt:lpstr>
      <vt:lpstr>Peer-to-peer Computing</vt:lpstr>
      <vt:lpstr>Volunteer Computing</vt:lpstr>
      <vt:lpstr>Data Center and Its Network</vt:lpstr>
      <vt:lpstr>Distributed File Systems</vt:lpstr>
      <vt:lpstr>Parallel Programming Models</vt:lpstr>
      <vt:lpstr>Flynn's Taxonomy</vt:lpstr>
      <vt:lpstr>Web Services</vt:lpstr>
      <vt:lpstr>Web Services </vt:lpstr>
      <vt:lpstr>Enterprise Service Bus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IaaS - Server Virtualization</dc:title>
  <dc:creator>cyhuang</dc:creator>
  <cp:lastModifiedBy>Roger</cp:lastModifiedBy>
  <cp:revision>2515</cp:revision>
  <dcterms:created xsi:type="dcterms:W3CDTF">2006-08-16T00:00:00Z</dcterms:created>
  <dcterms:modified xsi:type="dcterms:W3CDTF">2011-09-13T05:26:38Z</dcterms:modified>
</cp:coreProperties>
</file>