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2" r:id="rId10"/>
    <p:sldId id="263" r:id="rId11"/>
    <p:sldId id="266" r:id="rId12"/>
    <p:sldId id="267" r:id="rId13"/>
    <p:sldId id="271" r:id="rId14"/>
    <p:sldId id="269" r:id="rId15"/>
    <p:sldId id="268" r:id="rId16"/>
    <p:sldId id="272" r:id="rId17"/>
    <p:sldId id="280" r:id="rId18"/>
    <p:sldId id="281" r:id="rId19"/>
    <p:sldId id="270" r:id="rId20"/>
    <p:sldId id="275" r:id="rId21"/>
    <p:sldId id="277" r:id="rId22"/>
    <p:sldId id="276" r:id="rId23"/>
    <p:sldId id="283" r:id="rId24"/>
    <p:sldId id="284" r:id="rId25"/>
    <p:sldId id="285" r:id="rId2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00FF"/>
    <a:srgbClr val="0000CC"/>
    <a:srgbClr val="0000FF"/>
    <a:srgbClr val="FF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98EEE-6980-48AE-A81A-522D35A2F252}" type="datetimeFigureOut">
              <a:rPr lang="zh-TW" altLang="en-US" smtClean="0"/>
              <a:pPr/>
              <a:t>2016/3/22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01562-2C43-4B38-A9FB-B506688DF2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98EEE-6980-48AE-A81A-522D35A2F252}" type="datetimeFigureOut">
              <a:rPr lang="zh-TW" altLang="en-US" smtClean="0"/>
              <a:pPr/>
              <a:t>2016/3/22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01562-2C43-4B38-A9FB-B506688DF207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98EEE-6980-48AE-A81A-522D35A2F252}" type="datetimeFigureOut">
              <a:rPr lang="zh-TW" altLang="en-US" smtClean="0"/>
              <a:pPr/>
              <a:t>2016/3/22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01562-2C43-4B38-A9FB-B506688DF2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fld id="{51398EEE-6980-48AE-A81A-522D35A2F252}" type="datetimeFigureOut">
              <a:rPr lang="zh-TW" altLang="en-US" smtClean="0"/>
              <a:pPr/>
              <a:t>2016/3/22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01562-2C43-4B38-A9FB-B506688DF2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98EEE-6980-48AE-A81A-522D35A2F252}" type="datetimeFigureOut">
              <a:rPr lang="zh-TW" altLang="en-US" smtClean="0"/>
              <a:pPr/>
              <a:t>2016/3/22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01562-2C43-4B38-A9FB-B506688DF2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98EEE-6980-48AE-A81A-522D35A2F252}" type="datetimeFigureOut">
              <a:rPr lang="zh-TW" altLang="en-US" smtClean="0"/>
              <a:pPr/>
              <a:t>2016/3/22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01562-2C43-4B38-A9FB-B506688DF2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98EEE-6980-48AE-A81A-522D35A2F252}" type="datetimeFigureOut">
              <a:rPr lang="zh-TW" altLang="en-US" smtClean="0"/>
              <a:pPr/>
              <a:t>2016/3/22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01562-2C43-4B38-A9FB-B506688DF2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98EEE-6980-48AE-A81A-522D35A2F252}" type="datetimeFigureOut">
              <a:rPr lang="zh-TW" altLang="en-US" smtClean="0"/>
              <a:pPr/>
              <a:t>2016/3/22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01562-2C43-4B38-A9FB-B506688DF2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98EEE-6980-48AE-A81A-522D35A2F252}" type="datetimeFigureOut">
              <a:rPr lang="zh-TW" altLang="en-US" smtClean="0"/>
              <a:pPr/>
              <a:t>2016/3/22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01562-2C43-4B38-A9FB-B506688DF2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98EEE-6980-48AE-A81A-522D35A2F252}" type="datetimeFigureOut">
              <a:rPr lang="zh-TW" altLang="en-US" smtClean="0"/>
              <a:pPr/>
              <a:t>2016/3/22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01562-2C43-4B38-A9FB-B506688DF2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98EEE-6980-48AE-A81A-522D35A2F252}" type="datetimeFigureOut">
              <a:rPr lang="zh-TW" altLang="en-US" smtClean="0"/>
              <a:pPr/>
              <a:t>2016/3/22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01562-2C43-4B38-A9FB-B506688DF2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51398EEE-6980-48AE-A81A-522D35A2F252}" type="datetimeFigureOut">
              <a:rPr lang="zh-TW" altLang="en-US" smtClean="0"/>
              <a:pPr/>
              <a:t>2016/3/22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75F01562-2C43-4B38-A9FB-B506688DF207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11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solidFill>
                  <a:srgbClr val="0000CC"/>
                </a:solidFill>
              </a:rPr>
              <a:t>Principal Component Analysis and</a:t>
            </a:r>
            <a:br>
              <a:rPr lang="en-US" altLang="zh-TW" dirty="0" smtClean="0">
                <a:solidFill>
                  <a:srgbClr val="0000CC"/>
                </a:solidFill>
              </a:rPr>
            </a:br>
            <a:r>
              <a:rPr lang="en-US" altLang="zh-TW" dirty="0" smtClean="0">
                <a:solidFill>
                  <a:srgbClr val="0000CC"/>
                </a:solidFill>
              </a:rPr>
              <a:t>Linear </a:t>
            </a:r>
            <a:r>
              <a:rPr lang="en-US" altLang="zh-TW" dirty="0" err="1" smtClean="0">
                <a:solidFill>
                  <a:srgbClr val="0000CC"/>
                </a:solidFill>
              </a:rPr>
              <a:t>Discriminant</a:t>
            </a:r>
            <a:r>
              <a:rPr lang="en-US" altLang="zh-TW" dirty="0" smtClean="0">
                <a:solidFill>
                  <a:srgbClr val="0000CC"/>
                </a:solidFill>
              </a:rPr>
              <a:t> Analysis</a:t>
            </a:r>
            <a:endParaRPr lang="zh-TW" altLang="en-US" dirty="0">
              <a:solidFill>
                <a:srgbClr val="0000CC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95400" y="3124200"/>
            <a:ext cx="6400800" cy="1752600"/>
          </a:xfrm>
        </p:spPr>
        <p:txBody>
          <a:bodyPr>
            <a:normAutofit fontScale="55000" lnSpcReduction="20000"/>
          </a:bodyPr>
          <a:lstStyle/>
          <a:p>
            <a:endParaRPr lang="en-US" altLang="zh-TW" dirty="0" smtClean="0">
              <a:solidFill>
                <a:srgbClr val="008000"/>
              </a:solidFill>
            </a:endParaRPr>
          </a:p>
          <a:p>
            <a:r>
              <a:rPr lang="en-US" altLang="zh-TW" dirty="0" err="1" smtClean="0">
                <a:solidFill>
                  <a:srgbClr val="006600"/>
                </a:solidFill>
                <a:latin typeface="Lucida Calligraphy" pitchFamily="66" charset="0"/>
              </a:rPr>
              <a:t>Chaur</a:t>
            </a:r>
            <a:r>
              <a:rPr lang="en-US" altLang="zh-TW" dirty="0" smtClean="0">
                <a:solidFill>
                  <a:srgbClr val="006600"/>
                </a:solidFill>
                <a:latin typeface="Lucida Calligraphy" pitchFamily="66" charset="0"/>
              </a:rPr>
              <a:t>-Chin Chen</a:t>
            </a:r>
          </a:p>
          <a:p>
            <a:r>
              <a:rPr lang="en-US" altLang="zh-TW" dirty="0" smtClean="0">
                <a:solidFill>
                  <a:srgbClr val="FF6600"/>
                </a:solidFill>
              </a:rPr>
              <a:t>Institute of Information Systems and Applications</a:t>
            </a:r>
          </a:p>
          <a:p>
            <a:r>
              <a:rPr lang="en-US" altLang="zh-TW" dirty="0" smtClean="0">
                <a:solidFill>
                  <a:srgbClr val="FF6600"/>
                </a:solidFill>
              </a:rPr>
              <a:t>National </a:t>
            </a:r>
            <a:r>
              <a:rPr lang="en-US" altLang="zh-TW" dirty="0" err="1" smtClean="0">
                <a:solidFill>
                  <a:srgbClr val="FF6600"/>
                </a:solidFill>
              </a:rPr>
              <a:t>Tsing</a:t>
            </a:r>
            <a:r>
              <a:rPr lang="en-US" altLang="zh-TW" dirty="0" smtClean="0">
                <a:solidFill>
                  <a:srgbClr val="FF6600"/>
                </a:solidFill>
              </a:rPr>
              <a:t> </a:t>
            </a:r>
            <a:r>
              <a:rPr lang="en-US" altLang="zh-TW" dirty="0" err="1" smtClean="0">
                <a:solidFill>
                  <a:srgbClr val="FF6600"/>
                </a:solidFill>
              </a:rPr>
              <a:t>Hua</a:t>
            </a:r>
            <a:r>
              <a:rPr lang="en-US" altLang="zh-TW" dirty="0" smtClean="0">
                <a:solidFill>
                  <a:srgbClr val="FF6600"/>
                </a:solidFill>
              </a:rPr>
              <a:t> University</a:t>
            </a:r>
          </a:p>
          <a:p>
            <a:r>
              <a:rPr lang="en-US" altLang="zh-TW" dirty="0" err="1" smtClean="0">
                <a:solidFill>
                  <a:srgbClr val="FF6600"/>
                </a:solidFill>
              </a:rPr>
              <a:t>Hsinchu</a:t>
            </a:r>
            <a:r>
              <a:rPr lang="en-US" altLang="zh-TW" dirty="0">
                <a:solidFill>
                  <a:srgbClr val="FF6600"/>
                </a:solidFill>
              </a:rPr>
              <a:t> </a:t>
            </a:r>
            <a:r>
              <a:rPr lang="en-US" altLang="zh-TW" dirty="0" smtClean="0">
                <a:solidFill>
                  <a:srgbClr val="FF6600"/>
                </a:solidFill>
              </a:rPr>
              <a:t>30013, Taiwan</a:t>
            </a:r>
          </a:p>
          <a:p>
            <a:r>
              <a:rPr lang="en-US" altLang="zh-TW" dirty="0" smtClean="0">
                <a:solidFill>
                  <a:srgbClr val="FF6600"/>
                </a:solidFill>
              </a:rPr>
              <a:t>E-mail: cchen@cs.nthu.edu.tw</a:t>
            </a:r>
            <a:endParaRPr lang="zh-TW" altLang="en-US" dirty="0">
              <a:solidFill>
                <a:srgbClr val="FF66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:\char8O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85900" y="0"/>
            <a:ext cx="61722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solidFill>
                  <a:srgbClr val="0000CC"/>
                </a:solidFill>
              </a:rPr>
              <a:t>First and Second PCP for data8OX</a:t>
            </a:r>
            <a:endParaRPr lang="zh-TW" altLang="en-US" dirty="0">
              <a:solidFill>
                <a:srgbClr val="0000CC"/>
              </a:solidFill>
            </a:endParaRPr>
          </a:p>
        </p:txBody>
      </p:sp>
      <p:pic>
        <p:nvPicPr>
          <p:cNvPr id="4" name="內容版面配置區 3" descr="fig8OX1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8362" y="1295400"/>
            <a:ext cx="9162362" cy="55625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solidFill>
                  <a:srgbClr val="0000CC"/>
                </a:solidFill>
              </a:rPr>
              <a:t>Third and Fourth PCP for data8OX</a:t>
            </a:r>
            <a:endParaRPr lang="zh-TW" altLang="en-US" dirty="0">
              <a:solidFill>
                <a:srgbClr val="0000CC"/>
              </a:solidFill>
            </a:endParaRPr>
          </a:p>
        </p:txBody>
      </p:sp>
      <p:pic>
        <p:nvPicPr>
          <p:cNvPr id="4" name="內容版面配置區 3" descr="fig8OX3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1371600"/>
            <a:ext cx="9162362" cy="5496313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solidFill>
                  <a:srgbClr val="0000CC"/>
                </a:solidFill>
              </a:rPr>
              <a:t>First and Second PCP for </a:t>
            </a:r>
            <a:r>
              <a:rPr lang="en-US" altLang="zh-TW" dirty="0" err="1" smtClean="0">
                <a:solidFill>
                  <a:srgbClr val="0000CC"/>
                </a:solidFill>
              </a:rPr>
              <a:t>dataIMOX</a:t>
            </a:r>
            <a:endParaRPr lang="zh-TW" altLang="en-US" dirty="0"/>
          </a:p>
        </p:txBody>
      </p:sp>
      <p:pic>
        <p:nvPicPr>
          <p:cNvPr id="4" name="內容版面配置區 3" descr="figimox1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8362" y="1219200"/>
            <a:ext cx="9162362" cy="5638799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0000CC"/>
                </a:solidFill>
              </a:rPr>
              <a:t>Description of </a:t>
            </a:r>
            <a:r>
              <a:rPr lang="en-US" altLang="zh-TW" dirty="0" err="1" smtClean="0">
                <a:solidFill>
                  <a:srgbClr val="0000CC"/>
                </a:solidFill>
              </a:rPr>
              <a:t>datairis</a:t>
            </a:r>
            <a:endParaRPr lang="zh-TW" altLang="en-US" dirty="0">
              <a:solidFill>
                <a:srgbClr val="0000CC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zh-TW" dirty="0" smtClean="0"/>
              <a:t>□ </a:t>
            </a:r>
            <a:r>
              <a:rPr lang="en-US" altLang="zh-TW" dirty="0" smtClean="0">
                <a:solidFill>
                  <a:srgbClr val="006600"/>
                </a:solidFill>
              </a:rPr>
              <a:t>The datairis.txt data set contains the   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006600"/>
                </a:solidFill>
              </a:rPr>
              <a:t>      measurements of three species of iris 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006600"/>
                </a:solidFill>
              </a:rPr>
              <a:t>      flowers (</a:t>
            </a:r>
            <a:r>
              <a:rPr lang="en-US" altLang="zh-TW" dirty="0" err="1" smtClean="0">
                <a:solidFill>
                  <a:srgbClr val="006600"/>
                </a:solidFill>
              </a:rPr>
              <a:t>setosa</a:t>
            </a:r>
            <a:r>
              <a:rPr lang="en-US" altLang="zh-TW" dirty="0" smtClean="0">
                <a:solidFill>
                  <a:srgbClr val="006600"/>
                </a:solidFill>
              </a:rPr>
              <a:t>, </a:t>
            </a:r>
            <a:r>
              <a:rPr lang="en-US" altLang="zh-TW" smtClean="0">
                <a:solidFill>
                  <a:srgbClr val="006600"/>
                </a:solidFill>
              </a:rPr>
              <a:t>versicolor, virginica</a:t>
            </a:r>
            <a:r>
              <a:rPr lang="en-US" altLang="zh-TW" dirty="0" smtClean="0">
                <a:solidFill>
                  <a:srgbClr val="006600"/>
                </a:solidFill>
              </a:rPr>
              <a:t>). </a:t>
            </a:r>
            <a:endParaRPr lang="en-US" altLang="zh-TW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en-US" altLang="zh-TW" dirty="0" smtClean="0"/>
              <a:t>□ </a:t>
            </a:r>
            <a:r>
              <a:rPr lang="en-US" altLang="zh-TW" dirty="0" smtClean="0">
                <a:solidFill>
                  <a:srgbClr val="FF6600"/>
                </a:solidFill>
              </a:rPr>
              <a:t>It consists of 50 patterns from each species  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FF6600"/>
                </a:solidFill>
              </a:rPr>
              <a:t>     on each of 4 features (sepal length, sepal    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FF6600"/>
                </a:solidFill>
              </a:rPr>
              <a:t>     width, petal length, petal width). </a:t>
            </a:r>
          </a:p>
          <a:p>
            <a:pPr>
              <a:buNone/>
            </a:pPr>
            <a:r>
              <a:rPr lang="en-US" altLang="zh-TW" dirty="0" smtClean="0"/>
              <a:t>□ </a:t>
            </a:r>
            <a:r>
              <a:rPr lang="en-US" altLang="zh-TW" dirty="0" smtClean="0">
                <a:solidFill>
                  <a:srgbClr val="C00000"/>
                </a:solidFill>
              </a:rPr>
              <a:t>This data set is frequently used as an 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C00000"/>
                </a:solidFill>
              </a:rPr>
              <a:t>     example for clustering and classification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0000CC"/>
                </a:solidFill>
              </a:rPr>
              <a:t>First and Second PCP for </a:t>
            </a:r>
            <a:r>
              <a:rPr lang="en-US" altLang="zh-TW" dirty="0" err="1" smtClean="0">
                <a:solidFill>
                  <a:srgbClr val="0000CC"/>
                </a:solidFill>
              </a:rPr>
              <a:t>datairis</a:t>
            </a:r>
            <a:endParaRPr lang="zh-TW" altLang="en-US" dirty="0">
              <a:solidFill>
                <a:srgbClr val="0000CC"/>
              </a:solidFill>
            </a:endParaRPr>
          </a:p>
        </p:txBody>
      </p:sp>
      <p:pic>
        <p:nvPicPr>
          <p:cNvPr id="4" name="內容版面配置區 3" descr="figiris1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1143000"/>
            <a:ext cx="7620000" cy="5715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>
                <a:solidFill>
                  <a:srgbClr val="0000CC"/>
                </a:solidFill>
              </a:rPr>
              <a:t>Example that PCP is Not Working</a:t>
            </a:r>
            <a:endParaRPr lang="zh-TW" altLang="en-US" dirty="0">
              <a:solidFill>
                <a:srgbClr val="0000CC"/>
              </a:solidFill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PCP works as expected</a:t>
            </a:r>
            <a:endParaRPr lang="zh-TW" altLang="en-US" dirty="0"/>
          </a:p>
        </p:txBody>
      </p:sp>
      <p:pic>
        <p:nvPicPr>
          <p:cNvPr id="8" name="內容版面配置區 7" descr="pcaYes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2635448"/>
            <a:ext cx="4497388" cy="3373041"/>
          </a:xfrm>
        </p:spPr>
      </p:pic>
      <p:sp>
        <p:nvSpPr>
          <p:cNvPr id="6" name="文字版面配置區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 smtClean="0"/>
              <a:t>PCP is not working as expected</a:t>
            </a:r>
            <a:endParaRPr lang="zh-TW" altLang="en-US" dirty="0"/>
          </a:p>
        </p:txBody>
      </p:sp>
      <p:pic>
        <p:nvPicPr>
          <p:cNvPr id="9" name="內容版面配置區 8" descr="pcaNo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586289" y="2590801"/>
            <a:ext cx="4557712" cy="3418284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0000CC"/>
                </a:solidFill>
              </a:rPr>
              <a:t>Fundamentals of LDA</a:t>
            </a:r>
            <a:endParaRPr lang="zh-TW" altLang="en-US" dirty="0">
              <a:solidFill>
                <a:srgbClr val="0000CC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Given the training patterns </a:t>
            </a:r>
            <a:r>
              <a:rPr lang="en-US" altLang="zh-TW" sz="2400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TW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TW" sz="2400" b="1" i="1" dirty="0" smtClean="0">
                <a:latin typeface="Times New Roman" pitchFamily="18" charset="0"/>
                <a:cs typeface="Times New Roman" pitchFamily="18" charset="0"/>
              </a:rPr>
              <a:t>, x</a:t>
            </a:r>
            <a:r>
              <a:rPr lang="en-US" altLang="zh-TW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TW" sz="2400" b="1" i="1" dirty="0" smtClean="0">
                <a:latin typeface="Times New Roman" pitchFamily="18" charset="0"/>
                <a:cs typeface="Times New Roman" pitchFamily="18" charset="0"/>
              </a:rPr>
              <a:t>, . . . , </a:t>
            </a:r>
            <a:r>
              <a:rPr lang="en-US" altLang="zh-TW" sz="2400" b="1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TW" sz="2400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TW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from K categories, where n</a:t>
            </a:r>
            <a:r>
              <a:rPr lang="en-US" altLang="zh-TW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 + n</a:t>
            </a:r>
            <a:r>
              <a:rPr lang="en-US" altLang="zh-TW" sz="2400" baseline="-25000" dirty="0" smtClean="0"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+ … + </a:t>
            </a:r>
            <a:r>
              <a:rPr lang="en-US" altLang="zh-TW" sz="24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TW" sz="2400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zh-TW" sz="24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= n   of</a:t>
            </a:r>
            <a:r>
              <a:rPr lang="en-US" altLang="zh-TW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400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m-dimensional</a:t>
            </a:r>
            <a:r>
              <a:rPr lang="en-US" altLang="zh-TW" sz="2400" i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400" i="1" dirty="0" smtClean="0">
                <a:latin typeface="Times New Roman" pitchFamily="18" charset="0"/>
                <a:cs typeface="Times New Roman" pitchFamily="18" charset="0"/>
              </a:rPr>
              <a:t> column vectors. Let the between-class scatter matrix B, the within-class scatter matrix W, and the total scatter matrix T be defined below.</a:t>
            </a:r>
          </a:p>
          <a:p>
            <a:pPr>
              <a:buNone/>
            </a:pP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1. The sample mean vector </a:t>
            </a:r>
            <a:r>
              <a:rPr lang="en-US" altLang="zh-TW" sz="24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altLang="zh-TW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TW" sz="2400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TW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TW" sz="2400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zh-TW" sz="24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TW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TW" sz="2400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zh-TW" sz="2400" b="1" i="1" dirty="0" smtClean="0">
                <a:latin typeface="Times New Roman" pitchFamily="18" charset="0"/>
                <a:cs typeface="Times New Roman" pitchFamily="18" charset="0"/>
              </a:rPr>
              <a:t>. . .</a:t>
            </a:r>
            <a:r>
              <a:rPr lang="en-US" altLang="zh-TW" sz="2400" i="1" dirty="0" smtClean="0"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altLang="zh-TW" sz="2400" b="1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TW" sz="2400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TW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zh-TW" sz="2400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altLang="zh-TW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altLang="zh-TW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2. The mean vector of category </a:t>
            </a:r>
            <a:r>
              <a:rPr lang="en-US" altLang="zh-TW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400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sz="24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is  denoted as </a:t>
            </a:r>
            <a:r>
              <a:rPr lang="en-US" altLang="zh-TW" sz="2400" b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altLang="zh-TW" sz="24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altLang="zh-TW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zh-TW" sz="2400" i="1" dirty="0" smtClean="0">
                <a:latin typeface="Times New Roman" pitchFamily="18" charset="0"/>
                <a:cs typeface="Times New Roman" pitchFamily="18" charset="0"/>
              </a:rPr>
              <a:t>. The between-class scatter matrix B= </a:t>
            </a:r>
            <a:r>
              <a:rPr lang="el-GR" altLang="zh-TW" sz="2400" i="1" dirty="0" smtClean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altLang="zh-TW" sz="24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sz="2400" i="1" baseline="-25000" dirty="0" smtClean="0">
                <a:latin typeface="Times New Roman" pitchFamily="18" charset="0"/>
                <a:cs typeface="Times New Roman" pitchFamily="18" charset="0"/>
              </a:rPr>
              <a:t>=1</a:t>
            </a:r>
            <a:r>
              <a:rPr lang="en-US" altLang="zh-TW" sz="2400" i="1" baseline="30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zh-TW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400" i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TW" sz="24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pl-PL" altLang="zh-TW" sz="2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TW" sz="2400" b="1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pl-PL" altLang="zh-TW" sz="2400" i="1" baseline="-25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pl-PL" altLang="zh-TW" sz="2400" b="1" i="1" dirty="0" smtClean="0">
                <a:latin typeface="Times New Roman" pitchFamily="18" charset="0"/>
                <a:cs typeface="Times New Roman" pitchFamily="18" charset="0"/>
              </a:rPr>
              <a:t>−</a:t>
            </a:r>
            <a:r>
              <a:rPr lang="el-GR" altLang="zh-TW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4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pl-PL" altLang="zh-TW" sz="2400" i="1" dirty="0" smtClean="0">
                <a:latin typeface="Times New Roman" pitchFamily="18" charset="0"/>
                <a:cs typeface="Times New Roman" pitchFamily="18" charset="0"/>
              </a:rPr>
              <a:t>)(</a:t>
            </a:r>
            <a:r>
              <a:rPr lang="en-US" altLang="zh-TW" sz="2400" b="1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pl-PL" altLang="zh-TW" sz="2400" i="1" baseline="-25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pl-PL" altLang="zh-TW" sz="2400" b="1" i="1" dirty="0" smtClean="0">
                <a:latin typeface="Times New Roman" pitchFamily="18" charset="0"/>
                <a:cs typeface="Times New Roman" pitchFamily="18" charset="0"/>
              </a:rPr>
              <a:t>−</a:t>
            </a:r>
            <a:r>
              <a:rPr lang="el-GR" altLang="zh-TW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4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pl-PL" altLang="zh-TW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zh-TW" sz="2400" i="1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l-PL" altLang="zh-TW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zh-TW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4. The</a:t>
            </a:r>
            <a:r>
              <a:rPr lang="en-US" altLang="zh-TW" sz="2400" i="1" dirty="0" smtClean="0">
                <a:latin typeface="Times New Roman" pitchFamily="18" charset="0"/>
                <a:cs typeface="Times New Roman" pitchFamily="18" charset="0"/>
              </a:rPr>
              <a:t> within-class 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scatter matrix </a:t>
            </a:r>
            <a:r>
              <a:rPr lang="en-US" altLang="zh-TW" sz="2400" i="1" dirty="0" smtClean="0">
                <a:latin typeface="Times New Roman" pitchFamily="18" charset="0"/>
                <a:cs typeface="Times New Roman" pitchFamily="18" charset="0"/>
              </a:rPr>
              <a:t>W= </a:t>
            </a:r>
            <a:r>
              <a:rPr lang="el-GR" altLang="zh-TW" sz="2400" i="1" dirty="0" smtClean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altLang="zh-TW" sz="24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sz="2400" i="1" baseline="-25000" dirty="0" smtClean="0">
                <a:latin typeface="Times New Roman" pitchFamily="18" charset="0"/>
                <a:cs typeface="Times New Roman" pitchFamily="18" charset="0"/>
              </a:rPr>
              <a:t>=1</a:t>
            </a:r>
            <a:r>
              <a:rPr lang="en-US" altLang="zh-TW" sz="2400" i="1" baseline="30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l-GR" altLang="zh-TW" sz="2400" i="1" dirty="0" smtClean="0">
                <a:latin typeface="Times New Roman" pitchFamily="18" charset="0"/>
                <a:cs typeface="Times New Roman" pitchFamily="18" charset="0"/>
              </a:rPr>
              <a:t> Σ</a:t>
            </a:r>
            <a:r>
              <a:rPr lang="en-US" altLang="zh-TW" sz="2400" b="1" i="1" baseline="-25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l-GR" altLang="zh-TW" sz="2400" b="1" i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400" baseline="-25000" dirty="0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altLang="zh-TW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altLang="zh-TW" sz="2400" b="1" i="1" baseline="-250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zh-TW" sz="24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pl-PL" altLang="zh-TW" sz="2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TW" sz="2400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TW" sz="24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zh-TW" sz="2400" b="1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pl-PL" altLang="zh-TW" sz="2400" i="1" baseline="-25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pl-PL" altLang="zh-TW" sz="2400" i="1" dirty="0" smtClean="0">
                <a:latin typeface="Times New Roman" pitchFamily="18" charset="0"/>
                <a:cs typeface="Times New Roman" pitchFamily="18" charset="0"/>
              </a:rPr>
              <a:t>)(</a:t>
            </a:r>
            <a:r>
              <a:rPr lang="en-US" altLang="zh-TW" sz="2400" b="1" dirty="0" smtClean="0">
                <a:latin typeface="Times New Roman" pitchFamily="18" charset="0"/>
                <a:cs typeface="Times New Roman" pitchFamily="18" charset="0"/>
              </a:rPr>
              <a:t>x-</a:t>
            </a:r>
            <a:r>
              <a:rPr lang="en-US" altLang="zh-TW" sz="2400" b="1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pl-PL" altLang="zh-TW" sz="2400" i="1" baseline="-25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pl-PL" altLang="zh-TW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zh-TW" sz="2400" i="1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l-PL" altLang="zh-TW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zh-TW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altLang="zh-TW" sz="2400" i="1" dirty="0" smtClean="0">
                <a:latin typeface="Times New Roman" pitchFamily="18" charset="0"/>
                <a:cs typeface="Times New Roman" pitchFamily="18" charset="0"/>
              </a:rPr>
              <a:t>5. The total scatter matrix T =</a:t>
            </a:r>
            <a:r>
              <a:rPr lang="el-GR" altLang="zh-TW" sz="2400" i="1" dirty="0" smtClean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altLang="zh-TW" sz="24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sz="2400" i="1" baseline="-25000" dirty="0" smtClean="0">
                <a:latin typeface="Times New Roman" pitchFamily="18" charset="0"/>
                <a:cs typeface="Times New Roman" pitchFamily="18" charset="0"/>
              </a:rPr>
              <a:t>=1</a:t>
            </a:r>
            <a:r>
              <a:rPr lang="en-US" altLang="zh-TW" sz="2400" i="1" baseline="30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l-GR" altLang="zh-TW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zh-TW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TW" sz="2400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TW" sz="2400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sz="2400" b="1" dirty="0" smtClean="0">
                <a:latin typeface="Times New Roman" pitchFamily="18" charset="0"/>
                <a:cs typeface="Times New Roman" pitchFamily="18" charset="0"/>
              </a:rPr>
              <a:t> - u</a:t>
            </a:r>
            <a:r>
              <a:rPr lang="pl-PL" altLang="zh-TW" sz="2400" dirty="0" smtClean="0">
                <a:latin typeface="Times New Roman" pitchFamily="18" charset="0"/>
                <a:cs typeface="Times New Roman" pitchFamily="18" charset="0"/>
              </a:rPr>
              <a:t>)(</a:t>
            </a:r>
            <a:r>
              <a:rPr lang="en-US" altLang="zh-TW" sz="2400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TW" sz="2400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zh-TW" sz="24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pl-PL" altLang="zh-TW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zh-TW" sz="2400" i="1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l-PL" altLang="zh-TW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l-PL" altLang="zh-TW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altLang="zh-TW" sz="2400" i="1" dirty="0" smtClean="0">
                <a:latin typeface="Times New Roman" pitchFamily="18" charset="0"/>
                <a:cs typeface="Times New Roman" pitchFamily="18" charset="0"/>
              </a:rPr>
              <a:t>Then  </a:t>
            </a:r>
            <a:r>
              <a:rPr lang="en-US" altLang="zh-TW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T= B+W</a:t>
            </a:r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0000CC"/>
                </a:solidFill>
              </a:rPr>
              <a:t>Fisher’s </a:t>
            </a:r>
            <a:r>
              <a:rPr lang="en-US" altLang="zh-TW" dirty="0" err="1" smtClean="0">
                <a:solidFill>
                  <a:srgbClr val="0000CC"/>
                </a:solidFill>
              </a:rPr>
              <a:t>Discriminant</a:t>
            </a:r>
            <a:r>
              <a:rPr lang="en-US" altLang="zh-TW" dirty="0" smtClean="0">
                <a:solidFill>
                  <a:srgbClr val="0000CC"/>
                </a:solidFill>
              </a:rPr>
              <a:t> Ratio</a:t>
            </a:r>
            <a:endParaRPr lang="zh-TW" altLang="en-US" dirty="0">
              <a:solidFill>
                <a:srgbClr val="0000CC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Linear </a:t>
            </a:r>
            <a:r>
              <a:rPr lang="en-US" altLang="zh-TW" sz="2400" dirty="0" err="1" smtClean="0">
                <a:latin typeface="Times New Roman" pitchFamily="18" charset="0"/>
                <a:cs typeface="Times New Roman" pitchFamily="18" charset="0"/>
              </a:rPr>
              <a:t>discriminant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 analysis for a </a:t>
            </a:r>
            <a:r>
              <a:rPr lang="en-US" altLang="zh-TW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dichotomous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 problem attempts to find an optimal direction </a:t>
            </a:r>
            <a:r>
              <a:rPr lang="en-US" altLang="zh-TW" sz="2400" b="1" dirty="0" smtClean="0">
                <a:latin typeface="Times New Roman" pitchFamily="18" charset="0"/>
                <a:cs typeface="Times New Roman" pitchFamily="18" charset="0"/>
              </a:rPr>
              <a:t>w 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for projection which maximizes a Fisher’s </a:t>
            </a:r>
            <a:r>
              <a:rPr lang="en-US" altLang="zh-TW" sz="2400" dirty="0" err="1" smtClean="0">
                <a:latin typeface="Times New Roman" pitchFamily="18" charset="0"/>
                <a:cs typeface="Times New Roman" pitchFamily="18" charset="0"/>
              </a:rPr>
              <a:t>discriminant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 ratio</a:t>
            </a:r>
          </a:p>
          <a:p>
            <a:pPr>
              <a:buNone/>
            </a:pPr>
            <a:endParaRPr lang="en-US" altLang="zh-TW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      J(</a:t>
            </a:r>
            <a:r>
              <a:rPr lang="en-US" altLang="zh-TW" sz="2400" b="1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) = </a:t>
            </a:r>
          </a:p>
          <a:p>
            <a:pPr>
              <a:buNone/>
            </a:pPr>
            <a:endParaRPr lang="en-US" altLang="zh-TW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The optimization problem is reduced to solving the generalized </a:t>
            </a:r>
            <a:r>
              <a:rPr lang="en-US" altLang="zh-TW" sz="2400" dirty="0" err="1" smtClean="0">
                <a:latin typeface="Times New Roman" pitchFamily="18" charset="0"/>
                <a:cs typeface="Times New Roman" pitchFamily="18" charset="0"/>
              </a:rPr>
              <a:t>eigenvalue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/eigenvector problem  </a:t>
            </a:r>
            <a:r>
              <a:rPr lang="en-US" altLang="zh-TW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zh-TW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zh-TW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l-GR" altLang="zh-TW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λ </a:t>
            </a:r>
            <a:r>
              <a:rPr lang="en-US" altLang="zh-TW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zh-TW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zh-TW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by letting (n=n</a:t>
            </a:r>
            <a:r>
              <a:rPr lang="en-US" altLang="zh-TW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TW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>
              <a:buNone/>
            </a:pP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Similarly, for multiclass (more than 2 classes) problems, the objective is to find the first few vectors for discriminating points in different categories which is also based on optimizing  J</a:t>
            </a:r>
            <a:r>
              <a:rPr lang="en-US" altLang="zh-TW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TW" sz="2400" b="1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) or solving</a:t>
            </a:r>
          </a:p>
          <a:p>
            <a:pPr>
              <a:buNone/>
            </a:pP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zh-TW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zh-TW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zh-TW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l-GR" altLang="zh-TW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λ </a:t>
            </a:r>
            <a:r>
              <a:rPr lang="en-US" altLang="zh-TW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zh-TW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zh-TW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for the eigenvectors associated with few </a:t>
            </a:r>
            <a:r>
              <a:rPr lang="en-US" altLang="zh-TW" sz="2400" i="1" dirty="0" smtClean="0">
                <a:latin typeface="Times New Roman" pitchFamily="18" charset="0"/>
                <a:cs typeface="Times New Roman" pitchFamily="18" charset="0"/>
              </a:rPr>
              <a:t>largest </a:t>
            </a:r>
            <a:r>
              <a:rPr lang="en-US" altLang="zh-TW" sz="2400" i="1" dirty="0" err="1" smtClean="0">
                <a:latin typeface="Times New Roman" pitchFamily="18" charset="0"/>
                <a:cs typeface="Times New Roman" pitchFamily="18" charset="0"/>
              </a:rPr>
              <a:t>eigenvalues</a:t>
            </a:r>
            <a:r>
              <a:rPr lang="en-US" altLang="zh-TW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zh-TW" alt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2808340"/>
            <a:ext cx="5105400" cy="7730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>
                <a:solidFill>
                  <a:srgbClr val="0000CC"/>
                </a:solidFill>
              </a:rPr>
              <a:t>Fundamentals of LDA</a:t>
            </a:r>
            <a:endParaRPr lang="zh-TW" altLang="en-US" dirty="0">
              <a:solidFill>
                <a:srgbClr val="0000CC"/>
              </a:solidFill>
            </a:endParaRPr>
          </a:p>
        </p:txBody>
      </p:sp>
      <p:pic>
        <p:nvPicPr>
          <p:cNvPr id="6" name="內容版面配置區 5" descr="y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7400" y="1142999"/>
            <a:ext cx="5036950" cy="571500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0000CC"/>
                </a:solidFill>
              </a:rPr>
              <a:t>Outline</a:t>
            </a:r>
            <a:endParaRPr lang="zh-TW" altLang="en-US" dirty="0">
              <a:solidFill>
                <a:srgbClr val="0000CC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b="1" dirty="0" smtClean="0">
                <a:solidFill>
                  <a:srgbClr val="FF6600"/>
                </a:solidFill>
              </a:rPr>
              <a:t>◇ Motivation for PCA</a:t>
            </a:r>
          </a:p>
          <a:p>
            <a:pPr>
              <a:buNone/>
            </a:pPr>
            <a:r>
              <a:rPr lang="en-US" altLang="zh-TW" b="1" dirty="0" smtClean="0">
                <a:solidFill>
                  <a:srgbClr val="FF6600"/>
                </a:solidFill>
              </a:rPr>
              <a:t>◇ Problem Statement for PCA</a:t>
            </a:r>
          </a:p>
          <a:p>
            <a:pPr>
              <a:buNone/>
            </a:pPr>
            <a:r>
              <a:rPr lang="en-US" altLang="zh-TW" b="1" dirty="0" smtClean="0">
                <a:solidFill>
                  <a:srgbClr val="FF6600"/>
                </a:solidFill>
              </a:rPr>
              <a:t>◇ The Solution and Practical Computations</a:t>
            </a:r>
          </a:p>
          <a:p>
            <a:pPr>
              <a:buNone/>
            </a:pPr>
            <a:r>
              <a:rPr lang="en-US" altLang="zh-TW" b="1" dirty="0" smtClean="0">
                <a:solidFill>
                  <a:srgbClr val="FF6600"/>
                </a:solidFill>
              </a:rPr>
              <a:t>◇ Examples  and Undesired Results</a:t>
            </a:r>
          </a:p>
          <a:p>
            <a:pPr>
              <a:buNone/>
            </a:pPr>
            <a:r>
              <a:rPr lang="en-US" altLang="zh-TW" b="1" dirty="0" smtClean="0">
                <a:solidFill>
                  <a:srgbClr val="7030A0"/>
                </a:solidFill>
              </a:rPr>
              <a:t>◇ Fundamentals of LDA</a:t>
            </a:r>
          </a:p>
          <a:p>
            <a:pPr>
              <a:buNone/>
            </a:pPr>
            <a:r>
              <a:rPr lang="en-US" altLang="zh-TW" b="1" dirty="0" smtClean="0">
                <a:solidFill>
                  <a:srgbClr val="7030A0"/>
                </a:solidFill>
              </a:rPr>
              <a:t>◇ </a:t>
            </a:r>
            <a:r>
              <a:rPr lang="en-US" altLang="zh-TW" b="1" dirty="0" err="1" smtClean="0">
                <a:solidFill>
                  <a:srgbClr val="7030A0"/>
                </a:solidFill>
              </a:rPr>
              <a:t>Discriminant</a:t>
            </a:r>
            <a:r>
              <a:rPr lang="en-US" altLang="zh-TW" b="1" dirty="0" smtClean="0">
                <a:solidFill>
                  <a:srgbClr val="7030A0"/>
                </a:solidFill>
              </a:rPr>
              <a:t>  Analysis</a:t>
            </a:r>
          </a:p>
          <a:p>
            <a:pPr>
              <a:buNone/>
            </a:pPr>
            <a:r>
              <a:rPr lang="en-US" altLang="zh-TW" b="1" dirty="0" smtClean="0">
                <a:solidFill>
                  <a:srgbClr val="7030A0"/>
                </a:solidFill>
              </a:rPr>
              <a:t>◇ Practical Computations </a:t>
            </a:r>
          </a:p>
          <a:p>
            <a:pPr>
              <a:buNone/>
            </a:pPr>
            <a:r>
              <a:rPr lang="en-US" altLang="zh-TW" b="1" dirty="0" smtClean="0">
                <a:solidFill>
                  <a:srgbClr val="7030A0"/>
                </a:solidFill>
              </a:rPr>
              <a:t>◇ Examples  and Comparison with PCA</a:t>
            </a:r>
          </a:p>
          <a:p>
            <a:pPr>
              <a:buNone/>
            </a:pPr>
            <a:endParaRPr lang="en-US" altLang="zh-TW" b="1" dirty="0" smtClean="0">
              <a:solidFill>
                <a:srgbClr val="FF6600"/>
              </a:solidFill>
            </a:endParaRPr>
          </a:p>
          <a:p>
            <a:pPr>
              <a:buNone/>
            </a:pPr>
            <a:endParaRPr lang="en-US" altLang="zh-TW" b="1" dirty="0" smtClean="0">
              <a:solidFill>
                <a:srgbClr val="FF66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0000CC"/>
                </a:solidFill>
              </a:rPr>
              <a:t>LDA and PCA on data8OX</a:t>
            </a:r>
            <a:endParaRPr lang="zh-TW" altLang="en-US" dirty="0">
              <a:solidFill>
                <a:srgbClr val="0000CC"/>
              </a:solidFill>
            </a:endParaRPr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       LDA on data8OX</a:t>
            </a:r>
            <a:endParaRPr lang="zh-TW" altLang="en-US" dirty="0"/>
          </a:p>
        </p:txBody>
      </p:sp>
      <p:pic>
        <p:nvPicPr>
          <p:cNvPr id="9" name="內容版面配置區 8" descr="fig8OX-lda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-15081" y="2635448"/>
            <a:ext cx="4512469" cy="3384352"/>
          </a:xfrm>
        </p:spPr>
      </p:pic>
      <p:sp>
        <p:nvSpPr>
          <p:cNvPr id="7" name="文字版面配置區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zh-TW" dirty="0" smtClean="0"/>
              <a:t>          PCA on data8OX</a:t>
            </a:r>
            <a:endParaRPr lang="zh-TW" altLang="en-US" dirty="0"/>
          </a:p>
        </p:txBody>
      </p:sp>
      <p:pic>
        <p:nvPicPr>
          <p:cNvPr id="10" name="內容版面配置區 9" descr="fig8OX-pca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645025" y="2634853"/>
            <a:ext cx="4513263" cy="338494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0000CC"/>
                </a:solidFill>
              </a:rPr>
              <a:t>LDA and PCA on </a:t>
            </a:r>
            <a:r>
              <a:rPr lang="en-US" altLang="zh-TW" dirty="0" err="1" smtClean="0">
                <a:solidFill>
                  <a:srgbClr val="0000CC"/>
                </a:solidFill>
              </a:rPr>
              <a:t>dataimox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       LDA on </a:t>
            </a:r>
            <a:r>
              <a:rPr lang="en-US" altLang="zh-TW" dirty="0" err="1" smtClean="0"/>
              <a:t>dataimox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zh-TW" dirty="0" smtClean="0"/>
              <a:t>       PCA on </a:t>
            </a:r>
            <a:r>
              <a:rPr lang="en-US" altLang="zh-TW" dirty="0" err="1" smtClean="0"/>
              <a:t>dataimox</a:t>
            </a:r>
            <a:endParaRPr lang="zh-TW" altLang="en-US" dirty="0"/>
          </a:p>
        </p:txBody>
      </p:sp>
      <p:pic>
        <p:nvPicPr>
          <p:cNvPr id="8" name="內容版面配置區 7" descr="figimox-pca.jp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645025" y="2634853"/>
            <a:ext cx="4498975" cy="3374231"/>
          </a:xfrm>
        </p:spPr>
      </p:pic>
      <p:pic>
        <p:nvPicPr>
          <p:cNvPr id="10" name="內容版面配置區 9" descr="figimox-lda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-15081" y="2635448"/>
            <a:ext cx="4512469" cy="338435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0000CC"/>
                </a:solidFill>
              </a:rPr>
              <a:t>LDA and PCA on </a:t>
            </a:r>
            <a:r>
              <a:rPr lang="en-US" altLang="zh-TW" dirty="0" err="1" smtClean="0">
                <a:solidFill>
                  <a:srgbClr val="0000CC"/>
                </a:solidFill>
              </a:rPr>
              <a:t>datairis</a:t>
            </a:r>
            <a:endParaRPr lang="zh-TW" altLang="en-US" dirty="0">
              <a:solidFill>
                <a:srgbClr val="0000CC"/>
              </a:soli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       LDA on </a:t>
            </a:r>
            <a:r>
              <a:rPr lang="en-US" altLang="zh-TW" dirty="0" err="1" smtClean="0"/>
              <a:t>datairis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zh-TW" dirty="0" smtClean="0"/>
              <a:t>            PCA on </a:t>
            </a:r>
            <a:r>
              <a:rPr lang="en-US" altLang="zh-TW" dirty="0" err="1" smtClean="0"/>
              <a:t>datairis</a:t>
            </a:r>
            <a:endParaRPr lang="zh-TW" altLang="en-US" dirty="0"/>
          </a:p>
        </p:txBody>
      </p:sp>
      <p:pic>
        <p:nvPicPr>
          <p:cNvPr id="8" name="內容版面配置區 7" descr="figiris-pca.jp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645025" y="2634853"/>
            <a:ext cx="4513263" cy="3384947"/>
          </a:xfrm>
        </p:spPr>
      </p:pic>
      <p:pic>
        <p:nvPicPr>
          <p:cNvPr id="10" name="內容版面配置區 9" descr="figiris-lda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-15081" y="2635448"/>
            <a:ext cx="4512469" cy="3384352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標題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mtClean="0">
                <a:solidFill>
                  <a:srgbClr val="0000CC"/>
                </a:solidFill>
              </a:rPr>
              <a:t>Projection of First 3 Principal Components for data8OX</a:t>
            </a:r>
            <a:endParaRPr lang="zh-TW" altLang="en-US" smtClean="0">
              <a:solidFill>
                <a:srgbClr val="0000CC"/>
              </a:solidFill>
            </a:endParaRPr>
          </a:p>
        </p:txBody>
      </p:sp>
      <p:pic>
        <p:nvPicPr>
          <p:cNvPr id="19459" name="內容版面配置區 8" descr="8OX3D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92188" y="1428750"/>
            <a:ext cx="7239000" cy="54292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>
                <a:solidFill>
                  <a:srgbClr val="006600"/>
                </a:solidFill>
              </a:rPr>
              <a:t>pca8OX.m</a:t>
            </a:r>
            <a:endParaRPr lang="zh-TW" altLang="en-US" smtClean="0">
              <a:solidFill>
                <a:srgbClr val="006600"/>
              </a:solidFill>
            </a:endParaRPr>
          </a:p>
        </p:txBody>
      </p:sp>
      <p:sp>
        <p:nvSpPr>
          <p:cNvPr id="2048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sz="2000" dirty="0" smtClean="0"/>
              <a:t>fin=</a:t>
            </a:r>
            <a:r>
              <a:rPr lang="en-US" altLang="zh-TW" sz="2000" dirty="0" err="1" smtClean="0"/>
              <a:t>fopen</a:t>
            </a:r>
            <a:r>
              <a:rPr lang="en-US" altLang="zh-TW" sz="2000" dirty="0" smtClean="0"/>
              <a:t>('data8OX.txt','r');</a:t>
            </a:r>
          </a:p>
          <a:p>
            <a:r>
              <a:rPr lang="en-US" altLang="zh-TW" sz="2000" dirty="0" smtClean="0"/>
              <a:t>d=8+1; N=45;                          </a:t>
            </a:r>
            <a:r>
              <a:rPr lang="en-US" altLang="zh-TW" sz="2000" dirty="0" smtClean="0">
                <a:solidFill>
                  <a:srgbClr val="FF0000"/>
                </a:solidFill>
              </a:rPr>
              <a:t>% d features, N patterns</a:t>
            </a:r>
          </a:p>
          <a:p>
            <a:r>
              <a:rPr lang="en-US" altLang="zh-TW" sz="2000" dirty="0" err="1" smtClean="0"/>
              <a:t>fgetl</a:t>
            </a:r>
            <a:r>
              <a:rPr lang="en-US" altLang="zh-TW" sz="2000" dirty="0" smtClean="0"/>
              <a:t>(fin); </a:t>
            </a:r>
            <a:r>
              <a:rPr lang="en-US" altLang="zh-TW" sz="2000" dirty="0" err="1" smtClean="0"/>
              <a:t>fgetl</a:t>
            </a:r>
            <a:r>
              <a:rPr lang="en-US" altLang="zh-TW" sz="2000" dirty="0" smtClean="0"/>
              <a:t>(fin); </a:t>
            </a:r>
            <a:r>
              <a:rPr lang="en-US" altLang="zh-TW" sz="2000" dirty="0" err="1" smtClean="0"/>
              <a:t>fgetl</a:t>
            </a:r>
            <a:r>
              <a:rPr lang="en-US" altLang="zh-TW" sz="2000" dirty="0" smtClean="0"/>
              <a:t>(fin);   </a:t>
            </a:r>
            <a:r>
              <a:rPr lang="en-US" altLang="zh-TW" sz="2000" dirty="0" smtClean="0">
                <a:solidFill>
                  <a:srgbClr val="FF0000"/>
                </a:solidFill>
              </a:rPr>
              <a:t>% skip 3 lines</a:t>
            </a:r>
          </a:p>
          <a:p>
            <a:r>
              <a:rPr lang="en-US" altLang="zh-TW" sz="2000" dirty="0" smtClean="0"/>
              <a:t>A=</a:t>
            </a:r>
            <a:r>
              <a:rPr lang="en-US" altLang="zh-TW" sz="2000" dirty="0" err="1" smtClean="0"/>
              <a:t>fscanf</a:t>
            </a:r>
            <a:r>
              <a:rPr lang="en-US" altLang="zh-TW" sz="2000" dirty="0" smtClean="0"/>
              <a:t>(</a:t>
            </a:r>
            <a:r>
              <a:rPr lang="en-US" altLang="zh-TW" sz="2000" dirty="0" err="1" smtClean="0"/>
              <a:t>fin,'%f</a:t>
            </a:r>
            <a:r>
              <a:rPr lang="en-US" altLang="zh-TW" sz="2000" dirty="0" smtClean="0"/>
              <a:t>',[d N]); A=A'; </a:t>
            </a:r>
            <a:r>
              <a:rPr lang="en-US" altLang="zh-TW" sz="2000" dirty="0" smtClean="0">
                <a:solidFill>
                  <a:srgbClr val="FF0000"/>
                </a:solidFill>
              </a:rPr>
              <a:t>% read data </a:t>
            </a:r>
          </a:p>
          <a:p>
            <a:r>
              <a:rPr lang="en-US" altLang="zh-TW" sz="2000" dirty="0" smtClean="0"/>
              <a:t>X=A(:,1:d-1);                           </a:t>
            </a:r>
            <a:r>
              <a:rPr lang="en-US" altLang="zh-TW" sz="2000" dirty="0" smtClean="0">
                <a:solidFill>
                  <a:srgbClr val="FF0000"/>
                </a:solidFill>
              </a:rPr>
              <a:t>% remove the last columns</a:t>
            </a:r>
          </a:p>
          <a:p>
            <a:r>
              <a:rPr lang="en-US" altLang="zh-TW" sz="2000" dirty="0" smtClean="0"/>
              <a:t>k=3;  Y=PCA(</a:t>
            </a:r>
            <a:r>
              <a:rPr lang="en-US" altLang="zh-TW" sz="2000" dirty="0" err="1" smtClean="0"/>
              <a:t>X,k</a:t>
            </a:r>
            <a:r>
              <a:rPr lang="en-US" altLang="zh-TW" sz="2000" dirty="0" smtClean="0"/>
              <a:t>);                  </a:t>
            </a:r>
            <a:r>
              <a:rPr lang="en-US" altLang="zh-TW" sz="2000" dirty="0" smtClean="0">
                <a:solidFill>
                  <a:srgbClr val="FF0000"/>
                </a:solidFill>
              </a:rPr>
              <a:t>% better </a:t>
            </a:r>
            <a:r>
              <a:rPr lang="en-US" altLang="zh-TW" sz="2000" dirty="0" err="1" smtClean="0">
                <a:solidFill>
                  <a:srgbClr val="FF0000"/>
                </a:solidFill>
              </a:rPr>
              <a:t>Matlab</a:t>
            </a:r>
            <a:r>
              <a:rPr lang="en-US" altLang="zh-TW" sz="2000" dirty="0" smtClean="0">
                <a:solidFill>
                  <a:srgbClr val="FF0000"/>
                </a:solidFill>
              </a:rPr>
              <a:t> code</a:t>
            </a:r>
          </a:p>
          <a:p>
            <a:r>
              <a:rPr lang="en-US" altLang="zh-TW" sz="2000" dirty="0" smtClean="0"/>
              <a:t>X1=Y(1:15,1);  Y1=Y(1:15,2);    Z1=Y(1:15,3);</a:t>
            </a:r>
          </a:p>
          <a:p>
            <a:r>
              <a:rPr lang="en-US" altLang="zh-TW" sz="2000" dirty="0" smtClean="0"/>
              <a:t>X2=Y(16:30,1); Y2=Y(16:30,2</a:t>
            </a:r>
            <a:r>
              <a:rPr lang="en-US" altLang="zh-TW" sz="2000" smtClean="0"/>
              <a:t>); Z2=Y(16:30,3);</a:t>
            </a:r>
            <a:endParaRPr lang="en-US" altLang="zh-TW" sz="2000" dirty="0" smtClean="0"/>
          </a:p>
          <a:p>
            <a:r>
              <a:rPr lang="en-US" altLang="zh-TW" sz="2000" dirty="0" smtClean="0"/>
              <a:t>X3=Y(31:45,1); Y3=Y(31:45,2); Z3=Y(31:45,3);</a:t>
            </a:r>
          </a:p>
          <a:p>
            <a:r>
              <a:rPr lang="en-US" altLang="zh-TW" sz="2000" dirty="0" smtClean="0"/>
              <a:t>plot3(X1,Y1,Z1,'d',X2,Y2,Z2,'O',X3,Y3,Z3,'X', 'markersize',12); grid </a:t>
            </a:r>
          </a:p>
          <a:p>
            <a:r>
              <a:rPr lang="pt-BR" altLang="zh-TW" sz="2000" dirty="0" smtClean="0"/>
              <a:t>axis([4 24, -2 18, -10,25]);</a:t>
            </a:r>
          </a:p>
          <a:p>
            <a:r>
              <a:rPr lang="en-US" altLang="zh-TW" sz="2000" dirty="0" smtClean="0"/>
              <a:t>legend('8','O','X')</a:t>
            </a:r>
          </a:p>
          <a:p>
            <a:r>
              <a:rPr lang="en-US" altLang="zh-TW" sz="2000" dirty="0" smtClean="0"/>
              <a:t>title('First Three  Principal Component Projection for 8OX Data‘)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標題 1"/>
          <p:cNvSpPr>
            <a:spLocks noGrp="1"/>
          </p:cNvSpPr>
          <p:nvPr>
            <p:ph type="title"/>
          </p:nvPr>
        </p:nvSpPr>
        <p:spPr>
          <a:xfrm>
            <a:off x="357188" y="285750"/>
            <a:ext cx="8229600" cy="1143000"/>
          </a:xfrm>
        </p:spPr>
        <p:txBody>
          <a:bodyPr/>
          <a:lstStyle/>
          <a:p>
            <a:r>
              <a:rPr lang="en-US" altLang="zh-TW" smtClean="0">
                <a:solidFill>
                  <a:srgbClr val="0000CC"/>
                </a:solidFill>
              </a:rPr>
              <a:t>PCA.m</a:t>
            </a:r>
            <a:endParaRPr lang="zh-TW" altLang="en-US" smtClean="0">
              <a:solidFill>
                <a:srgbClr val="0000CC"/>
              </a:solidFill>
            </a:endParaRPr>
          </a:p>
        </p:txBody>
      </p:sp>
      <p:sp>
        <p:nvSpPr>
          <p:cNvPr id="21507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sz="2000" smtClean="0"/>
              <a:t>% Script file: PCA.m</a:t>
            </a:r>
          </a:p>
          <a:p>
            <a:r>
              <a:rPr lang="en-US" altLang="zh-TW" sz="2000" smtClean="0"/>
              <a:t>% Find the first K Principal Components of data X</a:t>
            </a:r>
          </a:p>
          <a:p>
            <a:r>
              <a:rPr lang="en-US" altLang="zh-TW" sz="2000" smtClean="0"/>
              <a:t>% X contains n pattern vectors with d features</a:t>
            </a:r>
          </a:p>
          <a:p>
            <a:r>
              <a:rPr lang="en-US" altLang="zh-TW" sz="2000" smtClean="0">
                <a:solidFill>
                  <a:srgbClr val="0000CC"/>
                </a:solidFill>
              </a:rPr>
              <a:t>function Y=PCA(X,K)</a:t>
            </a:r>
          </a:p>
          <a:p>
            <a:r>
              <a:rPr lang="en-US" altLang="zh-TW" sz="2000" smtClean="0"/>
              <a:t>[n,d]=size(X);</a:t>
            </a:r>
          </a:p>
          <a:p>
            <a:r>
              <a:rPr lang="en-US" altLang="zh-TW" sz="2000" smtClean="0"/>
              <a:t>C=cov(X);</a:t>
            </a:r>
          </a:p>
          <a:p>
            <a:r>
              <a:rPr lang="en-US" altLang="zh-TW" sz="2000" smtClean="0"/>
              <a:t>[U D]=eig(C);</a:t>
            </a:r>
          </a:p>
          <a:p>
            <a:r>
              <a:rPr lang="en-US" altLang="zh-TW" sz="2000" smtClean="0"/>
              <a:t>L=diag(D);</a:t>
            </a:r>
          </a:p>
          <a:p>
            <a:r>
              <a:rPr lang="en-US" altLang="zh-TW" sz="2000" smtClean="0"/>
              <a:t>[sorted index]=sort(L,'descend');</a:t>
            </a:r>
          </a:p>
          <a:p>
            <a:r>
              <a:rPr lang="en-US" altLang="zh-TW" sz="2000" smtClean="0"/>
              <a:t>Xproj=zeros(d,K); </a:t>
            </a:r>
            <a:r>
              <a:rPr lang="en-US" altLang="zh-TW" sz="2000" smtClean="0">
                <a:solidFill>
                  <a:srgbClr val="FF0000"/>
                </a:solidFill>
              </a:rPr>
              <a:t>       % initiate a projection matrix</a:t>
            </a:r>
          </a:p>
          <a:p>
            <a:r>
              <a:rPr lang="en-US" altLang="zh-TW" sz="2000" smtClean="0"/>
              <a:t>for j=1:K</a:t>
            </a:r>
          </a:p>
          <a:p>
            <a:r>
              <a:rPr lang="en-US" altLang="zh-TW" sz="2000" smtClean="0"/>
              <a:t>   Xproj(:,j)=U(:,index(j));</a:t>
            </a:r>
          </a:p>
          <a:p>
            <a:r>
              <a:rPr lang="en-US" altLang="zh-TW" sz="2000" smtClean="0"/>
              <a:t>end</a:t>
            </a:r>
          </a:p>
          <a:p>
            <a:r>
              <a:rPr lang="en-US" altLang="zh-TW" sz="2000" smtClean="0"/>
              <a:t>Y=X*Xproj;                  </a:t>
            </a:r>
            <a:r>
              <a:rPr lang="en-US" altLang="zh-TW" sz="2000" smtClean="0">
                <a:solidFill>
                  <a:srgbClr val="FF0000"/>
                </a:solidFill>
              </a:rPr>
              <a:t>% first K principal components</a:t>
            </a:r>
          </a:p>
          <a:p>
            <a:endParaRPr lang="zh-TW" alt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0000CC"/>
                </a:solidFill>
              </a:rPr>
              <a:t>Motivation</a:t>
            </a:r>
            <a:endParaRPr lang="zh-TW" altLang="en-US" dirty="0">
              <a:solidFill>
                <a:srgbClr val="0000CC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006600"/>
                </a:solidFill>
              </a:rPr>
              <a:t>P</a:t>
            </a:r>
            <a:r>
              <a:rPr lang="en-US" altLang="zh-TW" dirty="0" smtClean="0">
                <a:solidFill>
                  <a:srgbClr val="FF6600"/>
                </a:solidFill>
              </a:rPr>
              <a:t>rincipal</a:t>
            </a:r>
            <a:r>
              <a:rPr lang="en-US" altLang="zh-TW" b="1" dirty="0" smtClean="0">
                <a:solidFill>
                  <a:srgbClr val="FF6600"/>
                </a:solidFill>
              </a:rPr>
              <a:t> </a:t>
            </a:r>
            <a:r>
              <a:rPr lang="en-US" altLang="zh-TW" b="1" dirty="0" smtClean="0">
                <a:solidFill>
                  <a:srgbClr val="006600"/>
                </a:solidFill>
              </a:rPr>
              <a:t>C</a:t>
            </a:r>
            <a:r>
              <a:rPr lang="en-US" altLang="zh-TW" dirty="0" smtClean="0">
                <a:solidFill>
                  <a:srgbClr val="FF6600"/>
                </a:solidFill>
              </a:rPr>
              <a:t>omponent</a:t>
            </a:r>
            <a:r>
              <a:rPr lang="en-US" altLang="zh-TW" b="1" dirty="0" smtClean="0">
                <a:solidFill>
                  <a:srgbClr val="FF6600"/>
                </a:solidFill>
              </a:rPr>
              <a:t> </a:t>
            </a:r>
            <a:r>
              <a:rPr lang="en-US" altLang="zh-TW" b="1" dirty="0" smtClean="0">
                <a:solidFill>
                  <a:srgbClr val="006600"/>
                </a:solidFill>
              </a:rPr>
              <a:t>A</a:t>
            </a:r>
            <a:r>
              <a:rPr lang="en-US" altLang="zh-TW" dirty="0" smtClean="0">
                <a:solidFill>
                  <a:srgbClr val="FF6600"/>
                </a:solidFill>
              </a:rPr>
              <a:t>nalysis</a:t>
            </a:r>
            <a:r>
              <a:rPr lang="en-US" altLang="zh-TW" b="1" dirty="0" smtClean="0">
                <a:solidFill>
                  <a:srgbClr val="FF6600"/>
                </a:solidFill>
              </a:rPr>
              <a:t> (</a:t>
            </a:r>
            <a:r>
              <a:rPr lang="en-US" altLang="zh-TW" b="1" dirty="0" smtClean="0">
                <a:solidFill>
                  <a:srgbClr val="006600"/>
                </a:solidFill>
              </a:rPr>
              <a:t>PCA</a:t>
            </a:r>
            <a:r>
              <a:rPr lang="en-US" altLang="zh-TW" b="1" dirty="0" smtClean="0">
                <a:solidFill>
                  <a:srgbClr val="FF6600"/>
                </a:solidFill>
              </a:rPr>
              <a:t>)  </a:t>
            </a:r>
            <a:r>
              <a:rPr lang="en-US" altLang="zh-TW" dirty="0" smtClean="0"/>
              <a:t>and </a:t>
            </a:r>
            <a:r>
              <a:rPr lang="en-US" altLang="zh-TW" b="1" dirty="0" smtClean="0">
                <a:solidFill>
                  <a:srgbClr val="C00000"/>
                </a:solidFill>
              </a:rPr>
              <a:t>L</a:t>
            </a:r>
            <a:r>
              <a:rPr lang="en-US" altLang="zh-TW" dirty="0" smtClean="0">
                <a:solidFill>
                  <a:srgbClr val="FF00FF"/>
                </a:solidFill>
              </a:rPr>
              <a:t>inear</a:t>
            </a:r>
            <a:r>
              <a:rPr lang="en-US" altLang="zh-TW" b="1" dirty="0" smtClean="0">
                <a:solidFill>
                  <a:srgbClr val="FF6600"/>
                </a:solidFill>
              </a:rPr>
              <a:t> </a:t>
            </a:r>
            <a:r>
              <a:rPr lang="en-US" altLang="zh-TW" b="1" dirty="0" err="1" smtClean="0">
                <a:solidFill>
                  <a:srgbClr val="C00000"/>
                </a:solidFill>
              </a:rPr>
              <a:t>D</a:t>
            </a:r>
            <a:r>
              <a:rPr lang="en-US" altLang="zh-TW" dirty="0" err="1" smtClean="0">
                <a:solidFill>
                  <a:srgbClr val="FF00FF"/>
                </a:solidFill>
              </a:rPr>
              <a:t>iscriminant</a:t>
            </a:r>
            <a:r>
              <a:rPr lang="en-US" altLang="zh-TW" b="1" dirty="0" smtClean="0">
                <a:solidFill>
                  <a:srgbClr val="FF00FF"/>
                </a:solidFill>
              </a:rPr>
              <a:t> </a:t>
            </a:r>
            <a:r>
              <a:rPr lang="en-US" altLang="zh-TW" b="1" dirty="0" smtClean="0">
                <a:solidFill>
                  <a:srgbClr val="C00000"/>
                </a:solidFill>
              </a:rPr>
              <a:t>A</a:t>
            </a:r>
            <a:r>
              <a:rPr lang="en-US" altLang="zh-TW" dirty="0" smtClean="0">
                <a:solidFill>
                  <a:srgbClr val="FF00FF"/>
                </a:solidFill>
              </a:rPr>
              <a:t>nalysis (</a:t>
            </a:r>
            <a:r>
              <a:rPr lang="en-US" altLang="zh-TW" dirty="0" smtClean="0">
                <a:solidFill>
                  <a:srgbClr val="C00000"/>
                </a:solidFill>
              </a:rPr>
              <a:t>LDA</a:t>
            </a:r>
            <a:r>
              <a:rPr lang="en-US" altLang="zh-TW" dirty="0" smtClean="0">
                <a:solidFill>
                  <a:srgbClr val="FF00FF"/>
                </a:solidFill>
              </a:rPr>
              <a:t>)</a:t>
            </a:r>
            <a:r>
              <a:rPr lang="en-US" altLang="zh-TW" b="1" dirty="0" smtClean="0">
                <a:solidFill>
                  <a:srgbClr val="FF6600"/>
                </a:solidFill>
              </a:rPr>
              <a:t> </a:t>
            </a:r>
            <a:r>
              <a:rPr lang="en-US" altLang="zh-TW" dirty="0" smtClean="0"/>
              <a:t>are</a:t>
            </a:r>
            <a:r>
              <a:rPr lang="en-US" altLang="zh-TW" b="1" dirty="0" smtClean="0">
                <a:solidFill>
                  <a:srgbClr val="FF6600"/>
                </a:solidFill>
              </a:rPr>
              <a:t> </a:t>
            </a:r>
            <a:r>
              <a:rPr lang="en-US" altLang="zh-TW" dirty="0" smtClean="0"/>
              <a:t>multivariate statistical techniques that are often</a:t>
            </a:r>
          </a:p>
          <a:p>
            <a:r>
              <a:rPr lang="en-US" altLang="zh-TW" dirty="0" smtClean="0"/>
              <a:t>useful in </a:t>
            </a:r>
            <a:r>
              <a:rPr lang="en-US" altLang="zh-TW" i="1" dirty="0" smtClean="0">
                <a:solidFill>
                  <a:srgbClr val="7030A0"/>
                </a:solidFill>
              </a:rPr>
              <a:t>reducing dimensionality </a:t>
            </a:r>
            <a:r>
              <a:rPr lang="en-US" altLang="zh-TW" dirty="0" smtClean="0"/>
              <a:t>of a collection of unstructured random variables for </a:t>
            </a:r>
            <a:r>
              <a:rPr lang="en-US" altLang="zh-TW" i="1" dirty="0" smtClean="0">
                <a:solidFill>
                  <a:srgbClr val="FF6600"/>
                </a:solidFill>
              </a:rPr>
              <a:t>analysis and interpretation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0000CC"/>
                </a:solidFill>
              </a:rPr>
              <a:t>Problem Statement</a:t>
            </a:r>
            <a:endParaRPr lang="zh-TW" altLang="en-US" dirty="0">
              <a:solidFill>
                <a:srgbClr val="0000CC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altLang="zh-TW" i="1" dirty="0" smtClean="0"/>
              <a:t>• </a:t>
            </a:r>
            <a:r>
              <a:rPr lang="en-US" altLang="zh-TW" dirty="0" smtClean="0"/>
              <a:t>Let X be an</a:t>
            </a:r>
            <a:r>
              <a:rPr lang="en-US" altLang="zh-TW" dirty="0" smtClean="0">
                <a:solidFill>
                  <a:srgbClr val="FF6600"/>
                </a:solidFill>
              </a:rPr>
              <a:t> </a:t>
            </a:r>
            <a:r>
              <a:rPr lang="en-US" altLang="zh-TW" i="1" dirty="0" smtClean="0">
                <a:solidFill>
                  <a:srgbClr val="006600"/>
                </a:solidFill>
              </a:rPr>
              <a:t>m-dimensional</a:t>
            </a:r>
            <a:r>
              <a:rPr lang="en-US" altLang="zh-TW" i="1" dirty="0" smtClean="0">
                <a:solidFill>
                  <a:srgbClr val="FF6600"/>
                </a:solidFill>
              </a:rPr>
              <a:t> </a:t>
            </a:r>
            <a:r>
              <a:rPr lang="en-US" altLang="zh-TW" i="1" dirty="0" smtClean="0"/>
              <a:t>random vector with the covariance matrix C. The problem is to consecutively find the unit vectors a</a:t>
            </a:r>
            <a:r>
              <a:rPr lang="en-US" altLang="zh-TW" i="1" baseline="-25000" dirty="0" smtClean="0"/>
              <a:t>1</a:t>
            </a:r>
            <a:r>
              <a:rPr lang="en-US" altLang="zh-TW" i="1" dirty="0" smtClean="0"/>
              <a:t>, a</a:t>
            </a:r>
            <a:r>
              <a:rPr lang="en-US" altLang="zh-TW" i="1" baseline="-25000" dirty="0" smtClean="0"/>
              <a:t>2</a:t>
            </a:r>
            <a:r>
              <a:rPr lang="en-US" altLang="zh-TW" i="1" dirty="0" smtClean="0"/>
              <a:t>, . . . , a</a:t>
            </a:r>
            <a:r>
              <a:rPr lang="en-US" altLang="zh-TW" i="1" baseline="-25000" dirty="0" smtClean="0"/>
              <a:t>m</a:t>
            </a:r>
            <a:r>
              <a:rPr lang="en-US" altLang="zh-TW" i="1" dirty="0" smtClean="0"/>
              <a:t> such that </a:t>
            </a:r>
            <a:r>
              <a:rPr lang="en-US" altLang="zh-TW" i="1" dirty="0" err="1" smtClean="0"/>
              <a:t>y</a:t>
            </a:r>
            <a:r>
              <a:rPr lang="en-US" altLang="zh-TW" i="1" baseline="-25000" dirty="0" err="1" smtClean="0"/>
              <a:t>i</a:t>
            </a:r>
            <a:r>
              <a:rPr lang="en-US" altLang="zh-TW" i="1" dirty="0" smtClean="0"/>
              <a:t>= </a:t>
            </a:r>
            <a:r>
              <a:rPr lang="en-US" altLang="zh-TW" i="1" dirty="0" err="1" smtClean="0"/>
              <a:t>x</a:t>
            </a:r>
            <a:r>
              <a:rPr lang="en-US" altLang="zh-TW" i="1" baseline="30000" dirty="0" err="1" smtClean="0"/>
              <a:t>t</a:t>
            </a:r>
            <a:r>
              <a:rPr lang="en-US" altLang="zh-TW" i="1" dirty="0" smtClean="0"/>
              <a:t> </a:t>
            </a:r>
            <a:r>
              <a:rPr lang="en-US" altLang="zh-TW" i="1" dirty="0" err="1" smtClean="0"/>
              <a:t>a</a:t>
            </a:r>
            <a:r>
              <a:rPr lang="en-US" altLang="zh-TW" i="1" baseline="-25000" dirty="0" err="1" smtClean="0"/>
              <a:t>i</a:t>
            </a:r>
            <a:r>
              <a:rPr lang="en-US" altLang="zh-TW" i="1" dirty="0" smtClean="0"/>
              <a:t> with Y</a:t>
            </a:r>
            <a:r>
              <a:rPr lang="en-US" altLang="zh-TW" i="1" baseline="-25000" dirty="0" smtClean="0"/>
              <a:t>i</a:t>
            </a:r>
            <a:r>
              <a:rPr lang="en-US" altLang="zh-TW" i="1" dirty="0" smtClean="0"/>
              <a:t> = </a:t>
            </a:r>
            <a:r>
              <a:rPr lang="en-US" altLang="zh-TW" i="1" dirty="0" err="1" smtClean="0"/>
              <a:t>X</a:t>
            </a:r>
            <a:r>
              <a:rPr lang="en-US" altLang="zh-TW" i="1" baseline="30000" dirty="0" err="1" smtClean="0"/>
              <a:t>t</a:t>
            </a:r>
            <a:r>
              <a:rPr lang="en-US" altLang="zh-TW" i="1" baseline="30000" dirty="0" smtClean="0"/>
              <a:t> </a:t>
            </a:r>
            <a:r>
              <a:rPr lang="en-US" altLang="zh-TW" i="1" dirty="0" err="1" smtClean="0"/>
              <a:t>a</a:t>
            </a:r>
            <a:r>
              <a:rPr lang="en-US" altLang="zh-TW" i="1" baseline="-25000" dirty="0" err="1" smtClean="0"/>
              <a:t>i</a:t>
            </a:r>
            <a:r>
              <a:rPr lang="en-US" altLang="zh-TW" i="1" dirty="0" smtClean="0"/>
              <a:t> </a:t>
            </a:r>
            <a:r>
              <a:rPr lang="en-US" altLang="zh-TW" dirty="0" smtClean="0"/>
              <a:t>satisfies</a:t>
            </a:r>
          </a:p>
          <a:p>
            <a:pPr>
              <a:buNone/>
            </a:pPr>
            <a:r>
              <a:rPr lang="en-US" altLang="zh-TW" dirty="0" smtClean="0"/>
              <a:t>    1. </a:t>
            </a:r>
            <a:r>
              <a:rPr lang="en-US" altLang="zh-TW" dirty="0" err="1" smtClean="0"/>
              <a:t>var</a:t>
            </a:r>
            <a:r>
              <a:rPr lang="en-US" altLang="zh-TW" dirty="0" smtClean="0"/>
              <a:t>(</a:t>
            </a:r>
            <a:r>
              <a:rPr lang="en-US" altLang="zh-TW" i="1" dirty="0" smtClean="0"/>
              <a:t>Y</a:t>
            </a:r>
            <a:r>
              <a:rPr lang="en-US" altLang="zh-TW" i="1" baseline="-25000" dirty="0" smtClean="0"/>
              <a:t>1</a:t>
            </a:r>
            <a:r>
              <a:rPr lang="en-US" altLang="zh-TW" i="1" dirty="0" smtClean="0"/>
              <a:t>) is the maximum.</a:t>
            </a:r>
          </a:p>
          <a:p>
            <a:pPr>
              <a:buNone/>
            </a:pPr>
            <a:r>
              <a:rPr lang="en-US" altLang="zh-TW" dirty="0" smtClean="0"/>
              <a:t>    2. </a:t>
            </a:r>
            <a:r>
              <a:rPr lang="en-US" altLang="zh-TW" dirty="0" err="1" smtClean="0"/>
              <a:t>var</a:t>
            </a:r>
            <a:r>
              <a:rPr lang="en-US" altLang="zh-TW" dirty="0" smtClean="0"/>
              <a:t>(</a:t>
            </a:r>
            <a:r>
              <a:rPr lang="en-US" altLang="zh-TW" i="1" dirty="0" smtClean="0"/>
              <a:t>Y</a:t>
            </a:r>
            <a:r>
              <a:rPr lang="en-US" altLang="zh-TW" i="1" baseline="-25000" dirty="0" smtClean="0"/>
              <a:t>2</a:t>
            </a:r>
            <a:r>
              <a:rPr lang="en-US" altLang="zh-TW" i="1" dirty="0" smtClean="0"/>
              <a:t>) is the maximum subject to </a:t>
            </a:r>
            <a:r>
              <a:rPr lang="en-US" altLang="zh-TW" i="1" dirty="0" err="1" smtClean="0"/>
              <a:t>cov</a:t>
            </a:r>
            <a:r>
              <a:rPr lang="en-US" altLang="zh-TW" i="1" dirty="0" smtClean="0"/>
              <a:t>(Y</a:t>
            </a:r>
            <a:r>
              <a:rPr lang="en-US" altLang="zh-TW" i="1" baseline="-25000" dirty="0" smtClean="0"/>
              <a:t>2</a:t>
            </a:r>
            <a:r>
              <a:rPr lang="en-US" altLang="zh-TW" i="1" dirty="0" smtClean="0"/>
              <a:t>, Y</a:t>
            </a:r>
            <a:r>
              <a:rPr lang="en-US" altLang="zh-TW" i="1" baseline="-25000" dirty="0" smtClean="0"/>
              <a:t>1</a:t>
            </a:r>
            <a:r>
              <a:rPr lang="en-US" altLang="zh-TW" i="1" dirty="0" smtClean="0"/>
              <a:t>)=0.</a:t>
            </a:r>
          </a:p>
          <a:p>
            <a:pPr>
              <a:buNone/>
            </a:pPr>
            <a:r>
              <a:rPr lang="en-US" altLang="zh-TW" dirty="0" smtClean="0"/>
              <a:t>    3. </a:t>
            </a:r>
            <a:r>
              <a:rPr lang="en-US" altLang="zh-TW" dirty="0" err="1" smtClean="0"/>
              <a:t>var</a:t>
            </a:r>
            <a:r>
              <a:rPr lang="en-US" altLang="zh-TW" dirty="0" smtClean="0"/>
              <a:t>(</a:t>
            </a:r>
            <a:r>
              <a:rPr lang="en-US" altLang="zh-TW" i="1" dirty="0" err="1" smtClean="0"/>
              <a:t>Y</a:t>
            </a:r>
            <a:r>
              <a:rPr lang="en-US" altLang="zh-TW" i="1" baseline="-25000" dirty="0" err="1" smtClean="0"/>
              <a:t>k</a:t>
            </a:r>
            <a:r>
              <a:rPr lang="en-US" altLang="zh-TW" i="1" dirty="0" smtClean="0"/>
              <a:t>) is the maximum subject to </a:t>
            </a:r>
            <a:r>
              <a:rPr lang="en-US" altLang="zh-TW" i="1" dirty="0" err="1" smtClean="0"/>
              <a:t>cov</a:t>
            </a:r>
            <a:r>
              <a:rPr lang="en-US" altLang="zh-TW" i="1" dirty="0" smtClean="0"/>
              <a:t>(</a:t>
            </a:r>
            <a:r>
              <a:rPr lang="en-US" altLang="zh-TW" i="1" dirty="0" err="1" smtClean="0"/>
              <a:t>Y</a:t>
            </a:r>
            <a:r>
              <a:rPr lang="en-US" altLang="zh-TW" i="1" baseline="-25000" dirty="0" err="1" smtClean="0"/>
              <a:t>k</a:t>
            </a:r>
            <a:r>
              <a:rPr lang="en-US" altLang="zh-TW" i="1" dirty="0" smtClean="0"/>
              <a:t>, Y</a:t>
            </a:r>
            <a:r>
              <a:rPr lang="en-US" altLang="zh-TW" i="1" baseline="-25000" dirty="0" smtClean="0"/>
              <a:t>i</a:t>
            </a:r>
            <a:r>
              <a:rPr lang="en-US" altLang="zh-TW" i="1" dirty="0" smtClean="0"/>
              <a:t>)=0,   </a:t>
            </a:r>
          </a:p>
          <a:p>
            <a:pPr>
              <a:buNone/>
            </a:pPr>
            <a:r>
              <a:rPr lang="en-US" altLang="zh-TW" i="1" dirty="0" smtClean="0"/>
              <a:t>        where k = 3, 4, · · ·,m and k &gt; </a:t>
            </a:r>
            <a:r>
              <a:rPr lang="en-US" altLang="zh-TW" i="1" dirty="0" err="1" smtClean="0"/>
              <a:t>i</a:t>
            </a:r>
            <a:r>
              <a:rPr lang="en-US" altLang="zh-TW" i="1" dirty="0" smtClean="0"/>
              <a:t>.</a:t>
            </a:r>
          </a:p>
          <a:p>
            <a:pPr>
              <a:buNone/>
            </a:pPr>
            <a:r>
              <a:rPr lang="en-US" altLang="zh-TW" i="1" dirty="0" smtClean="0"/>
              <a:t>• </a:t>
            </a:r>
            <a:r>
              <a:rPr lang="en-US" altLang="zh-TW" i="1" dirty="0" smtClean="0">
                <a:solidFill>
                  <a:srgbClr val="FF6600"/>
                </a:solidFill>
              </a:rPr>
              <a:t>Y</a:t>
            </a:r>
            <a:r>
              <a:rPr lang="en-US" altLang="zh-TW" i="1" baseline="-25000" dirty="0" smtClean="0">
                <a:solidFill>
                  <a:srgbClr val="FF6600"/>
                </a:solidFill>
              </a:rPr>
              <a:t>i</a:t>
            </a:r>
            <a:r>
              <a:rPr lang="en-US" altLang="zh-TW" i="1" dirty="0" smtClean="0">
                <a:solidFill>
                  <a:srgbClr val="FF6600"/>
                </a:solidFill>
              </a:rPr>
              <a:t> is called the </a:t>
            </a:r>
            <a:r>
              <a:rPr lang="en-US" altLang="zh-TW" i="1" dirty="0" err="1" smtClean="0">
                <a:solidFill>
                  <a:srgbClr val="FF6600"/>
                </a:solidFill>
              </a:rPr>
              <a:t>i-th</a:t>
            </a:r>
            <a:r>
              <a:rPr lang="en-US" altLang="zh-TW" i="1" dirty="0" smtClean="0">
                <a:solidFill>
                  <a:srgbClr val="FF6600"/>
                </a:solidFill>
              </a:rPr>
              <a:t> principal component</a:t>
            </a:r>
          </a:p>
          <a:p>
            <a:pPr>
              <a:buNone/>
            </a:pPr>
            <a:r>
              <a:rPr lang="en-US" altLang="zh-TW" i="1" dirty="0" smtClean="0"/>
              <a:t>• </a:t>
            </a:r>
            <a:r>
              <a:rPr lang="en-US" altLang="zh-TW" i="1" dirty="0" smtClean="0">
                <a:solidFill>
                  <a:srgbClr val="FF6600"/>
                </a:solidFill>
              </a:rPr>
              <a:t>Feature extraction by PCA is called PCP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0000CC"/>
                </a:solidFill>
              </a:rPr>
              <a:t>The Solutions</a:t>
            </a:r>
            <a:endParaRPr lang="zh-TW" altLang="en-US" dirty="0">
              <a:solidFill>
                <a:srgbClr val="0000CC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Let (</a:t>
            </a:r>
            <a:r>
              <a:rPr lang="en-US" altLang="zh-TW" i="1" dirty="0" err="1" smtClean="0"/>
              <a:t>λ</a:t>
            </a:r>
            <a:r>
              <a:rPr lang="en-US" altLang="zh-TW" i="1" baseline="-25000" dirty="0" err="1" smtClean="0"/>
              <a:t>i</a:t>
            </a:r>
            <a:r>
              <a:rPr lang="en-US" altLang="zh-TW" i="1" dirty="0" smtClean="0"/>
              <a:t>, </a:t>
            </a:r>
            <a:r>
              <a:rPr lang="en-US" altLang="zh-TW" b="1" i="1" dirty="0" err="1" smtClean="0"/>
              <a:t>u</a:t>
            </a:r>
            <a:r>
              <a:rPr lang="en-US" altLang="zh-TW" i="1" baseline="-25000" dirty="0" err="1" smtClean="0"/>
              <a:t>i</a:t>
            </a:r>
            <a:r>
              <a:rPr lang="en-US" altLang="zh-TW" i="1" dirty="0" smtClean="0"/>
              <a:t>) be the pairs of </a:t>
            </a:r>
            <a:r>
              <a:rPr lang="en-US" altLang="zh-TW" i="1" dirty="0" err="1" smtClean="0"/>
              <a:t>eigenvalues</a:t>
            </a:r>
            <a:r>
              <a:rPr lang="en-US" altLang="zh-TW" i="1" dirty="0" smtClean="0"/>
              <a:t> and eigenvectors of the covariance matrix  C such that </a:t>
            </a:r>
          </a:p>
          <a:p>
            <a:r>
              <a:rPr lang="en-US" altLang="zh-TW" i="1" dirty="0" smtClean="0"/>
              <a:t> λ</a:t>
            </a:r>
            <a:r>
              <a:rPr lang="en-US" altLang="zh-TW" i="1" baseline="-25000" dirty="0" smtClean="0"/>
              <a:t>1</a:t>
            </a:r>
            <a:r>
              <a:rPr lang="en-US" altLang="zh-TW" i="1" dirty="0" smtClean="0"/>
              <a:t> ≥ λ</a:t>
            </a:r>
            <a:r>
              <a:rPr lang="en-US" altLang="zh-TW" i="1" baseline="-25000" dirty="0" smtClean="0"/>
              <a:t>2</a:t>
            </a:r>
            <a:r>
              <a:rPr lang="en-US" altLang="zh-TW" i="1" dirty="0" smtClean="0"/>
              <a:t> ≥ . . . ≥ </a:t>
            </a:r>
            <a:r>
              <a:rPr lang="en-US" altLang="zh-TW" i="1" dirty="0" err="1" smtClean="0"/>
              <a:t>λ</a:t>
            </a:r>
            <a:r>
              <a:rPr lang="en-US" altLang="zh-TW" i="1" baseline="-25000" dirty="0" err="1" smtClean="0"/>
              <a:t>m</a:t>
            </a:r>
            <a:r>
              <a:rPr lang="en-US" altLang="zh-TW" i="1" baseline="-25000" dirty="0" smtClean="0"/>
              <a:t>  </a:t>
            </a:r>
            <a:r>
              <a:rPr lang="en-US" altLang="zh-TW" i="1" dirty="0" smtClean="0"/>
              <a:t> ( ≥0 )</a:t>
            </a:r>
          </a:p>
          <a:p>
            <a:pPr>
              <a:buNone/>
            </a:pPr>
            <a:r>
              <a:rPr lang="en-US" altLang="zh-TW" i="1" dirty="0" smtClean="0"/>
              <a:t>    and</a:t>
            </a:r>
          </a:p>
          <a:p>
            <a:r>
              <a:rPr lang="en-US" altLang="zh-TW" b="1" dirty="0" smtClean="0"/>
              <a:t>∥</a:t>
            </a:r>
            <a:r>
              <a:rPr lang="en-US" altLang="zh-TW" b="1" dirty="0" err="1" smtClean="0"/>
              <a:t>u</a:t>
            </a:r>
            <a:r>
              <a:rPr lang="en-US" altLang="zh-TW" b="1" baseline="-25000" dirty="0" err="1" smtClean="0"/>
              <a:t>i</a:t>
            </a:r>
            <a:r>
              <a:rPr lang="en-US" altLang="zh-TW" b="1" baseline="-25000" dirty="0" smtClean="0"/>
              <a:t> </a:t>
            </a:r>
            <a:r>
              <a:rPr lang="en-US" altLang="zh-TW" b="1" dirty="0" smtClean="0"/>
              <a:t>∥</a:t>
            </a:r>
            <a:r>
              <a:rPr lang="en-US" altLang="zh-TW" b="1" baseline="-25000" dirty="0" smtClean="0"/>
              <a:t>2 </a:t>
            </a:r>
            <a:r>
              <a:rPr lang="en-US" altLang="zh-TW" b="1" i="1" dirty="0" smtClean="0"/>
              <a:t>= </a:t>
            </a:r>
            <a:r>
              <a:rPr lang="en-US" altLang="zh-TW" dirty="0" smtClean="0"/>
              <a:t>1</a:t>
            </a:r>
            <a:r>
              <a:rPr lang="en-US" altLang="zh-TW" b="1" i="1" dirty="0" smtClean="0"/>
              <a:t>, </a:t>
            </a:r>
            <a:r>
              <a:rPr lang="en-US" altLang="zh-TW" i="1" dirty="0" smtClean="0"/>
              <a:t>∀ 1 ≤ </a:t>
            </a:r>
            <a:r>
              <a:rPr lang="en-US" altLang="zh-TW" i="1" dirty="0" err="1" smtClean="0"/>
              <a:t>i</a:t>
            </a:r>
            <a:r>
              <a:rPr lang="en-US" altLang="zh-TW" i="1" dirty="0" smtClean="0"/>
              <a:t> ≤ m</a:t>
            </a:r>
            <a:r>
              <a:rPr lang="en-US" altLang="zh-TW" b="1" i="1" dirty="0" smtClean="0"/>
              <a:t>. </a:t>
            </a:r>
          </a:p>
          <a:p>
            <a:pPr>
              <a:buNone/>
            </a:pPr>
            <a:r>
              <a:rPr lang="en-US" altLang="zh-TW" b="1" i="1" dirty="0" smtClean="0"/>
              <a:t>    </a:t>
            </a:r>
            <a:r>
              <a:rPr lang="en-US" altLang="zh-TW" dirty="0" smtClean="0"/>
              <a:t>Then </a:t>
            </a:r>
          </a:p>
          <a:p>
            <a:pPr>
              <a:buNone/>
            </a:pPr>
            <a:r>
              <a:rPr lang="en-US" altLang="zh-TW" b="1" dirty="0" smtClean="0"/>
              <a:t>    </a:t>
            </a:r>
            <a:r>
              <a:rPr lang="en-US" altLang="zh-TW" b="1" dirty="0" err="1" smtClean="0"/>
              <a:t>a</a:t>
            </a:r>
            <a:r>
              <a:rPr lang="en-US" altLang="zh-TW" baseline="-25000" dirty="0" err="1" smtClean="0"/>
              <a:t>i</a:t>
            </a:r>
            <a:r>
              <a:rPr lang="en-US" altLang="zh-TW" dirty="0" smtClean="0"/>
              <a:t> = </a:t>
            </a:r>
            <a:r>
              <a:rPr lang="en-US" altLang="zh-TW" b="1" dirty="0" err="1" smtClean="0"/>
              <a:t>u</a:t>
            </a:r>
            <a:r>
              <a:rPr lang="en-US" altLang="zh-TW" baseline="-25000" dirty="0" err="1" smtClean="0"/>
              <a:t>i</a:t>
            </a:r>
            <a:r>
              <a:rPr lang="en-US" altLang="zh-TW" dirty="0" smtClean="0"/>
              <a:t> and </a:t>
            </a:r>
            <a:r>
              <a:rPr lang="en-US" altLang="zh-TW" dirty="0" err="1" smtClean="0"/>
              <a:t>var</a:t>
            </a:r>
            <a:r>
              <a:rPr lang="en-US" altLang="zh-TW" dirty="0" smtClean="0"/>
              <a:t>(Y</a:t>
            </a:r>
            <a:r>
              <a:rPr lang="en-US" altLang="zh-TW" baseline="-25000" dirty="0" smtClean="0"/>
              <a:t>i</a:t>
            </a:r>
            <a:r>
              <a:rPr lang="en-US" altLang="zh-TW" dirty="0" smtClean="0"/>
              <a:t>)=</a:t>
            </a:r>
            <a:r>
              <a:rPr lang="el-GR" altLang="zh-TW" dirty="0" smtClean="0"/>
              <a:t>λ</a:t>
            </a:r>
            <a:r>
              <a:rPr lang="en-US" altLang="zh-TW" baseline="-25000" dirty="0" err="1" smtClean="0"/>
              <a:t>i</a:t>
            </a:r>
            <a:r>
              <a:rPr lang="en-US" altLang="zh-TW" dirty="0" smtClean="0"/>
              <a:t>  for 1 ≤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≤ 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0000CC"/>
                </a:solidFill>
              </a:rPr>
              <a:t>Computations</a:t>
            </a:r>
            <a:endParaRPr lang="zh-TW" altLang="en-US" dirty="0">
              <a:solidFill>
                <a:srgbClr val="0000CC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altLang="zh-TW" dirty="0" smtClean="0"/>
              <a:t>Given n observations </a:t>
            </a:r>
            <a:r>
              <a:rPr lang="en-US" altLang="zh-TW" b="1" dirty="0" smtClean="0"/>
              <a:t>x</a:t>
            </a:r>
            <a:r>
              <a:rPr lang="en-US" altLang="zh-TW" baseline="-25000" dirty="0" smtClean="0"/>
              <a:t>1</a:t>
            </a:r>
            <a:r>
              <a:rPr lang="en-US" altLang="zh-TW" b="1" i="1" dirty="0" smtClean="0"/>
              <a:t>, x</a:t>
            </a:r>
            <a:r>
              <a:rPr lang="en-US" altLang="zh-TW" i="1" baseline="-25000" dirty="0" smtClean="0"/>
              <a:t>2</a:t>
            </a:r>
            <a:r>
              <a:rPr lang="en-US" altLang="zh-TW" b="1" i="1" dirty="0" smtClean="0"/>
              <a:t>, . . . , </a:t>
            </a:r>
            <a:r>
              <a:rPr lang="en-US" altLang="zh-TW" b="1" i="1" dirty="0" err="1" smtClean="0"/>
              <a:t>x</a:t>
            </a:r>
            <a:r>
              <a:rPr lang="en-US" altLang="zh-TW" i="1" baseline="-25000" dirty="0" err="1" smtClean="0"/>
              <a:t>n</a:t>
            </a:r>
            <a:r>
              <a:rPr lang="en-US" altLang="zh-TW" b="1" i="1" dirty="0" smtClean="0"/>
              <a:t> </a:t>
            </a:r>
            <a:r>
              <a:rPr lang="en-US" altLang="zh-TW" i="1" dirty="0" smtClean="0"/>
              <a:t>of </a:t>
            </a:r>
            <a:r>
              <a:rPr lang="en-US" altLang="zh-TW" i="1" dirty="0" smtClean="0">
                <a:solidFill>
                  <a:srgbClr val="C00000"/>
                </a:solidFill>
              </a:rPr>
              <a:t>m</a:t>
            </a:r>
            <a:r>
              <a:rPr lang="en-US" altLang="zh-TW" i="1" dirty="0" smtClean="0">
                <a:solidFill>
                  <a:srgbClr val="006600"/>
                </a:solidFill>
              </a:rPr>
              <a:t>-dimensional</a:t>
            </a:r>
            <a:r>
              <a:rPr lang="en-US" altLang="zh-TW" i="1" dirty="0" smtClean="0">
                <a:solidFill>
                  <a:srgbClr val="FF6600"/>
                </a:solidFill>
              </a:rPr>
              <a:t> </a:t>
            </a:r>
            <a:r>
              <a:rPr lang="en-US" altLang="zh-TW" i="1" dirty="0" smtClean="0"/>
              <a:t> column vectors</a:t>
            </a:r>
          </a:p>
          <a:p>
            <a:pPr>
              <a:buNone/>
            </a:pPr>
            <a:r>
              <a:rPr lang="en-US" altLang="zh-TW" dirty="0" smtClean="0"/>
              <a:t>1. Compute  the mean vector </a:t>
            </a:r>
            <a:r>
              <a:rPr lang="el-GR" altLang="zh-TW" b="1" dirty="0" smtClean="0"/>
              <a:t>μ</a:t>
            </a:r>
            <a:r>
              <a:rPr lang="en-US" altLang="zh-TW" b="1" dirty="0" smtClean="0"/>
              <a:t> </a:t>
            </a:r>
            <a:r>
              <a:rPr lang="en-US" altLang="zh-TW" dirty="0" smtClean="0"/>
              <a:t>=</a:t>
            </a:r>
            <a:r>
              <a:rPr lang="en-US" altLang="zh-TW" b="1" dirty="0" smtClean="0"/>
              <a:t> </a:t>
            </a:r>
            <a:r>
              <a:rPr lang="en-US" altLang="zh-TW" dirty="0" smtClean="0"/>
              <a:t>(</a:t>
            </a:r>
            <a:r>
              <a:rPr lang="en-US" altLang="zh-TW" b="1" dirty="0" smtClean="0"/>
              <a:t>x</a:t>
            </a:r>
            <a:r>
              <a:rPr lang="en-US" altLang="zh-TW" baseline="-25000" dirty="0" smtClean="0"/>
              <a:t>1</a:t>
            </a:r>
            <a:r>
              <a:rPr lang="en-US" altLang="zh-TW" i="1" dirty="0" smtClean="0"/>
              <a:t>+</a:t>
            </a:r>
            <a:r>
              <a:rPr lang="en-US" altLang="zh-TW" b="1" i="1" dirty="0" smtClean="0"/>
              <a:t>x</a:t>
            </a:r>
            <a:r>
              <a:rPr lang="en-US" altLang="zh-TW" i="1" baseline="-25000" dirty="0" smtClean="0"/>
              <a:t>2</a:t>
            </a:r>
            <a:r>
              <a:rPr lang="en-US" altLang="zh-TW" i="1" dirty="0" smtClean="0"/>
              <a:t>+</a:t>
            </a:r>
            <a:r>
              <a:rPr lang="en-US" altLang="zh-TW" b="1" i="1" dirty="0" smtClean="0"/>
              <a:t>. . .</a:t>
            </a:r>
            <a:r>
              <a:rPr lang="en-US" altLang="zh-TW" i="1" dirty="0" smtClean="0"/>
              <a:t> +</a:t>
            </a:r>
            <a:r>
              <a:rPr lang="en-US" altLang="zh-TW" b="1" i="1" dirty="0" err="1" smtClean="0"/>
              <a:t>x</a:t>
            </a:r>
            <a:r>
              <a:rPr lang="en-US" altLang="zh-TW" i="1" baseline="-25000" dirty="0" err="1" smtClean="0"/>
              <a:t>n</a:t>
            </a:r>
            <a:r>
              <a:rPr lang="en-US" altLang="zh-TW" b="1" i="1" dirty="0" smtClean="0"/>
              <a:t> </a:t>
            </a:r>
            <a:r>
              <a:rPr lang="en-US" altLang="zh-TW" i="1" dirty="0" smtClean="0"/>
              <a:t>)</a:t>
            </a:r>
            <a:r>
              <a:rPr lang="en-US" altLang="zh-TW" b="1" i="1" dirty="0" smtClean="0"/>
              <a:t>/</a:t>
            </a:r>
            <a:r>
              <a:rPr lang="en-US" altLang="zh-TW" i="1" dirty="0" smtClean="0"/>
              <a:t>n</a:t>
            </a:r>
            <a:endParaRPr lang="en-US" altLang="zh-TW" b="1" i="1" dirty="0" smtClean="0"/>
          </a:p>
          <a:p>
            <a:pPr>
              <a:buNone/>
            </a:pPr>
            <a:r>
              <a:rPr lang="en-US" altLang="zh-TW" dirty="0" smtClean="0"/>
              <a:t>2. Compute the covariance matrix </a:t>
            </a:r>
            <a:r>
              <a:rPr lang="en-US" altLang="zh-TW" i="1" dirty="0" smtClean="0"/>
              <a:t>by </a:t>
            </a:r>
            <a:r>
              <a:rPr lang="en-US" altLang="zh-TW" dirty="0" smtClean="0"/>
              <a:t>MLE</a:t>
            </a:r>
          </a:p>
          <a:p>
            <a:pPr>
              <a:buNone/>
            </a:pPr>
            <a:r>
              <a:rPr lang="en-US" altLang="zh-TW" i="1" dirty="0" smtClean="0"/>
              <a:t>     C = (1/n) </a:t>
            </a:r>
            <a:r>
              <a:rPr lang="el-GR" altLang="zh-TW" i="1" dirty="0" smtClean="0"/>
              <a:t>Σ</a:t>
            </a:r>
            <a:r>
              <a:rPr lang="en-US" altLang="zh-TW" i="1" baseline="-25000" dirty="0" err="1" smtClean="0"/>
              <a:t>i</a:t>
            </a:r>
            <a:r>
              <a:rPr lang="en-US" altLang="zh-TW" i="1" baseline="-25000" dirty="0" smtClean="0"/>
              <a:t>=1</a:t>
            </a:r>
            <a:r>
              <a:rPr lang="en-US" altLang="zh-TW" i="1" baseline="30000" dirty="0" smtClean="0"/>
              <a:t>n</a:t>
            </a:r>
            <a:r>
              <a:rPr lang="en-US" altLang="zh-TW" i="1" dirty="0" smtClean="0"/>
              <a:t> </a:t>
            </a:r>
            <a:r>
              <a:rPr lang="pl-PL" altLang="zh-TW" i="1" dirty="0" smtClean="0"/>
              <a:t>(</a:t>
            </a:r>
            <a:r>
              <a:rPr lang="pl-PL" altLang="zh-TW" b="1" i="1" dirty="0" smtClean="0"/>
              <a:t>x</a:t>
            </a:r>
            <a:r>
              <a:rPr lang="pl-PL" altLang="zh-TW" i="1" baseline="-25000" dirty="0" smtClean="0"/>
              <a:t>i </a:t>
            </a:r>
            <a:r>
              <a:rPr lang="pl-PL" altLang="zh-TW" b="1" i="1" dirty="0" smtClean="0"/>
              <a:t>−</a:t>
            </a:r>
            <a:r>
              <a:rPr lang="el-GR" altLang="zh-TW" b="1" dirty="0" smtClean="0"/>
              <a:t> μ</a:t>
            </a:r>
            <a:r>
              <a:rPr lang="pl-PL" altLang="zh-TW" i="1" dirty="0" smtClean="0"/>
              <a:t>)(</a:t>
            </a:r>
            <a:r>
              <a:rPr lang="pl-PL" altLang="zh-TW" b="1" i="1" dirty="0" smtClean="0"/>
              <a:t>x</a:t>
            </a:r>
            <a:r>
              <a:rPr lang="pl-PL" altLang="zh-TW" i="1" baseline="-25000" dirty="0" smtClean="0"/>
              <a:t>i </a:t>
            </a:r>
            <a:r>
              <a:rPr lang="pl-PL" altLang="zh-TW" b="1" i="1" dirty="0" smtClean="0"/>
              <a:t>−</a:t>
            </a:r>
            <a:r>
              <a:rPr lang="el-GR" altLang="zh-TW" b="1" dirty="0" smtClean="0"/>
              <a:t> μ</a:t>
            </a:r>
            <a:r>
              <a:rPr lang="pl-PL" altLang="zh-TW" i="1" dirty="0" smtClean="0"/>
              <a:t>)</a:t>
            </a:r>
            <a:r>
              <a:rPr lang="en-US" altLang="zh-TW" i="1" baseline="30000" dirty="0" smtClean="0"/>
              <a:t>t</a:t>
            </a:r>
            <a:r>
              <a:rPr lang="pl-PL" altLang="zh-TW" b="1" i="1" dirty="0" smtClean="0"/>
              <a:t> </a:t>
            </a:r>
            <a:endParaRPr lang="pl-PL" altLang="zh-TW" dirty="0" smtClean="0"/>
          </a:p>
          <a:p>
            <a:pPr>
              <a:buNone/>
            </a:pPr>
            <a:r>
              <a:rPr lang="en-US" altLang="zh-TW" dirty="0" smtClean="0"/>
              <a:t>3. Compute the </a:t>
            </a:r>
            <a:r>
              <a:rPr lang="en-US" altLang="zh-TW" dirty="0" err="1" smtClean="0"/>
              <a:t>eigenvalue</a:t>
            </a:r>
            <a:r>
              <a:rPr lang="en-US" altLang="zh-TW" dirty="0" smtClean="0"/>
              <a:t>/eigenvector pairs (</a:t>
            </a:r>
            <a:r>
              <a:rPr lang="en-US" altLang="zh-TW" i="1" dirty="0" err="1" smtClean="0"/>
              <a:t>λ</a:t>
            </a:r>
            <a:r>
              <a:rPr lang="en-US" altLang="zh-TW" i="1" baseline="-25000" dirty="0" err="1" smtClean="0"/>
              <a:t>i</a:t>
            </a:r>
            <a:r>
              <a:rPr lang="en-US" altLang="zh-TW" i="1" dirty="0" smtClean="0"/>
              <a:t>, </a:t>
            </a:r>
            <a:r>
              <a:rPr lang="en-US" altLang="zh-TW" b="1" i="1" dirty="0" err="1" smtClean="0"/>
              <a:t>u</a:t>
            </a:r>
            <a:r>
              <a:rPr lang="en-US" altLang="zh-TW" i="1" baseline="-25000" dirty="0" err="1" smtClean="0"/>
              <a:t>i</a:t>
            </a:r>
            <a:r>
              <a:rPr lang="en-US" altLang="zh-TW" i="1" dirty="0" smtClean="0"/>
              <a:t>)</a:t>
            </a:r>
            <a:r>
              <a:rPr lang="en-US" altLang="zh-TW" b="1" i="1" dirty="0" smtClean="0"/>
              <a:t> </a:t>
            </a:r>
            <a:r>
              <a:rPr lang="en-US" altLang="zh-TW" i="1" dirty="0" smtClean="0"/>
              <a:t>of C</a:t>
            </a:r>
          </a:p>
          <a:p>
            <a:pPr>
              <a:buNone/>
            </a:pPr>
            <a:r>
              <a:rPr lang="en-US" altLang="zh-TW" i="1" dirty="0" smtClean="0"/>
              <a:t>     with λ</a:t>
            </a:r>
            <a:r>
              <a:rPr lang="en-US" altLang="zh-TW" i="1" baseline="-25000" dirty="0" smtClean="0"/>
              <a:t>1</a:t>
            </a:r>
            <a:r>
              <a:rPr lang="en-US" altLang="zh-TW" i="1" dirty="0" smtClean="0"/>
              <a:t> ≥ λ</a:t>
            </a:r>
            <a:r>
              <a:rPr lang="en-US" altLang="zh-TW" i="1" baseline="-25000" dirty="0" smtClean="0"/>
              <a:t>2</a:t>
            </a:r>
            <a:r>
              <a:rPr lang="en-US" altLang="zh-TW" i="1" dirty="0" smtClean="0"/>
              <a:t> ≥ . . . ≥ </a:t>
            </a:r>
            <a:r>
              <a:rPr lang="en-US" altLang="zh-TW" i="1" dirty="0" err="1" smtClean="0"/>
              <a:t>λ</a:t>
            </a:r>
            <a:r>
              <a:rPr lang="en-US" altLang="zh-TW" i="1" baseline="-25000" dirty="0" err="1" smtClean="0">
                <a:solidFill>
                  <a:srgbClr val="C00000"/>
                </a:solidFill>
              </a:rPr>
              <a:t>m</a:t>
            </a:r>
            <a:r>
              <a:rPr lang="en-US" altLang="zh-TW" i="1" baseline="-25000" dirty="0" smtClean="0"/>
              <a:t>  </a:t>
            </a:r>
            <a:r>
              <a:rPr lang="en-US" altLang="zh-TW" i="1" dirty="0" smtClean="0"/>
              <a:t> ( ≥0 )</a:t>
            </a:r>
          </a:p>
          <a:p>
            <a:pPr>
              <a:buNone/>
            </a:pPr>
            <a:r>
              <a:rPr lang="en-US" altLang="zh-TW" dirty="0" smtClean="0"/>
              <a:t>4. Compute the first </a:t>
            </a:r>
            <a:r>
              <a:rPr lang="en-US" altLang="zh-TW" i="1" dirty="0" smtClean="0">
                <a:solidFill>
                  <a:srgbClr val="006600"/>
                </a:solidFill>
              </a:rPr>
              <a:t>d</a:t>
            </a:r>
            <a:r>
              <a:rPr lang="en-US" altLang="zh-TW" i="1" dirty="0" smtClean="0"/>
              <a:t> principal components </a:t>
            </a:r>
            <a:r>
              <a:rPr lang="en-US" altLang="zh-TW" b="1" i="1" dirty="0" err="1" smtClean="0"/>
              <a:t>y</a:t>
            </a:r>
            <a:r>
              <a:rPr lang="en-US" altLang="zh-TW" i="1" baseline="-25000" dirty="0" err="1" smtClean="0"/>
              <a:t>i</a:t>
            </a:r>
            <a:r>
              <a:rPr lang="en-US" altLang="zh-TW" b="1" i="1" baseline="30000" dirty="0" smtClean="0"/>
              <a:t>(</a:t>
            </a:r>
            <a:r>
              <a:rPr lang="en-US" altLang="zh-TW" i="1" baseline="30000" dirty="0" smtClean="0"/>
              <a:t>j</a:t>
            </a:r>
            <a:r>
              <a:rPr lang="en-US" altLang="zh-TW" b="1" i="1" baseline="30000" dirty="0" smtClean="0"/>
              <a:t>) </a:t>
            </a:r>
            <a:r>
              <a:rPr lang="en-US" altLang="zh-TW" b="1" i="1" dirty="0" smtClean="0"/>
              <a:t> = </a:t>
            </a:r>
            <a:r>
              <a:rPr lang="en-US" altLang="zh-TW" b="1" i="1" dirty="0" err="1" smtClean="0"/>
              <a:t>x</a:t>
            </a:r>
            <a:r>
              <a:rPr lang="en-US" altLang="zh-TW" i="1" baseline="-25000" dirty="0" err="1" smtClean="0"/>
              <a:t>i</a:t>
            </a:r>
            <a:r>
              <a:rPr lang="en-US" altLang="zh-TW" i="1" baseline="30000" dirty="0" err="1" smtClean="0"/>
              <a:t>t</a:t>
            </a:r>
            <a:r>
              <a:rPr lang="en-US" altLang="zh-TW" i="1" baseline="30000" dirty="0" smtClean="0"/>
              <a:t> </a:t>
            </a:r>
            <a:r>
              <a:rPr lang="en-US" altLang="zh-TW" b="1" i="1" dirty="0" err="1" smtClean="0"/>
              <a:t>u</a:t>
            </a:r>
            <a:r>
              <a:rPr lang="en-US" altLang="zh-TW" i="1" baseline="-25000" dirty="0" err="1" smtClean="0"/>
              <a:t>j</a:t>
            </a:r>
            <a:r>
              <a:rPr lang="en-US" altLang="zh-TW" i="1" dirty="0" smtClean="0"/>
              <a:t>,</a:t>
            </a:r>
            <a:r>
              <a:rPr lang="en-US" altLang="zh-TW" b="1" i="1" dirty="0" smtClean="0"/>
              <a:t> </a:t>
            </a:r>
            <a:r>
              <a:rPr lang="en-US" altLang="zh-TW" i="1" dirty="0" smtClean="0"/>
              <a:t>for each observation </a:t>
            </a:r>
            <a:r>
              <a:rPr lang="en-US" altLang="zh-TW" b="1" i="1" dirty="0" smtClean="0"/>
              <a:t>x</a:t>
            </a:r>
            <a:r>
              <a:rPr lang="en-US" altLang="zh-TW" i="1" baseline="-25000" dirty="0" smtClean="0"/>
              <a:t>i</a:t>
            </a:r>
            <a:r>
              <a:rPr lang="en-US" altLang="zh-TW" i="1" dirty="0" smtClean="0"/>
              <a:t>, 1 ≤ </a:t>
            </a:r>
            <a:r>
              <a:rPr lang="en-US" altLang="zh-TW" i="1" dirty="0" err="1" smtClean="0"/>
              <a:t>i</a:t>
            </a:r>
            <a:r>
              <a:rPr lang="en-US" altLang="zh-TW" i="1" dirty="0" smtClean="0"/>
              <a:t> ≤ n,  along the direction </a:t>
            </a:r>
            <a:r>
              <a:rPr lang="en-US" altLang="zh-TW" b="1" i="1" dirty="0" err="1" smtClean="0"/>
              <a:t>u</a:t>
            </a:r>
            <a:r>
              <a:rPr lang="en-US" altLang="zh-TW" i="1" baseline="-25000" dirty="0" err="1" smtClean="0"/>
              <a:t>j</a:t>
            </a:r>
            <a:r>
              <a:rPr lang="en-US" altLang="zh-TW" i="1" baseline="-25000" dirty="0" smtClean="0"/>
              <a:t> </a:t>
            </a:r>
            <a:r>
              <a:rPr lang="en-US" altLang="zh-TW" i="1" dirty="0" smtClean="0"/>
              <a:t>,</a:t>
            </a:r>
            <a:r>
              <a:rPr lang="en-US" altLang="zh-TW" b="1" i="1" dirty="0" smtClean="0"/>
              <a:t> </a:t>
            </a:r>
            <a:r>
              <a:rPr lang="en-US" altLang="zh-TW" i="1" dirty="0" smtClean="0"/>
              <a:t>j = 1, 2, · · · , </a:t>
            </a:r>
            <a:r>
              <a:rPr lang="en-US" altLang="zh-TW" i="1" dirty="0" smtClean="0">
                <a:solidFill>
                  <a:srgbClr val="006600"/>
                </a:solidFill>
              </a:rPr>
              <a:t>d</a:t>
            </a:r>
            <a:r>
              <a:rPr lang="en-US" altLang="zh-TW" b="1" i="1" dirty="0" smtClean="0"/>
              <a:t>.</a:t>
            </a:r>
          </a:p>
          <a:p>
            <a:pPr>
              <a:buNone/>
            </a:pPr>
            <a:r>
              <a:rPr lang="en-US" altLang="zh-TW" b="1" i="1" dirty="0" smtClean="0"/>
              <a:t>5. </a:t>
            </a:r>
            <a:r>
              <a:rPr lang="en-US" altLang="zh-TW" dirty="0" smtClean="0"/>
              <a:t>(λ</a:t>
            </a:r>
            <a:r>
              <a:rPr lang="en-US" altLang="zh-TW" baseline="-25000" dirty="0" smtClean="0"/>
              <a:t>1</a:t>
            </a:r>
            <a:r>
              <a:rPr lang="en-US" altLang="zh-TW" dirty="0" smtClean="0"/>
              <a:t> +λ</a:t>
            </a:r>
            <a:r>
              <a:rPr lang="en-US" altLang="zh-TW" baseline="-25000" dirty="0" smtClean="0"/>
              <a:t>2</a:t>
            </a:r>
            <a:r>
              <a:rPr lang="en-US" altLang="zh-TW" dirty="0" smtClean="0"/>
              <a:t> + . . . + </a:t>
            </a:r>
            <a:r>
              <a:rPr lang="en-US" altLang="zh-TW" dirty="0" err="1" smtClean="0"/>
              <a:t>λ</a:t>
            </a:r>
            <a:r>
              <a:rPr lang="en-US" altLang="zh-TW" baseline="-25000" dirty="0" err="1" smtClean="0">
                <a:solidFill>
                  <a:srgbClr val="006600"/>
                </a:solidFill>
              </a:rPr>
              <a:t>d</a:t>
            </a:r>
            <a:r>
              <a:rPr lang="en-US" altLang="zh-TW" dirty="0" smtClean="0"/>
              <a:t>)/ (λ</a:t>
            </a:r>
            <a:r>
              <a:rPr lang="en-US" altLang="zh-TW" baseline="-25000" dirty="0" smtClean="0"/>
              <a:t>1</a:t>
            </a:r>
            <a:r>
              <a:rPr lang="en-US" altLang="zh-TW" dirty="0" smtClean="0"/>
              <a:t> +λ</a:t>
            </a:r>
            <a:r>
              <a:rPr lang="en-US" altLang="zh-TW" baseline="-25000" dirty="0" smtClean="0"/>
              <a:t>2</a:t>
            </a:r>
            <a:r>
              <a:rPr lang="en-US" altLang="zh-TW" dirty="0" smtClean="0"/>
              <a:t> + . . .+ </a:t>
            </a:r>
            <a:r>
              <a:rPr lang="en-US" altLang="zh-TW" dirty="0" err="1" smtClean="0"/>
              <a:t>λ</a:t>
            </a:r>
            <a:r>
              <a:rPr lang="en-US" altLang="zh-TW" baseline="-25000" dirty="0" err="1" smtClean="0">
                <a:solidFill>
                  <a:srgbClr val="006600"/>
                </a:solidFill>
              </a:rPr>
              <a:t>d</a:t>
            </a:r>
            <a:r>
              <a:rPr lang="en-US" altLang="zh-TW" baseline="-25000" dirty="0" smtClean="0">
                <a:solidFill>
                  <a:srgbClr val="006600"/>
                </a:solidFill>
              </a:rPr>
              <a:t> </a:t>
            </a:r>
            <a:r>
              <a:rPr lang="en-US" altLang="zh-TW" dirty="0" smtClean="0"/>
              <a:t>+ . . .+  </a:t>
            </a:r>
            <a:r>
              <a:rPr lang="en-US" altLang="zh-TW" dirty="0" err="1" smtClean="0"/>
              <a:t>λ</a:t>
            </a:r>
            <a:r>
              <a:rPr lang="en-US" altLang="zh-TW" baseline="-25000" dirty="0" err="1" smtClean="0">
                <a:solidFill>
                  <a:srgbClr val="C00000"/>
                </a:solidFill>
              </a:rPr>
              <a:t>m</a:t>
            </a:r>
            <a:r>
              <a:rPr lang="en-US" altLang="zh-TW" dirty="0" smtClean="0"/>
              <a:t>) &gt; </a:t>
            </a:r>
            <a:r>
              <a:rPr lang="en-US" altLang="zh-TW" dirty="0" smtClean="0">
                <a:solidFill>
                  <a:srgbClr val="C00000"/>
                </a:solidFill>
              </a:rPr>
              <a:t>85%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</a:rPr>
              <a:t>An Example for Computations</a:t>
            </a:r>
            <a:endParaRPr lang="zh-TW" altLang="en-US" dirty="0">
              <a:solidFill>
                <a:srgbClr val="0000FF"/>
              </a:solidFill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zh-TW" dirty="0" smtClean="0">
                <a:solidFill>
                  <a:srgbClr val="FF00FF"/>
                </a:solidFill>
              </a:rPr>
              <a:t>x</a:t>
            </a:r>
            <a:r>
              <a:rPr lang="en-US" altLang="zh-TW" baseline="-25000" dirty="0" smtClean="0">
                <a:solidFill>
                  <a:srgbClr val="FF00FF"/>
                </a:solidFill>
              </a:rPr>
              <a:t>1</a:t>
            </a:r>
            <a:r>
              <a:rPr lang="en-US" altLang="zh-TW" baseline="-25000" dirty="0" smtClean="0"/>
              <a:t>  </a:t>
            </a:r>
            <a:r>
              <a:rPr lang="en-US" altLang="zh-TW" dirty="0" smtClean="0"/>
              <a:t>=[3.03,  2.82]</a:t>
            </a:r>
            <a:r>
              <a:rPr lang="en-US" altLang="zh-TW" baseline="30000" dirty="0" smtClean="0"/>
              <a:t>t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FF00FF"/>
                </a:solidFill>
              </a:rPr>
              <a:t>x</a:t>
            </a:r>
            <a:r>
              <a:rPr lang="en-US" altLang="zh-TW" baseline="-25000" dirty="0" smtClean="0">
                <a:solidFill>
                  <a:srgbClr val="FF00FF"/>
                </a:solidFill>
              </a:rPr>
              <a:t>2</a:t>
            </a:r>
            <a:r>
              <a:rPr lang="en-US" altLang="zh-TW" baseline="-25000" dirty="0" smtClean="0"/>
              <a:t>  </a:t>
            </a:r>
            <a:r>
              <a:rPr lang="en-US" altLang="zh-TW" dirty="0" smtClean="0"/>
              <a:t>=[0.88,  3.49]</a:t>
            </a:r>
            <a:r>
              <a:rPr lang="en-US" altLang="zh-TW" baseline="30000" dirty="0" smtClean="0"/>
              <a:t>t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FF00FF"/>
                </a:solidFill>
              </a:rPr>
              <a:t>x</a:t>
            </a:r>
            <a:r>
              <a:rPr lang="en-US" altLang="zh-TW" baseline="-25000" dirty="0" smtClean="0">
                <a:solidFill>
                  <a:srgbClr val="FF00FF"/>
                </a:solidFill>
              </a:rPr>
              <a:t>3</a:t>
            </a:r>
            <a:r>
              <a:rPr lang="en-US" altLang="zh-TW" baseline="-25000" dirty="0" smtClean="0"/>
              <a:t>  </a:t>
            </a:r>
            <a:r>
              <a:rPr lang="en-US" altLang="zh-TW" dirty="0" smtClean="0"/>
              <a:t>=[3.26,  2.46]</a:t>
            </a:r>
            <a:r>
              <a:rPr lang="en-US" altLang="zh-TW" baseline="30000" dirty="0" smtClean="0"/>
              <a:t>t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FF00FF"/>
                </a:solidFill>
              </a:rPr>
              <a:t>x</a:t>
            </a:r>
            <a:r>
              <a:rPr lang="en-US" altLang="zh-TW" baseline="-25000" dirty="0" smtClean="0">
                <a:solidFill>
                  <a:srgbClr val="FF00FF"/>
                </a:solidFill>
              </a:rPr>
              <a:t>4</a:t>
            </a:r>
            <a:r>
              <a:rPr lang="en-US" altLang="zh-TW" baseline="-25000" dirty="0" smtClean="0"/>
              <a:t>  </a:t>
            </a:r>
            <a:r>
              <a:rPr lang="en-US" altLang="zh-TW" dirty="0" smtClean="0"/>
              <a:t>=[2.66,  2.79]</a:t>
            </a:r>
            <a:r>
              <a:rPr lang="en-US" altLang="zh-TW" baseline="30000" dirty="0" smtClean="0"/>
              <a:t>t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FF00FF"/>
                </a:solidFill>
              </a:rPr>
              <a:t>x</a:t>
            </a:r>
            <a:r>
              <a:rPr lang="en-US" altLang="zh-TW" baseline="-25000" dirty="0" smtClean="0">
                <a:solidFill>
                  <a:srgbClr val="FF00FF"/>
                </a:solidFill>
              </a:rPr>
              <a:t>5 </a:t>
            </a:r>
            <a:r>
              <a:rPr lang="en-US" altLang="zh-TW" baseline="-25000" dirty="0" smtClean="0"/>
              <a:t> </a:t>
            </a:r>
            <a:r>
              <a:rPr lang="en-US" altLang="zh-TW" dirty="0" smtClean="0"/>
              <a:t>=[1.93,  2.62]</a:t>
            </a:r>
            <a:r>
              <a:rPr lang="en-US" altLang="zh-TW" baseline="30000" dirty="0" smtClean="0"/>
              <a:t>t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0070C0"/>
                </a:solidFill>
              </a:rPr>
              <a:t>x</a:t>
            </a:r>
            <a:r>
              <a:rPr lang="en-US" altLang="zh-TW" baseline="-25000" dirty="0" smtClean="0">
                <a:solidFill>
                  <a:srgbClr val="0070C0"/>
                </a:solidFill>
              </a:rPr>
              <a:t>6</a:t>
            </a:r>
            <a:r>
              <a:rPr lang="en-US" altLang="zh-TW" baseline="-25000" dirty="0" smtClean="0"/>
              <a:t>  </a:t>
            </a:r>
            <a:r>
              <a:rPr lang="en-US" altLang="zh-TW" dirty="0" smtClean="0"/>
              <a:t>=[4.80,  2.18]</a:t>
            </a:r>
            <a:r>
              <a:rPr lang="en-US" altLang="zh-TW" baseline="30000" dirty="0" smtClean="0"/>
              <a:t>t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0070C0"/>
                </a:solidFill>
              </a:rPr>
              <a:t>x</a:t>
            </a:r>
            <a:r>
              <a:rPr lang="en-US" altLang="zh-TW" baseline="-25000" dirty="0" smtClean="0">
                <a:solidFill>
                  <a:srgbClr val="0070C0"/>
                </a:solidFill>
              </a:rPr>
              <a:t>7</a:t>
            </a:r>
            <a:r>
              <a:rPr lang="en-US" altLang="zh-TW" baseline="-25000" dirty="0" smtClean="0"/>
              <a:t>  </a:t>
            </a:r>
            <a:r>
              <a:rPr lang="en-US" altLang="zh-TW" dirty="0" smtClean="0"/>
              <a:t>=[4.78,  0.97]</a:t>
            </a:r>
            <a:r>
              <a:rPr lang="en-US" altLang="zh-TW" baseline="30000" dirty="0" smtClean="0"/>
              <a:t>t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0070C0"/>
                </a:solidFill>
              </a:rPr>
              <a:t>X</a:t>
            </a:r>
            <a:r>
              <a:rPr lang="en-US" altLang="zh-TW" baseline="-25000" dirty="0" smtClean="0">
                <a:solidFill>
                  <a:srgbClr val="0070C0"/>
                </a:solidFill>
              </a:rPr>
              <a:t>8</a:t>
            </a:r>
            <a:r>
              <a:rPr lang="en-US" altLang="zh-TW" dirty="0" smtClean="0"/>
              <a:t> =[4.69,  2.94]</a:t>
            </a:r>
            <a:r>
              <a:rPr lang="en-US" altLang="zh-TW" baseline="30000" dirty="0" smtClean="0"/>
              <a:t>t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0070C0"/>
                </a:solidFill>
              </a:rPr>
              <a:t>X</a:t>
            </a:r>
            <a:r>
              <a:rPr lang="en-US" altLang="zh-TW" baseline="-25000" dirty="0" smtClean="0">
                <a:solidFill>
                  <a:srgbClr val="0070C0"/>
                </a:solidFill>
              </a:rPr>
              <a:t>9</a:t>
            </a:r>
            <a:r>
              <a:rPr lang="en-US" altLang="zh-TW" dirty="0" smtClean="0"/>
              <a:t> =[5.02,  2.30]</a:t>
            </a:r>
            <a:r>
              <a:rPr lang="en-US" altLang="zh-TW" baseline="30000" dirty="0" smtClean="0"/>
              <a:t>t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0070C0"/>
                </a:solidFill>
              </a:rPr>
              <a:t>x</a:t>
            </a:r>
            <a:r>
              <a:rPr lang="en-US" altLang="zh-TW" baseline="-25000" dirty="0" smtClean="0">
                <a:solidFill>
                  <a:srgbClr val="0070C0"/>
                </a:solidFill>
              </a:rPr>
              <a:t>10</a:t>
            </a:r>
            <a:r>
              <a:rPr lang="en-US" altLang="zh-TW" baseline="-25000" dirty="0" smtClean="0"/>
              <a:t> </a:t>
            </a:r>
            <a:r>
              <a:rPr lang="en-US" altLang="zh-TW" dirty="0" smtClean="0"/>
              <a:t>=[5.05,  2.13]</a:t>
            </a:r>
            <a:r>
              <a:rPr lang="en-US" altLang="zh-TW" baseline="30000" dirty="0" smtClean="0"/>
              <a:t>t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zh-TW" b="1" dirty="0" smtClean="0"/>
              <a:t>  </a:t>
            </a:r>
            <a:r>
              <a:rPr lang="el-GR" altLang="zh-TW" b="1" dirty="0" smtClean="0">
                <a:solidFill>
                  <a:srgbClr val="7030A0"/>
                </a:solidFill>
              </a:rPr>
              <a:t>μ</a:t>
            </a:r>
            <a:r>
              <a:rPr lang="en-US" altLang="zh-TW" b="1" dirty="0" smtClean="0">
                <a:solidFill>
                  <a:srgbClr val="7030A0"/>
                </a:solidFill>
              </a:rPr>
              <a:t> </a:t>
            </a:r>
            <a:r>
              <a:rPr lang="en-US" altLang="zh-TW" dirty="0" smtClean="0">
                <a:solidFill>
                  <a:srgbClr val="7030A0"/>
                </a:solidFill>
              </a:rPr>
              <a:t>=[3.61,  2.37]</a:t>
            </a:r>
            <a:r>
              <a:rPr lang="en-US" altLang="zh-TW" baseline="30000" dirty="0" smtClean="0">
                <a:solidFill>
                  <a:srgbClr val="7030A0"/>
                </a:solidFill>
              </a:rPr>
              <a:t>t</a:t>
            </a:r>
          </a:p>
          <a:p>
            <a:pPr>
              <a:buNone/>
            </a:pPr>
            <a:endParaRPr lang="en-US" altLang="zh-TW" baseline="300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altLang="zh-TW" baseline="30000" dirty="0" smtClean="0">
                <a:solidFill>
                  <a:srgbClr val="7030A0"/>
                </a:solidFill>
              </a:rPr>
              <a:t>   </a:t>
            </a:r>
            <a:r>
              <a:rPr lang="en-US" altLang="zh-TW" dirty="0" smtClean="0">
                <a:solidFill>
                  <a:srgbClr val="7030A0"/>
                </a:solidFill>
              </a:rPr>
              <a:t>C = 1.9650   -0.4912</a:t>
            </a:r>
            <a:endParaRPr lang="en-US" altLang="zh-TW" dirty="0" smtClean="0">
              <a:solidFill>
                <a:srgbClr val="0000CC"/>
              </a:solidFill>
            </a:endParaRPr>
          </a:p>
          <a:p>
            <a:pPr>
              <a:buNone/>
            </a:pPr>
            <a:r>
              <a:rPr lang="en-US" altLang="zh-TW" dirty="0" smtClean="0">
                <a:solidFill>
                  <a:srgbClr val="7030A0"/>
                </a:solidFill>
              </a:rPr>
              <a:t>        -0.4912    0.4247</a:t>
            </a:r>
          </a:p>
          <a:p>
            <a:pPr>
              <a:buNone/>
            </a:pPr>
            <a:endParaRPr lang="en-US" altLang="zh-TW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altLang="zh-TW" dirty="0" smtClean="0">
                <a:solidFill>
                  <a:srgbClr val="7030A0"/>
                </a:solidFill>
              </a:rPr>
              <a:t>   </a:t>
            </a:r>
            <a:r>
              <a:rPr lang="el-GR" altLang="zh-TW" dirty="0" smtClean="0">
                <a:solidFill>
                  <a:srgbClr val="0000CC"/>
                </a:solidFill>
              </a:rPr>
              <a:t>λ</a:t>
            </a:r>
            <a:r>
              <a:rPr lang="en-US" altLang="zh-TW" baseline="-25000" dirty="0" smtClean="0">
                <a:solidFill>
                  <a:srgbClr val="0000CC"/>
                </a:solidFill>
              </a:rPr>
              <a:t>1 </a:t>
            </a:r>
            <a:r>
              <a:rPr lang="en-US" altLang="zh-TW" dirty="0" smtClean="0">
                <a:solidFill>
                  <a:srgbClr val="0000CC"/>
                </a:solidFill>
              </a:rPr>
              <a:t>=2.1083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7030A0"/>
                </a:solidFill>
              </a:rPr>
              <a:t>   </a:t>
            </a:r>
            <a:r>
              <a:rPr lang="el-GR" altLang="zh-TW" dirty="0" smtClean="0">
                <a:solidFill>
                  <a:srgbClr val="7030A0"/>
                </a:solidFill>
              </a:rPr>
              <a:t>λ</a:t>
            </a:r>
            <a:r>
              <a:rPr lang="en-US" altLang="zh-TW" baseline="-25000" dirty="0" smtClean="0">
                <a:solidFill>
                  <a:srgbClr val="7030A0"/>
                </a:solidFill>
              </a:rPr>
              <a:t>2 </a:t>
            </a:r>
            <a:r>
              <a:rPr lang="en-US" altLang="zh-TW" dirty="0" smtClean="0">
                <a:solidFill>
                  <a:srgbClr val="7030A0"/>
                </a:solidFill>
              </a:rPr>
              <a:t>=0.2814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7030A0"/>
                </a:solidFill>
              </a:rPr>
              <a:t>   </a:t>
            </a:r>
            <a:r>
              <a:rPr lang="en-US" altLang="zh-TW" b="1" dirty="0" smtClean="0">
                <a:solidFill>
                  <a:srgbClr val="0000CC"/>
                </a:solidFill>
              </a:rPr>
              <a:t>u</a:t>
            </a:r>
            <a:r>
              <a:rPr lang="en-US" altLang="zh-TW" baseline="-25000" dirty="0" smtClean="0">
                <a:solidFill>
                  <a:srgbClr val="0000CC"/>
                </a:solidFill>
              </a:rPr>
              <a:t>1 </a:t>
            </a:r>
            <a:r>
              <a:rPr lang="en-US" altLang="zh-TW" dirty="0" smtClean="0">
                <a:solidFill>
                  <a:srgbClr val="0000CC"/>
                </a:solidFill>
              </a:rPr>
              <a:t>=[0.9600, -0.2801]</a:t>
            </a:r>
            <a:r>
              <a:rPr lang="en-US" altLang="zh-TW" baseline="30000" dirty="0" smtClean="0">
                <a:solidFill>
                  <a:srgbClr val="0000CC"/>
                </a:solidFill>
              </a:rPr>
              <a:t>t  </a:t>
            </a:r>
            <a:endParaRPr lang="en-US" altLang="zh-TW" dirty="0" smtClean="0">
              <a:solidFill>
                <a:srgbClr val="0000CC"/>
              </a:solidFill>
            </a:endParaRPr>
          </a:p>
          <a:p>
            <a:pPr>
              <a:buNone/>
            </a:pPr>
            <a:r>
              <a:rPr lang="en-US" altLang="zh-TW" dirty="0" smtClean="0">
                <a:solidFill>
                  <a:srgbClr val="002060"/>
                </a:solidFill>
              </a:rPr>
              <a:t>   </a:t>
            </a:r>
            <a:r>
              <a:rPr lang="en-US" altLang="zh-TW" b="1" dirty="0" smtClean="0">
                <a:solidFill>
                  <a:srgbClr val="7030A0"/>
                </a:solidFill>
              </a:rPr>
              <a:t>u</a:t>
            </a:r>
            <a:r>
              <a:rPr lang="en-US" altLang="zh-TW" b="1" baseline="-25000" dirty="0" smtClean="0">
                <a:solidFill>
                  <a:srgbClr val="7030A0"/>
                </a:solidFill>
              </a:rPr>
              <a:t>2</a:t>
            </a:r>
            <a:r>
              <a:rPr lang="en-US" altLang="zh-TW" dirty="0" smtClean="0">
                <a:solidFill>
                  <a:srgbClr val="7030A0"/>
                </a:solidFill>
              </a:rPr>
              <a:t>=[0.2801,   0.9600]</a:t>
            </a:r>
            <a:r>
              <a:rPr lang="en-US" altLang="zh-TW" baseline="30000" dirty="0" smtClean="0">
                <a:solidFill>
                  <a:srgbClr val="7030A0"/>
                </a:solidFill>
              </a:rPr>
              <a:t>t</a:t>
            </a:r>
            <a:endParaRPr lang="zh-TW" alt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Results of Principal Projection</a:t>
            </a:r>
            <a:endParaRPr lang="zh-TW" altLang="en-US" dirty="0"/>
          </a:p>
        </p:txBody>
      </p:sp>
      <p:pic>
        <p:nvPicPr>
          <p:cNvPr id="9" name="內容版面配置區 8" descr="fig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8362" y="1295400"/>
            <a:ext cx="9162362" cy="5715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0000CC"/>
                </a:solidFill>
              </a:rPr>
              <a:t>Examples</a:t>
            </a:r>
            <a:endParaRPr lang="zh-TW" altLang="en-US" dirty="0">
              <a:solidFill>
                <a:srgbClr val="0000CC"/>
              </a:solidFill>
            </a:endParaRPr>
          </a:p>
        </p:txBody>
      </p:sp>
      <p:sp>
        <p:nvSpPr>
          <p:cNvPr id="17" name="文字版面配置區 1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FF6600"/>
                </a:solidFill>
              </a:rPr>
              <a:t>     1.    8OX data set</a:t>
            </a:r>
            <a:endParaRPr lang="zh-TW" altLang="en-US" dirty="0">
              <a:solidFill>
                <a:srgbClr val="FF6600"/>
              </a:solidFill>
            </a:endParaRPr>
          </a:p>
        </p:txBody>
      </p:sp>
      <p:sp>
        <p:nvSpPr>
          <p:cNvPr id="18" name="內容版面配置區 1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altLang="zh-TW" b="1" dirty="0" smtClean="0">
                <a:solidFill>
                  <a:srgbClr val="7030A0"/>
                </a:solidFill>
              </a:rPr>
              <a:t>8</a:t>
            </a:r>
            <a:r>
              <a:rPr lang="en-US" altLang="zh-TW" dirty="0" smtClean="0">
                <a:solidFill>
                  <a:srgbClr val="7030A0"/>
                </a:solidFill>
              </a:rPr>
              <a:t>: [11, 3, 2, 3, 10, 3, 2, 4]</a:t>
            </a:r>
          </a:p>
          <a:p>
            <a:pPr>
              <a:buNone/>
            </a:pPr>
            <a:r>
              <a:rPr lang="en-US" altLang="zh-TW" dirty="0" smtClean="0"/>
              <a:t>    The 8OX data set is derived from the Munson’s hand printed Fortran character set. Included are 15 patterns from each of the characters ‘8’, ‘O’, ‘X’. Each pattern consists of 8 feature measurements.</a:t>
            </a:r>
            <a:endParaRPr lang="zh-TW" altLang="en-US" dirty="0"/>
          </a:p>
        </p:txBody>
      </p:sp>
      <p:sp>
        <p:nvSpPr>
          <p:cNvPr id="19" name="文字版面配置區 1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FF6600"/>
                </a:solidFill>
              </a:rPr>
              <a:t>     2.   IMOX data set</a:t>
            </a:r>
            <a:endParaRPr lang="zh-TW" altLang="en-US" dirty="0">
              <a:solidFill>
                <a:srgbClr val="FF6600"/>
              </a:solidFill>
            </a:endParaRPr>
          </a:p>
        </p:txBody>
      </p:sp>
      <p:sp>
        <p:nvSpPr>
          <p:cNvPr id="20" name="內容版面配置區 1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en-US" altLang="zh-TW" b="1" dirty="0" smtClean="0">
                <a:solidFill>
                  <a:srgbClr val="006600"/>
                </a:solidFill>
              </a:rPr>
              <a:t>O</a:t>
            </a:r>
            <a:r>
              <a:rPr lang="en-US" altLang="zh-TW" dirty="0" smtClean="0">
                <a:solidFill>
                  <a:srgbClr val="006600"/>
                </a:solidFill>
              </a:rPr>
              <a:t>: [4, 5, 2, 3, 4, 6, 3, 6]</a:t>
            </a:r>
          </a:p>
          <a:p>
            <a:pPr>
              <a:buNone/>
            </a:pPr>
            <a:r>
              <a:rPr lang="en-US" altLang="zh-TW" dirty="0" smtClean="0"/>
              <a:t>    The IMOX data set contains 8 feature measurements on each character of ‘I’, ‘M’, ‘O’, ‘X’. It contains 192 patterns, 48 in each character. This data set is also derived from the Munson’s database.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撲面">
  <a:themeElements>
    <a:clrScheme name="灰階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暗香撲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撲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408</TotalTime>
  <Words>1301</Words>
  <Application>Microsoft Office PowerPoint</Application>
  <PresentationFormat>如螢幕大小 (4:3)</PresentationFormat>
  <Paragraphs>143</Paragraphs>
  <Slides>25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25</vt:i4>
      </vt:variant>
    </vt:vector>
  </HeadingPairs>
  <TitlesOfParts>
    <vt:vector size="27" baseType="lpstr">
      <vt:lpstr>暗香撲面</vt:lpstr>
      <vt:lpstr>Equation</vt:lpstr>
      <vt:lpstr>Principal Component Analysis and Linear Discriminant Analysis</vt:lpstr>
      <vt:lpstr>Outline</vt:lpstr>
      <vt:lpstr>Motivation</vt:lpstr>
      <vt:lpstr>Problem Statement</vt:lpstr>
      <vt:lpstr>The Solutions</vt:lpstr>
      <vt:lpstr>Computations</vt:lpstr>
      <vt:lpstr>An Example for Computations</vt:lpstr>
      <vt:lpstr>Results of Principal Projection</vt:lpstr>
      <vt:lpstr>Examples</vt:lpstr>
      <vt:lpstr>PowerPoint 簡報</vt:lpstr>
      <vt:lpstr>First and Second PCP for data8OX</vt:lpstr>
      <vt:lpstr>Third and Fourth PCP for data8OX</vt:lpstr>
      <vt:lpstr>First and Second PCP for dataIMOX</vt:lpstr>
      <vt:lpstr>Description of datairis</vt:lpstr>
      <vt:lpstr>First and Second PCP for datairis</vt:lpstr>
      <vt:lpstr>Example that PCP is Not Working</vt:lpstr>
      <vt:lpstr>Fundamentals of LDA</vt:lpstr>
      <vt:lpstr>Fisher’s Discriminant Ratio</vt:lpstr>
      <vt:lpstr>Fundamentals of LDA</vt:lpstr>
      <vt:lpstr>LDA and PCA on data8OX</vt:lpstr>
      <vt:lpstr>LDA and PCA on dataimox</vt:lpstr>
      <vt:lpstr>LDA and PCA on datairis</vt:lpstr>
      <vt:lpstr>Projection of First 3 Principal Components for data8OX</vt:lpstr>
      <vt:lpstr>pca8OX.m</vt:lpstr>
      <vt:lpstr>PCA.m</vt:lpstr>
    </vt:vector>
  </TitlesOfParts>
  <Company>NTHU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Principal Component Analysis and Linear Discriminant Analysis</dc:title>
  <dc:creator>CChen</dc:creator>
  <cp:lastModifiedBy>CChen</cp:lastModifiedBy>
  <cp:revision>54</cp:revision>
  <dcterms:created xsi:type="dcterms:W3CDTF">2012-06-19T03:16:02Z</dcterms:created>
  <dcterms:modified xsi:type="dcterms:W3CDTF">2016-03-22T08:43:04Z</dcterms:modified>
</cp:coreProperties>
</file>