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93" r:id="rId3"/>
    <p:sldId id="257" r:id="rId4"/>
    <p:sldId id="258" r:id="rId5"/>
    <p:sldId id="275" r:id="rId6"/>
    <p:sldId id="292" r:id="rId7"/>
    <p:sldId id="262" r:id="rId8"/>
    <p:sldId id="263" r:id="rId9"/>
    <p:sldId id="273" r:id="rId10"/>
    <p:sldId id="274" r:id="rId11"/>
    <p:sldId id="265" r:id="rId12"/>
    <p:sldId id="266" r:id="rId13"/>
    <p:sldId id="267" r:id="rId14"/>
    <p:sldId id="289" r:id="rId15"/>
    <p:sldId id="268" r:id="rId16"/>
    <p:sldId id="269" r:id="rId17"/>
    <p:sldId id="276" r:id="rId18"/>
    <p:sldId id="270" r:id="rId19"/>
    <p:sldId id="278" r:id="rId20"/>
    <p:sldId id="280" r:id="rId21"/>
    <p:sldId id="285" r:id="rId22"/>
    <p:sldId id="286" r:id="rId23"/>
    <p:sldId id="287" r:id="rId24"/>
    <p:sldId id="271" r:id="rId25"/>
    <p:sldId id="282" r:id="rId26"/>
    <p:sldId id="283" r:id="rId27"/>
    <p:sldId id="290" r:id="rId28"/>
    <p:sldId id="272" r:id="rId29"/>
    <p:sldId id="284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65954" autoAdjust="0"/>
  </p:normalViewPr>
  <p:slideViewPr>
    <p:cSldViewPr snapToGrid="0">
      <p:cViewPr>
        <p:scale>
          <a:sx n="52" d="100"/>
          <a:sy n="52" d="100"/>
        </p:scale>
        <p:origin x="-108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5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F18FD-E422-45DF-BA37-DDB7372DE9FA}" type="datetimeFigureOut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CC0BA-4598-4614-873E-3AE4508049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45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32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59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37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965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326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在還原的部分</a:t>
                </a:r>
                <a:endParaRPr lang="en-US" altLang="zh-TW" dirty="0" smtClean="0"/>
              </a:p>
              <a:p>
                <a:r>
                  <a:rPr lang="en-US" altLang="zh-TW" dirty="0" smtClean="0"/>
                  <a:t>1.</a:t>
                </a:r>
                <a:r>
                  <a:rPr lang="zh-TW" altLang="en-US" dirty="0" smtClean="0"/>
                  <a:t>收集到</a:t>
                </a:r>
                <a:r>
                  <a:rPr lang="en-US" altLang="zh-TW" dirty="0" smtClean="0"/>
                  <a:t>k</a:t>
                </a:r>
                <a:r>
                  <a:rPr lang="zh-TW" altLang="en-US" dirty="0" smtClean="0"/>
                  <a:t>張的</a:t>
                </a:r>
                <a:r>
                  <a:rPr lang="en-US" altLang="zh-TW" dirty="0" smtClean="0"/>
                  <a:t>shadow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images</a:t>
                </a:r>
              </a:p>
              <a:p>
                <a:endParaRPr lang="en-US" altLang="zh-TW" dirty="0" smtClean="0"/>
              </a:p>
              <a:p>
                <a:r>
                  <a:rPr lang="en-US" altLang="zh-TW" dirty="0" smtClean="0"/>
                  <a:t>2.</a:t>
                </a:r>
                <a:r>
                  <a:rPr lang="zh-TW" altLang="en-US" dirty="0" smtClean="0"/>
                  <a:t>使用中國餘式定理去還原對應的</a:t>
                </a:r>
                <a:r>
                  <a:rPr lang="en-US" altLang="zh-TW" dirty="0" smtClean="0"/>
                  <a:t>y</a:t>
                </a:r>
                <a:r>
                  <a:rPr lang="zh-TW" altLang="en-US" dirty="0" smtClean="0"/>
                  <a:t>值，接著因為剛剛有把</a:t>
                </a:r>
                <a:r>
                  <a:rPr lang="en-US" altLang="zh-TW" dirty="0" smtClean="0"/>
                  <a:t>pixel</a:t>
                </a:r>
                <a:r>
                  <a:rPr lang="zh-TW" altLang="en-US" dirty="0" smtClean="0"/>
                  <a:t>值分成</a:t>
                </a:r>
                <a:r>
                  <a:rPr lang="en-US" altLang="zh-TW" sz="120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≥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TW" altLang="en-US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TW" altLang="en-US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endParaRPr lang="en-US" altLang="zh-TW" sz="1200" baseline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TW" altLang="en-US" dirty="0" smtClean="0"/>
                  <a:t>所以在還原時我們求出</a:t>
                </a:r>
                <a:r>
                  <a:rPr lang="en-US" altLang="zh-TW" dirty="0" smtClean="0"/>
                  <a:t>random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integer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alpha</a:t>
                </a:r>
                <a:r>
                  <a:rPr lang="zh-TW" altLang="en-US" dirty="0" smtClean="0"/>
                  <a:t>來區分這兩種情形</a:t>
                </a:r>
                <a:endParaRPr lang="en-US" altLang="zh-TW" dirty="0" smtClean="0"/>
              </a:p>
              <a:p>
                <a:endParaRPr lang="en-US" altLang="zh-TW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 smtClean="0"/>
                  <a:t>3.</a:t>
                </a:r>
                <a:r>
                  <a:rPr lang="zh-TW" altLang="en-US" dirty="0" smtClean="0"/>
                  <a:t>如果</a:t>
                </a:r>
                <a:r>
                  <a:rPr lang="en-US" altLang="zh-TW" dirty="0" smtClean="0"/>
                  <a:t>alpha</a:t>
                </a:r>
                <a:r>
                  <a:rPr lang="zh-TW" altLang="en-US" dirty="0" smtClean="0"/>
                  <a:t>小於等於</a:t>
                </a:r>
                <a:r>
                  <a:rPr lang="en-US" altLang="zh-TW" dirty="0" smtClean="0"/>
                  <a:t>t</a:t>
                </a:r>
                <a:r>
                  <a:rPr lang="zh-TW" altLang="en-US" dirty="0" smtClean="0"/>
                  <a:t>，則</a:t>
                </a:r>
                <a:r>
                  <a:rPr lang="en-US" altLang="zh-TW" dirty="0" smtClean="0"/>
                  <a:t>pixel</a:t>
                </a:r>
                <a:r>
                  <a:rPr lang="zh-TW" altLang="en-US" dirty="0" smtClean="0"/>
                  <a:t>值為</a:t>
                </a: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TW" sz="1200" baseline="-25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+y</a:t>
                </a:r>
                <a:r>
                  <a:rPr lang="zh-TW" altLang="en-US" sz="1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itchFamily="18" charset="0"/>
                    <a:cs typeface="Times New Roman" pitchFamily="18" charset="0"/>
                  </a:rPr>
                  <a:t>mod m</a:t>
                </a:r>
                <a:r>
                  <a:rPr lang="en-US" altLang="zh-TW" sz="1200" baseline="-25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zh-TW" altLang="en-US" sz="1200" baseline="0" dirty="0" smtClean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altLang="zh-TW" sz="1200" baseline="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否則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</a:t>
                </a:r>
                <a:r>
                  <a:rPr lang="zh-TW" altLang="en-US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值為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TW" altLang="en-US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</a:t>
                </a:r>
                <a:r>
                  <a:rPr lang="zh-TW" altLang="en-US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m0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TW" altLang="en-US" dirty="0" smtClean="0"/>
                  <a:t>用這個方式則可以求得秘密影像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701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360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99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659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757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91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02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9049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615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339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869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9105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6838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64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51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41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742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47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569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636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C0BA-4598-4614-873E-3AE45080499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75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6B00-1D58-4496-A8AD-08316BB80E7A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ACF7-93A5-4E62-845C-9458AD2A54EA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6380-2825-4401-88AD-5B511E0AB6E6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B377-28BB-49E4-A8A5-4EDE96AA2026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D86C-E648-46C8-AD07-B34FE5FF2710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ACBC1-23FC-456F-8EB1-9937C8C7BAE4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AD38-98BB-4774-82C7-2E691B157352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B7E0-5AC4-481C-AFB4-5512C3628C1E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9876-62ED-4360-9A50-76A2E5046953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6BD7-8B8D-47BB-88D4-269CA21FF737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552EA-0E2C-4900-B8C2-7522A7AAF393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63D39A6-17C0-489F-BA63-BDC80F218BAD}" type="datetime1">
              <a:rPr lang="zh-TW" altLang="en-US" smtClean="0"/>
              <a:t>2017/11/20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E4DBDDB-1874-41E9-99BC-7FBB91C9044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5" Type="http://schemas.openxmlformats.org/officeDocument/2006/relationships/image" Target="../media/image5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0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9.png"/><Relationship Id="rId5" Type="http://schemas.openxmlformats.org/officeDocument/2006/relationships/image" Target="../media/image26.tiff"/><Relationship Id="rId15" Type="http://schemas.openxmlformats.org/officeDocument/2006/relationships/image" Target="../media/image43.tiff"/><Relationship Id="rId10" Type="http://schemas.openxmlformats.org/officeDocument/2006/relationships/image" Target="../media/image38.tiff"/><Relationship Id="rId4" Type="http://schemas.openxmlformats.org/officeDocument/2006/relationships/image" Target="../media/image25.png"/><Relationship Id="rId9" Type="http://schemas.openxmlformats.org/officeDocument/2006/relationships/image" Target="../media/image37.tiff"/><Relationship Id="rId14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12" Type="http://schemas.openxmlformats.org/officeDocument/2006/relationships/image" Target="../media/image5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11" Type="http://schemas.openxmlformats.org/officeDocument/2006/relationships/image" Target="../media/image54.png"/><Relationship Id="rId5" Type="http://schemas.openxmlformats.org/officeDocument/2006/relationships/image" Target="../media/image47.tiff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6.tiff"/><Relationship Id="rId9" Type="http://schemas.openxmlformats.org/officeDocument/2006/relationships/image" Target="../media/image52.png"/><Relationship Id="rId1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69.png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11" Type="http://schemas.openxmlformats.org/officeDocument/2006/relationships/image" Target="../media/image67.png"/><Relationship Id="rId5" Type="http://schemas.openxmlformats.org/officeDocument/2006/relationships/image" Target="../media/image61.tiff"/><Relationship Id="rId15" Type="http://schemas.openxmlformats.org/officeDocument/2006/relationships/image" Target="../media/image71.tiff"/><Relationship Id="rId10" Type="http://schemas.openxmlformats.org/officeDocument/2006/relationships/image" Target="../media/image66.png"/><Relationship Id="rId4" Type="http://schemas.openxmlformats.org/officeDocument/2006/relationships/image" Target="../media/image60.tiff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Image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Sharing Based on </a:t>
            </a:r>
            <a:r>
              <a:rPr lang="en-US" altLang="zh-TW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altLang="zh-TW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zh-TW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Chinese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Remainder Theorem</a:t>
            </a:r>
            <a:endParaRPr lang="zh-TW" altLang="zh-TW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zh-TW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TW" sz="32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Information Systems and Applications</a:t>
            </a:r>
          </a:p>
          <a:p>
            <a:pPr marL="0" indent="0" algn="ctr">
              <a:buNone/>
            </a:pPr>
            <a:r>
              <a:rPr lang="en-US" altLang="zh-TW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Computer Science</a:t>
            </a:r>
          </a:p>
          <a:p>
            <a:pPr marL="0" indent="0" algn="ctr">
              <a:buNone/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Tsing Hua University</a:t>
            </a:r>
          </a:p>
          <a:p>
            <a:pPr marL="0" indent="0" algn="ctr">
              <a:buNone/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Hsinchu, Taiwan 30013</a:t>
            </a:r>
          </a:p>
          <a:p>
            <a:pPr marL="0" indent="0" algn="ctr">
              <a:buNone/>
            </a:pPr>
            <a:r>
              <a:rPr lang="en-US" altLang="zh-TW" sz="32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http://www.cs.nthu.edu.tw/~cchen</a:t>
            </a:r>
          </a:p>
        </p:txBody>
      </p:sp>
    </p:spTree>
    <p:extLst>
      <p:ext uri="{BB962C8B-B14F-4D97-AF65-F5344CB8AC3E}">
        <p14:creationId xmlns:p14="http://schemas.microsoft.com/office/powerpoint/2010/main" val="36094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Review-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Thien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Lin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38200" y="1602307"/>
            <a:ext cx="7128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Collect any k shadow images. 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779114"/>
              </p:ext>
            </p:extLst>
          </p:nvPr>
        </p:nvGraphicFramePr>
        <p:xfrm>
          <a:off x="1433265" y="2625017"/>
          <a:ext cx="1276038" cy="11050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000"/>
                <a:gridCol w="422019"/>
                <a:gridCol w="422019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q(r</a:t>
                      </a:r>
                      <a:r>
                        <a:rPr lang="en-US" altLang="zh-TW" sz="12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131900" y="380398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Images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65271" y="2114035"/>
            <a:ext cx="140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Polynomial interpolation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501356"/>
              </p:ext>
            </p:extLst>
          </p:nvPr>
        </p:nvGraphicFramePr>
        <p:xfrm>
          <a:off x="3632259" y="2621534"/>
          <a:ext cx="1276038" cy="11050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000"/>
                <a:gridCol w="422019"/>
                <a:gridCol w="422019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</a:t>
                      </a:r>
                      <a:r>
                        <a:rPr lang="en-US" altLang="zh-TW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TW" sz="12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2629559" y="2937203"/>
            <a:ext cx="112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 </a:t>
            </a:r>
            <a:r>
              <a:rPr lang="zh-TW" altLang="en-US" b="1" dirty="0" smtClean="0"/>
              <a:t>．．．</a:t>
            </a:r>
            <a:endParaRPr lang="zh-TW" altLang="en-US" b="1" dirty="0"/>
          </a:p>
        </p:txBody>
      </p:sp>
      <p:sp>
        <p:nvSpPr>
          <p:cNvPr id="10" name="向右箭號 9"/>
          <p:cNvSpPr/>
          <p:nvPr/>
        </p:nvSpPr>
        <p:spPr>
          <a:xfrm>
            <a:off x="5372099" y="3037365"/>
            <a:ext cx="990600" cy="4550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359524" y="2990238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q(x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)≡a</a:t>
            </a:r>
            <a:r>
              <a:rPr lang="en-US" altLang="zh-TW" sz="28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+a</a:t>
            </a:r>
            <a:r>
              <a:rPr lang="en-US" altLang="zh-TW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+…+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800" baseline="-25000" dirty="0" smtClean="0">
                <a:latin typeface="Times New Roman" pitchFamily="18" charset="0"/>
                <a:cs typeface="Times New Roman" pitchFamily="18" charset="0"/>
              </a:rPr>
              <a:t>k-1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800" baseline="30000" dirty="0" smtClean="0">
                <a:latin typeface="Times New Roman" pitchFamily="18" charset="0"/>
                <a:cs typeface="Times New Roman" pitchFamily="18" charset="0"/>
              </a:rPr>
              <a:t>k-1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(mod 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251)</a:t>
            </a:r>
            <a:endParaRPr lang="zh-TW" altLang="zh-TW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向下箭號 11"/>
          <p:cNvSpPr/>
          <p:nvPr/>
        </p:nvSpPr>
        <p:spPr>
          <a:xfrm>
            <a:off x="7750968" y="3603536"/>
            <a:ext cx="432048" cy="4750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7296421" y="5622734"/>
            <a:ext cx="169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Permuted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931592"/>
              </p:ext>
            </p:extLst>
          </p:nvPr>
        </p:nvGraphicFramePr>
        <p:xfrm>
          <a:off x="6634843" y="4204092"/>
          <a:ext cx="3096345" cy="13393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9269"/>
                <a:gridCol w="619269"/>
                <a:gridCol w="619269"/>
                <a:gridCol w="619269"/>
                <a:gridCol w="619269"/>
              </a:tblGrid>
              <a:tr h="446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6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600" b="0" cap="none" spc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838200" y="2080829"/>
            <a:ext cx="370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08590" y="4204092"/>
            <a:ext cx="4261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Permute the 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pixels inversely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208314" y="4964777"/>
            <a:ext cx="3439647" cy="1290545"/>
            <a:chOff x="1439962" y="5241002"/>
            <a:chExt cx="3439647" cy="1290545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2" t="8584" r="17709" b="16136"/>
            <a:stretch/>
          </p:blipFill>
          <p:spPr>
            <a:xfrm>
              <a:off x="3662809" y="5241002"/>
              <a:ext cx="1216800" cy="1290545"/>
            </a:xfrm>
            <a:prstGeom prst="rect">
              <a:avLst/>
            </a:prstGeom>
          </p:spPr>
        </p:pic>
        <p:sp>
          <p:nvSpPr>
            <p:cNvPr id="19" name="燕尾形向右箭號 18"/>
            <p:cNvSpPr/>
            <p:nvPr/>
          </p:nvSpPr>
          <p:spPr>
            <a:xfrm>
              <a:off x="2801999" y="5760564"/>
              <a:ext cx="806079" cy="276790"/>
            </a:xfrm>
            <a:prstGeom prst="notchedRightArrow">
              <a:avLst/>
            </a:prstGeom>
            <a:solidFill>
              <a:srgbClr val="FF00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4"/>
            <a:srcRect l="34763" t="15317" r="34761" b="35733"/>
            <a:stretch/>
          </p:blipFill>
          <p:spPr>
            <a:xfrm>
              <a:off x="1439962" y="5288211"/>
              <a:ext cx="1216800" cy="1221496"/>
            </a:xfrm>
            <a:prstGeom prst="rect">
              <a:avLst/>
            </a:prstGeom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8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Review-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Thien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Lin</a:t>
            </a:r>
            <a:endParaRPr lang="zh-TW" altLang="en-US" dirty="0"/>
          </a:p>
        </p:txBody>
      </p:sp>
      <p:sp>
        <p:nvSpPr>
          <p:cNvPr id="11" name="內容版面配置區 2"/>
          <p:cNvSpPr>
            <a:spLocks noGrp="1"/>
          </p:cNvSpPr>
          <p:nvPr>
            <p:ph sz="quarter" idx="1"/>
          </p:nvPr>
        </p:nvSpPr>
        <p:spPr>
          <a:xfrm>
            <a:off x="838200" y="1578482"/>
            <a:ext cx="10058400" cy="46059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Distortion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 pixels whose gray values are larger than 250 to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250. 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sz="3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75889" y="4688544"/>
            <a:ext cx="169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Permuted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82635"/>
              </p:ext>
            </p:extLst>
          </p:nvPr>
        </p:nvGraphicFramePr>
        <p:xfrm>
          <a:off x="894367" y="3349197"/>
          <a:ext cx="3096345" cy="13393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9269"/>
                <a:gridCol w="619269"/>
                <a:gridCol w="619269"/>
                <a:gridCol w="619269"/>
                <a:gridCol w="619269"/>
              </a:tblGrid>
              <a:tr h="446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6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600" b="0" cap="none" spc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124864" y="3229480"/>
                <a:ext cx="348507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p&lt;250</a:t>
                </a:r>
                <a:r>
                  <a:rPr lang="zh-TW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store p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p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en-US" altLang="zh-TW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250</a:t>
                </a:r>
                <a:r>
                  <a:rPr lang="zh-TW" alt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altLang="zh-TW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store</a:t>
                </a:r>
                <a:r>
                  <a:rPr lang="zh-TW" alt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250</a:t>
                </a:r>
                <a:r>
                  <a:rPr lang="zh-TW" alt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p-250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864" y="3229480"/>
                <a:ext cx="3485072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1926" b="-48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弧形箭號 (下彎) 14"/>
          <p:cNvSpPr/>
          <p:nvPr/>
        </p:nvSpPr>
        <p:spPr>
          <a:xfrm>
            <a:off x="2718382" y="2603046"/>
            <a:ext cx="5747657" cy="71845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207026"/>
              </p:ext>
            </p:extLst>
          </p:nvPr>
        </p:nvGraphicFramePr>
        <p:xfrm>
          <a:off x="7547327" y="3349197"/>
          <a:ext cx="3189515" cy="14720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64028"/>
                <a:gridCol w="751115"/>
                <a:gridCol w="498566"/>
                <a:gridCol w="637903"/>
                <a:gridCol w="637903"/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zh-TW" altLang="en-US" sz="16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-250</a:t>
                      </a:r>
                      <a:endParaRPr lang="zh-TW" altLang="en-US" sz="1600" b="0" cap="none" spc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k-2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１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8359717" y="4786516"/>
            <a:ext cx="169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Array 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6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Remainder Theorem</a:t>
            </a:r>
            <a:endParaRPr lang="zh-TW" alt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m</a:t>
                </a:r>
                <a:r>
                  <a:rPr lang="en-US" altLang="zh-TW" sz="28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</a:t>
                </a:r>
                <a:r>
                  <a:rPr lang="en-US" altLang="zh-TW" sz="28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,…, </a:t>
                </a:r>
                <a:r>
                  <a:rPr lang="en-US" altLang="zh-TW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8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 integers</a:t>
                </a:r>
                <a:r>
                  <a:rPr lang="zh-TW" alt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US" altLang="zh-TW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gcd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altLang="zh-TW" sz="28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8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 whenever </a:t>
                </a:r>
                <a:r>
                  <a:rPr lang="en-US" altLang="zh-TW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j. There exists a unique solution x for the following simultaneous congruence equations in [0, m</a:t>
                </a:r>
                <a:r>
                  <a:rPr lang="en-US" altLang="zh-TW" sz="28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8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⋯</m:t>
                    </m:r>
                  </m:oMath>
                </a14:m>
                <a:r>
                  <a:rPr lang="en-US" altLang="zh-TW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8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4"/>
                <a:stretch>
                  <a:fillRect l="-647" t="-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255133"/>
              </p:ext>
            </p:extLst>
          </p:nvPr>
        </p:nvGraphicFramePr>
        <p:xfrm>
          <a:off x="5257798" y="3202231"/>
          <a:ext cx="2185930" cy="187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方程式" r:id="rId5" imgW="1054080" imgH="914400" progId="Equation.3">
                  <p:embed/>
                </p:oleObj>
              </mc:Choice>
              <mc:Fallback>
                <p:oleObj name="方程式" r:id="rId5" imgW="10540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798" y="3202231"/>
                        <a:ext cx="2185930" cy="187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-300789" y="10106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 for Chinese Remainder Theorem</a:t>
            </a:r>
            <a:endParaRPr lang="zh-TW" altLang="en-US" dirty="0">
              <a:solidFill>
                <a:srgbClr val="0000CC"/>
              </a:solidFill>
            </a:endParaRPr>
          </a:p>
        </p:txBody>
      </p:sp>
      <p:graphicFrame>
        <p:nvGraphicFramePr>
          <p:cNvPr id="8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186707"/>
              </p:ext>
            </p:extLst>
          </p:nvPr>
        </p:nvGraphicFramePr>
        <p:xfrm>
          <a:off x="1073012" y="3814478"/>
          <a:ext cx="664368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" name="方程式" r:id="rId4" imgW="2819160" imgH="203040" progId="Equation.3">
                  <p:embed/>
                </p:oleObj>
              </mc:Choice>
              <mc:Fallback>
                <p:oleObj name="方程式" r:id="rId4" imgW="28191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3012" y="3814478"/>
                        <a:ext cx="6643688" cy="5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779848"/>
              </p:ext>
            </p:extLst>
          </p:nvPr>
        </p:nvGraphicFramePr>
        <p:xfrm>
          <a:off x="1182740" y="4437731"/>
          <a:ext cx="55086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3" name="方程式" r:id="rId6" imgW="2336760" imgH="203040" progId="Equation.3">
                  <p:embed/>
                </p:oleObj>
              </mc:Choice>
              <mc:Fallback>
                <p:oleObj name="方程式" r:id="rId6" imgW="23367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2740" y="4437731"/>
                        <a:ext cx="5508625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內容版面配置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828436"/>
              </p:ext>
            </p:extLst>
          </p:nvPr>
        </p:nvGraphicFramePr>
        <p:xfrm>
          <a:off x="1116648" y="4935220"/>
          <a:ext cx="838993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" name="方程式" r:id="rId8" imgW="3441600" imgH="203040" progId="Equation.3">
                  <p:embed/>
                </p:oleObj>
              </mc:Choice>
              <mc:Fallback>
                <p:oleObj name="方程式" r:id="rId8" imgW="34416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6648" y="4935220"/>
                        <a:ext cx="8389937" cy="47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13</a:t>
            </a:fld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331330"/>
              </p:ext>
            </p:extLst>
          </p:nvPr>
        </p:nvGraphicFramePr>
        <p:xfrm>
          <a:off x="1128367" y="1766124"/>
          <a:ext cx="2185930" cy="187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" name="方程式" r:id="rId10" imgW="1054080" imgH="914400" progId="Equation.3">
                  <p:embed/>
                </p:oleObj>
              </mc:Choice>
              <mc:Fallback>
                <p:oleObj name="方程式" r:id="rId10" imgW="10540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367" y="1766124"/>
                        <a:ext cx="2185930" cy="187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22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Review-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Mignotte’s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Scheme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Asmuth’s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Scheme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14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64406"/>
              </p:ext>
            </p:extLst>
          </p:nvPr>
        </p:nvGraphicFramePr>
        <p:xfrm>
          <a:off x="1645421" y="1789611"/>
          <a:ext cx="8429174" cy="40385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14587"/>
                <a:gridCol w="4214587"/>
              </a:tblGrid>
              <a:tr h="11071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err="1" smtClean="0"/>
                        <a:t>Mignotte’s</a:t>
                      </a:r>
                      <a:r>
                        <a:rPr lang="en-US" altLang="zh-TW" sz="2400" dirty="0" smtClean="0"/>
                        <a:t> Scheme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err="1" smtClean="0"/>
                        <a:t>Asmuth’s</a:t>
                      </a:r>
                      <a:r>
                        <a:rPr lang="en-US" altLang="zh-TW" sz="2400" dirty="0" smtClean="0"/>
                        <a:t> Scheme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4077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200" dirty="0" err="1" smtClean="0">
                          <a:effectLst/>
                        </a:rPr>
                        <a:t>gcd</a:t>
                      </a:r>
                      <a:r>
                        <a:rPr lang="en-US" altLang="zh-TW" sz="1800" kern="1200" dirty="0" smtClean="0">
                          <a:effectLst/>
                        </a:rPr>
                        <a:t>(m</a:t>
                      </a:r>
                      <a:r>
                        <a:rPr lang="en-US" altLang="zh-TW" sz="1800" kern="1200" baseline="-25000" dirty="0" smtClean="0">
                          <a:effectLst/>
                        </a:rPr>
                        <a:t>i</a:t>
                      </a:r>
                      <a:r>
                        <a:rPr lang="en-US" altLang="zh-TW" sz="1800" kern="1200" dirty="0" smtClean="0">
                          <a:effectLst/>
                        </a:rPr>
                        <a:t>, </a:t>
                      </a:r>
                      <a:r>
                        <a:rPr lang="en-US" altLang="zh-TW" sz="1800" kern="1200" dirty="0" err="1" smtClean="0">
                          <a:effectLst/>
                        </a:rPr>
                        <a:t>m</a:t>
                      </a:r>
                      <a:r>
                        <a:rPr lang="en-US" altLang="zh-TW" sz="1800" kern="1200" baseline="-25000" dirty="0" err="1" smtClean="0">
                          <a:effectLst/>
                        </a:rPr>
                        <a:t>j</a:t>
                      </a:r>
                      <a:r>
                        <a:rPr lang="en-US" altLang="zh-TW" sz="1800" kern="1200" dirty="0" smtClean="0">
                          <a:effectLst/>
                        </a:rPr>
                        <a:t>)=1, for </a:t>
                      </a:r>
                    </a:p>
                    <a:p>
                      <a:pPr algn="ctr"/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err="1" smtClean="0">
                          <a:effectLst/>
                        </a:rPr>
                        <a:t>gcd</a:t>
                      </a:r>
                      <a:r>
                        <a:rPr lang="en-US" altLang="zh-TW" sz="1800" kern="1200" dirty="0" smtClean="0">
                          <a:effectLst/>
                        </a:rPr>
                        <a:t>(m</a:t>
                      </a:r>
                      <a:r>
                        <a:rPr lang="en-US" altLang="zh-TW" sz="1800" kern="1200" baseline="-25000" dirty="0" smtClean="0">
                          <a:effectLst/>
                        </a:rPr>
                        <a:t>i</a:t>
                      </a:r>
                      <a:r>
                        <a:rPr lang="en-US" altLang="zh-TW" sz="1800" kern="1200" dirty="0" smtClean="0">
                          <a:effectLst/>
                        </a:rPr>
                        <a:t>, </a:t>
                      </a:r>
                      <a:r>
                        <a:rPr lang="en-US" altLang="zh-TW" sz="1800" kern="1200" dirty="0" err="1" smtClean="0">
                          <a:effectLst/>
                        </a:rPr>
                        <a:t>m</a:t>
                      </a:r>
                      <a:r>
                        <a:rPr lang="en-US" altLang="zh-TW" sz="1800" kern="1200" baseline="-25000" dirty="0" err="1" smtClean="0">
                          <a:effectLst/>
                        </a:rPr>
                        <a:t>j</a:t>
                      </a:r>
                      <a:r>
                        <a:rPr lang="en-US" altLang="zh-TW" sz="1800" kern="1200" dirty="0" smtClean="0">
                          <a:effectLst/>
                        </a:rPr>
                        <a:t>)=1, for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effectLst/>
                        </a:rPr>
                        <a:t> </a:t>
                      </a:r>
                      <a:endParaRPr lang="zh-TW" alt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1851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618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CRT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CRT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764390"/>
              </p:ext>
            </p:extLst>
          </p:nvPr>
        </p:nvGraphicFramePr>
        <p:xfrm>
          <a:off x="4566424" y="2927395"/>
          <a:ext cx="1230086" cy="328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" name="方程式" r:id="rId4" imgW="761760" imgH="203040" progId="Equation.3">
                  <p:embed/>
                </p:oleObj>
              </mc:Choice>
              <mc:Fallback>
                <p:oleObj name="方程式" r:id="rId4" imgW="7617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6424" y="2927395"/>
                        <a:ext cx="1230086" cy="328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856930"/>
              </p:ext>
            </p:extLst>
          </p:nvPr>
        </p:nvGraphicFramePr>
        <p:xfrm>
          <a:off x="8798248" y="2938279"/>
          <a:ext cx="1287463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" name="方程式" r:id="rId6" imgW="787320" imgH="203040" progId="Equation.3">
                  <p:embed/>
                </p:oleObj>
              </mc:Choice>
              <mc:Fallback>
                <p:oleObj name="方程式" r:id="rId6" imgW="7873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98248" y="2938279"/>
                        <a:ext cx="1287463" cy="33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11364"/>
              </p:ext>
            </p:extLst>
          </p:nvPr>
        </p:nvGraphicFramePr>
        <p:xfrm>
          <a:off x="3103883" y="3422015"/>
          <a:ext cx="18637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" name="方程式" r:id="rId8" imgW="1218960" imgH="495000" progId="Equation.3">
                  <p:embed/>
                </p:oleObj>
              </mc:Choice>
              <mc:Fallback>
                <p:oleObj name="方程式" r:id="rId8" imgW="121896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03883" y="3422015"/>
                        <a:ext cx="1863725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494170"/>
              </p:ext>
            </p:extLst>
          </p:nvPr>
        </p:nvGraphicFramePr>
        <p:xfrm>
          <a:off x="7182170" y="3456940"/>
          <a:ext cx="2192338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" name="方程式" r:id="rId10" imgW="1460160" imgH="495000" progId="Equation.3">
                  <p:embed/>
                </p:oleObj>
              </mc:Choice>
              <mc:Fallback>
                <p:oleObj name="方程式" r:id="rId10" imgW="146016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82170" y="3456940"/>
                        <a:ext cx="2192338" cy="74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880066"/>
              </p:ext>
            </p:extLst>
          </p:nvPr>
        </p:nvGraphicFramePr>
        <p:xfrm>
          <a:off x="2857820" y="4501515"/>
          <a:ext cx="208597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1" name="方程式" r:id="rId12" imgW="838080" imgH="177480" progId="Equation.3">
                  <p:embed/>
                </p:oleObj>
              </mc:Choice>
              <mc:Fallback>
                <p:oleObj name="方程式" r:id="rId12" imgW="8380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57820" y="4501515"/>
                        <a:ext cx="2085975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23291"/>
              </p:ext>
            </p:extLst>
          </p:nvPr>
        </p:nvGraphicFramePr>
        <p:xfrm>
          <a:off x="6158233" y="4469765"/>
          <a:ext cx="35401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" name="方程式" r:id="rId14" imgW="1422360" imgH="203040" progId="Equation.3">
                  <p:embed/>
                </p:oleObj>
              </mc:Choice>
              <mc:Fallback>
                <p:oleObj name="方程式" r:id="rId14" imgW="14223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58233" y="4469765"/>
                        <a:ext cx="354012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1649053" y="4304211"/>
            <a:ext cx="8436657" cy="772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9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Review-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Ulutas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(Sharing)</a:t>
            </a:r>
            <a:endParaRPr lang="zh-TW" altLang="en-US" dirty="0"/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40287"/>
              </p:ext>
            </p:extLst>
          </p:nvPr>
        </p:nvGraphicFramePr>
        <p:xfrm>
          <a:off x="1299670" y="3431647"/>
          <a:ext cx="3096345" cy="13393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9269"/>
                <a:gridCol w="619269"/>
                <a:gridCol w="619269"/>
                <a:gridCol w="619269"/>
                <a:gridCol w="619269"/>
              </a:tblGrid>
              <a:tr h="446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6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600" b="0" cap="none" spc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cap="none" spc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6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zh-TW" altLang="en-US" sz="16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2223222" y="4774269"/>
            <a:ext cx="169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Secret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85459" y="1906369"/>
                <a:ext cx="9560769" cy="802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 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set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{m</a:t>
                </a:r>
                <a:r>
                  <a:rPr lang="en-US" altLang="zh-TW" sz="2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&lt;m</a:t>
                </a:r>
                <a:r>
                  <a:rPr lang="en-US" altLang="zh-TW" sz="2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&lt;…&lt;</a:t>
                </a:r>
                <a:r>
                  <a:rPr lang="en-US" altLang="zh-TW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 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satisfies </a:t>
                </a:r>
                <a:endParaRPr lang="en-US" altLang="zh-TW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gcd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altLang="zh-TW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2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) = 1, for 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altLang="zh-TW" sz="2200" dirty="0">
                    <a:latin typeface="Times New Roman" pitchFamily="18" charset="0"/>
                    <a:ea typeface="新細明體"/>
                    <a:cs typeface="Times New Roman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altLang="zh-TW" sz="2200" dirty="0" err="1">
                    <a:latin typeface="Times New Roman" pitchFamily="18" charset="0"/>
                    <a:ea typeface="新細明體"/>
                    <a:cs typeface="Times New Roman" pitchFamily="18" charset="0"/>
                  </a:rPr>
                  <a:t>j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altLang="zh-TW" sz="2200" dirty="0">
                    <a:latin typeface="Times New Roman" pitchFamily="18" charset="0"/>
                    <a:ea typeface="新細明體"/>
                    <a:cs typeface="Times New Roman" pitchFamily="18" charset="0"/>
                  </a:rPr>
                  <a:t>n </a:t>
                </a:r>
                <a:r>
                  <a:rPr lang="en-US" altLang="zh-TW" sz="2200" dirty="0" smtClean="0">
                    <a:latin typeface="Times New Roman" pitchFamily="18" charset="0"/>
                    <a:ea typeface="新細明體"/>
                    <a:cs typeface="Times New Roman" pitchFamily="18" charset="0"/>
                  </a:rPr>
                  <a:t>     </a:t>
                </a:r>
                <a:r>
                  <a:rPr lang="en-US" altLang="zh-TW" sz="2200" dirty="0">
                    <a:latin typeface="Times New Roman" pitchFamily="18" charset="0"/>
                    <a:ea typeface="新細明體"/>
                    <a:cs typeface="Times New Roman" pitchFamily="18" charset="0"/>
                  </a:rPr>
                  <a:t>(ii) 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=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ctrlPr>
                          <a:rPr lang="zh-TW" altLang="zh-TW" sz="22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zh-TW" sz="2200">
                            <a:latin typeface="Cambria Math"/>
                          </a:rPr>
                          <m:t>i</m:t>
                        </m:r>
                        <m:r>
                          <a:rPr lang="en-US" altLang="zh-TW" sz="220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sz="2200">
                            <a:latin typeface="Cambria Math"/>
                          </a:rPr>
                          <m:t>k</m:t>
                        </m:r>
                      </m:sup>
                      <m:e>
                        <m:sSub>
                          <m:sSubPr>
                            <m:ctrlPr>
                              <a:rPr lang="zh-TW" altLang="zh-TW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/>
                              </a:rPr>
                              <m:t>i</m:t>
                            </m:r>
                          </m:sub>
                        </m:sSub>
                      </m:e>
                    </m:nary>
                  </m:oMath>
                </a14:m>
                <a:r>
                  <a:rPr lang="zh-TW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＞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altLang="zh-TW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ctrlPr>
                          <a:rPr lang="zh-TW" altLang="zh-TW" sz="22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zh-TW" sz="2200">
                            <a:latin typeface="Cambria Math"/>
                          </a:rPr>
                          <m:t>i</m:t>
                        </m:r>
                        <m:r>
                          <a:rPr lang="en-US" altLang="zh-TW" sz="220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sz="2200">
                            <a:latin typeface="Cambria Math"/>
                          </a:rPr>
                          <m:t>k</m:t>
                        </m:r>
                        <m:r>
                          <a:rPr lang="en-US" altLang="zh-TW" sz="2200" i="1">
                            <a:latin typeface="Cambria Math"/>
                          </a:rPr>
                          <m:t>−</m:t>
                        </m:r>
                        <m:r>
                          <a:rPr lang="en-US" altLang="zh-TW" sz="2200">
                            <a:latin typeface="Cambria Math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zh-TW" altLang="zh-TW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/>
                              </a:rPr>
                              <m:t>n</m:t>
                            </m:r>
                            <m:r>
                              <a:rPr lang="en-US" altLang="zh-TW" sz="2200" i="1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/>
                              </a:rPr>
                              <m:t>i</m:t>
                            </m:r>
                            <m:r>
                              <a:rPr lang="en-US" altLang="zh-TW" sz="2200">
                                <a:latin typeface="Cambria Math"/>
                              </a:rPr>
                              <m:t>+1</m:t>
                            </m:r>
                          </m:sub>
                        </m:sSub>
                      </m:e>
                    </m:nary>
                  </m:oMath>
                </a14:m>
                <a:endParaRPr lang="zh-TW" alt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459" y="1906369"/>
                <a:ext cx="9560769" cy="802143"/>
              </a:xfrm>
              <a:prstGeom prst="rect">
                <a:avLst/>
              </a:prstGeom>
              <a:blipFill rotWithShape="1">
                <a:blip r:embed="rId3"/>
                <a:stretch>
                  <a:fillRect l="-765" t="-22137" b="-103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21"/>
          <p:cNvSpPr txBox="1"/>
          <p:nvPr/>
        </p:nvSpPr>
        <p:spPr>
          <a:xfrm>
            <a:off x="1085459" y="2725975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弧形箭號 (下彎) 22"/>
          <p:cNvSpPr/>
          <p:nvPr/>
        </p:nvSpPr>
        <p:spPr>
          <a:xfrm>
            <a:off x="4049486" y="2758909"/>
            <a:ext cx="2677886" cy="637711"/>
          </a:xfrm>
          <a:prstGeom prst="curvedDownArrow">
            <a:avLst>
              <a:gd name="adj1" fmla="val 25000"/>
              <a:gd name="adj2" fmla="val 50000"/>
              <a:gd name="adj3" fmla="val 301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295460" y="3330429"/>
                <a:ext cx="461054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p 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If p &lt; m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=p-m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TW" sz="2000" i="1" dirty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y 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p+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TW" sz="2000" i="1" dirty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zh-TW" altLang="en-US" sz="2000" i="1" smtClean="0">
                        <a:latin typeface="Cambria Math" panose="02040503050406030204" pitchFamily="18" charset="0"/>
                        <a:ea typeface="Cambria Math"/>
                      </a:rPr>
                      <m:t>𝛼</m:t>
                    </m:r>
                    <m:r>
                      <a:rPr lang="en-US" altLang="zh-TW" sz="2000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 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t+1</a:t>
                </a:r>
                <a:r>
                  <a:rPr lang="en-US" altLang="zh-TW" sz="20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zh-TW" altLang="en-US" sz="2000" i="1">
                        <a:latin typeface="Cambria Math" panose="02040503050406030204" pitchFamily="18" charset="0"/>
                        <a:ea typeface="Cambria Math"/>
                      </a:rPr>
                      <m:t>𝛼</m:t>
                    </m:r>
                  </m:oMath>
                </a14:m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&lt;m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*…*</a:t>
                </a:r>
                <a:r>
                  <a:rPr lang="en-US" altLang="zh-TW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zh-TW" sz="2000" b="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000" b="0" dirty="0" smtClean="0"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∈[0,</m:t>
                    </m:r>
                    <m:sSub>
                      <m:sSubPr>
                        <m:ctrlPr>
                          <a:rPr lang="en-US" altLang="zh-TW" sz="2000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000" b="0" i="1" smtClean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TW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460" y="3330429"/>
                <a:ext cx="4610540" cy="1323439"/>
              </a:xfrm>
              <a:prstGeom prst="rect">
                <a:avLst/>
              </a:prstGeom>
              <a:blipFill rotWithShape="1">
                <a:blip r:embed="rId4"/>
                <a:stretch>
                  <a:fillRect l="-1455" t="-2304" b="-27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向下箭號 24"/>
          <p:cNvSpPr/>
          <p:nvPr/>
        </p:nvSpPr>
        <p:spPr>
          <a:xfrm>
            <a:off x="7022630" y="4653868"/>
            <a:ext cx="432048" cy="324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5380182" y="4847275"/>
            <a:ext cx="421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≡ y mod m</a:t>
            </a:r>
            <a:r>
              <a:rPr lang="en-US" altLang="zh-TW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for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=1,2,…n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15523"/>
              </p:ext>
            </p:extLst>
          </p:nvPr>
        </p:nvGraphicFramePr>
        <p:xfrm>
          <a:off x="5376460" y="5541311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39285"/>
              </p:ext>
            </p:extLst>
          </p:nvPr>
        </p:nvGraphicFramePr>
        <p:xfrm>
          <a:off x="6672604" y="5541311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83295"/>
              </p:ext>
            </p:extLst>
          </p:nvPr>
        </p:nvGraphicFramePr>
        <p:xfrm>
          <a:off x="8976860" y="5541311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文字方塊 29"/>
          <p:cNvSpPr txBox="1"/>
          <p:nvPr/>
        </p:nvSpPr>
        <p:spPr>
          <a:xfrm>
            <a:off x="7454678" y="6364231"/>
            <a:ext cx="198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805059" y="5711548"/>
            <a:ext cx="971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 </a:t>
            </a:r>
            <a:r>
              <a:rPr lang="zh-TW" altLang="en-US" sz="1600" b="1" dirty="0"/>
              <a:t>．．．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2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Review-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Ulutas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(Revealing)</a:t>
            </a:r>
            <a:endParaRPr lang="zh-TW" altLang="en-US" dirty="0"/>
          </a:p>
        </p:txBody>
      </p:sp>
      <p:graphicFrame>
        <p:nvGraphicFramePr>
          <p:cNvPr id="20" name="物件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14359"/>
              </p:ext>
            </p:extLst>
          </p:nvPr>
        </p:nvGraphicFramePr>
        <p:xfrm>
          <a:off x="5153238" y="3264669"/>
          <a:ext cx="1368916" cy="102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方程式" r:id="rId4" imgW="634725" imgH="482391" progId="Equation.3">
                  <p:embed/>
                </p:oleObj>
              </mc:Choice>
              <mc:Fallback>
                <p:oleObj name="方程式" r:id="rId4" imgW="634725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238" y="3264669"/>
                        <a:ext cx="1368916" cy="1025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字方塊 20"/>
          <p:cNvSpPr txBox="1"/>
          <p:nvPr/>
        </p:nvSpPr>
        <p:spPr>
          <a:xfrm rot="5400000">
            <a:off x="472135" y="4181595"/>
            <a:ext cx="971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 </a:t>
            </a:r>
            <a:r>
              <a:rPr lang="zh-TW" altLang="en-US" sz="1600" b="1" dirty="0"/>
              <a:t>．．．</a:t>
            </a: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966790"/>
              </p:ext>
            </p:extLst>
          </p:nvPr>
        </p:nvGraphicFramePr>
        <p:xfrm>
          <a:off x="493373" y="1990156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07140"/>
              </p:ext>
            </p:extLst>
          </p:nvPr>
        </p:nvGraphicFramePr>
        <p:xfrm>
          <a:off x="493373" y="3024714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281109"/>
              </p:ext>
            </p:extLst>
          </p:nvPr>
        </p:nvGraphicFramePr>
        <p:xfrm>
          <a:off x="493373" y="4713514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文字方塊 24"/>
          <p:cNvSpPr txBox="1"/>
          <p:nvPr/>
        </p:nvSpPr>
        <p:spPr>
          <a:xfrm>
            <a:off x="238881" y="5704763"/>
            <a:ext cx="177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向下箭號 25"/>
          <p:cNvSpPr/>
          <p:nvPr/>
        </p:nvSpPr>
        <p:spPr>
          <a:xfrm rot="16200000">
            <a:off x="1905835" y="3395814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2854020" y="3495332"/>
            <a:ext cx="128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CRT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向下箭號 27"/>
          <p:cNvSpPr/>
          <p:nvPr/>
        </p:nvSpPr>
        <p:spPr>
          <a:xfrm rot="16200000">
            <a:off x="4508395" y="3395814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下箭號 28"/>
          <p:cNvSpPr/>
          <p:nvPr/>
        </p:nvSpPr>
        <p:spPr>
          <a:xfrm rot="14802083">
            <a:off x="6766111" y="3164980"/>
            <a:ext cx="576849" cy="660703"/>
          </a:xfrm>
          <a:prstGeom prst="downArrow">
            <a:avLst>
              <a:gd name="adj1" fmla="val 28721"/>
              <a:gd name="adj2" fmla="val 469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下箭號 29"/>
          <p:cNvSpPr/>
          <p:nvPr/>
        </p:nvSpPr>
        <p:spPr>
          <a:xfrm rot="18187059">
            <a:off x="6808773" y="3956773"/>
            <a:ext cx="576849" cy="660703"/>
          </a:xfrm>
          <a:prstGeom prst="downArrow">
            <a:avLst>
              <a:gd name="adj1" fmla="val 28721"/>
              <a:gd name="adj2" fmla="val 469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7620782" y="2750593"/>
                <a:ext cx="24376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sz="22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zh-TW" altLang="en-US" sz="220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endParaRPr lang="en-US" altLang="zh-TW" sz="220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</a:t>
                </a:r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200" baseline="-25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+y mod m</a:t>
                </a:r>
                <a:r>
                  <a:rPr lang="en-US" altLang="zh-TW" sz="2200" baseline="-25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altLang="zh-TW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782" y="2750593"/>
                <a:ext cx="2437617" cy="769441"/>
              </a:xfrm>
              <a:prstGeom prst="rect">
                <a:avLst/>
              </a:prstGeom>
              <a:blipFill rotWithShape="0">
                <a:blip r:embed="rId6"/>
                <a:stretch>
                  <a:fillRect l="-3250" t="-5556" b="-158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字方塊 31"/>
          <p:cNvSpPr txBox="1"/>
          <p:nvPr/>
        </p:nvSpPr>
        <p:spPr>
          <a:xfrm>
            <a:off x="7620782" y="4204017"/>
            <a:ext cx="243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Else</a:t>
            </a:r>
          </a:p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= y mod m</a:t>
            </a:r>
            <a:r>
              <a:rPr lang="en-US" altLang="zh-TW" sz="22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zh-TW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>
              <a:xfrm>
                <a:off x="2618727" y="5055805"/>
                <a:ext cx="4610540" cy="150810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p 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TW" sz="20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If p &lt; m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=p-m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TW" sz="2000" i="1" dirty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y 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p+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altLang="zh-TW" sz="2000" i="1" dirty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zh-TW" altLang="en-US" sz="2000" i="1" smtClean="0">
                        <a:latin typeface="Cambria Math" panose="02040503050406030204" pitchFamily="18" charset="0"/>
                        <a:ea typeface="Cambria Math"/>
                      </a:rPr>
                      <m:t>𝛼</m:t>
                    </m:r>
                    <m:r>
                      <a:rPr lang="en-US" altLang="zh-TW" sz="2000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             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t+1</a:t>
                </a:r>
                <a:r>
                  <a:rPr lang="en-US" altLang="zh-TW" sz="200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zh-TW" altLang="en-US" sz="2000" i="1">
                        <a:latin typeface="Cambria Math" panose="02040503050406030204" pitchFamily="18" charset="0"/>
                        <a:ea typeface="Cambria Math"/>
                      </a:rPr>
                      <m:t>𝛼</m:t>
                    </m:r>
                  </m:oMath>
                </a14:m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&lt;m</a:t>
                </a:r>
                <a:r>
                  <a:rPr lang="en-US" altLang="zh-TW" sz="2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*…*</a:t>
                </a:r>
                <a:r>
                  <a:rPr lang="en-US" altLang="zh-TW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0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zh-TW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∈[0,</m:t>
                    </m:r>
                    <m:sSub>
                      <m:sSubPr>
                        <m:ctrlPr>
                          <a:rPr lang="en-US" altLang="zh-TW" sz="2000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zh-TW" alt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727" y="5055805"/>
                <a:ext cx="4610540" cy="1508105"/>
              </a:xfrm>
              <a:prstGeom prst="rect">
                <a:avLst/>
              </a:prstGeom>
              <a:blipFill rotWithShape="0">
                <a:blip r:embed="rId7"/>
                <a:stretch>
                  <a:fillRect l="-1319" t="-1600"/>
                </a:stretch>
              </a:blipFill>
              <a:ln w="127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Proposed Method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1560022"/>
            <a:ext cx="7726680" cy="4347556"/>
          </a:xfrm>
        </p:spPr>
      </p:pic>
      <p:sp>
        <p:nvSpPr>
          <p:cNvPr id="3" name="文字方塊 2"/>
          <p:cNvSpPr txBox="1"/>
          <p:nvPr/>
        </p:nvSpPr>
        <p:spPr>
          <a:xfrm>
            <a:off x="6400800" y="6611779"/>
            <a:ext cx="6017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https://lh4.ggpht.com/T7Qsp9L8qYLtaLk4-4Zgt8Nwy_FfvnDdxSL8c3BSF2Lk5X-CKjfxGjhbfbyHy5iHsB3YRA=s151</a:t>
            </a:r>
            <a:endParaRPr lang="zh-TW" altLang="en-US" sz="10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4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Proposed Method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79825" y="1733275"/>
            <a:ext cx="10363200" cy="4572000"/>
          </a:xfrm>
        </p:spPr>
        <p:txBody>
          <a:bodyPr/>
          <a:lstStyle/>
          <a:p>
            <a:r>
              <a:rPr lang="en-US" altLang="zh-TW" dirty="0"/>
              <a:t>Based on </a:t>
            </a:r>
            <a:r>
              <a:rPr lang="en-US" altLang="zh-TW" dirty="0" err="1"/>
              <a:t>Ulutas</a:t>
            </a:r>
            <a:r>
              <a:rPr lang="en-US" altLang="zh-TW" dirty="0"/>
              <a:t> scheme [Ulut2009], we proposed a method which uses the color image as the secret image</a:t>
            </a:r>
            <a:r>
              <a:rPr lang="en-US" altLang="zh-TW" dirty="0" smtClean="0"/>
              <a:t>.</a:t>
            </a:r>
          </a:p>
          <a:p>
            <a:r>
              <a:rPr lang="en-US" altLang="zh-TW" dirty="0"/>
              <a:t>T</a:t>
            </a:r>
            <a:r>
              <a:rPr lang="en-US" altLang="zh-TW" dirty="0" smtClean="0"/>
              <a:t>here </a:t>
            </a:r>
            <a:r>
              <a:rPr lang="en-US" altLang="zh-TW" dirty="0"/>
              <a:t>are three values R, G, and B in each pixel of the color image, we need to compute these three values respectively</a:t>
            </a:r>
            <a:r>
              <a:rPr lang="en-US" altLang="zh-TW" dirty="0" smtClean="0"/>
              <a:t>.</a:t>
            </a:r>
          </a:p>
          <a:p>
            <a:r>
              <a:rPr lang="en-US" altLang="zh-TW" dirty="0"/>
              <a:t>To strengthen the robustness and the reliability of our method, we </a:t>
            </a:r>
            <a:r>
              <a:rPr lang="en-US" altLang="zh-TW" dirty="0" smtClean="0"/>
              <a:t>encrypt </a:t>
            </a:r>
            <a:r>
              <a:rPr lang="en-US" altLang="zh-TW" dirty="0"/>
              <a:t>the </a:t>
            </a:r>
            <a:r>
              <a:rPr lang="en-US" altLang="zh-TW" dirty="0" smtClean="0"/>
              <a:t>secret values </a:t>
            </a:r>
            <a:r>
              <a:rPr lang="en-US" altLang="zh-TW" dirty="0"/>
              <a:t>using the simple exclusive-or (XOR) cipher with a 24-bit long </a:t>
            </a:r>
            <a:r>
              <a:rPr lang="en-US" altLang="zh-TW" dirty="0" smtClean="0"/>
              <a:t>key.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739767"/>
              </p:ext>
            </p:extLst>
          </p:nvPr>
        </p:nvGraphicFramePr>
        <p:xfrm>
          <a:off x="2140168" y="4616327"/>
          <a:ext cx="518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/>
                <a:gridCol w="648000"/>
                <a:gridCol w="648000"/>
                <a:gridCol w="648000"/>
                <a:gridCol w="648000"/>
                <a:gridCol w="648000"/>
                <a:gridCol w="648000"/>
                <a:gridCol w="6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893682" y="5493906"/>
            <a:ext cx="3167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+random integer</a:t>
            </a:r>
            <a:r>
              <a:rPr lang="zh-TW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shares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7345939" y="4821946"/>
            <a:ext cx="544285" cy="16328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7863771" y="4724465"/>
            <a:ext cx="2503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Last significant bit 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弧形箭號 (上彎) 7"/>
          <p:cNvSpPr/>
          <p:nvPr/>
        </p:nvSpPr>
        <p:spPr>
          <a:xfrm>
            <a:off x="2425596" y="4979788"/>
            <a:ext cx="4267200" cy="549730"/>
          </a:xfrm>
          <a:prstGeom prst="curvedUpArrow">
            <a:avLst>
              <a:gd name="adj1" fmla="val 28898"/>
              <a:gd name="adj2" fmla="val 87219"/>
              <a:gd name="adj3" fmla="val 25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9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Sharing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/>
          <p:cNvGrpSpPr>
            <a:grpSpLocks noChangeAspect="1"/>
          </p:cNvGrpSpPr>
          <p:nvPr/>
        </p:nvGrpSpPr>
        <p:grpSpPr>
          <a:xfrm>
            <a:off x="2213796" y="1536655"/>
            <a:ext cx="7416900" cy="4509708"/>
            <a:chOff x="-12828" y="953772"/>
            <a:chExt cx="5413503" cy="2827653"/>
          </a:xfrm>
        </p:grpSpPr>
        <p:sp>
          <p:nvSpPr>
            <p:cNvPr id="5" name="矩形 4"/>
            <p:cNvSpPr/>
            <p:nvPr/>
          </p:nvSpPr>
          <p:spPr>
            <a:xfrm>
              <a:off x="28575" y="953772"/>
              <a:ext cx="1857375" cy="5048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Original Secret image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8575" y="1924050"/>
              <a:ext cx="1857375" cy="5048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Encryption with XOR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-12828" y="3276600"/>
              <a:ext cx="5413503" cy="504825"/>
              <a:chOff x="-79503" y="0"/>
              <a:chExt cx="5413503" cy="50482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-79503" y="0"/>
                <a:ext cx="5413503" cy="5048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200" kern="10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 </a:t>
                </a:r>
                <a:endPara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-38100" y="76200"/>
                <a:ext cx="1362075" cy="3524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kern="1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Shadow image 1</a:t>
                </a:r>
                <a:endParaRPr lang="zh-TW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409700" y="78010"/>
                <a:ext cx="1323975" cy="3601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kern="1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Shadow image 2</a:t>
                </a:r>
                <a:endParaRPr lang="zh-TW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733676" y="85725"/>
                <a:ext cx="1247775" cy="3524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200" kern="10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………………</a:t>
                </a:r>
                <a:endPara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3884879" y="85725"/>
                <a:ext cx="1382446" cy="3524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kern="1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Shadow image n</a:t>
                </a:r>
                <a:endParaRPr lang="zh-TW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8" name="橢圓 7"/>
            <p:cNvSpPr/>
            <p:nvPr/>
          </p:nvSpPr>
          <p:spPr>
            <a:xfrm>
              <a:off x="2019300" y="2543175"/>
              <a:ext cx="2543175" cy="5524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Sharing scheme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9" name="向下箭號 8"/>
            <p:cNvSpPr/>
            <p:nvPr/>
          </p:nvSpPr>
          <p:spPr>
            <a:xfrm>
              <a:off x="809625" y="1495425"/>
              <a:ext cx="219075" cy="4191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0" name="向下箭號 9"/>
            <p:cNvSpPr/>
            <p:nvPr/>
          </p:nvSpPr>
          <p:spPr>
            <a:xfrm>
              <a:off x="819150" y="2447925"/>
              <a:ext cx="228600" cy="8001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1" name="向左箭號 10"/>
            <p:cNvSpPr/>
            <p:nvPr/>
          </p:nvSpPr>
          <p:spPr>
            <a:xfrm>
              <a:off x="1019175" y="2714625"/>
              <a:ext cx="933450" cy="209550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4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Illustration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43" y="1447800"/>
            <a:ext cx="8414114" cy="4572000"/>
          </a:xfrm>
        </p:spPr>
      </p:pic>
    </p:spTree>
    <p:extLst>
      <p:ext uri="{BB962C8B-B14F-4D97-AF65-F5344CB8AC3E}">
        <p14:creationId xmlns:p14="http://schemas.microsoft.com/office/powerpoint/2010/main" val="2375292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Revealing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82875" y="1417638"/>
            <a:ext cx="7806816" cy="5003392"/>
            <a:chOff x="-81035" y="0"/>
            <a:chExt cx="5424560" cy="2995276"/>
          </a:xfrm>
        </p:grpSpPr>
        <p:grpSp>
          <p:nvGrpSpPr>
            <p:cNvPr id="5" name="群組 4"/>
            <p:cNvGrpSpPr/>
            <p:nvPr/>
          </p:nvGrpSpPr>
          <p:grpSpPr>
            <a:xfrm>
              <a:off x="-81035" y="0"/>
              <a:ext cx="5424560" cy="535940"/>
              <a:chOff x="-90560" y="0"/>
              <a:chExt cx="5424560" cy="504825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90560" y="0"/>
                <a:ext cx="5424560" cy="5048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200" kern="10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 </a:t>
                </a:r>
                <a:endPara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矩形 14"/>
                  <p:cNvSpPr/>
                  <p:nvPr/>
                </p:nvSpPr>
                <p:spPr>
                  <a:xfrm>
                    <a:off x="-39482" y="76200"/>
                    <a:ext cx="1363456" cy="35242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Shadow</m:t>
                          </m:r>
                          <m: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image</m:t>
                          </m:r>
                          <m: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 </m:t>
                          </m:r>
                          <m:sSub>
                            <m:sSubPr>
                              <m:ctrlPr>
                                <a:rPr lang="zh-TW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anose="02020500000000000000" pitchFamily="18" charset="-12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anose="02020500000000000000" pitchFamily="18" charset="-12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TW" kern="100" dirty="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15" name="矩形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9482" y="76200"/>
                    <a:ext cx="1363456" cy="35242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矩形 15"/>
                  <p:cNvSpPr/>
                  <p:nvPr/>
                </p:nvSpPr>
                <p:spPr>
                  <a:xfrm>
                    <a:off x="1409700" y="85725"/>
                    <a:ext cx="1349933" cy="35242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Shadow</m:t>
                          </m:r>
                          <m: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image</m:t>
                          </m:r>
                          <m: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 </m:t>
                          </m:r>
                          <m:sSub>
                            <m:sSubPr>
                              <m:ctrlPr>
                                <a:rPr lang="zh-TW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anose="02020500000000000000" pitchFamily="18" charset="-12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anose="02020500000000000000" pitchFamily="18" charset="-12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TW" kern="100" dirty="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16" name="矩形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09700" y="85725"/>
                    <a:ext cx="1349933" cy="35242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矩形 16"/>
              <p:cNvSpPr/>
              <p:nvPr/>
            </p:nvSpPr>
            <p:spPr>
              <a:xfrm>
                <a:off x="2733675" y="85725"/>
                <a:ext cx="1247775" cy="3524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200" kern="10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.…………</a:t>
                </a:r>
                <a:endParaRPr lang="zh-TW" sz="1200" kern="10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 17"/>
                  <p:cNvSpPr/>
                  <p:nvPr/>
                </p:nvSpPr>
                <p:spPr>
                  <a:xfrm>
                    <a:off x="3832286" y="85725"/>
                    <a:ext cx="1435039" cy="35242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Shadow</m:t>
                          </m:r>
                          <m: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image</m:t>
                          </m:r>
                          <m:r>
                            <a:rPr lang="en-US" kern="1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 </m:t>
                          </m:r>
                          <m:sSub>
                            <m:sSubPr>
                              <m:ctrlPr>
                                <a:rPr lang="zh-TW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anose="02020500000000000000" pitchFamily="18" charset="-12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i="1" kern="10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anose="02020500000000000000" pitchFamily="18" charset="-12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zh-TW" kern="100" dirty="0">
                      <a:effectLst/>
                      <a:latin typeface="Times New Roman" panose="02020603050405020304" pitchFamily="18" charset="0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18" name="矩形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2286" y="85725"/>
                    <a:ext cx="1435039" cy="35242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橢圓 5"/>
            <p:cNvSpPr/>
            <p:nvPr/>
          </p:nvSpPr>
          <p:spPr>
            <a:xfrm>
              <a:off x="1905000" y="638175"/>
              <a:ext cx="3246199" cy="54292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Chinese Remainder Theorem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>
              <a:off x="704850" y="561975"/>
              <a:ext cx="219075" cy="124777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8" name="向左箭號 7"/>
            <p:cNvSpPr/>
            <p:nvPr/>
          </p:nvSpPr>
          <p:spPr>
            <a:xfrm>
              <a:off x="904875" y="781050"/>
              <a:ext cx="933450" cy="167323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1895475" y="1266825"/>
              <a:ext cx="2905125" cy="54292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Revealing scheme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10" name="向左箭號 9"/>
            <p:cNvSpPr/>
            <p:nvPr/>
          </p:nvSpPr>
          <p:spPr>
            <a:xfrm>
              <a:off x="895350" y="1428750"/>
              <a:ext cx="933450" cy="16700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9050" y="1838325"/>
              <a:ext cx="1857375" cy="4025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Decryption with XOR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12" name="向下箭號 11"/>
            <p:cNvSpPr/>
            <p:nvPr/>
          </p:nvSpPr>
          <p:spPr>
            <a:xfrm>
              <a:off x="704850" y="2257425"/>
              <a:ext cx="219075" cy="33464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-9525" y="2592179"/>
              <a:ext cx="1857375" cy="4030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kern="1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rPr>
                <a:t>Revealed image</a:t>
              </a:r>
              <a:endParaRPr lang="zh-TW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5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Sharing Method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998459" y="2723207"/>
                <a:ext cx="10067108" cy="1760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the XOR operation on each R,G,B values</a:t>
                </a:r>
              </a:p>
              <a:p>
                <a:r>
                  <a:rPr lang="en-US" altLang="zh-TW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Determine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set of integers {m</a:t>
                </a:r>
                <a:r>
                  <a:rPr lang="en-US" altLang="zh-TW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</a:t>
                </a:r>
                <a:r>
                  <a:rPr lang="en-US" altLang="zh-TW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</a:t>
                </a:r>
                <a:r>
                  <a:rPr lang="en-US" altLang="zh-TW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:r>
                  <a:rPr lang="en-US" altLang="zh-TW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 which satisfies </a:t>
                </a:r>
              </a:p>
              <a:p>
                <a:pPr marL="274320" lvl="1">
                  <a:lnSpc>
                    <a:spcPct val="120000"/>
                  </a:lnSpc>
                </a:pP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=128&lt;m</a:t>
                </a:r>
                <a:r>
                  <a:rPr lang="en-US" altLang="zh-TW" sz="2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&lt;…&lt;</a:t>
                </a:r>
                <a:r>
                  <a:rPr lang="en-US" altLang="zh-TW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&lt;256;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(ii) </a:t>
                </a:r>
                <a:r>
                  <a:rPr lang="en-US" altLang="zh-TW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gcd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altLang="zh-TW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altLang="zh-TW" sz="2400" dirty="0">
                    <a:latin typeface="Times New Roman" pitchFamily="18" charset="0"/>
                    <a:cs typeface="Times New Roman" pitchFamily="18" charset="0"/>
                  </a:rPr>
                  <a:t>) = 1, for 0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altLang="zh-TW" sz="2400" dirty="0">
                    <a:latin typeface="Times New Roman" pitchFamily="18" charset="0"/>
                    <a:ea typeface="新細明體"/>
                    <a:cs typeface="Times New Roman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&lt;</m:t>
                    </m:r>
                  </m:oMath>
                </a14:m>
                <a:r>
                  <a:rPr lang="en-US" altLang="zh-TW" sz="2400" dirty="0" err="1">
                    <a:latin typeface="Times New Roman" pitchFamily="18" charset="0"/>
                    <a:ea typeface="新細明體"/>
                    <a:cs typeface="Times New Roman" pitchFamily="18" charset="0"/>
                  </a:rPr>
                  <a:t>j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altLang="zh-TW" sz="2400" dirty="0">
                    <a:latin typeface="Times New Roman" pitchFamily="18" charset="0"/>
                    <a:ea typeface="新細明體"/>
                    <a:cs typeface="Times New Roman" pitchFamily="18" charset="0"/>
                  </a:rPr>
                  <a:t>n; </a:t>
                </a:r>
              </a:p>
              <a:p>
                <a:pPr marL="274320" lvl="1">
                  <a:lnSpc>
                    <a:spcPct val="120000"/>
                  </a:lnSpc>
                </a:pP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(iii) M =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ctrlPr>
                          <a:rPr lang="zh-TW" altLang="zh-TW" sz="24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/>
                          </a:rPr>
                          <m:t>i</m:t>
                        </m:r>
                        <m:r>
                          <a:rPr lang="en-US" altLang="zh-TW" sz="240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/>
                          </a:rPr>
                          <m:t>k</m:t>
                        </m:r>
                      </m:sup>
                      <m:e>
                        <m:sSub>
                          <m:sSubPr>
                            <m:ctrlPr>
                              <a:rPr lang="zh-TW" altLang="zh-TW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/>
                              </a:rPr>
                              <m:t>i</m:t>
                            </m:r>
                          </m:sub>
                        </m:sSub>
                      </m:e>
                    </m:nary>
                  </m:oMath>
                </a14:m>
                <a:r>
                  <a:rPr lang="zh-TW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＞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altLang="zh-TW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ctrlPr>
                          <a:rPr lang="zh-TW" altLang="zh-TW" sz="24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/>
                          </a:rPr>
                          <m:t>i</m:t>
                        </m:r>
                        <m:r>
                          <a:rPr lang="en-US" altLang="zh-TW" sz="240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/>
                          </a:rPr>
                          <m:t>k</m:t>
                        </m:r>
                        <m:r>
                          <a:rPr lang="en-US" altLang="zh-TW" sz="2400" i="1">
                            <a:latin typeface="Cambria Math"/>
                          </a:rPr>
                          <m:t>−</m:t>
                        </m:r>
                        <m:r>
                          <a:rPr lang="en-US" altLang="zh-TW" sz="2400">
                            <a:latin typeface="Cambria Math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zh-TW" altLang="zh-TW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/>
                              </a:rPr>
                              <m:t>n</m:t>
                            </m:r>
                            <m:r>
                              <a:rPr lang="en-US" altLang="zh-TW" sz="2400" i="1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/>
                              </a:rPr>
                              <m:t>i</m:t>
                            </m:r>
                            <m:r>
                              <a:rPr lang="en-US" altLang="zh-TW" sz="2400">
                                <a:latin typeface="Cambria Math"/>
                              </a:rPr>
                              <m:t>+1</m:t>
                            </m:r>
                          </m:sub>
                        </m:sSub>
                      </m:e>
                    </m:nary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459" y="2723207"/>
                <a:ext cx="10067108" cy="1760034"/>
              </a:xfrm>
              <a:prstGeom prst="rect">
                <a:avLst/>
              </a:prstGeom>
              <a:blipFill rotWithShape="0">
                <a:blip r:embed="rId3"/>
                <a:stretch>
                  <a:fillRect l="-969" t="-2778" b="-486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2998459" y="4444342"/>
            <a:ext cx="49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2502" y="1785595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51124" y="224049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>
            <a:stCxn id="6" idx="3"/>
          </p:cNvCxnSpPr>
          <p:nvPr/>
        </p:nvCxnSpPr>
        <p:spPr>
          <a:xfrm flipV="1">
            <a:off x="1430250" y="1737447"/>
            <a:ext cx="1008611" cy="2783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endCxn id="11" idx="1"/>
          </p:cNvCxnSpPr>
          <p:nvPr/>
        </p:nvCxnSpPr>
        <p:spPr>
          <a:xfrm>
            <a:off x="1430250" y="2026714"/>
            <a:ext cx="1008611" cy="6532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>
            <a:stCxn id="6" idx="3"/>
          </p:cNvCxnSpPr>
          <p:nvPr/>
        </p:nvCxnSpPr>
        <p:spPr>
          <a:xfrm>
            <a:off x="1430250" y="2015842"/>
            <a:ext cx="1008611" cy="4093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438861" y="1538044"/>
            <a:ext cx="478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086902" y="4582713"/>
                <a:ext cx="4042947" cy="877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TW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=r,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g,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zh-TW" alt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d>
                      <m:dPr>
                        <m:begChr m:val="⌊"/>
                        <m:endChr m:val="⌋"/>
                        <m:ctrlPr>
                          <a:rPr lang="en-US" altLang="zh-TW" sz="2200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sz="2200" b="0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TW" sz="2200" b="0" i="1" smtClean="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zh-TW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902" y="4582713"/>
                <a:ext cx="4042947" cy="877741"/>
              </a:xfrm>
              <a:prstGeom prst="rect">
                <a:avLst/>
              </a:prstGeom>
              <a:blipFill rotWithShape="1"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7597107" y="4757549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zh-TW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7107" y="5392307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TW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20234" y="6029893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143298" y="5145589"/>
            <a:ext cx="9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 m</a:t>
            </a:r>
            <a:r>
              <a:rPr lang="en-US" altLang="zh-TW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zh-TW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8265771" y="5471600"/>
            <a:ext cx="566324" cy="3552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9068303" y="4786446"/>
                <a:ext cx="465365" cy="4362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i="1" baseline="-2500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TW" sz="2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\</a:t>
                </a:r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03" y="4786446"/>
                <a:ext cx="465365" cy="436260"/>
              </a:xfrm>
              <a:prstGeom prst="rect">
                <a:avLst/>
              </a:prstGeom>
              <a:blipFill rotWithShape="0">
                <a:blip r:embed="rId5"/>
                <a:stretch>
                  <a:fillRect b="-413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9075920" y="5396970"/>
                <a:ext cx="457748" cy="46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baseline="-250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920" y="5396970"/>
                <a:ext cx="457748" cy="4604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9099047" y="6034556"/>
                <a:ext cx="457748" cy="46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baseline="-250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altLang="zh-TW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047" y="6034556"/>
                <a:ext cx="457748" cy="4604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單箭頭接點 21"/>
          <p:cNvCxnSpPr/>
          <p:nvPr/>
        </p:nvCxnSpPr>
        <p:spPr>
          <a:xfrm>
            <a:off x="9533668" y="4995882"/>
            <a:ext cx="857260" cy="679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9521415" y="5633585"/>
            <a:ext cx="869513" cy="182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9556795" y="5651849"/>
            <a:ext cx="834133" cy="60829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0418156" y="5403338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3086902" y="1992118"/>
            <a:ext cx="566324" cy="3552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860800" y="1892731"/>
            <a:ext cx="1788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 smtClean="0">
                <a:solidFill>
                  <a:srgbClr val="0070C0"/>
                </a:solidFill>
              </a:rPr>
              <a:t>XOR</a:t>
            </a:r>
            <a:endParaRPr lang="zh-TW" altLang="en-US" sz="3000" b="1" dirty="0">
              <a:solidFill>
                <a:srgbClr val="0070C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971245" y="1533588"/>
            <a:ext cx="66111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   </a:t>
            </a:r>
            <a:r>
              <a:rPr lang="zh-TW" altLang="en-US" dirty="0" smtClean="0">
                <a:solidFill>
                  <a:srgbClr val="FF0000"/>
                </a:solidFill>
              </a:rPr>
              <a:t>　ＲＲＲＲＲＲＲＲ</a:t>
            </a:r>
            <a:r>
              <a:rPr lang="zh-TW" altLang="en-US" dirty="0" smtClean="0">
                <a:solidFill>
                  <a:srgbClr val="00B050"/>
                </a:solidFill>
              </a:rPr>
              <a:t>ＧＧＧＧＧＧＧＧ</a:t>
            </a:r>
            <a:r>
              <a:rPr lang="zh-TW" altLang="en-US" dirty="0" smtClean="0">
                <a:solidFill>
                  <a:srgbClr val="0070C0"/>
                </a:solidFill>
              </a:rPr>
              <a:t>ＢＢＢＢＢＢＢＢ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r>
              <a:rPr lang="en-US" altLang="zh-TW" sz="2800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♁</a:t>
            </a:r>
            <a:r>
              <a:rPr lang="zh-TW" altLang="en-US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１００１０１０１１００１０１０００１１０１０１１</a:t>
            </a:r>
            <a:endParaRPr lang="en-US" altLang="zh-TW" u="sng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24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Encrypted </a:t>
            </a:r>
            <a:r>
              <a:rPr lang="en-US" altLang="zh-TW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R, G, B values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0014543" y="5946364"/>
            <a:ext cx="135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Shadow pixel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129849" y="4675174"/>
            <a:ext cx="46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zh-TW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Revealing Method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 rot="5400000">
            <a:off x="733392" y="3581940"/>
            <a:ext cx="971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 </a:t>
            </a:r>
            <a:r>
              <a:rPr lang="zh-TW" altLang="en-US" sz="1600" b="1" dirty="0"/>
              <a:t>．．．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548980"/>
              </p:ext>
            </p:extLst>
          </p:nvPr>
        </p:nvGraphicFramePr>
        <p:xfrm>
          <a:off x="754630" y="1390501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462633"/>
              </p:ext>
            </p:extLst>
          </p:nvPr>
        </p:nvGraphicFramePr>
        <p:xfrm>
          <a:off x="754630" y="2425059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510911"/>
              </p:ext>
            </p:extLst>
          </p:nvPr>
        </p:nvGraphicFramePr>
        <p:xfrm>
          <a:off x="754630" y="4113859"/>
          <a:ext cx="9291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4570"/>
                <a:gridCol w="464570"/>
              </a:tblGrid>
              <a:tr h="2988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TW" sz="14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zh-TW" altLang="en-US" sz="14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873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499872" y="5107671"/>
            <a:ext cx="177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Shadow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向下箭號 8"/>
          <p:cNvSpPr/>
          <p:nvPr/>
        </p:nvSpPr>
        <p:spPr>
          <a:xfrm rot="16200000">
            <a:off x="1813156" y="2501689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822849" y="2530747"/>
            <a:ext cx="257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CRT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、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向下箭號 14"/>
          <p:cNvSpPr/>
          <p:nvPr/>
        </p:nvSpPr>
        <p:spPr>
          <a:xfrm rot="16200000">
            <a:off x="4493048" y="5096642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332225" y="2676996"/>
                <a:ext cx="4489967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zh-TW" alt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zh-TW" sz="2200" i="1" smtClean="0">
                        <a:latin typeface="Cambria Math" panose="02040503050406030204" pitchFamily="18" charset="0"/>
                      </a:rPr>
                      <m:t>o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</a:rPr>
                      <m:t>)&lt;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1)</m:t>
                    </m:r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=r,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g,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TW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225" y="2676996"/>
                <a:ext cx="4489967" cy="338554"/>
              </a:xfrm>
              <a:prstGeom prst="rect">
                <a:avLst/>
              </a:prstGeom>
              <a:blipFill rotWithShape="0">
                <a:blip r:embed="rId3"/>
                <a:stretch>
                  <a:fillRect t="-25000" r="-408" b="-482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6671522" y="5207737"/>
            <a:ext cx="550930" cy="5326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5979878" y="5968151"/>
            <a:ext cx="172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Revealed pixel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774979" y="1340800"/>
                <a:ext cx="4042947" cy="87774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TW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=r,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g,</a:t>
                </a:r>
                <a:r>
                  <a:rPr lang="zh-TW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zh-TW" alt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d>
                      <m:dPr>
                        <m:begChr m:val="⌊"/>
                        <m:endChr m:val="⌋"/>
                        <m:ctrlPr>
                          <a:rPr lang="en-US" altLang="zh-TW" sz="2200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sz="2200" b="0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TW" sz="2200" b="0" i="1" smtClean="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zh-TW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979" y="1340800"/>
                <a:ext cx="4042947" cy="877741"/>
              </a:xfrm>
              <a:prstGeom prst="rect">
                <a:avLst/>
              </a:prstGeom>
              <a:blipFill rotWithShape="1">
                <a:blip r:embed="rId4"/>
                <a:stretch>
                  <a:fillRect b="-2721"/>
                </a:stretch>
              </a:blipFill>
              <a:ln w="1905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向下箭號 20"/>
          <p:cNvSpPr/>
          <p:nvPr/>
        </p:nvSpPr>
        <p:spPr>
          <a:xfrm rot="16200000">
            <a:off x="6713449" y="2526561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下箭號 21"/>
          <p:cNvSpPr/>
          <p:nvPr/>
        </p:nvSpPr>
        <p:spPr>
          <a:xfrm rot="16200000">
            <a:off x="4645293" y="3780550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270977"/>
              </p:ext>
            </p:extLst>
          </p:nvPr>
        </p:nvGraphicFramePr>
        <p:xfrm>
          <a:off x="5476526" y="3908839"/>
          <a:ext cx="61499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745"/>
                <a:gridCol w="768745"/>
                <a:gridCol w="768745"/>
                <a:gridCol w="768745"/>
                <a:gridCol w="768745"/>
                <a:gridCol w="768745"/>
                <a:gridCol w="768745"/>
                <a:gridCol w="76874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0 or 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24" name="直線單箭頭接點 23"/>
          <p:cNvCxnSpPr/>
          <p:nvPr/>
        </p:nvCxnSpPr>
        <p:spPr>
          <a:xfrm flipH="1">
            <a:off x="9852933" y="4315001"/>
            <a:ext cx="1510108" cy="47120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8034460" y="4845379"/>
            <a:ext cx="2503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Last significant bit 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26" name="向下箭號 25"/>
          <p:cNvSpPr/>
          <p:nvPr/>
        </p:nvSpPr>
        <p:spPr>
          <a:xfrm rot="16200000">
            <a:off x="2688379" y="3761368"/>
            <a:ext cx="576849" cy="6607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3498939" y="3913960"/>
            <a:ext cx="1788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 smtClean="0">
                <a:solidFill>
                  <a:srgbClr val="0070C0"/>
                </a:solidFill>
              </a:rPr>
              <a:t>XOR</a:t>
            </a:r>
            <a:endParaRPr lang="zh-TW" altLang="en-US" sz="30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357870" y="3145347"/>
                <a:ext cx="25941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 smtClean="0">
                    <a:solidFill>
                      <a:srgbClr val="7030A0"/>
                    </a:solidFill>
                  </a:rPr>
                  <a:t>Without using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zh-TW" alt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870" y="3145347"/>
                <a:ext cx="2594135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3052" t="-8451" b="-281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2593289" y="1897227"/>
                <a:ext cx="465365" cy="4362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i="1" baseline="-2500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altLang="zh-TW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TW" sz="2000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\</a:t>
                </a:r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289" y="1897227"/>
                <a:ext cx="465365" cy="436260"/>
              </a:xfrm>
              <a:prstGeom prst="rect">
                <a:avLst/>
              </a:prstGeom>
              <a:blipFill rotWithShape="0">
                <a:blip r:embed="rId6"/>
                <a:stretch>
                  <a:fillRect b="-413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2600906" y="2507751"/>
                <a:ext cx="457748" cy="46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baseline="-250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906" y="2507751"/>
                <a:ext cx="457748" cy="4604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2624033" y="3145337"/>
                <a:ext cx="457748" cy="46049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baseline="-250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altLang="zh-TW" sz="20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altLang="zh-TW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zh-TW" altLang="en-US" sz="20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033" y="3145337"/>
                <a:ext cx="457748" cy="46049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30"/>
          <p:cNvCxnSpPr/>
          <p:nvPr/>
        </p:nvCxnSpPr>
        <p:spPr>
          <a:xfrm>
            <a:off x="3058654" y="2106663"/>
            <a:ext cx="857260" cy="679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>
            <a:off x="3046401" y="2744366"/>
            <a:ext cx="869513" cy="182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V="1">
            <a:off x="3081781" y="2762630"/>
            <a:ext cx="834133" cy="60829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5783973" y="4792338"/>
            <a:ext cx="857260" cy="679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5771720" y="5430041"/>
            <a:ext cx="869513" cy="182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5807100" y="5448305"/>
            <a:ext cx="834133" cy="60829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5264069" y="4574168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zh-TW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264069" y="5208926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TW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287196" y="5846512"/>
            <a:ext cx="457748" cy="4604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5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Experimental Results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20" y="1417638"/>
            <a:ext cx="5478360" cy="4451168"/>
          </a:xfrm>
        </p:spPr>
      </p:pic>
      <p:sp>
        <p:nvSpPr>
          <p:cNvPr id="5" name="文字方塊 4"/>
          <p:cNvSpPr txBox="1"/>
          <p:nvPr/>
        </p:nvSpPr>
        <p:spPr>
          <a:xfrm>
            <a:off x="7641770" y="6492240"/>
            <a:ext cx="4428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http://blog.toggl.com/wp-content/uploads/sites/5/2014/10/programmer-at-work.jpg</a:t>
            </a:r>
            <a:endParaRPr lang="zh-TW" altLang="en-US" sz="1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3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57444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Experimental Results - Mandrill</a:t>
            </a:r>
            <a:endParaRPr lang="zh-TW" altLang="en-US" dirty="0"/>
          </a:p>
        </p:txBody>
      </p:sp>
      <p:pic>
        <p:nvPicPr>
          <p:cNvPr id="32" name="圖片 3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3740" r="7437" b="4756"/>
          <a:stretch/>
        </p:blipFill>
        <p:spPr bwMode="auto">
          <a:xfrm>
            <a:off x="4259532" y="2963681"/>
            <a:ext cx="1619885" cy="1528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圖片 3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4079" r="7691" b="5102"/>
          <a:stretch/>
        </p:blipFill>
        <p:spPr bwMode="auto">
          <a:xfrm>
            <a:off x="6055984" y="2997553"/>
            <a:ext cx="1619885" cy="1516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圖片 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31" y="4916088"/>
            <a:ext cx="1620000" cy="1620000"/>
          </a:xfrm>
          <a:prstGeom prst="rect">
            <a:avLst/>
          </a:prstGeom>
        </p:spPr>
      </p:pic>
      <p:pic>
        <p:nvPicPr>
          <p:cNvPr id="37" name="圖片 3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2911" r="7032" b="4325"/>
          <a:stretch/>
        </p:blipFill>
        <p:spPr bwMode="auto">
          <a:xfrm>
            <a:off x="5854598" y="4916088"/>
            <a:ext cx="1620000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" name="圖片 8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3401" r="7117" b="5088"/>
          <a:stretch/>
        </p:blipFill>
        <p:spPr bwMode="auto">
          <a:xfrm>
            <a:off x="7885379" y="2969396"/>
            <a:ext cx="1619885" cy="1522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5" name="圖片 8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3401" r="7457" b="5088"/>
          <a:stretch/>
        </p:blipFill>
        <p:spPr bwMode="auto">
          <a:xfrm>
            <a:off x="9693642" y="2951081"/>
            <a:ext cx="1619885" cy="1529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1" name="文字方塊 100"/>
          <p:cNvSpPr txBox="1"/>
          <p:nvPr/>
        </p:nvSpPr>
        <p:spPr>
          <a:xfrm>
            <a:off x="502799" y="752788"/>
            <a:ext cx="170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image</a:t>
            </a:r>
          </a:p>
        </p:txBody>
      </p:sp>
      <p:sp>
        <p:nvSpPr>
          <p:cNvPr id="103" name="文字方塊 102"/>
          <p:cNvSpPr txBox="1"/>
          <p:nvPr/>
        </p:nvSpPr>
        <p:spPr>
          <a:xfrm>
            <a:off x="2169141" y="766762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image1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文字方塊 103"/>
          <p:cNvSpPr txBox="1"/>
          <p:nvPr/>
        </p:nvSpPr>
        <p:spPr>
          <a:xfrm>
            <a:off x="4002398" y="766762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image2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6010631" y="752788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7632223" y="78032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image4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文字方塊 106"/>
          <p:cNvSpPr txBox="1"/>
          <p:nvPr/>
        </p:nvSpPr>
        <p:spPr>
          <a:xfrm>
            <a:off x="9640456" y="78032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image5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8" name="圖片 10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37" y="1121380"/>
            <a:ext cx="1620000" cy="1620000"/>
          </a:xfrm>
          <a:prstGeom prst="rect">
            <a:avLst/>
          </a:prstGeom>
        </p:spPr>
      </p:pic>
      <p:pic>
        <p:nvPicPr>
          <p:cNvPr id="109" name="圖片 10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9" y="1121380"/>
            <a:ext cx="1620000" cy="1620000"/>
          </a:xfrm>
          <a:prstGeom prst="rect">
            <a:avLst/>
          </a:prstGeom>
        </p:spPr>
      </p:pic>
      <p:pic>
        <p:nvPicPr>
          <p:cNvPr id="110" name="圖片 109" descr="C:\Users\calvin\Dropbox\Public\secret image sharing\白魚code\propose\baboon\baboon.tif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1" y="1149653"/>
            <a:ext cx="1619885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圖片 110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3196" r="7415" b="4795"/>
          <a:stretch/>
        </p:blipFill>
        <p:spPr bwMode="auto">
          <a:xfrm>
            <a:off x="611851" y="2968026"/>
            <a:ext cx="1619885" cy="1536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" name="圖片 111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3196" r="7415" b="4795"/>
          <a:stretch/>
        </p:blipFill>
        <p:spPr bwMode="auto">
          <a:xfrm>
            <a:off x="2441246" y="2963681"/>
            <a:ext cx="1619885" cy="154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3" name="圖片 1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99" y="1109415"/>
            <a:ext cx="1620000" cy="1620000"/>
          </a:xfrm>
          <a:prstGeom prst="rect">
            <a:avLst/>
          </a:prstGeom>
        </p:spPr>
      </p:pic>
      <p:pic>
        <p:nvPicPr>
          <p:cNvPr id="114" name="圖片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04" y="1109415"/>
            <a:ext cx="1620000" cy="1620000"/>
          </a:xfrm>
          <a:prstGeom prst="rect">
            <a:avLst/>
          </a:prstGeom>
        </p:spPr>
      </p:pic>
      <p:pic>
        <p:nvPicPr>
          <p:cNvPr id="115" name="圖片 1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94" y="1109415"/>
            <a:ext cx="1619885" cy="16198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941049" y="4522354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evealed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2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522196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Experimental Results - </a:t>
            </a:r>
            <a:r>
              <a:rPr lang="en-US" altLang="zh-TW" dirty="0" err="1" smtClean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Lenna</a:t>
            </a:r>
            <a:r>
              <a:rPr lang="en-US" altLang="zh-TW" dirty="0" smtClean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 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" y="1044632"/>
            <a:ext cx="1619885" cy="161988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48" y="1044629"/>
            <a:ext cx="1619885" cy="161988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09" y="1044629"/>
            <a:ext cx="1619885" cy="1619885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71" y="1044629"/>
            <a:ext cx="1619885" cy="1619885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33" y="1044629"/>
            <a:ext cx="1619885" cy="1619885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216" y="1044629"/>
            <a:ext cx="1619885" cy="1619885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3401" r="7430" b="5088"/>
          <a:stretch/>
        </p:blipFill>
        <p:spPr bwMode="auto">
          <a:xfrm>
            <a:off x="409257" y="2884246"/>
            <a:ext cx="1619885" cy="1523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3059" r="7142" b="4423"/>
          <a:stretch/>
        </p:blipFill>
        <p:spPr bwMode="auto">
          <a:xfrm>
            <a:off x="2174147" y="2884246"/>
            <a:ext cx="1619885" cy="1529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3401" r="7431" b="5088"/>
          <a:stretch/>
        </p:blipFill>
        <p:spPr bwMode="auto">
          <a:xfrm>
            <a:off x="4052109" y="2884246"/>
            <a:ext cx="1619885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4079" r="7147" b="4756"/>
          <a:stretch/>
        </p:blipFill>
        <p:spPr bwMode="auto">
          <a:xfrm>
            <a:off x="5930071" y="2887103"/>
            <a:ext cx="1619885" cy="1517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圖片 13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3741" r="7449" b="4769"/>
          <a:stretch/>
        </p:blipFill>
        <p:spPr bwMode="auto">
          <a:xfrm>
            <a:off x="7808033" y="2889961"/>
            <a:ext cx="1619885" cy="1523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3740" r="6836" b="4758"/>
          <a:stretch/>
        </p:blipFill>
        <p:spPr bwMode="auto">
          <a:xfrm>
            <a:off x="9685995" y="2911551"/>
            <a:ext cx="1619885" cy="150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圖片 15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15" y="4993414"/>
            <a:ext cx="1620000" cy="1620000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3705" r="7622" b="4729"/>
          <a:stretch/>
        </p:blipFill>
        <p:spPr bwMode="auto">
          <a:xfrm>
            <a:off x="5891790" y="4979863"/>
            <a:ext cx="1620000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383958" y="688636"/>
            <a:ext cx="170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image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050300" y="702610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image1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883557" y="702610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image2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891790" y="688636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513382" y="716169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image4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521615" y="716169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image5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41049" y="4522354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evealed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3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522196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Experimental Results - Peppers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" y="1122123"/>
            <a:ext cx="1619885" cy="161988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1" y="1122123"/>
            <a:ext cx="1619885" cy="161988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25" y="1122122"/>
            <a:ext cx="1619885" cy="1619885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67" y="1122121"/>
            <a:ext cx="1619885" cy="1619885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09" y="1122120"/>
            <a:ext cx="1619885" cy="1619885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102" y="1122120"/>
            <a:ext cx="1619885" cy="1619885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3740" r="7138" b="5426"/>
          <a:stretch/>
        </p:blipFill>
        <p:spPr bwMode="auto">
          <a:xfrm>
            <a:off x="409257" y="2995219"/>
            <a:ext cx="1619885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3740" r="7711" b="5084"/>
          <a:stretch/>
        </p:blipFill>
        <p:spPr bwMode="auto">
          <a:xfrm>
            <a:off x="2233140" y="2995219"/>
            <a:ext cx="1619885" cy="151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3740" r="6537" b="4404"/>
          <a:stretch/>
        </p:blipFill>
        <p:spPr bwMode="auto">
          <a:xfrm>
            <a:off x="4096983" y="3004109"/>
            <a:ext cx="1619885" cy="150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3400" r="7116" b="4409"/>
          <a:stretch/>
        </p:blipFill>
        <p:spPr bwMode="auto">
          <a:xfrm>
            <a:off x="5920866" y="3035449"/>
            <a:ext cx="1619885" cy="1534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圖片 1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3740" r="7438" b="4758"/>
          <a:stretch/>
        </p:blipFill>
        <p:spPr bwMode="auto">
          <a:xfrm>
            <a:off x="7784709" y="3057039"/>
            <a:ext cx="1619885" cy="1512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3740" r="6548" b="4404"/>
          <a:stretch/>
        </p:blipFill>
        <p:spPr bwMode="auto">
          <a:xfrm>
            <a:off x="9702628" y="3066154"/>
            <a:ext cx="1619885" cy="150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圖片 1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97" y="4969627"/>
            <a:ext cx="1620000" cy="1620000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3326" r="7356" b="3863"/>
          <a:stretch/>
        </p:blipFill>
        <p:spPr bwMode="auto">
          <a:xfrm>
            <a:off x="6010631" y="4969627"/>
            <a:ext cx="1620000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502799" y="752788"/>
            <a:ext cx="170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image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169141" y="766762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image1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002398" y="766762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image2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010631" y="752788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632223" y="78032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image4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640456" y="780321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image5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941049" y="4522354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evealed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6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Experimental Results 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Sharing time and revealing time of three secret images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42095"/>
              </p:ext>
            </p:extLst>
          </p:nvPr>
        </p:nvGraphicFramePr>
        <p:xfrm>
          <a:off x="1652904" y="2749550"/>
          <a:ext cx="9055737" cy="2449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8218"/>
                <a:gridCol w="3018218"/>
                <a:gridCol w="30193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>
                          <a:effectLst/>
                        </a:rPr>
                        <a:t> 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</a:rPr>
                        <a:t>Sharing time (sec.)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>
                          <a:effectLst/>
                        </a:rPr>
                        <a:t>Revealing time (sec.)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>
                          <a:effectLst/>
                        </a:rPr>
                        <a:t>Baboon</a:t>
                      </a:r>
                      <a:endParaRPr lang="zh-TW" sz="25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</a:rPr>
                        <a:t>6.37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+mn-lt"/>
                          <a:ea typeface="+mn-ea"/>
                        </a:rPr>
                        <a:t>4.10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 err="1" smtClean="0">
                          <a:effectLst/>
                        </a:rPr>
                        <a:t>Lenna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</a:rPr>
                        <a:t>6.57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+mn-lt"/>
                          <a:ea typeface="+mn-ea"/>
                        </a:rPr>
                        <a:t>4.13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>
                          <a:effectLst/>
                        </a:rPr>
                        <a:t>Peppers</a:t>
                      </a:r>
                      <a:endParaRPr lang="zh-TW" sz="25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</a:rPr>
                        <a:t>6.31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smtClean="0">
                          <a:effectLst/>
                        </a:rPr>
                        <a:t>3.93</a:t>
                      </a:r>
                      <a:endParaRPr lang="zh-TW" sz="25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2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5" y="1417638"/>
            <a:ext cx="4751439" cy="4395081"/>
          </a:xfrm>
        </p:spPr>
      </p:pic>
      <p:sp>
        <p:nvSpPr>
          <p:cNvPr id="5" name="文字方塊 4"/>
          <p:cNvSpPr txBox="1"/>
          <p:nvPr/>
        </p:nvSpPr>
        <p:spPr>
          <a:xfrm>
            <a:off x="7103807" y="6474543"/>
            <a:ext cx="5088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http://www.oldinsuranceguy.com/wp-content/uploads/2013/12/conclusion-diagram-in-blank.jpg</a:t>
            </a:r>
            <a:endParaRPr lang="zh-TW" altLang="en-US" sz="1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5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60000"/>
              </a:lnSpc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r>
              <a:rPr lang="en-US" altLang="zh-TW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Ulutas’s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scheme, we proposed a secret image sharing method which uses color image as secret image and Chinese remainder theorem to reveal the secret image.</a:t>
            </a:r>
          </a:p>
          <a:p>
            <a:pPr algn="just">
              <a:lnSpc>
                <a:spcPct val="160000"/>
              </a:lnSpc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method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only reveal a distortion image. Generally speaking, naked eyes cannot distinguish the difference between the secret image and distortion image with only the difference of the least significant bit.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Outline</a:t>
            </a:r>
            <a:endParaRPr lang="zh-TW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Proposed Method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Experimental Results 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itchFamily="18" charset="0"/>
                <a:ea typeface="細明體_HKSCS-ExtB" pitchFamily="18" charset="-120"/>
                <a:cs typeface="Times New Roman" pitchFamily="18" charset="0"/>
              </a:rPr>
              <a:t>Conclusion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2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avoid the information is carried by only a single individual</a:t>
            </a:r>
            <a:endParaRPr lang="en-US" altLang="zh-TW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are partitioned into n shadows and are distributed to n participants</a:t>
            </a:r>
          </a:p>
          <a:p>
            <a:pPr>
              <a:lnSpc>
                <a:spcPct val="150000"/>
              </a:lnSpc>
            </a:pPr>
            <a:r>
              <a:rPr lang="en-US" altLang="zh-TW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collecting at least k out of n shadows, we can completely recover the original data (information)</a:t>
            </a:r>
            <a:endParaRPr lang="en-US" altLang="zh-TW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(</a:t>
            </a:r>
            <a:r>
              <a:rPr lang="en-US" altLang="zh-TW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k,n</a:t>
            </a:r>
            <a:r>
              <a:rPr lang="en-US" altLang="zh-TW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)-threshold technique based on CRT is introduced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4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 for (</a:t>
            </a:r>
            <a:r>
              <a:rPr lang="en-US" altLang="zh-TW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k,n</a:t>
            </a:r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en-US" altLang="zh-TW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hreshold Techniques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secret value </a:t>
            </a:r>
            <a:r>
              <a:rPr lang="en-US" altLang="zh-TW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to generate n shadows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or more shadows can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secret value </a:t>
            </a:r>
            <a:r>
              <a:rPr lang="en-US" altLang="zh-TW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Fewer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k shadows cannot reveal the secret value </a:t>
            </a:r>
            <a:r>
              <a:rPr lang="en-US" altLang="zh-TW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Commonly used (</a:t>
            </a:r>
            <a:r>
              <a:rPr lang="en-US" altLang="zh-TW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k,n</a:t>
            </a:r>
            <a:r>
              <a:rPr lang="en-US" altLang="zh-TW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)-threshold schemes for sharing</a:t>
            </a:r>
          </a:p>
          <a:p>
            <a:pPr lvl="0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Shamir [Sham1979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TW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Blakley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[Blak1979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TW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TW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Asmuth</a:t>
            </a:r>
            <a:r>
              <a:rPr lang="en-US" altLang="zh-TW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Bloom </a:t>
            </a:r>
            <a:r>
              <a:rPr lang="en-US" altLang="zh-TW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[Asmu1983]</a:t>
            </a:r>
            <a:endParaRPr lang="zh-TW" altLang="zh-TW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TW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TW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6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Shamir (1979</a:t>
            </a:r>
            <a:r>
              <a:rPr lang="en-US" altLang="zh-TW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polynomial interpolation</a:t>
            </a:r>
          </a:p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Sharing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k distinct points in the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2-d plane, determine a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polynomial of degree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k-1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secret message to the constant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term,  generate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shadow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messages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hich are distributed to n participants</a:t>
            </a:r>
          </a:p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Recovering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Polynomial interpolation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secret message</a:t>
            </a:r>
          </a:p>
          <a:p>
            <a:pPr lvl="2"/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7612536" y="274638"/>
            <a:ext cx="3373200" cy="2669228"/>
            <a:chOff x="4363719" y="2484069"/>
            <a:chExt cx="3373200" cy="266922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5226" y="2580635"/>
              <a:ext cx="2981325" cy="250507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63719" y="2484069"/>
              <a:ext cx="3373200" cy="2669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4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Blakley</a:t>
            </a:r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(1979)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 of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geometry</a:t>
            </a:r>
          </a:p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Sharing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hooses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point Q which contains the secret value S in the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k-dimensional space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hyper-planes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passing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point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as n shadows</a:t>
            </a:r>
          </a:p>
          <a:p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Recovering</a:t>
            </a:r>
          </a:p>
          <a:p>
            <a:pPr lvl="1"/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 at least k hyper-planes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olving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linear system of equations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7</a:t>
            </a:fld>
            <a:endParaRPr lang="zh-TW" altLang="en-US"/>
          </a:p>
        </p:txBody>
      </p:sp>
      <p:grpSp>
        <p:nvGrpSpPr>
          <p:cNvPr id="36" name="群組 35"/>
          <p:cNvGrpSpPr/>
          <p:nvPr/>
        </p:nvGrpSpPr>
        <p:grpSpPr>
          <a:xfrm>
            <a:off x="7553738" y="3985591"/>
            <a:ext cx="3816000" cy="2681909"/>
            <a:chOff x="7553738" y="3985591"/>
            <a:chExt cx="3816000" cy="2681909"/>
          </a:xfrm>
        </p:grpSpPr>
        <p:cxnSp>
          <p:nvCxnSpPr>
            <p:cNvPr id="18" name="直線單箭頭接點 17"/>
            <p:cNvCxnSpPr/>
            <p:nvPr/>
          </p:nvCxnSpPr>
          <p:spPr>
            <a:xfrm>
              <a:off x="7553738" y="6438900"/>
              <a:ext cx="3816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 flipV="1">
              <a:off x="7931426" y="3985591"/>
              <a:ext cx="0" cy="268190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 flipV="1">
              <a:off x="8537713" y="4134678"/>
              <a:ext cx="2226365" cy="253282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8229600" y="4134678"/>
              <a:ext cx="2325757" cy="253282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 flipV="1">
              <a:off x="9074426" y="4134678"/>
              <a:ext cx="765939" cy="253282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字方塊 27"/>
            <p:cNvSpPr txBox="1"/>
            <p:nvPr/>
          </p:nvSpPr>
          <p:spPr>
            <a:xfrm>
              <a:off x="9740975" y="5401089"/>
              <a:ext cx="357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/>
                <a:t>Q</a:t>
              </a:r>
              <a:endParaRPr lang="zh-TW" altLang="en-US" sz="2000" b="1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8204752" y="4541463"/>
              <a:ext cx="432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/>
                <a:t>L1</a:t>
              </a:r>
              <a:endParaRPr lang="zh-TW" altLang="en-US" sz="2000" b="1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9650894" y="4104516"/>
              <a:ext cx="447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/>
                <a:t>L2</a:t>
              </a:r>
              <a:endParaRPr lang="zh-TW" altLang="en-US" sz="2000" b="1" dirty="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10704444" y="4362559"/>
              <a:ext cx="50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/>
                <a:t>L3</a:t>
              </a:r>
              <a:endParaRPr lang="zh-TW" altLang="en-US" sz="2000" b="1" dirty="0"/>
            </a:p>
          </p:txBody>
        </p:sp>
        <p:sp>
          <p:nvSpPr>
            <p:cNvPr id="33" name="橢圓 32"/>
            <p:cNvSpPr/>
            <p:nvPr/>
          </p:nvSpPr>
          <p:spPr>
            <a:xfrm>
              <a:off x="9437048" y="5435876"/>
              <a:ext cx="154840" cy="15492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20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Asmuth</a:t>
            </a:r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Bloom (1983)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</a:p>
          <a:p>
            <a:pPr lvl="1">
              <a:lnSpc>
                <a:spcPct val="150000"/>
              </a:lnSpc>
            </a:pPr>
            <a:r>
              <a:rPr lang="en-US" altLang="zh-TW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sequence of pairwise  relatively prime positive integers</a:t>
            </a: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Sharing</a:t>
            </a:r>
          </a:p>
          <a:p>
            <a:pPr lvl="1">
              <a:lnSpc>
                <a:spcPct val="150000"/>
              </a:lnSpc>
            </a:pPr>
            <a:r>
              <a:rPr lang="en-US" altLang="zh-TW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Modular arithmetic</a:t>
            </a:r>
          </a:p>
          <a:p>
            <a:pPr lvl="1">
              <a:lnSpc>
                <a:spcPct val="150000"/>
              </a:lnSpc>
            </a:pPr>
            <a:r>
              <a:rPr lang="en-US" altLang="zh-TW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</a:t>
            </a:r>
            <a:r>
              <a:rPr lang="en-US" altLang="zh-TW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integer </a:t>
            </a:r>
            <a:r>
              <a:rPr lang="el-GR" altLang="zh-TW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altLang="zh-TW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Recovering</a:t>
            </a:r>
          </a:p>
          <a:p>
            <a:pPr lvl="1">
              <a:lnSpc>
                <a:spcPct val="150000"/>
              </a:lnSpc>
            </a:pPr>
            <a:r>
              <a:rPr lang="en-US" altLang="zh-TW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Based on Chinese Remainder Theorem to solve Congruence </a:t>
            </a:r>
            <a:r>
              <a:rPr lang="en-US" altLang="zh-TW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Eqs</a:t>
            </a:r>
            <a:r>
              <a:rPr lang="en-US" altLang="zh-TW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734140"/>
              </p:ext>
            </p:extLst>
          </p:nvPr>
        </p:nvGraphicFramePr>
        <p:xfrm>
          <a:off x="7058728" y="3480593"/>
          <a:ext cx="35401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方程式" r:id="rId4" imgW="1422360" imgH="203040" progId="Equation.3">
                  <p:embed/>
                </p:oleObj>
              </mc:Choice>
              <mc:Fallback>
                <p:oleObj name="方程式" r:id="rId4" imgW="14223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8728" y="3480593"/>
                        <a:ext cx="354012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8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Review-</a:t>
            </a:r>
            <a:r>
              <a:rPr lang="en-US" altLang="zh-TW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Thien</a:t>
            </a:r>
            <a:r>
              <a:rPr lang="en-US" altLang="zh-TW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Lin (2002)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38200" y="1702559"/>
            <a:ext cx="9514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Suppress 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pixels whose gray values are larger than 250 to 250.</a:t>
            </a:r>
            <a:endParaRPr lang="zh-TW" altLang="zh-TW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38200" y="2137981"/>
            <a:ext cx="628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Permute the pixels 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8200" y="3786746"/>
            <a:ext cx="550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046004" y="5921010"/>
            <a:ext cx="169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Permuted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08707" y="4217633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q(x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)≡a</a:t>
            </a:r>
            <a:r>
              <a:rPr lang="en-US" altLang="zh-TW" sz="28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+a</a:t>
            </a:r>
            <a:r>
              <a:rPr lang="en-US" altLang="zh-TW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+…+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800" baseline="-25000" dirty="0" smtClean="0">
                <a:latin typeface="Times New Roman" pitchFamily="18" charset="0"/>
                <a:cs typeface="Times New Roman" pitchFamily="18" charset="0"/>
              </a:rPr>
              <a:t>k-1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800" baseline="30000" dirty="0" smtClean="0">
                <a:latin typeface="Times New Roman" pitchFamily="18" charset="0"/>
                <a:cs typeface="Times New Roman" pitchFamily="18" charset="0"/>
              </a:rPr>
              <a:t>k-1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(mod 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251)</a:t>
            </a:r>
            <a:endParaRPr lang="zh-TW" altLang="zh-TW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弧形箭號 (下彎) 9"/>
          <p:cNvSpPr/>
          <p:nvPr/>
        </p:nvSpPr>
        <p:spPr>
          <a:xfrm>
            <a:off x="2826761" y="3977570"/>
            <a:ext cx="3581401" cy="445286"/>
          </a:xfrm>
          <a:prstGeom prst="curvedDownArrow">
            <a:avLst>
              <a:gd name="adj1" fmla="val 19294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02578"/>
              </p:ext>
            </p:extLst>
          </p:nvPr>
        </p:nvGraphicFramePr>
        <p:xfrm>
          <a:off x="1384426" y="4502368"/>
          <a:ext cx="3096345" cy="13393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9269"/>
                <a:gridCol w="619269"/>
                <a:gridCol w="619269"/>
                <a:gridCol w="619269"/>
                <a:gridCol w="619269"/>
              </a:tblGrid>
              <a:tr h="446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6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600" b="0" cap="none" spc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TW" sz="16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TW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6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zh-TW" altLang="en-US" sz="16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49"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向下箭號 11"/>
          <p:cNvSpPr/>
          <p:nvPr/>
        </p:nvSpPr>
        <p:spPr>
          <a:xfrm>
            <a:off x="7097795" y="4723140"/>
            <a:ext cx="432048" cy="3871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11734"/>
              </p:ext>
            </p:extLst>
          </p:nvPr>
        </p:nvGraphicFramePr>
        <p:xfrm>
          <a:off x="5493636" y="5132297"/>
          <a:ext cx="1276038" cy="11050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000"/>
                <a:gridCol w="422019"/>
                <a:gridCol w="422019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q(r</a:t>
                      </a:r>
                      <a:r>
                        <a:rPr lang="en-US" altLang="zh-TW" sz="1200" b="0" cap="none" spc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038078"/>
              </p:ext>
            </p:extLst>
          </p:nvPr>
        </p:nvGraphicFramePr>
        <p:xfrm>
          <a:off x="8031553" y="5128813"/>
          <a:ext cx="1276038" cy="11050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000"/>
                <a:gridCol w="422019"/>
                <a:gridCol w="422019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</a:t>
                      </a:r>
                      <a:r>
                        <a:rPr lang="en-US" altLang="zh-TW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TW" sz="1200" b="0" cap="none" spc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200" b="0" cap="none" spc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626"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6845684" y="5455368"/>
            <a:ext cx="112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．．．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758325" y="61296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 Images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232705" y="2665638"/>
            <a:ext cx="3318510" cy="1290545"/>
            <a:chOff x="3229337" y="3044139"/>
            <a:chExt cx="3318510" cy="1290545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2" t="8584" r="17709" b="16136"/>
            <a:stretch/>
          </p:blipFill>
          <p:spPr>
            <a:xfrm>
              <a:off x="3229337" y="3044139"/>
              <a:ext cx="1216800" cy="1290545"/>
            </a:xfrm>
            <a:prstGeom prst="rect">
              <a:avLst/>
            </a:prstGeom>
          </p:spPr>
        </p:pic>
        <p:sp>
          <p:nvSpPr>
            <p:cNvPr id="19" name="燕尾形向右箭號 18"/>
            <p:cNvSpPr/>
            <p:nvPr/>
          </p:nvSpPr>
          <p:spPr>
            <a:xfrm>
              <a:off x="4479539" y="3599144"/>
              <a:ext cx="806079" cy="276790"/>
            </a:xfrm>
            <a:prstGeom prst="notchedRightArrow">
              <a:avLst>
                <a:gd name="adj1" fmla="val 50000"/>
                <a:gd name="adj2" fmla="val 39783"/>
              </a:avLst>
            </a:prstGeom>
            <a:solidFill>
              <a:srgbClr val="FF00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4"/>
            <a:srcRect l="34763" t="15317" r="34761" b="35733"/>
            <a:stretch/>
          </p:blipFill>
          <p:spPr>
            <a:xfrm>
              <a:off x="5331047" y="3094218"/>
              <a:ext cx="1216800" cy="1221496"/>
            </a:xfrm>
            <a:prstGeom prst="rect">
              <a:avLst/>
            </a:prstGeom>
          </p:spPr>
        </p:pic>
      </p:grpSp>
      <p:sp>
        <p:nvSpPr>
          <p:cNvPr id="21" name="文字方塊 20"/>
          <p:cNvSpPr txBox="1"/>
          <p:nvPr/>
        </p:nvSpPr>
        <p:spPr>
          <a:xfrm>
            <a:off x="3860568" y="399654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pixels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圖片 22" descr="koala4"/>
          <p:cNvPicPr/>
          <p:nvPr/>
        </p:nvPicPr>
        <p:blipFill rotWithShape="1">
          <a:blip r:embed="rId5"/>
          <a:srcRect l="50781" t="6057" b="51795"/>
          <a:stretch/>
        </p:blipFill>
        <p:spPr bwMode="auto">
          <a:xfrm>
            <a:off x="5918162" y="2717698"/>
            <a:ext cx="1981527" cy="12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圖片 23" descr="koala4"/>
          <p:cNvPicPr/>
          <p:nvPr/>
        </p:nvPicPr>
        <p:blipFill rotWithShape="1">
          <a:blip r:embed="rId5"/>
          <a:srcRect l="50312" t="54045"/>
          <a:stretch/>
        </p:blipFill>
        <p:spPr bwMode="auto">
          <a:xfrm>
            <a:off x="8876628" y="2715717"/>
            <a:ext cx="2000381" cy="13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燕尾形向右箭號 24"/>
          <p:cNvSpPr/>
          <p:nvPr/>
        </p:nvSpPr>
        <p:spPr>
          <a:xfrm>
            <a:off x="7818340" y="3223739"/>
            <a:ext cx="806079" cy="276790"/>
          </a:xfrm>
          <a:prstGeom prst="notchedRightArrow">
            <a:avLst>
              <a:gd name="adj1" fmla="val 50000"/>
              <a:gd name="adj2" fmla="val 39783"/>
            </a:avLst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BDDB-1874-41E9-99BC-7FBB91C9044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6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1751</TotalTime>
  <Words>1378</Words>
  <Application>Microsoft Office PowerPoint</Application>
  <PresentationFormat>自訂</PresentationFormat>
  <Paragraphs>354</Paragraphs>
  <Slides>29</Slides>
  <Notes>26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1" baseType="lpstr">
      <vt:lpstr>公正</vt:lpstr>
      <vt:lpstr>方程式</vt:lpstr>
      <vt:lpstr>Image Sharing Based on  Chinese Remainder Theorem</vt:lpstr>
      <vt:lpstr>Illustration</vt:lpstr>
      <vt:lpstr>Outline</vt:lpstr>
      <vt:lpstr>Introduction</vt:lpstr>
      <vt:lpstr>Background Review for (k,n)-threshold Techniques</vt:lpstr>
      <vt:lpstr>Shamir (1979)</vt:lpstr>
      <vt:lpstr>Blakley (1979)</vt:lpstr>
      <vt:lpstr>Asmuth and Bloom (1983)</vt:lpstr>
      <vt:lpstr>Background Review-Thien and Lin (2002)</vt:lpstr>
      <vt:lpstr>Background Review-Thien and Lin</vt:lpstr>
      <vt:lpstr>Background Review-Thien and Lin</vt:lpstr>
      <vt:lpstr>Chinese Remainder Theorem</vt:lpstr>
      <vt:lpstr>Solution for Chinese Remainder Theorem</vt:lpstr>
      <vt:lpstr>Background Review- Mignotte’s Scheme vs. Asmuth’s Scheme</vt:lpstr>
      <vt:lpstr>Background Review-Ulutas (Sharing)</vt:lpstr>
      <vt:lpstr>Background Review-Ulutas (Revealing)</vt:lpstr>
      <vt:lpstr>Proposed Method</vt:lpstr>
      <vt:lpstr>Proposed Method</vt:lpstr>
      <vt:lpstr>The Proposed Sharing Method</vt:lpstr>
      <vt:lpstr>The Proposed Revealing Method</vt:lpstr>
      <vt:lpstr>The Proposed Sharing Method</vt:lpstr>
      <vt:lpstr>The Proposed Revealing Method</vt:lpstr>
      <vt:lpstr>Experimental Results </vt:lpstr>
      <vt:lpstr>Experimental Results - Mandrill</vt:lpstr>
      <vt:lpstr>Experimental Results - Lenna </vt:lpstr>
      <vt:lpstr>Experimental Results - Peppers</vt:lpstr>
      <vt:lpstr>Experimental Results </vt:lpstr>
      <vt:lpstr>Conclusion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Image Sharing by Chinese Remainder Theorem</dc:title>
  <dc:creator>Peterman</dc:creator>
  <cp:lastModifiedBy>CChen</cp:lastModifiedBy>
  <cp:revision>131</cp:revision>
  <dcterms:created xsi:type="dcterms:W3CDTF">2014-12-22T13:17:34Z</dcterms:created>
  <dcterms:modified xsi:type="dcterms:W3CDTF">2017-11-20T11:14:53Z</dcterms:modified>
</cp:coreProperties>
</file>