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歡迎使用" id="{E75E278A-FF0E-49A4-B170-79828D63BBAD}">
          <p14:sldIdLst>
            <p14:sldId id="256"/>
            <p14:sldId id="257"/>
          </p14:sldIdLst>
        </p14:section>
        <p14:section name="設計、加深他人印象、共同合作" id="{B9B51309-D148-4332-87C2-07BE32FBCA3B}">
          <p14:sldIdLst/>
        </p14:section>
        <p14:section name="深入瞭解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280" autoAdjust="0"/>
  </p:normalViewPr>
  <p:slideViewPr>
    <p:cSldViewPr snapToGrid="0">
      <p:cViewPr varScale="1">
        <p:scale>
          <a:sx n="89" d="100"/>
          <a:sy n="89" d="100"/>
        </p:scale>
        <p:origin x="120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EC13577B-6902-467D-A26C-08A0DD5E4E03}" type="datetimeFigureOut">
              <a:t>2019/6/13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DF61EA0F-A667-4B49-8422-0062BC55E249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zh-TW" smtClean="0"/>
              <a:t>1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 latinLnBrk="0">
              <a:defRPr lang="zh-TW" sz="54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>
            <a:normAutofit/>
          </a:bodyPr>
          <a:lstStyle>
            <a:lvl1pPr marL="0" indent="0" algn="l" latinLnBrk="0">
              <a:lnSpc>
                <a:spcPct val="150000"/>
              </a:lnSpc>
              <a:spcBef>
                <a:spcPts val="600"/>
              </a:spcBef>
              <a:buNone/>
              <a:defRPr lang="zh-TW" sz="2800">
                <a:solidFill>
                  <a:srgbClr val="D24726"/>
                </a:solidFill>
                <a:latin typeface="+mj-lt"/>
              </a:defRPr>
            </a:lvl1pPr>
            <a:lvl2pPr marL="457200" indent="0" algn="ctr" latinLnBrk="0">
              <a:buNone/>
              <a:defRPr lang="zh-TW" sz="2000"/>
            </a:lvl2pPr>
            <a:lvl3pPr marL="914400" indent="0" algn="ctr" latinLnBrk="0">
              <a:buNone/>
              <a:defRPr lang="zh-TW" sz="1800"/>
            </a:lvl3pPr>
            <a:lvl4pPr marL="1371600" indent="0" algn="ctr" latinLnBrk="0">
              <a:buNone/>
              <a:defRPr lang="zh-TW" sz="1600"/>
            </a:lvl4pPr>
            <a:lvl5pPr marL="1828800" indent="0" algn="ctr" latinLnBrk="0">
              <a:buNone/>
              <a:defRPr lang="zh-TW" sz="1600"/>
            </a:lvl5pPr>
            <a:lvl6pPr marL="2286000" indent="0" algn="ctr" latinLnBrk="0">
              <a:buNone/>
              <a:defRPr lang="zh-TW" sz="1600"/>
            </a:lvl6pPr>
            <a:lvl7pPr marL="2743200" indent="0" algn="ctr" latinLnBrk="0">
              <a:buNone/>
              <a:defRPr lang="zh-TW" sz="1600"/>
            </a:lvl7pPr>
            <a:lvl8pPr marL="3200400" indent="0" algn="ctr" latinLnBrk="0">
              <a:buNone/>
              <a:defRPr lang="zh-TW" sz="1600"/>
            </a:lvl8pPr>
            <a:lvl9pPr marL="3657600" indent="0" algn="ctr" latinLnBrk="0">
              <a:buNone/>
              <a:defRPr lang="zh-TW"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1" y="1825625"/>
            <a:ext cx="4167753" cy="4351338"/>
          </a:xfrm>
        </p:spPr>
        <p:txBody>
          <a:bodyPr>
            <a:normAutofit/>
          </a:bodyPr>
          <a:lstStyle>
            <a:lvl1pPr marL="0" indent="0" latinLnBrk="0">
              <a:lnSpc>
                <a:spcPct val="150000"/>
              </a:lnSpc>
              <a:spcAft>
                <a:spcPts val="1200"/>
              </a:spcAft>
              <a:buNone/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lnSpc>
                <a:spcPct val="150000"/>
              </a:lnSpc>
              <a:spcAft>
                <a:spcPts val="1200"/>
              </a:spcAft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lnSpc>
                <a:spcPct val="150000"/>
              </a:lnSpc>
              <a:spcAft>
                <a:spcPts val="1200"/>
              </a:spcAft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lnSpc>
                <a:spcPct val="150000"/>
              </a:lnSpc>
              <a:spcAft>
                <a:spcPts val="1200"/>
              </a:spcAft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lnSpc>
                <a:spcPct val="150000"/>
              </a:lnSpc>
              <a:spcAft>
                <a:spcPts val="1200"/>
              </a:spcAft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anchor="ctr">
            <a:noAutofit/>
          </a:bodyPr>
          <a:lstStyle>
            <a:lvl1pPr algn="l" latinLnBrk="0">
              <a:defRPr lang="zh-TW" sz="4800">
                <a:solidFill>
                  <a:srgbClr val="D24726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50000"/>
              </a:lnSpc>
              <a:buNone/>
              <a:defRPr lang="zh-TW" sz="2800">
                <a:solidFill>
                  <a:schemeClr val="bg1"/>
                </a:solidFill>
                <a:latin typeface="+mj-lt"/>
              </a:defRPr>
            </a:lvl1pPr>
            <a:lvl2pPr marL="457200" indent="0" latinLnBrk="0">
              <a:buNone/>
              <a:defRPr lang="zh-TW" sz="2000"/>
            </a:lvl2pPr>
            <a:lvl3pPr marL="914400" indent="0" latinLnBrk="0">
              <a:buNone/>
              <a:defRPr lang="zh-TW" sz="1800"/>
            </a:lvl3pPr>
            <a:lvl4pPr marL="1371600" indent="0" latinLnBrk="0">
              <a:buNone/>
              <a:defRPr lang="zh-TW" sz="1600"/>
            </a:lvl4pPr>
            <a:lvl5pPr marL="1828800" indent="0" latinLnBrk="0">
              <a:buNone/>
              <a:defRPr lang="zh-TW" sz="1600"/>
            </a:lvl5pPr>
            <a:lvl6pPr marL="2286000" indent="0" latinLnBrk="0">
              <a:buNone/>
              <a:defRPr lang="zh-TW" sz="1600"/>
            </a:lvl6pPr>
            <a:lvl7pPr marL="2743200" indent="0" latinLnBrk="0">
              <a:buNone/>
              <a:defRPr lang="zh-TW" sz="1600"/>
            </a:lvl7pPr>
            <a:lvl8pPr marL="3200400" indent="0" latinLnBrk="0">
              <a:buNone/>
              <a:defRPr lang="zh-TW" sz="1600"/>
            </a:lvl8pPr>
            <a:lvl9pPr marL="3657600" indent="0" latinLnBrk="0">
              <a:buNone/>
              <a:defRPr lang="zh-TW"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8" name="矩形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9" name="矩形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 latinLnBrk="0">
              <a:buNone/>
              <a:defRPr lang="zh-TW" sz="24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89664" y="1489075"/>
            <a:ext cx="5157787" cy="641350"/>
          </a:xfrm>
        </p:spPr>
        <p:txBody>
          <a:bodyPr anchor="b"/>
          <a:lstStyle>
            <a:lvl1pPr marL="0" indent="0" latinLnBrk="0">
              <a:buNone/>
              <a:defRPr lang="zh-TW" sz="24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11" name="矩形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lang="zh-TW" sz="36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  <p:sp>
        <p:nvSpPr>
          <p:cNvPr id="7" name="矩形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sz="180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lang="zh-TW"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lang="zh-TW" sz="16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lang="zh-TW" sz="140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lang="zh-TW" sz="12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lang="zh-TW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按一下以編輯母片文字樣式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第二層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第三層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第四層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lang="zh-TW"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 latinLnBrk="0">
              <a:buNone/>
              <a:defRPr lang="zh-TW" sz="3200"/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lang="zh-TW" sz="1600"/>
            </a:lvl1pPr>
            <a:lvl2pPr marL="457200" indent="0" latinLnBrk="0">
              <a:buNone/>
              <a:defRPr lang="zh-TW" sz="1400"/>
            </a:lvl2pPr>
            <a:lvl3pPr marL="914400" indent="0" latinLnBrk="0">
              <a:buNone/>
              <a:defRPr lang="zh-TW" sz="1200"/>
            </a:lvl3pPr>
            <a:lvl4pPr marL="1371600" indent="0" latinLnBrk="0">
              <a:buNone/>
              <a:defRPr lang="zh-TW" sz="1000"/>
            </a:lvl4pPr>
            <a:lvl5pPr marL="1828800" indent="0" latinLnBrk="0">
              <a:buNone/>
              <a:defRPr lang="zh-TW" sz="1000"/>
            </a:lvl5pPr>
            <a:lvl6pPr marL="2286000" indent="0" latinLnBrk="0">
              <a:buNone/>
              <a:defRPr lang="zh-TW" sz="1000"/>
            </a:lvl6pPr>
            <a:lvl7pPr marL="2743200" indent="0" latinLnBrk="0">
              <a:buNone/>
              <a:defRPr lang="zh-TW" sz="1000"/>
            </a:lvl7pPr>
            <a:lvl8pPr marL="3200400" indent="0" latinLnBrk="0">
              <a:buNone/>
              <a:defRPr lang="zh-TW" sz="1000"/>
            </a:lvl8pPr>
            <a:lvl9pPr marL="3657600" indent="0" latinLnBrk="0">
              <a:buNone/>
              <a:defRPr lang="zh-TW"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t>2019/6/13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lang="zh-TW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Exponential Distribution</a:t>
            </a:r>
            <a:endParaRPr 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副標題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p.d.f.  f(x)=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1</m:t>
                        </m:r>
                      </m:num>
                      <m:den>
                        <m:r>
                          <a:rPr lang="zh-TW" altLang="en-US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𝜃</m:t>
                        </m:r>
                      </m:den>
                    </m:f>
                    <m:r>
                      <a:rPr lang="en-US" altLang="zh-TW" i="1" smtClean="0">
                        <a:latin typeface="Cambria Math" panose="02040503050406030204" pitchFamily="18" charset="0"/>
                        <a:ea typeface="Microsoft JhengHei UI" panose="020B0604030504040204" pitchFamily="34" charset="-120"/>
                      </a:rPr>
                      <m:t> </m:t>
                    </m:r>
                    <m:sSup>
                      <m:sSupPr>
                        <m:ctrlPr>
                          <a:rPr lang="en-US" altLang="zh-TW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𝑒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𝑥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 /</m:t>
                        </m:r>
                        <m:r>
                          <a:rPr lang="zh-TW" altLang="en-US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𝜃</m:t>
                        </m:r>
                      </m:sup>
                    </m:sSup>
                  </m:oMath>
                </a14:m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 ,  x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altLang="zh-TW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Exponential Distribution  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X~Exp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</a:t>
                </a:r>
                <a14:m>
                  <m:oMath xmlns:m="http://schemas.openxmlformats.org/officeDocument/2006/math">
                    <m:r>
                      <a:rPr lang="zh-TW" altLang="en-US" i="1" smtClean="0">
                        <a:latin typeface="Cambria Math" panose="02040503050406030204" pitchFamily="18" charset="0"/>
                        <a:ea typeface="Microsoft JhengHei UI" panose="020B0604030504040204" pitchFamily="34" charset="-120"/>
                      </a:rPr>
                      <m:t>𝜃</m:t>
                    </m:r>
                  </m:oMath>
                </a14:m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)</a:t>
                </a: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E(X)=</a:t>
                </a:r>
                <a14:m>
                  <m:oMath xmlns:m="http://schemas.openxmlformats.org/officeDocument/2006/math">
                    <m:r>
                      <a:rPr lang="zh-TW" altLang="en-US" i="1" smtClean="0">
                        <a:latin typeface="Cambria Math" panose="02040503050406030204" pitchFamily="18" charset="0"/>
                        <a:ea typeface="Microsoft JhengHei UI" panose="020B0604030504040204" pitchFamily="34" charset="-120"/>
                      </a:rPr>
                      <m:t>𝜃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Microsoft JhengHei UI" panose="020B0604030504040204" pitchFamily="34" charset="-120"/>
                      </a:rPr>
                      <m:t> 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Microsoft JhengHei UI" panose="020B0604030504040204" pitchFamily="34" charset="-120"/>
                      </a:rPr>
                      <m:t>𝑎𝑛𝑑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Microsoft JhengHei UI" panose="020B0604030504040204" pitchFamily="34" charset="-120"/>
                      </a:rPr>
                      <m:t> 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Microsoft JhengHei UI" panose="020B0604030504040204" pitchFamily="34" charset="-120"/>
                      </a:rPr>
                      <m:t>𝑉𝑎𝑟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𝑋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Microsoft JhengHei UI" panose="020B0604030504040204" pitchFamily="34" charset="-120"/>
                      </a:rPr>
                      <m:t>=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</m:ctrlPr>
                      </m:sSupPr>
                      <m:e>
                        <m:r>
                          <a:rPr lang="zh-TW" altLang="en-US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𝜃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2</m:t>
                        </m:r>
                      </m:sup>
                    </m:sSup>
                  </m:oMath>
                </a14:m>
                <a:endParaRPr lang="en-US" altLang="zh-TW" dirty="0" smtClean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Moment-Generating Function  M</a:t>
                </a:r>
                <a:r>
                  <a:rPr lang="en-US" altLang="zh-TW" baseline="-25000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X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(t)=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1</m:t>
                        </m:r>
                      </m:num>
                      <m:den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1−</m:t>
                        </m:r>
                        <m:r>
                          <a:rPr lang="zh-TW" altLang="en-US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𝜃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Microsoft JhengHei UI" panose="020B0604030504040204" pitchFamily="34" charset="-120"/>
                          </a:rPr>
                          <m:t>𝑡</m:t>
                        </m:r>
                      </m:den>
                    </m:f>
                  </m:oMath>
                </a14:m>
                <a:endParaRPr lang="en-US" altLang="zh-TW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X=0:0.2:8;</a:t>
                </a: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Y1=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exppdf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(X,1);</a:t>
                </a: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Y2=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exppdf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(X,2);</a:t>
                </a: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Y3=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exppdf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(X,3);</a:t>
                </a: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Y4=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exppdf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(X,5);</a:t>
                </a: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plot(X,Y1,’m-’,X,Y2,’g-’,X,Y3,’b-’,X,Y4,’r-’);</a:t>
                </a:r>
              </a:p>
              <a:p>
                <a:pPr marL="0" indent="0">
                  <a:buNone/>
                </a:pPr>
                <a:r>
                  <a:rPr lang="en-US" altLang="zh-TW" dirty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l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egend(‘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(1)’, ’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(2)’, ’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(3)’, ’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(5)’)</a:t>
                </a:r>
              </a:p>
              <a:p>
                <a:pPr marL="0" indent="0">
                  <a:buNone/>
                </a:pP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Title(‘Exponential Distribution: </a:t>
                </a:r>
                <a:r>
                  <a:rPr lang="en-US" altLang="zh-TW" dirty="0" err="1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Exp</a:t>
                </a:r>
                <a:r>
                  <a:rPr lang="en-US" altLang="zh-TW" dirty="0" smtClean="0">
                    <a:latin typeface="Microsoft JhengHei UI" panose="020B0604030504040204" pitchFamily="34" charset="-120"/>
                    <a:ea typeface="Microsoft JhengHei UI" panose="020B0604030504040204" pitchFamily="34" charset="-120"/>
                  </a:rPr>
                  <a:t>(\theta)’)</a:t>
                </a:r>
                <a:endParaRPr lang="zh-TW" dirty="0">
                  <a:latin typeface="Microsoft JhengHei UI" panose="020B0604030504040204" pitchFamily="34" charset="-120"/>
                  <a:ea typeface="Microsoft JhengHei UI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3" name="副標題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3"/>
                <a:stretch>
                  <a:fillRect l="-70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759" y="1663547"/>
            <a:ext cx="7124241" cy="4015243"/>
          </a:xfr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標題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altLang="zh-TW" sz="3200" dirty="0" smtClean="0"/>
                  <a:t>Simulate an exponential distribution with mean </a:t>
                </a:r>
                <a14:m>
                  <m:oMath xmlns:m="http://schemas.openxmlformats.org/officeDocument/2006/math">
                    <m:r>
                      <a:rPr lang="zh-TW" altLang="en-US" sz="320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altLang="zh-TW" sz="3200" dirty="0" smtClean="0"/>
                  <a:t>: </a:t>
                </a:r>
                <a:r>
                  <a:rPr lang="en-US" altLang="zh-TW" sz="3200" dirty="0" err="1" smtClean="0"/>
                  <a:t>Exp</a:t>
                </a:r>
                <a:r>
                  <a:rPr lang="en-US" altLang="zh-TW" sz="3200" dirty="0" smtClean="0"/>
                  <a:t>(</a:t>
                </a:r>
                <a14:m>
                  <m:oMath xmlns:m="http://schemas.openxmlformats.org/officeDocument/2006/math">
                    <m:r>
                      <a:rPr lang="zh-TW" altLang="en-US" sz="320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altLang="zh-TW" sz="3200" dirty="0" smtClean="0"/>
                  <a:t>)</a:t>
                </a:r>
                <a:endParaRPr lang="zh-TW" altLang="en-US" sz="3200" dirty="0"/>
              </a:p>
            </p:txBody>
          </p:sp>
        </mc:Choice>
        <mc:Fallback xmlns="">
          <p:sp>
            <p:nvSpPr>
              <p:cNvPr id="2" name="標題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1418" b="-1633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zh-TW" dirty="0" smtClean="0"/>
                  <a:t>The probability density function of a random variable X  for the exponential distribution with mean </a:t>
                </a:r>
                <a14:m>
                  <m:oMath xmlns:m="http://schemas.openxmlformats.org/officeDocument/2006/math">
                    <m:r>
                      <a:rPr lang="zh-TW" altLang="en-US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altLang="zh-TW" dirty="0" smtClean="0"/>
                  <a:t> can be written as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zh-TW" alt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den>
                    </m:f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zh-TW" alt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sup>
                    </m:sSup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zh-TW" alt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≥0, 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𝑖𝑡𝑠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𝑐𝑑𝑓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𝑖𝑠</m:t>
                    </m:r>
                  </m:oMath>
                </a14:m>
                <a:endParaRPr lang="en-US" altLang="zh-TW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=1−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𝜃</m:t>
                        </m:r>
                      </m:sup>
                    </m:sSup>
                  </m:oMath>
                </a14:m>
                <a:r>
                  <a:rPr lang="en-US" altLang="zh-TW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≥0.</m:t>
                    </m:r>
                  </m:oMath>
                </a14:m>
                <a:endParaRPr lang="en-US" altLang="zh-TW" b="0" dirty="0" smtClean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zh-TW" dirty="0" smtClean="0"/>
                  <a:t>Define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altLang="zh-TW" dirty="0" smtClean="0"/>
                  <a:t> then</a:t>
                </a: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 smtClean="0"/>
                  <a:t>(Proof)</a:t>
                </a:r>
              </a:p>
              <a:p>
                <a:pPr marL="0" indent="0">
                  <a:buNone/>
                </a:pPr>
                <a:r>
                  <a:rPr lang="en-US" altLang="zh-TW" dirty="0" smtClean="0"/>
                  <a:t>For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𝑜𝑏𝑡𝑎𝑖𝑛𝑒𝑑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𝑓𝑟𝑜𝑚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𝑤𝑒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h𝑎𝑣𝑒</m:t>
                    </m:r>
                  </m:oMath>
                </a14:m>
                <a:endParaRPr lang="en-US" altLang="zh-TW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altLang="zh-TW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𝑋</m:t>
                                </m:r>
                              </m:num>
                              <m:den>
                                <m:r>
                                  <a:rPr lang="zh-TW" alt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den>
                            </m:f>
                          </m:sup>
                        </m:sSup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zh-TW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ln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≥−</m:t>
                        </m:r>
                        <m:r>
                          <a:rPr lang="zh-TW" alt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m:rPr>
                            <m:sty m:val="p"/>
                          </m:rPr>
                          <a:rPr lang="en-US" altLang="zh-TW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ln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altLang="zh-TW" dirty="0" smtClean="0"/>
                  <a:t>=y, thus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=1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𝑤h𝑒𝑛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 smtClean="0"/>
                  <a:t>Practice:</a:t>
                </a:r>
              </a:p>
              <a:p>
                <a:pPr marL="342900" indent="-342900">
                  <a:buAutoNum type="arabicParenBoth"/>
                </a:pPr>
                <a:r>
                  <a:rPr lang="en-US" altLang="zh-TW" dirty="0" smtClean="0"/>
                  <a:t>Generate a y from U(0,1)</a:t>
                </a:r>
              </a:p>
              <a:p>
                <a:pPr marL="342900" indent="-342900">
                  <a:buAutoNum type="arabicParenBoth"/>
                </a:pPr>
                <a:r>
                  <a:rPr lang="en-US" altLang="zh-TW" dirty="0" smtClean="0"/>
                  <a:t>Compute x=</a:t>
                </a:r>
                <a14:m>
                  <m:oMath xmlns:m="http://schemas.openxmlformats.org/officeDocument/2006/math">
                    <m:r>
                      <a:rPr lang="en-US" altLang="zh-TW" b="0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zh-TW" altLang="en-US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m:rPr>
                        <m:sty m:val="p"/>
                      </m:rPr>
                      <a:rPr lang="en-US" altLang="zh-TW" b="0" i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dirty="0" smtClean="0"/>
                  <a:t>  [or </a:t>
                </a:r>
                <a14:m>
                  <m:oMath xmlns:m="http://schemas.openxmlformats.org/officeDocument/2006/math">
                    <m:r>
                      <a:rPr lang="en-US" altLang="zh-TW">
                        <a:latin typeface="Cambria Math" panose="02040503050406030204" pitchFamily="18" charset="0"/>
                      </a:rPr>
                      <m:t>−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𝜃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)].</m:t>
                    </m:r>
                  </m:oMath>
                </a14:m>
                <a:endParaRPr lang="en-US" altLang="zh-TW" dirty="0" smtClean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0">
                <a:blip r:embed="rId3"/>
                <a:stretch>
                  <a:fillRect l="-941" t="-1120" r="-9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內容版面配置區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altLang="zh-TW" dirty="0"/>
                  <a:t>The probability density function of a random variable X  for the exponential distribution with mean </a:t>
                </a:r>
                <a14:m>
                  <m:oMath xmlns:m="http://schemas.openxmlformats.org/officeDocument/2006/math">
                    <m:r>
                      <a:rPr lang="zh-TW" altLang="en-US" i="1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altLang="zh-TW" dirty="0"/>
                  <a:t> can be written as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𝜃</m:t>
                        </m:r>
                      </m:den>
                    </m:f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𝜃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zh-TW" altLang="en-US" dirty="0"/>
                  <a:t>  </a:t>
                </a:r>
                <a14:m>
                  <m:oMath xmlns:m="http://schemas.openxmlformats.org/officeDocument/2006/math">
                    <m:r>
                      <a:rPr lang="en-US" altLang="zh-TW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≥0, </m:t>
                    </m:r>
                    <m:r>
                      <a:rPr lang="en-US" altLang="zh-TW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𝑖𝑡𝑠</m:t>
                    </m:r>
                    <m:r>
                      <a:rPr lang="en-US" altLang="zh-TW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𝑐𝑑𝑓</m:t>
                    </m:r>
                    <m:r>
                      <a:rPr lang="en-US" altLang="zh-TW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𝑖𝑠</m:t>
                    </m:r>
                  </m:oMath>
                </a14:m>
                <a:endParaRPr lang="en-US" altLang="zh-TW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=1−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𝜃</m:t>
                        </m:r>
                      </m:sup>
                    </m:sSup>
                  </m:oMath>
                </a14:m>
                <a:r>
                  <a:rPr lang="en-US" altLang="zh-TW" dirty="0"/>
                  <a:t>,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≥0.</m:t>
                    </m:r>
                  </m:oMath>
                </a14:m>
                <a:endParaRPr lang="en-US" altLang="zh-TW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zh-TW" dirty="0"/>
                  <a:t>Define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=1−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altLang="zh-TW" dirty="0"/>
                  <a:t> then</a:t>
                </a: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dirty="0"/>
                  <a:t>(Proof)</a:t>
                </a:r>
              </a:p>
              <a:p>
                <a:pPr marL="0" indent="0">
                  <a:buNone/>
                </a:pPr>
                <a:r>
                  <a:rPr lang="en-US" altLang="zh-TW" dirty="0"/>
                  <a:t>For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𝑜𝑏𝑡𝑎𝑖𝑛𝑒𝑑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𝑓𝑟𝑜𝑚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𝑤𝑒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h𝑎𝑣𝑒</m:t>
                    </m:r>
                  </m:oMath>
                </a14:m>
                <a:endParaRPr lang="en-US" altLang="zh-TW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𝑌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zh-TW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zh-TW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𝑋</m:t>
                                </m:r>
                              </m:num>
                              <m:den>
                                <m:r>
                                  <a:rPr lang="zh-TW" altLang="en-US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𝜃</m:t>
                                </m:r>
                              </m:den>
                            </m:f>
                          </m:sup>
                        </m:sSup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≤</m:t>
                        </m:r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ln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≥−</m:t>
                        </m:r>
                        <m:r>
                          <a:rPr lang="zh-TW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  <m:r>
                          <m:rPr>
                            <m:sty m:val="p"/>
                          </m:rPr>
                          <a:rPr lang="en-US" altLang="zh-TW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ln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⁡(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r>
                  <a:rPr lang="en-US" altLang="zh-TW" dirty="0"/>
                  <a:t>=y, thus </a:t>
                </a:r>
                <a14:m>
                  <m:oMath xmlns:m="http://schemas.openxmlformats.org/officeDocument/2006/math">
                    <m:r>
                      <a:rPr lang="en-US" altLang="zh-TW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</a:rPr>
                      <m:t>=1 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𝑤h𝑒𝑛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altLang="zh-TW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altLang="zh-TW" dirty="0"/>
              </a:p>
              <a:p>
                <a:pPr marL="0" indent="0">
                  <a:buNone/>
                </a:pPr>
                <a:r>
                  <a:rPr lang="en-US" altLang="zh-TW" dirty="0"/>
                  <a:t>Practice:</a:t>
                </a:r>
              </a:p>
              <a:p>
                <a:pPr marL="342900" indent="-342900">
                  <a:buAutoNum type="arabicParenBoth"/>
                </a:pPr>
                <a:r>
                  <a:rPr lang="en-US" altLang="zh-TW" dirty="0"/>
                  <a:t>Generate a y from U(0,1)</a:t>
                </a:r>
              </a:p>
              <a:p>
                <a:pPr marL="342900" indent="-342900">
                  <a:buAutoNum type="arabicParenBoth"/>
                </a:pPr>
                <a:r>
                  <a:rPr lang="en-US" altLang="zh-TW" dirty="0"/>
                  <a:t>Compute x=</a:t>
                </a:r>
                <a14:m>
                  <m:oMath xmlns:m="http://schemas.openxmlformats.org/officeDocument/2006/math">
                    <m:r>
                      <a:rPr lang="en-US" altLang="zh-TW">
                        <a:latin typeface="Cambria Math" panose="02040503050406030204" pitchFamily="18" charset="0"/>
                      </a:rPr>
                      <m:t>−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𝜃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dirty="0"/>
                  <a:t>  [or </a:t>
                </a:r>
                <a14:m>
                  <m:oMath xmlns:m="http://schemas.openxmlformats.org/officeDocument/2006/math">
                    <m:r>
                      <a:rPr lang="en-US" altLang="zh-TW">
                        <a:latin typeface="Cambria Math" panose="02040503050406030204" pitchFamily="18" charset="0"/>
                      </a:rPr>
                      <m:t>−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𝜃</m:t>
                    </m:r>
                    <m:r>
                      <m:rPr>
                        <m:sty m:val="p"/>
                      </m:rPr>
                      <a:rPr lang="en-US" altLang="zh-TW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)].</m:t>
                    </m:r>
                  </m:oMath>
                </a14:m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>
          <p:sp>
            <p:nvSpPr>
              <p:cNvPr id="4" name="內容版面配置區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0">
                <a:blip r:embed="rId4"/>
                <a:stretch>
                  <a:fillRect l="-941" t="-1120" r="-9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8132068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歡迎使用 PowerPoint</Template>
  <TotalTime>0</TotalTime>
  <Words>63</Words>
  <Application>Microsoft Office PowerPoint</Application>
  <PresentationFormat>寬螢幕</PresentationFormat>
  <Paragraphs>35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Microsoft JhengHei UI</vt:lpstr>
      <vt:lpstr>新細明體</vt:lpstr>
      <vt:lpstr>Arial</vt:lpstr>
      <vt:lpstr>Calibri</vt:lpstr>
      <vt:lpstr>Cambria Math</vt:lpstr>
      <vt:lpstr>Segoe UI</vt:lpstr>
      <vt:lpstr>Segoe UI Light</vt:lpstr>
      <vt:lpstr>WelcomeDoc</vt:lpstr>
      <vt:lpstr>Exponential Distribution</vt:lpstr>
      <vt:lpstr>Simulate an exponential distribution with mean θ: Exp(θ)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2014-05-30T15:52:47Z</dcterms:created>
  <dcterms:modified xsi:type="dcterms:W3CDTF">2019-06-13T10:56:43Z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