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8"/>
  </p:notesMasterIdLst>
  <p:sldIdLst>
    <p:sldId id="256" r:id="rId3"/>
    <p:sldId id="262" r:id="rId4"/>
    <p:sldId id="257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歡迎使用" id="{E75E278A-FF0E-49A4-B170-79828D63BBAD}">
          <p14:sldIdLst>
            <p14:sldId id="256"/>
          </p14:sldIdLst>
        </p14:section>
        <p14:section name="設計、加深他人印象、共同合作" id="{B9B51309-D148-4332-87C2-07BE32FBCA3B}">
          <p14:sldIdLst>
            <p14:sldId id="262"/>
            <p14:sldId id="257"/>
            <p14:sldId id="264"/>
          </p14:sldIdLst>
        </p14:section>
        <p14:section name="深入瞭解" id="{2CC34DB2-6590-42C0-AD4B-A04C6060184E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280" autoAdjust="0"/>
  </p:normalViewPr>
  <p:slideViewPr>
    <p:cSldViewPr snapToGrid="0">
      <p:cViewPr varScale="1">
        <p:scale>
          <a:sx n="87" d="100"/>
          <a:sy n="87" d="100"/>
        </p:scale>
        <p:origin x="11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EC13577B-6902-467D-A26C-08A0DD5E4E03}" type="datetimeFigureOut">
              <a:t>2014/6/7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DF61EA0F-A667-4B49-8422-0062BC55E249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zh-TW" smtClean="0"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 smtClean="0"/>
              <a:t>在 </a:t>
            </a:r>
            <a:r>
              <a:rPr lang="zh-TW" baseline="0" dirty="0" smtClean="0"/>
              <a:t>[投影片放映] 模式中，按一下箭頭即可進入 PowerPoint 快速入門中心。</a:t>
            </a:r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zh-TW" smtClean="0"/>
              <a:t>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5119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 latinLnBrk="0">
              <a:defRPr lang="zh-TW" sz="54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 latinLnBrk="0">
              <a:lnSpc>
                <a:spcPct val="150000"/>
              </a:lnSpc>
              <a:spcBef>
                <a:spcPts val="600"/>
              </a:spcBef>
              <a:buNone/>
              <a:defRPr lang="zh-TW" sz="2800">
                <a:solidFill>
                  <a:srgbClr val="D24726"/>
                </a:solidFill>
                <a:latin typeface="+mj-lt"/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 latinLnBrk="0">
              <a:lnSpc>
                <a:spcPct val="150000"/>
              </a:lnSpc>
              <a:spcAft>
                <a:spcPts val="1200"/>
              </a:spcAft>
              <a:buNone/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lnSpc>
                <a:spcPct val="150000"/>
              </a:lnSpc>
              <a:spcAft>
                <a:spcPts val="1200"/>
              </a:spcAft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lnSpc>
                <a:spcPct val="150000"/>
              </a:lnSpc>
              <a:spcAft>
                <a:spcPts val="1200"/>
              </a:spcAft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lnSpc>
                <a:spcPct val="150000"/>
              </a:lnSpc>
              <a:spcAft>
                <a:spcPts val="1200"/>
              </a:spcAft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lnSpc>
                <a:spcPct val="150000"/>
              </a:lnSpc>
              <a:spcAft>
                <a:spcPts val="1200"/>
              </a:spcAft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 latinLnBrk="0">
              <a:defRPr lang="zh-TW" sz="4800">
                <a:solidFill>
                  <a:srgbClr val="D24726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 latinLnBrk="0">
              <a:lnSpc>
                <a:spcPct val="150000"/>
              </a:lnSpc>
              <a:buNone/>
              <a:defRPr lang="zh-TW" sz="2800">
                <a:solidFill>
                  <a:schemeClr val="bg1"/>
                </a:solidFill>
                <a:latin typeface="+mj-lt"/>
              </a:defRPr>
            </a:lvl1pPr>
            <a:lvl2pPr marL="457200" indent="0" latinLnBrk="0">
              <a:buNone/>
              <a:defRPr lang="zh-TW" sz="2000"/>
            </a:lvl2pPr>
            <a:lvl3pPr marL="914400" indent="0" latinLnBrk="0">
              <a:buNone/>
              <a:defRPr lang="zh-TW" sz="1800"/>
            </a:lvl3pPr>
            <a:lvl4pPr marL="1371600" indent="0" latinLnBrk="0">
              <a:buNone/>
              <a:defRPr lang="zh-TW" sz="1600"/>
            </a:lvl4pPr>
            <a:lvl5pPr marL="1828800" indent="0" latinLnBrk="0">
              <a:buNone/>
              <a:defRPr lang="zh-TW" sz="1600"/>
            </a:lvl5pPr>
            <a:lvl6pPr marL="2286000" indent="0" latinLnBrk="0">
              <a:buNone/>
              <a:defRPr lang="zh-TW" sz="1600"/>
            </a:lvl6pPr>
            <a:lvl7pPr marL="2743200" indent="0" latinLnBrk="0">
              <a:buNone/>
              <a:defRPr lang="zh-TW" sz="1600"/>
            </a:lvl7pPr>
            <a:lvl8pPr marL="3200400" indent="0" latinLnBrk="0">
              <a:buNone/>
              <a:defRPr lang="zh-TW" sz="1600"/>
            </a:lvl8pPr>
            <a:lvl9pPr marL="3657600" indent="0" latinLnBrk="0">
              <a:buNone/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 latinLnBrk="0"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 latinLnBrk="0"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 latinLnBrk="0"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 latinLnBrk="0"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2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Binomial Distribution</a:t>
            </a:r>
            <a:endParaRPr 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副標題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zh-TW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p.m.f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.  f(x)=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𝑥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𝑝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(1-p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)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𝑛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−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𝑥</m:t>
                        </m:r>
                      </m:sup>
                    </m:sSup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, </m:t>
                    </m:r>
                  </m:oMath>
                </a14:m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0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TW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Binomial Distribution  </a:t>
                </a:r>
                <a:r>
                  <a:rPr lang="en-US" altLang="zh-TW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X~b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</a:t>
                </a:r>
                <a:r>
                  <a:rPr lang="en-US" altLang="zh-TW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n,p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E(X)=np  and  </a:t>
                </a:r>
                <a:r>
                  <a:rPr lang="en-US" altLang="zh-TW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Var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(X)=np(1-p)</a:t>
                </a:r>
                <a:endParaRPr lang="en-US" altLang="zh-TW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Moment-Generating Function  M</a:t>
                </a:r>
                <a:r>
                  <a:rPr lang="en-US" altLang="zh-TW" baseline="-250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(t)=(1-p+p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)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TW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endParaRPr lang="en-US" altLang="zh-TW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p=0.8; n=12; X1=0:n; Y1=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binopdf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(X1,n,p);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p=0.6; n=12; X2=0:n; Y2=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binopdf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(X2,n,p);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p=0.6; n=16; X3=0:n; Y3=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binopdf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(X3,n,p);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p=0.5; n=16; X4=0:n; Y4=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binopdf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(X4,n,p);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subplot(2,1,1)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bar(X1',[Y1', Y2'])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legend('b(12,0.8)','b(12,0.6)')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subplot(2,1,2)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bar(X3',[Y3', Y4'])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legend</a:t>
                </a:r>
                <a:r>
                  <a:rPr lang="en-US" altLang="zh-TW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</a:t>
                </a:r>
                <a:r>
                  <a:rPr lang="en-US" altLang="zh-TW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'b(16,0.6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)','b(16,0.5)')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title('Binomial Distribution: 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binopdf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X,n,p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 \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sim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b(</a:t>
                </a:r>
                <a:r>
                  <a:rPr lang="en-US" altLang="zh-TW" dirty="0" err="1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n,p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)')</a:t>
                </a:r>
              </a:p>
            </p:txBody>
          </p:sp>
        </mc:Choice>
        <mc:Fallback>
          <p:sp>
            <p:nvSpPr>
              <p:cNvPr id="3" name="副標題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471" t="-7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771" y="2269474"/>
            <a:ext cx="6476980" cy="3519413"/>
          </a:xfr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設計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4876800" cy="4447761"/>
          </a:xfrm>
        </p:spPr>
        <p:txBody>
          <a:bodyPr>
            <a:normAutofit/>
          </a:bodyPr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一開始，您可以存取美觀的寬螢幕佈景主題，這些主題很容易就能變更，以配合您的個人風格。每個佈景主題都隨附可供您混合搭配的多種色彩變化。</a:t>
            </a:r>
          </a:p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[合併圖案] 以及色彩調配的 [色彩選擇工具] 等新功能，讓您的設計有無限新可能。</a:t>
            </a:r>
          </a:p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使用對齊輔助線和智慧型輔助線，即可立刻將您的版面配置、照片和圖表完美對齊。</a:t>
            </a: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96" y="4833206"/>
            <a:ext cx="2558599" cy="144018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29" y="4833206"/>
            <a:ext cx="2558599" cy="144018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08" y="1729203"/>
            <a:ext cx="5267610" cy="296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加深他人印象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6093884" cy="4433752"/>
          </a:xfrm>
        </p:spPr>
        <p:txBody>
          <a:bodyPr>
            <a:normAutofit/>
          </a:bodyPr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改良的 [簡報者檢視畫面] 有能讓您隨時掌握狀況的新工具。新的自動延伸功能會為您立即套用適當的設定，讓您專注於說明，而不需費心留意展示過程。</a:t>
            </a:r>
          </a:p>
          <a:p>
            <a:endParaRPr lang="zh-TW" sz="105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/>
            <a:r>
              <a:rPr lang="zh-TW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投影片縮放 </a:t>
            </a:r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：協助使觀眾專注於您的想法。只要按一下就能放大縮小特定圖表或圖形。</a:t>
            </a:r>
          </a:p>
          <a:p>
            <a:endParaRPr lang="zh-TW" sz="110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/>
            <a:r>
              <a:rPr lang="zh-TW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投影片導覽</a:t>
            </a:r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：此功能可以讓使用者在不離開 [投影片放映] 檢視的情況下，以視覺化方式瀏覽其他投影片。您的觀眾只會看到您目前展示的投影片。</a:t>
            </a: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5052985"/>
            <a:ext cx="495300" cy="4476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85" y="3720024"/>
            <a:ext cx="499915" cy="44504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35" y="4525590"/>
            <a:ext cx="4036895" cy="162236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28" y="1840906"/>
            <a:ext cx="40132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共同合作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與他人從不同的個人電腦同時編輯，並以改良的註解功能交談。 </a:t>
            </a:r>
          </a:p>
          <a:p>
            <a:r>
              <a:rPr 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線上共用很簡單。即使您的觀眾沒有 PowerPoint，也可以使用 [線上展示] 功能將內容投射到其瀏覽器。</a:t>
            </a:r>
          </a:p>
          <a:p>
            <a:r>
              <a:rPr 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您可以使用電腦上的 PowerPoint 或透過 PowerPoint Web App，從不同位置與他人同時工作。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10" y="2029619"/>
            <a:ext cx="60102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622799" cy="2187227"/>
          </a:xfrm>
        </p:spPr>
        <p:txBody>
          <a:bodyPr/>
          <a:lstStyle/>
          <a:p>
            <a:r>
              <a:rPr lang="zh-TW" sz="4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PowerPoint 2013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28267" y="2402237"/>
            <a:ext cx="5859506" cy="2187226"/>
          </a:xfrm>
        </p:spPr>
        <p:txBody>
          <a:bodyPr>
            <a:noAutofit/>
          </a:bodyPr>
          <a:lstStyle/>
          <a:p>
            <a:r>
              <a:rPr lang="zh-TW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使用先進的簡報工具，以直覺方式設計美觀的簡報、輕鬆共用並與他人共同合作，同時呈現專業表現。</a:t>
            </a:r>
          </a:p>
        </p:txBody>
      </p:sp>
      <p:sp>
        <p:nvSpPr>
          <p:cNvPr id="8" name="手繪多邊形 7">
            <a:hlinkClick r:id="rId3" tooltip="深入瞭解"/>
          </p:cNvPr>
          <p:cNvSpPr/>
          <p:nvPr/>
        </p:nvSpPr>
        <p:spPr>
          <a:xfrm>
            <a:off x="11557038" y="6134153"/>
            <a:ext cx="431763" cy="431763"/>
          </a:xfrm>
          <a:custGeom>
            <a:avLst/>
            <a:gdLst>
              <a:gd name="connsiteX0" fmla="*/ 283692 w 643468"/>
              <a:gd name="connsiteY0" fmla="*/ 156886 h 643468"/>
              <a:gd name="connsiteX1" fmla="*/ 315574 w 643468"/>
              <a:gd name="connsiteY1" fmla="*/ 156886 h 643468"/>
              <a:gd name="connsiteX2" fmla="*/ 486582 w 643468"/>
              <a:gd name="connsiteY2" fmla="*/ 321734 h 643468"/>
              <a:gd name="connsiteX3" fmla="*/ 315574 w 643468"/>
              <a:gd name="connsiteY3" fmla="*/ 486582 h 643468"/>
              <a:gd name="connsiteX4" fmla="*/ 283692 w 643468"/>
              <a:gd name="connsiteY4" fmla="*/ 486582 h 643468"/>
              <a:gd name="connsiteX5" fmla="*/ 441545 w 643468"/>
              <a:gd name="connsiteY5" fmla="*/ 334415 h 643468"/>
              <a:gd name="connsiteX6" fmla="*/ 156887 w 643468"/>
              <a:gd name="connsiteY6" fmla="*/ 334415 h 643468"/>
              <a:gd name="connsiteX7" fmla="*/ 156887 w 643468"/>
              <a:gd name="connsiteY7" fmla="*/ 309054 h 643468"/>
              <a:gd name="connsiteX8" fmla="*/ 441545 w 643468"/>
              <a:gd name="connsiteY8" fmla="*/ 309054 h 643468"/>
              <a:gd name="connsiteX9" fmla="*/ 321733 w 643468"/>
              <a:gd name="connsiteY9" fmla="*/ 16937 h 643468"/>
              <a:gd name="connsiteX10" fmla="*/ 16936 w 643468"/>
              <a:gd name="connsiteY10" fmla="*/ 321734 h 643468"/>
              <a:gd name="connsiteX11" fmla="*/ 321733 w 643468"/>
              <a:gd name="connsiteY11" fmla="*/ 626531 h 643468"/>
              <a:gd name="connsiteX12" fmla="*/ 626530 w 643468"/>
              <a:gd name="connsiteY12" fmla="*/ 321734 h 643468"/>
              <a:gd name="connsiteX13" fmla="*/ 321733 w 643468"/>
              <a:gd name="connsiteY13" fmla="*/ 16937 h 643468"/>
              <a:gd name="connsiteX14" fmla="*/ 321734 w 643468"/>
              <a:gd name="connsiteY14" fmla="*/ 0 h 643468"/>
              <a:gd name="connsiteX15" fmla="*/ 643468 w 643468"/>
              <a:gd name="connsiteY15" fmla="*/ 321734 h 643468"/>
              <a:gd name="connsiteX16" fmla="*/ 321734 w 643468"/>
              <a:gd name="connsiteY16" fmla="*/ 643468 h 643468"/>
              <a:gd name="connsiteX17" fmla="*/ 0 w 643468"/>
              <a:gd name="connsiteY17" fmla="*/ 321734 h 643468"/>
              <a:gd name="connsiteX18" fmla="*/ 321734 w 643468"/>
              <a:gd name="connsiteY18" fmla="*/ 0 h 64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3468" h="643468">
                <a:moveTo>
                  <a:pt x="283692" y="156886"/>
                </a:moveTo>
                <a:lnTo>
                  <a:pt x="315574" y="156886"/>
                </a:lnTo>
                <a:lnTo>
                  <a:pt x="486582" y="321734"/>
                </a:lnTo>
                <a:lnTo>
                  <a:pt x="315574" y="486582"/>
                </a:lnTo>
                <a:lnTo>
                  <a:pt x="283692" y="486582"/>
                </a:lnTo>
                <a:lnTo>
                  <a:pt x="441545" y="334415"/>
                </a:lnTo>
                <a:lnTo>
                  <a:pt x="156887" y="334415"/>
                </a:lnTo>
                <a:lnTo>
                  <a:pt x="156887" y="309054"/>
                </a:lnTo>
                <a:lnTo>
                  <a:pt x="441545" y="309054"/>
                </a:lnTo>
                <a:close/>
                <a:moveTo>
                  <a:pt x="321733" y="16937"/>
                </a:moveTo>
                <a:cubicBezTo>
                  <a:pt x="153398" y="16937"/>
                  <a:pt x="16936" y="153399"/>
                  <a:pt x="16936" y="321734"/>
                </a:cubicBezTo>
                <a:cubicBezTo>
                  <a:pt x="16936" y="490069"/>
                  <a:pt x="153398" y="626531"/>
                  <a:pt x="321733" y="626531"/>
                </a:cubicBezTo>
                <a:cubicBezTo>
                  <a:pt x="490068" y="626531"/>
                  <a:pt x="626530" y="490069"/>
                  <a:pt x="626530" y="321734"/>
                </a:cubicBezTo>
                <a:cubicBezTo>
                  <a:pt x="626530" y="153399"/>
                  <a:pt x="490068" y="16937"/>
                  <a:pt x="321733" y="16937"/>
                </a:cubicBezTo>
                <a:close/>
                <a:moveTo>
                  <a:pt x="321734" y="0"/>
                </a:moveTo>
                <a:cubicBezTo>
                  <a:pt x="499423" y="0"/>
                  <a:pt x="643468" y="144045"/>
                  <a:pt x="643468" y="321734"/>
                </a:cubicBezTo>
                <a:cubicBezTo>
                  <a:pt x="643468" y="499423"/>
                  <a:pt x="499423" y="643468"/>
                  <a:pt x="321734" y="643468"/>
                </a:cubicBezTo>
                <a:cubicBezTo>
                  <a:pt x="144045" y="643468"/>
                  <a:pt x="0" y="499423"/>
                  <a:pt x="0" y="321734"/>
                </a:cubicBezTo>
                <a:cubicBezTo>
                  <a:pt x="0" y="144045"/>
                  <a:pt x="144045" y="0"/>
                  <a:pt x="321734" y="0"/>
                </a:cubicBezTo>
                <a:close/>
              </a:path>
            </a:pathLst>
          </a:custGeom>
          <a:solidFill>
            <a:srgbClr val="DD4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文字版面配置區 2">
            <a:hlinkClick r:id="rId3" tooltip="深入瞭解"/>
          </p:cNvPr>
          <p:cNvSpPr txBox="1">
            <a:spLocks/>
          </p:cNvSpPr>
          <p:nvPr/>
        </p:nvSpPr>
        <p:spPr>
          <a:xfrm>
            <a:off x="2897188" y="5844663"/>
            <a:ext cx="8659850" cy="93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sz="1800" dirty="0">
                <a:solidFill>
                  <a:srgbClr val="DD462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 PowerPoint 快速入門中心深入瞭解更多功能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466022" y="6477369"/>
            <a:ext cx="2963979" cy="298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TW" sz="1200">
                <a:solidFill>
                  <a:srgbClr val="D24726">
                    <a:alpha val="37000"/>
                  </a:srgb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(在 [投影片放映] 模式中按一下箭頭)</a:t>
            </a:r>
          </a:p>
          <a:p>
            <a:endParaRPr lang="zh-TW" sz="1200">
              <a:solidFill>
                <a:srgbClr val="D24726">
                  <a:alpha val="37000"/>
                </a:srgb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750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歡迎使用 PowerPoint</Template>
  <TotalTime>0</TotalTime>
  <Words>352</Words>
  <Application>Microsoft Office PowerPoint</Application>
  <PresentationFormat>寬螢幕</PresentationFormat>
  <Paragraphs>38</Paragraphs>
  <Slides>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3" baseType="lpstr">
      <vt:lpstr>Microsoft JhengHei UI</vt:lpstr>
      <vt:lpstr>新細明體</vt:lpstr>
      <vt:lpstr>Arial</vt:lpstr>
      <vt:lpstr>Calibri</vt:lpstr>
      <vt:lpstr>Cambria Math</vt:lpstr>
      <vt:lpstr>Segoe UI</vt:lpstr>
      <vt:lpstr>Segoe UI Light</vt:lpstr>
      <vt:lpstr>WelcomeDoc</vt:lpstr>
      <vt:lpstr>Binomial Distribution</vt:lpstr>
      <vt:lpstr>設計</vt:lpstr>
      <vt:lpstr>加深他人印象</vt:lpstr>
      <vt:lpstr>共同合作</vt:lpstr>
      <vt:lpstr>PowerPoint 2013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2014-05-30T15:52:47Z</dcterms:created>
  <dcterms:modified xsi:type="dcterms:W3CDTF">2014-06-07T07:57:04Z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