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0"/>
  </p:notesMasterIdLst>
  <p:handoutMasterIdLst>
    <p:handoutMasterId r:id="rId7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044" y="10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4996"/>
    </p:cViewPr>
  </p:sorterViewPr>
  <p:notesViewPr>
    <p:cSldViewPr snapToGrid="0">
      <p:cViewPr varScale="1">
        <p:scale>
          <a:sx n="45" d="100"/>
          <a:sy n="45" d="100"/>
        </p:scale>
        <p:origin x="282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19498EB-A4A9-B841-E99F-46B720C5E2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A9DAEE2-79E9-4D32-827B-0E48283E4DD0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B1307CE-8F77-85A0-462A-C74813FAB2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D26B4E7-48B0-48D6-0AF7-FB0B72A56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9A651DC6-DC40-00C8-A0F8-96443D63D3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3127C8B-F5DD-4A6A-AFA2-3EBA90FF2869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2B078DE-79F9-1918-675E-1813F2AE41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14D8C01-334D-4554-8573-C7814C380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7126D85-7646-24AD-45B8-59760AF463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6DDCB76-ECFF-41B5-BC0F-6AB52211F83F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A4D380B-EB2D-E61F-8E86-0ED939EB93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3DCFD11-557E-5CC3-C0E7-FB8CA14AE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5928F757-E570-FB1F-95D1-F53408DFBC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B813180-153A-4CD5-9935-7E8A28291A6C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A7DAACB-FE86-A7BB-C331-EB1C0AF2A6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2DF01ADA-031F-EDEC-56BC-EAF85B3C7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B56208CD-3C16-5D75-FD17-3A958B1121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4810984-DCAF-4445-8AB7-11EF413E6FFF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AC7DA59-F154-2C5C-7AB2-37832DE219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E4635EC5-40FD-1F58-3B02-E2432FCB2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317922C-CEE7-2D0E-3DFA-25108001EE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E642590-6382-4C42-A3DA-778DC39BD84B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18FC97E-30BC-415A-F268-2BFE8BF83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1A0C53E-C7FB-E777-9BB9-D7EA87DB8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3F7265F-CB2F-137C-928B-726FF3F790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CC5BE59-7E44-4C66-A161-11D3AE26E32B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DA5BB5D-97C2-8B0E-82F4-BCEDB8D9C0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AB25E948-DAAB-D830-F813-CB7E2E3DA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F3F65B0A-D87F-0F39-8F04-61633839A9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23F43B6-881E-4A5B-B416-707A15E533A5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46FA27C-A713-78F7-262E-41441A6037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F511C1F0-6875-577D-EEE7-78294A499A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482541A-195F-AB09-E4D1-236D5EAAEC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1233C7D-AC60-4224-AFAB-34B659ABD7BC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75F2756-86FA-E213-B99A-2FACDD5500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4BC26D15-EDB7-75B1-40F3-24FFB1F69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5E66E9DE-3961-ECEA-4859-35AB43E263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2554276-8F48-404A-816D-73CEF15C80ED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119130F-08F4-A45D-720C-F2F98D9623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3C0F616-55D4-5F98-E9F8-F7E373086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A25C1D59-7C18-B1F9-4963-F8818D0D3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0AFCEBE-3008-482F-8E1B-71E38B3C7681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84976B6D-D513-2A06-8B75-91C4963F22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DE949932-387E-61C5-E3D0-9F86B7A28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046E38B5-9903-38A3-0243-9C5B29906C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5A8667E-62C1-4062-80B4-08ADE82DD041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0C2F3EB-F108-677F-2C37-BBF42F1018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EB238C7-52B9-10FE-4A8E-336821144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81A6AC67-823C-A548-8F88-1B47AABEEF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C8BF361-6817-4604-A4EF-8F856C65A024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D812CC84-8CD1-AB58-F79C-7C5C740743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7CA7B650-4D89-9515-602D-1A7E11F9B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E9A8F025-07AF-A4B1-38C0-EFA7C2DB2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1250A90-77D1-4E69-A67A-61ECAC732D50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2AA0C2C3-8555-1633-EEAA-135EB9639C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9A20AD63-93C9-A313-CA3C-975FDC5A8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EA1A4176-AFD8-2C4C-98B1-699268CBBC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AC0666D-AB0D-4424-A3CF-925A8F9DEB25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76B064B9-CD99-F862-80CC-A2AEE1F564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4A2213D8-087A-56B2-98BD-00761753E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1F2EF218-4834-BEF6-7CD8-E979B18D22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C8F089C-770F-497B-9360-7D99BF65B8A0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4A09044-B1CA-5BCF-059F-696712EE0C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8075F3FC-CCB3-9D30-8F3E-9977F0914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F3E72AD0-45E9-936D-C228-15EB2DA44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788D03-7A14-4C4D-AFCA-62ABA63DBBFF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04BB3A4D-CFFC-766D-4E24-B2DCF085B4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E038AD01-4B66-D28E-B9EE-6D5076AAF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3698B9B5-2DEB-E61C-6C32-A81CD3127E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C998D92-9007-4B1E-9BA5-2E3029C9497D}" type="slidenum">
              <a:rPr lang="en-US" altLang="en-US">
                <a:latin typeface="Times New Roman" panose="02020603050405020304" pitchFamily="18" charset="0"/>
              </a:rPr>
              <a:pPr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D1B9FECF-20F4-2D41-46AA-19644B60A3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CAE49239-39DC-9ED0-7FFA-9E15F9D1E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6F87C8FD-456E-FF77-EA5E-B8C5BEA807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13D0C5B-1A4B-4223-932E-C9D5206E7441}" type="slidenum">
              <a:rPr lang="en-US" altLang="en-US">
                <a:latin typeface="Times New Roman" panose="02020603050405020304" pitchFamily="18" charset="0"/>
              </a:rPr>
              <a:pPr/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0CB709B8-808A-FDCA-27C7-758ACF30CC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FDF848FF-A621-3B5D-3A15-6549081706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C854901E-5DDD-D19A-3F5C-7D7DC0DC6A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E02105B-F17B-4D85-8AFB-AF04321C3BDA}" type="slidenum">
              <a:rPr lang="en-US" altLang="en-US">
                <a:latin typeface="Times New Roman" panose="02020603050405020304" pitchFamily="18" charset="0"/>
              </a:rPr>
              <a:pPr/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96265E8A-30E6-2143-682F-BCB14F528A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28F89617-3454-5845-8BCD-42F4E9A01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62855AED-C0BB-036F-92E3-C75E332674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043C77B-C2BA-4AA0-854C-A65793DC4762}" type="slidenum">
              <a:rPr lang="en-US" altLang="en-US">
                <a:latin typeface="Times New Roman" panose="02020603050405020304" pitchFamily="18" charset="0"/>
              </a:rPr>
              <a:pPr/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2089CD6A-F3E6-2F51-A4C6-5C477EF711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499A2800-99DE-21BA-85B6-9BF9D07CF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86A40357-43F8-3265-8C22-2AB265DED2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044AA8E-CB94-4AF8-BC2C-CC349157EFD5}" type="slidenum">
              <a:rPr lang="en-US" altLang="en-US">
                <a:latin typeface="Times New Roman" panose="02020603050405020304" pitchFamily="18" charset="0"/>
              </a:rPr>
              <a:pPr/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83F9D845-9546-E496-62CE-C9545BDCD5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84A0F486-57DD-5F60-6ED5-F2C04C81D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8DE9F4E7-9258-DE87-B51A-EFE6464E29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907352B-15B3-4B62-B2AB-6E5C5BFCE557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630BA20-7874-6D9C-A581-520CA81711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9FF1F18-C7C8-FD21-F976-8B655DF5CC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DAD422C4-9E64-F62E-398F-14CF68449D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C08451B-11BF-49DD-9939-00EAA7043E80}" type="slidenum">
              <a:rPr lang="en-US" altLang="en-US">
                <a:latin typeface="Times New Roman" panose="02020603050405020304" pitchFamily="18" charset="0"/>
              </a:rPr>
              <a:pPr/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FC15898A-765C-DD43-8DA0-243FD20CD7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466D40D5-AD43-05DC-3239-A70C8B3FB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2BAC269E-5C7A-3006-9C68-BBDCB78DCF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56E9336-AC97-40B1-8EA1-30AE974480AA}" type="slidenum">
              <a:rPr lang="en-US" altLang="en-US">
                <a:latin typeface="Times New Roman" panose="02020603050405020304" pitchFamily="18" charset="0"/>
              </a:rPr>
              <a:pPr/>
              <a:t>32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1ED17295-0904-5AD4-760E-5E213ED68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072BF69E-F1FC-C27F-01CC-D05311C95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580E18EB-7BB1-B8D6-43CB-BB37642344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9C0741A-62E3-42D0-8A6E-3E9E6D7095E3}" type="slidenum">
              <a:rPr lang="en-US" altLang="en-US">
                <a:latin typeface="Times New Roman" panose="02020603050405020304" pitchFamily="18" charset="0"/>
              </a:rPr>
              <a:pPr/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D501BC2D-3305-1929-C931-65A3C51AC0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CD48AF20-FBFE-F7E1-9D18-E5760BFA9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BC37D5B9-DD66-FE79-6DBA-839E935011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892040C-ED07-4E01-B4D5-274DFE4BD892}" type="slidenum">
              <a:rPr lang="en-US" altLang="en-US">
                <a:latin typeface="Times New Roman" panose="02020603050405020304" pitchFamily="18" charset="0"/>
              </a:rPr>
              <a:pPr/>
              <a:t>34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861C8BF2-7099-CCD4-9996-B22B6A7614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5DDF8D8A-EF2E-0BFD-7AB6-B2ED95F1D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94A64A56-6A45-C13E-5A6D-F1FF45E32E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6420279-C98C-4A46-A110-45D598146582}" type="slidenum">
              <a:rPr lang="en-US" altLang="en-US">
                <a:latin typeface="Times New Roman" panose="02020603050405020304" pitchFamily="18" charset="0"/>
              </a:rPr>
              <a:pPr/>
              <a:t>35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92A84F01-2106-7D14-4977-0D2DFE83D3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A959F282-C27C-5F18-C971-A497124A1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46FD4989-598E-5389-5F64-4DB5ABEAB1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E37CE68-023D-4A99-AE05-6D274B4D3CD6}" type="slidenum">
              <a:rPr lang="en-US" altLang="en-US">
                <a:latin typeface="Times New Roman" panose="02020603050405020304" pitchFamily="18" charset="0"/>
              </a:rPr>
              <a:pPr/>
              <a:t>36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AEEE3D2B-B477-619E-B67B-601D92D658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132CAFE4-4504-80C5-065F-C0C4422743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BD557B89-05C2-2BFF-90A4-AB58460BAD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8AFBDC5-E255-4952-818B-C43BC3EA0F0D}" type="slidenum">
              <a:rPr lang="en-US" altLang="en-US">
                <a:latin typeface="Times New Roman" panose="02020603050405020304" pitchFamily="18" charset="0"/>
              </a:rPr>
              <a:pPr/>
              <a:t>37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ED7F4A7C-42A2-1F70-8E82-4BCE23DF41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251BBDF5-26CF-6016-9BDF-702277D408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31F49C77-67A8-8A99-7879-4E1A2D81F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BBC4E4C-B55A-437C-A5B3-2B8F04F52147}" type="slidenum">
              <a:rPr lang="en-US" altLang="en-US">
                <a:latin typeface="Times New Roman" panose="02020603050405020304" pitchFamily="18" charset="0"/>
              </a:rPr>
              <a:pPr/>
              <a:t>38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0755156E-056B-77AD-4E1F-8127E9E2E9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6335BFF1-7647-53FF-F577-8F8E70D12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83973E73-456A-5517-9DD3-594FA6A950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C28AC95-0E08-49F4-A24C-D90B25938701}" type="slidenum">
              <a:rPr lang="en-US" altLang="en-US">
                <a:latin typeface="Times New Roman" panose="02020603050405020304" pitchFamily="18" charset="0"/>
              </a:rPr>
              <a:pPr/>
              <a:t>39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61FDBC8B-02C8-C8D0-8B04-5B98A93C31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807C9A92-425B-3FB1-A16F-647313536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E8AE067F-5604-DA84-3799-5FBC39315E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E849EBC-1583-4C27-9588-BEBDC8F32B32}" type="slidenum">
              <a:rPr lang="en-US" altLang="en-US">
                <a:latin typeface="Times New Roman" panose="02020603050405020304" pitchFamily="18" charset="0"/>
              </a:rPr>
              <a:pPr/>
              <a:t>40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AB4A19DF-A77A-5B57-45F7-F1E28C6AB8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8CA2BE9C-CC88-63EC-011E-D1EBD0C05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386F148A-5596-5AB3-07BA-734B21833D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8C87099-253E-4A2B-B7C2-5FC966C5DC34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967840F-E6D8-91AF-AA2C-CAF11AE44D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82D7E194-E60D-D966-93D5-F68A0DDD7C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63F8C192-95DD-FCE4-ABF7-97E7693849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4088705-4C5C-4B8A-B5EA-F87FD0EB2049}" type="slidenum">
              <a:rPr lang="en-US" altLang="en-US">
                <a:latin typeface="Times New Roman" panose="02020603050405020304" pitchFamily="18" charset="0"/>
              </a:rPr>
              <a:pPr/>
              <a:t>41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3D434F80-99CF-261C-D398-D863DB7489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F54FC87C-16CF-1FF3-E102-F4CDA4AE2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29FFD539-6E26-B585-532E-22C8440AB6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A10137F-6918-4080-A21B-06A4EAB1AAD4}" type="slidenum">
              <a:rPr lang="en-US" altLang="en-US">
                <a:latin typeface="Times New Roman" panose="02020603050405020304" pitchFamily="18" charset="0"/>
              </a:rPr>
              <a:pPr/>
              <a:t>42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335262C9-165B-CB6C-D804-B48E74E6B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BFA98498-C00B-EB48-15A3-8B8731761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B810FBAC-B953-409B-4CDF-6EEE4833DA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EE61489-B7BC-49FA-953C-4292F21E3985}" type="slidenum">
              <a:rPr lang="en-US" altLang="en-US">
                <a:latin typeface="Times New Roman" panose="02020603050405020304" pitchFamily="18" charset="0"/>
              </a:rPr>
              <a:pPr/>
              <a:t>43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61F80CE0-15DD-2111-EB08-09DF699E4B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C9CBBFC2-970B-C0C2-E228-DA77A8645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5C64EB6A-0980-FA84-ACEB-4D11C3137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83C756-FFBE-4FD1-B2C9-8DFE14F7F005}" type="slidenum">
              <a:rPr lang="en-US" altLang="en-US">
                <a:latin typeface="Times New Roman" panose="02020603050405020304" pitchFamily="18" charset="0"/>
              </a:rPr>
              <a:pPr/>
              <a:t>44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C83D727C-7C91-75F1-B8F5-955EFB937C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4943A8CF-6E89-236D-77DF-A5D24B860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66735B7D-CDB3-14CB-F8EF-98EA8D5E5D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2588FC9-A43B-4ECB-9631-88BF0ADD78E5}" type="slidenum">
              <a:rPr lang="en-US" altLang="en-US">
                <a:latin typeface="Times New Roman" panose="02020603050405020304" pitchFamily="18" charset="0"/>
              </a:rPr>
              <a:pPr/>
              <a:t>45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CC5C284B-FDB8-AFB5-C0F4-9C937F2E1A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0B5E6519-F7BE-0394-6535-8B3DC88F0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803C063C-AB1B-41D0-4DC6-9CDFEF6479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D6829B5-8B4C-4363-83F4-C276F0E62BCF}" type="slidenum">
              <a:rPr lang="en-US" altLang="en-US">
                <a:latin typeface="Times New Roman" panose="02020603050405020304" pitchFamily="18" charset="0"/>
              </a:rPr>
              <a:pPr/>
              <a:t>46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7BECE183-4A4A-D24E-0008-31E8D351E7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2F23B04F-B43A-631F-9DC2-C0972F31E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FFAFE769-E375-AA90-DD94-86D224290F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028A7BE-7BEE-463D-AC23-AC1D031D9CA5}" type="slidenum">
              <a:rPr lang="en-US" altLang="en-US">
                <a:latin typeface="Times New Roman" panose="02020603050405020304" pitchFamily="18" charset="0"/>
              </a:rPr>
              <a:pPr/>
              <a:t>47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589B4FF7-5688-2AB0-EC4D-0B6900556B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084442DF-F120-3611-C0F1-2A508A9319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24DA89C5-EF52-2073-88B7-AAF5AB19DD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CAD936B-DB6F-4712-BDAC-BDD0C101A7A4}" type="slidenum">
              <a:rPr lang="en-US" altLang="en-US">
                <a:latin typeface="Times New Roman" panose="02020603050405020304" pitchFamily="18" charset="0"/>
              </a:rPr>
              <a:pPr/>
              <a:t>48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58F0F90F-5940-0DBF-24E0-FD6C5C5EEC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E0A9603F-777A-ECF1-AB70-09DE3ECCA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497AED9F-6E57-1895-F552-ED705A9836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492B087-6B08-4F30-A35E-289546EB72D2}" type="slidenum">
              <a:rPr lang="en-US" altLang="en-US">
                <a:latin typeface="Times New Roman" panose="02020603050405020304" pitchFamily="18" charset="0"/>
              </a:rPr>
              <a:pPr/>
              <a:t>49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E86160B6-45E2-C87E-7620-DCAF0B4B66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BE9DF398-2597-6640-28FD-2A4D34443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3EE05847-E567-2B8B-6161-933726574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7E3E6D4-06C2-406B-B719-DBA9E726679D}" type="slidenum">
              <a:rPr lang="en-US" altLang="en-US">
                <a:latin typeface="Times New Roman" panose="02020603050405020304" pitchFamily="18" charset="0"/>
              </a:rPr>
              <a:pPr/>
              <a:t>50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7934E211-22F3-EC3A-4F7E-1A657A0DAA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63C584B8-9E50-3662-B3BA-9D99DF0EF4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839BD02-2CB4-6793-1419-E116F899EA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4F8D7B0-F09C-4F93-AE1D-2732926BD2B6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1E0D39C-A244-F114-ACD9-8F15CEF0A5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CDCC0BB-5B27-406B-F30F-397F0288E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C1323269-AC27-9431-4163-75B40D524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0E08034-C6FC-40BF-A8EA-BECB206FF4AA}" type="slidenum">
              <a:rPr lang="en-US" altLang="en-US">
                <a:latin typeface="Times New Roman" panose="02020603050405020304" pitchFamily="18" charset="0"/>
              </a:rPr>
              <a:pPr/>
              <a:t>51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93E75883-768E-E13B-6A24-36B2059DFF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4AF40FBD-BF00-A00A-5185-5C5428BB9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>
            <a:extLst>
              <a:ext uri="{FF2B5EF4-FFF2-40B4-BE49-F238E27FC236}">
                <a16:creationId xmlns:a16="http://schemas.microsoft.com/office/drawing/2014/main" id="{E6E25605-0213-4973-F67F-5FE4E2995A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D1547E3-294C-4378-9558-9B22EBA94A72}" type="slidenum">
              <a:rPr lang="en-US" altLang="en-US">
                <a:latin typeface="Times New Roman" panose="02020603050405020304" pitchFamily="18" charset="0"/>
              </a:rPr>
              <a:pPr/>
              <a:t>52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49178297-4829-D247-4E90-C6BBC6454A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471161D0-2853-C394-61A3-B4E39D219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>
            <a:extLst>
              <a:ext uri="{FF2B5EF4-FFF2-40B4-BE49-F238E27FC236}">
                <a16:creationId xmlns:a16="http://schemas.microsoft.com/office/drawing/2014/main" id="{BD31718F-CEF5-0E5F-8CDF-B226760340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F0A38A3-0C66-4701-A4EE-8C0FADDA1B27}" type="slidenum">
              <a:rPr lang="en-US" altLang="en-US">
                <a:latin typeface="Times New Roman" panose="02020603050405020304" pitchFamily="18" charset="0"/>
              </a:rPr>
              <a:pPr/>
              <a:t>53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314DFDEA-87F1-B4D0-1DC4-BF5992C166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1FD77934-3E7D-1421-4891-777FC028F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EC82E308-D4FF-E10F-E759-8D740A9E68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53B5093-8C43-4789-BD0C-E4FD283BD5F0}" type="slidenum">
              <a:rPr lang="en-US" altLang="en-US">
                <a:latin typeface="Times New Roman" panose="02020603050405020304" pitchFamily="18" charset="0"/>
              </a:rPr>
              <a:pPr/>
              <a:t>54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58AE5AD4-1893-FB75-E4E6-15931ABFBF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195B1F93-93AF-36C7-0142-B0B224849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B281EA10-2315-CAEA-BD05-9876306BEA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497E48F-B100-4ECF-838E-692694538C59}" type="slidenum">
              <a:rPr lang="en-US" altLang="en-US">
                <a:latin typeface="Times New Roman" panose="02020603050405020304" pitchFamily="18" charset="0"/>
              </a:rPr>
              <a:pPr/>
              <a:t>55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CF91C860-B8E2-9409-A7EA-5D561A2B5F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FA153E33-BEC6-E631-AACC-41A5D930D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79E9CB46-8262-B5B8-B57C-CF261B731A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69CB060-7FC5-4EC1-BEB8-D7E69425A27D}" type="slidenum">
              <a:rPr lang="en-US" altLang="en-US">
                <a:latin typeface="Times New Roman" panose="02020603050405020304" pitchFamily="18" charset="0"/>
              </a:rPr>
              <a:pPr/>
              <a:t>56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4F60920A-9DEF-1DD8-458F-8AB4198B07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96CCEE35-237C-66EB-111A-2D20BFBBC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F8B796E9-0771-D222-12B4-DF92850CF7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290E397-2703-43EE-9283-A8EF4B2645A3}" type="slidenum">
              <a:rPr lang="en-US" altLang="en-US">
                <a:latin typeface="Times New Roman" panose="02020603050405020304" pitchFamily="18" charset="0"/>
              </a:rPr>
              <a:pPr/>
              <a:t>57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0820A3B2-7F0A-1DF3-ABBE-B20FD268EF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FEB5BC20-8A77-4BBA-101F-8FDE7AEA4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F6F84B92-A2B9-4F97-F311-C2AD1E18E3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B73B4FE-12FB-4F45-BD0A-FCBD6080BB0E}" type="slidenum">
              <a:rPr lang="en-US" altLang="en-US">
                <a:latin typeface="Times New Roman" panose="02020603050405020304" pitchFamily="18" charset="0"/>
              </a:rPr>
              <a:pPr/>
              <a:t>58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8438A331-96B3-93F1-7F21-E32AB008C2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9A88D603-16C6-4ECF-C620-30102006B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96663BCB-A50C-F512-98FF-4E34D2160C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777E079-8BB7-4876-BCE3-76FA677079C3}" type="slidenum">
              <a:rPr lang="en-US" altLang="en-US">
                <a:latin typeface="Times New Roman" panose="02020603050405020304" pitchFamily="18" charset="0"/>
              </a:rPr>
              <a:pPr/>
              <a:t>59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39681339-112F-3D2B-EA43-210D42A68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6B5B12AA-2A89-92A0-CD8E-A88562600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>
            <a:extLst>
              <a:ext uri="{FF2B5EF4-FFF2-40B4-BE49-F238E27FC236}">
                <a16:creationId xmlns:a16="http://schemas.microsoft.com/office/drawing/2014/main" id="{096B34F5-D22A-DE6D-3DE6-17CE9F1881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8CD6C88-1EE1-45ED-978F-C2D244F3D089}" type="slidenum">
              <a:rPr lang="en-US" altLang="en-US">
                <a:latin typeface="Times New Roman" panose="02020603050405020304" pitchFamily="18" charset="0"/>
              </a:rPr>
              <a:pPr/>
              <a:t>60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FC514950-BACA-9842-7176-757121668A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E1782577-5125-4C56-88D0-D80862F8E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351351F-DD47-0EAE-5AB7-68277CC873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D2F8A8-FE64-40AC-98BD-76728F5FEB98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85430FB-6729-84BF-68F0-37857FBA86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4AA5E79-0B40-D121-0477-134AB313A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F55BC783-FEA2-816F-1D43-7BB1B8E6D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CADC38-25E3-4744-B7EF-B0F4752A5157}" type="slidenum">
              <a:rPr lang="en-US" altLang="en-US">
                <a:latin typeface="Times New Roman" panose="02020603050405020304" pitchFamily="18" charset="0"/>
              </a:rPr>
              <a:pPr/>
              <a:t>61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C8498E61-30D4-A3AF-F064-A0AF7F35FD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520CFE1E-82A2-788D-000D-018A611728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>
            <a:extLst>
              <a:ext uri="{FF2B5EF4-FFF2-40B4-BE49-F238E27FC236}">
                <a16:creationId xmlns:a16="http://schemas.microsoft.com/office/drawing/2014/main" id="{CA745801-26E6-642B-BDA2-5D763976BF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7814543-42D7-4866-B068-C62A712157E1}" type="slidenum">
              <a:rPr lang="en-US" altLang="en-US">
                <a:latin typeface="Times New Roman" panose="02020603050405020304" pitchFamily="18" charset="0"/>
              </a:rPr>
              <a:pPr/>
              <a:t>62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CBE32FA5-10E3-1E35-16E2-09F85763BE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DB6B2BE0-C6C1-7370-D2EA-0227C036A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>
            <a:extLst>
              <a:ext uri="{FF2B5EF4-FFF2-40B4-BE49-F238E27FC236}">
                <a16:creationId xmlns:a16="http://schemas.microsoft.com/office/drawing/2014/main" id="{A0EB3D19-F72F-CCBD-FA29-71617202D3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58ED3ED-6EE2-43B1-B5E8-739409C92455}" type="slidenum">
              <a:rPr lang="en-US" altLang="en-US">
                <a:latin typeface="Times New Roman" panose="02020603050405020304" pitchFamily="18" charset="0"/>
              </a:rPr>
              <a:pPr/>
              <a:t>63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92E7FBE4-3015-D054-4D55-5C64AFB7F4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CC1BC084-D4B1-E0BA-0076-A4950217B5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>
            <a:extLst>
              <a:ext uri="{FF2B5EF4-FFF2-40B4-BE49-F238E27FC236}">
                <a16:creationId xmlns:a16="http://schemas.microsoft.com/office/drawing/2014/main" id="{B2C18E21-0984-76BE-2EC6-A1B8D2E28D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01D8114-FD7E-4EC0-8FF2-2F528AC61DB5}" type="slidenum">
              <a:rPr lang="en-US" altLang="en-US">
                <a:latin typeface="Times New Roman" panose="02020603050405020304" pitchFamily="18" charset="0"/>
              </a:rPr>
              <a:pPr/>
              <a:t>64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id="{2DB0E1A4-F951-8E22-DF93-92703220BA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id="{E7609B0A-DD41-9384-31EB-756E8D992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>
            <a:extLst>
              <a:ext uri="{FF2B5EF4-FFF2-40B4-BE49-F238E27FC236}">
                <a16:creationId xmlns:a16="http://schemas.microsoft.com/office/drawing/2014/main" id="{FDC6A5D0-76B1-E02F-8E65-1C6B101DB6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825754E-F921-4CFD-BE4F-317B5ED8E489}" type="slidenum">
              <a:rPr lang="en-US" altLang="en-US">
                <a:latin typeface="Times New Roman" panose="02020603050405020304" pitchFamily="18" charset="0"/>
              </a:rPr>
              <a:pPr/>
              <a:t>65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id="{AA96845A-78A2-FCA0-1B76-876AD933C1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id="{29F824DA-73EC-0037-29EB-37FD28B93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>
            <a:extLst>
              <a:ext uri="{FF2B5EF4-FFF2-40B4-BE49-F238E27FC236}">
                <a16:creationId xmlns:a16="http://schemas.microsoft.com/office/drawing/2014/main" id="{E592FC51-F0AF-4DE7-8652-8D18F6571C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7F10C77-3589-474C-BC35-0401C03FFBDB}" type="slidenum">
              <a:rPr lang="en-US" altLang="en-US">
                <a:latin typeface="Times New Roman" panose="02020603050405020304" pitchFamily="18" charset="0"/>
              </a:rPr>
              <a:pPr/>
              <a:t>66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15" name="Rectangle 2">
            <a:extLst>
              <a:ext uri="{FF2B5EF4-FFF2-40B4-BE49-F238E27FC236}">
                <a16:creationId xmlns:a16="http://schemas.microsoft.com/office/drawing/2014/main" id="{AA4A309A-BF2C-E2B3-C489-E00429AB00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>
            <a:extLst>
              <a:ext uri="{FF2B5EF4-FFF2-40B4-BE49-F238E27FC236}">
                <a16:creationId xmlns:a16="http://schemas.microsoft.com/office/drawing/2014/main" id="{0096F029-7214-D16A-CEAE-9EF4EC7A2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>
            <a:extLst>
              <a:ext uri="{FF2B5EF4-FFF2-40B4-BE49-F238E27FC236}">
                <a16:creationId xmlns:a16="http://schemas.microsoft.com/office/drawing/2014/main" id="{358A9380-1E1B-D834-2D57-DC3BD616C8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96C510A-D900-4B29-91DA-55DAE1D834EC}" type="slidenum">
              <a:rPr lang="en-US" altLang="en-US">
                <a:latin typeface="Times New Roman" panose="02020603050405020304" pitchFamily="18" charset="0"/>
              </a:rPr>
              <a:pPr/>
              <a:t>67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3363" name="Rectangle 2">
            <a:extLst>
              <a:ext uri="{FF2B5EF4-FFF2-40B4-BE49-F238E27FC236}">
                <a16:creationId xmlns:a16="http://schemas.microsoft.com/office/drawing/2014/main" id="{38A62530-1875-D028-0417-9A71488DDF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>
            <a:extLst>
              <a:ext uri="{FF2B5EF4-FFF2-40B4-BE49-F238E27FC236}">
                <a16:creationId xmlns:a16="http://schemas.microsoft.com/office/drawing/2014/main" id="{2A0F8FC0-F84C-F281-8F60-712BAD6BC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>
            <a:extLst>
              <a:ext uri="{FF2B5EF4-FFF2-40B4-BE49-F238E27FC236}">
                <a16:creationId xmlns:a16="http://schemas.microsoft.com/office/drawing/2014/main" id="{DE47AA38-098E-478B-78F7-1A38FC4D6C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C158D32-8BBB-4A79-8A8E-E4CF6CF38899}" type="slidenum">
              <a:rPr lang="en-US" altLang="en-US">
                <a:latin typeface="Times New Roman" panose="02020603050405020304" pitchFamily="18" charset="0"/>
              </a:rPr>
              <a:pPr/>
              <a:t>68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5411" name="Rectangle 2">
            <a:extLst>
              <a:ext uri="{FF2B5EF4-FFF2-40B4-BE49-F238E27FC236}">
                <a16:creationId xmlns:a16="http://schemas.microsoft.com/office/drawing/2014/main" id="{F19DE69A-5FA2-2D5B-6161-F439C42B5A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>
            <a:extLst>
              <a:ext uri="{FF2B5EF4-FFF2-40B4-BE49-F238E27FC236}">
                <a16:creationId xmlns:a16="http://schemas.microsoft.com/office/drawing/2014/main" id="{4F97B0E4-DFD7-E38B-C352-1095A9C77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0A3058E-C263-897B-2624-945D7B60F7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335776F-D704-452F-AB93-0AB229AF462D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4758C8A-BE68-B6AB-B6F3-A6969A3CA1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CC2E5BE-8EAF-0C5F-A224-8CE0DB735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B551FADB-1559-8688-05AD-D01ECBEC5C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EEF23B0-8C6E-4CB8-8DF3-5A8211829017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B362C11-B2C3-6595-C639-91D0CA74FA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FC3D9B5-228D-A9A9-53F9-3E85EC104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F8EC69A7-3196-C7EF-FA20-961FDCD8D4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64E3DEC-0BF3-4FCD-9FD1-798E12FCFE01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B212643-B8BA-09AA-AA24-1955D4F1AD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DC32C4A-9D5F-1433-BDD8-5C60D5AC9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92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6032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Advanced Operating Systems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A028099-79DD-43E6-37AD-58246D1AF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8349"/>
            <a:ext cx="78120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Ficus Diagram</a:t>
            </a:r>
          </a:p>
        </p:txBody>
      </p:sp>
      <p:sp>
        <p:nvSpPr>
          <p:cNvPr id="25603" name="Oval 28">
            <a:extLst>
              <a:ext uri="{FF2B5EF4-FFF2-40B4-BE49-F238E27FC236}">
                <a16:creationId xmlns:a16="http://schemas.microsoft.com/office/drawing/2014/main" id="{F6A15C04-4703-942D-DCC4-CFDE7383C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1600200"/>
            <a:ext cx="914400" cy="857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Site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5604" name="Oval 29">
            <a:extLst>
              <a:ext uri="{FF2B5EF4-FFF2-40B4-BE49-F238E27FC236}">
                <a16:creationId xmlns:a16="http://schemas.microsoft.com/office/drawing/2014/main" id="{D71F975B-45F1-2C44-C2AE-151BF25EC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2971800"/>
            <a:ext cx="914400" cy="857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Site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25605" name="Oval 30">
            <a:extLst>
              <a:ext uri="{FF2B5EF4-FFF2-40B4-BE49-F238E27FC236}">
                <a16:creationId xmlns:a16="http://schemas.microsoft.com/office/drawing/2014/main" id="{55DDEF95-DBF1-2016-1514-87942A288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914650"/>
            <a:ext cx="914400" cy="857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Site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C</a:t>
            </a:r>
          </a:p>
        </p:txBody>
      </p:sp>
      <p:sp>
        <p:nvSpPr>
          <p:cNvPr id="25606" name="Line 31">
            <a:extLst>
              <a:ext uri="{FF2B5EF4-FFF2-40B4-BE49-F238E27FC236}">
                <a16:creationId xmlns:a16="http://schemas.microsoft.com/office/drawing/2014/main" id="{0782AE69-FFD6-896F-7B6B-36E16754BC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57550" y="2286000"/>
            <a:ext cx="914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5607" name="Line 32">
            <a:extLst>
              <a:ext uri="{FF2B5EF4-FFF2-40B4-BE49-F238E27FC236}">
                <a16:creationId xmlns:a16="http://schemas.microsoft.com/office/drawing/2014/main" id="{1015F830-BAF5-6FF2-E4F7-4138CD332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2343150"/>
            <a:ext cx="91440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5608" name="Line 33">
            <a:extLst>
              <a:ext uri="{FF2B5EF4-FFF2-40B4-BE49-F238E27FC236}">
                <a16:creationId xmlns:a16="http://schemas.microsoft.com/office/drawing/2014/main" id="{FA48B418-7595-E889-3E29-CAC257D4E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4700" y="3543300"/>
            <a:ext cx="2457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5609" name="AutoShape 34">
            <a:extLst>
              <a:ext uri="{FF2B5EF4-FFF2-40B4-BE49-F238E27FC236}">
                <a16:creationId xmlns:a16="http://schemas.microsoft.com/office/drawing/2014/main" id="{9A7CB74A-44C1-2996-4B9E-727C0F744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2514600"/>
            <a:ext cx="514350" cy="571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5610" name="AutoShape 35">
            <a:extLst>
              <a:ext uri="{FF2B5EF4-FFF2-40B4-BE49-F238E27FC236}">
                <a16:creationId xmlns:a16="http://schemas.microsoft.com/office/drawing/2014/main" id="{B92CE4FF-9EF5-8373-6197-C2D53ACB7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771900"/>
            <a:ext cx="514350" cy="571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5611" name="AutoShape 36">
            <a:extLst>
              <a:ext uri="{FF2B5EF4-FFF2-40B4-BE49-F238E27FC236}">
                <a16:creationId xmlns:a16="http://schemas.microsoft.com/office/drawing/2014/main" id="{58CFFC0B-1F06-6460-393A-3DB16DBEB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3714750"/>
            <a:ext cx="514350" cy="571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CAAF9E0-5F55-214E-0AFA-BF099AA783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id="{8C23CF09-C02C-2DB1-DF4A-7CCCAEA40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Update Occurs</a:t>
            </a:r>
          </a:p>
        </p:txBody>
      </p:sp>
      <p:sp>
        <p:nvSpPr>
          <p:cNvPr id="27651" name="Oval 8">
            <a:extLst>
              <a:ext uri="{FF2B5EF4-FFF2-40B4-BE49-F238E27FC236}">
                <a16:creationId xmlns:a16="http://schemas.microsoft.com/office/drawing/2014/main" id="{BC1E2496-BF0C-4CC0-5891-B8141F074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1600200"/>
            <a:ext cx="914400" cy="857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Site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7652" name="Oval 9">
            <a:extLst>
              <a:ext uri="{FF2B5EF4-FFF2-40B4-BE49-F238E27FC236}">
                <a16:creationId xmlns:a16="http://schemas.microsoft.com/office/drawing/2014/main" id="{1069E045-F14B-D33C-ACE2-7305DFF74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2971800"/>
            <a:ext cx="914400" cy="857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Site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27653" name="Oval 10">
            <a:extLst>
              <a:ext uri="{FF2B5EF4-FFF2-40B4-BE49-F238E27FC236}">
                <a16:creationId xmlns:a16="http://schemas.microsoft.com/office/drawing/2014/main" id="{35D6F574-4278-0A5E-1A75-023A0244D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914650"/>
            <a:ext cx="914400" cy="857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Site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C</a:t>
            </a:r>
          </a:p>
        </p:txBody>
      </p:sp>
      <p:sp>
        <p:nvSpPr>
          <p:cNvPr id="27654" name="Line 11">
            <a:extLst>
              <a:ext uri="{FF2B5EF4-FFF2-40B4-BE49-F238E27FC236}">
                <a16:creationId xmlns:a16="http://schemas.microsoft.com/office/drawing/2014/main" id="{3BF341E8-33CC-E84C-4BE3-9C3008E0D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57550" y="2286000"/>
            <a:ext cx="914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655" name="Line 12">
            <a:extLst>
              <a:ext uri="{FF2B5EF4-FFF2-40B4-BE49-F238E27FC236}">
                <a16:creationId xmlns:a16="http://schemas.microsoft.com/office/drawing/2014/main" id="{64699272-FFC9-E7D4-A8C4-7F92D950E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2343150"/>
            <a:ext cx="91440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656" name="Line 13">
            <a:extLst>
              <a:ext uri="{FF2B5EF4-FFF2-40B4-BE49-F238E27FC236}">
                <a16:creationId xmlns:a16="http://schemas.microsoft.com/office/drawing/2014/main" id="{97C16F01-AC02-53F3-7CD8-2C9935755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4700" y="3543300"/>
            <a:ext cx="2457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657" name="AutoShape 14">
            <a:extLst>
              <a:ext uri="{FF2B5EF4-FFF2-40B4-BE49-F238E27FC236}">
                <a16:creationId xmlns:a16="http://schemas.microsoft.com/office/drawing/2014/main" id="{628B9EDC-8989-1193-8EA7-A5E551827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2514600"/>
            <a:ext cx="514350" cy="571500"/>
          </a:xfrm>
          <a:prstGeom prst="triangle">
            <a:avLst>
              <a:gd name="adj" fmla="val 50000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7658" name="AutoShape 15">
            <a:extLst>
              <a:ext uri="{FF2B5EF4-FFF2-40B4-BE49-F238E27FC236}">
                <a16:creationId xmlns:a16="http://schemas.microsoft.com/office/drawing/2014/main" id="{1B4D3A53-612D-366F-7C1D-A00A1C708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771900"/>
            <a:ext cx="514350" cy="571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7659" name="AutoShape 16">
            <a:extLst>
              <a:ext uri="{FF2B5EF4-FFF2-40B4-BE49-F238E27FC236}">
                <a16:creationId xmlns:a16="http://schemas.microsoft.com/office/drawing/2014/main" id="{440FF375-FE06-4AF3-1077-3E0B55ADA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3714750"/>
            <a:ext cx="514350" cy="571500"/>
          </a:xfrm>
          <a:prstGeom prst="triangle">
            <a:avLst>
              <a:gd name="adj" fmla="val 50000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7660" name="Line 18">
            <a:extLst>
              <a:ext uri="{FF2B5EF4-FFF2-40B4-BE49-F238E27FC236}">
                <a16:creationId xmlns:a16="http://schemas.microsoft.com/office/drawing/2014/main" id="{A7F66ADA-4E27-C19C-84FB-19E519C8E9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71900" y="2114550"/>
            <a:ext cx="285750" cy="285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661" name="Line 20">
            <a:extLst>
              <a:ext uri="{FF2B5EF4-FFF2-40B4-BE49-F238E27FC236}">
                <a16:creationId xmlns:a16="http://schemas.microsoft.com/office/drawing/2014/main" id="{EC6018AB-37D9-3374-5350-01EC40143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2171700"/>
            <a:ext cx="971550" cy="800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662" name="AutoShape 21">
            <a:extLst>
              <a:ext uri="{FF2B5EF4-FFF2-40B4-BE49-F238E27FC236}">
                <a16:creationId xmlns:a16="http://schemas.microsoft.com/office/drawing/2014/main" id="{551D78A0-1D35-A304-1289-95F3E496A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" y="2400300"/>
            <a:ext cx="628650" cy="6286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8F9B4E9-4BE6-8106-DE9D-947514E21B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4DB6C59-CC0A-0633-AA6A-6EE4D6555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Reconciliation in Ficus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37A1F1E-DD9D-3D39-6842-F2BA827A94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8015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Reconciliation process runs periodically on each Ficus site</a:t>
            </a:r>
          </a:p>
          <a:p>
            <a:pPr lvl="1" eaLnBrk="1" hangingPunct="1"/>
            <a:r>
              <a:rPr lang="en-US" altLang="en-US" sz="2200" dirty="0"/>
              <a:t>For each local volume replica</a:t>
            </a:r>
          </a:p>
          <a:p>
            <a:pPr eaLnBrk="1" hangingPunct="1"/>
            <a:r>
              <a:rPr lang="en-US" altLang="en-US" sz="2400" dirty="0"/>
              <a:t>Reconciliation strategy implies eventual consistency guarantee</a:t>
            </a:r>
          </a:p>
          <a:p>
            <a:pPr lvl="1" eaLnBrk="1" hangingPunct="1"/>
            <a:r>
              <a:rPr lang="en-US" altLang="en-US" sz="2200" dirty="0"/>
              <a:t>Frequency of reconciliation affects how long “eventually” takes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FC153B2-0D87-EEC9-BD37-89C5C19DB1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51B02F4-DBFD-CFF7-BAA8-BAFCC0FC68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Steps in Reconciliation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DD3A7E0-799F-8957-ED23-1FA0CB554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en-US" sz="2400" dirty="0"/>
              <a:t>1. 	Get info about the state of a remote replica</a:t>
            </a:r>
          </a:p>
          <a:p>
            <a:pPr marL="457200" indent="-457200">
              <a:buNone/>
            </a:pPr>
            <a:r>
              <a:rPr lang="en-US" altLang="en-US" sz="2400" dirty="0"/>
              <a:t>2.	Get info about the state of the local replica</a:t>
            </a:r>
          </a:p>
          <a:p>
            <a:pPr marL="457200" indent="-457200">
              <a:buNone/>
            </a:pPr>
            <a:r>
              <a:rPr lang="en-US" altLang="en-US" sz="2400" dirty="0"/>
              <a:t>3.	Compare the two sets of info</a:t>
            </a:r>
          </a:p>
          <a:p>
            <a:pPr marL="457200" indent="-457200">
              <a:buNone/>
            </a:pPr>
            <a:r>
              <a:rPr lang="en-US" altLang="en-US" sz="2400" dirty="0"/>
              <a:t>4.	Change local replica to reflect remote changes</a:t>
            </a:r>
          </a:p>
          <a:p>
            <a:pPr marL="457200" indent="-457200"/>
            <a:endParaRPr lang="en-US" altLang="en-US" sz="24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003C37-ADA5-78E1-AF1E-B383CB21DD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>
            <a:extLst>
              <a:ext uri="{FF2B5EF4-FFF2-40B4-BE49-F238E27FC236}">
                <a16:creationId xmlns:a16="http://schemas.microsoft.com/office/drawing/2014/main" id="{687BD10F-E221-2001-D6A8-1D3E3B60B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Ficus Reconciliation Diagram (1)</a:t>
            </a:r>
          </a:p>
        </p:txBody>
      </p:sp>
      <p:sp>
        <p:nvSpPr>
          <p:cNvPr id="33795" name="AutoShape 15">
            <a:extLst>
              <a:ext uri="{FF2B5EF4-FFF2-40B4-BE49-F238E27FC236}">
                <a16:creationId xmlns:a16="http://schemas.microsoft.com/office/drawing/2014/main" id="{37DDEF49-864C-F2A8-1032-30543640A7AB}"/>
              </a:ext>
            </a:extLst>
          </p:cNvPr>
          <p:cNvSpPr>
            <a:spLocks noChangeArrowheads="1"/>
          </p:cNvSpPr>
          <p:nvPr/>
        </p:nvSpPr>
        <p:spPr bwMode="auto">
          <a:xfrm rot="18862973">
            <a:off x="5657851" y="2057401"/>
            <a:ext cx="364331" cy="628650"/>
          </a:xfrm>
          <a:prstGeom prst="downArrow">
            <a:avLst>
              <a:gd name="adj1" fmla="val 50000"/>
              <a:gd name="adj2" fmla="val 4313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33796" name="Text Box 16">
            <a:extLst>
              <a:ext uri="{FF2B5EF4-FFF2-40B4-BE49-F238E27FC236}">
                <a16:creationId xmlns:a16="http://schemas.microsoft.com/office/drawing/2014/main" id="{44055B49-27DD-0CA4-B066-3349C5F7D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1428751"/>
            <a:ext cx="18331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C Reconciles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With A</a:t>
            </a:r>
          </a:p>
        </p:txBody>
      </p:sp>
      <p:sp>
        <p:nvSpPr>
          <p:cNvPr id="33797" name="Oval 17">
            <a:extLst>
              <a:ext uri="{FF2B5EF4-FFF2-40B4-BE49-F238E27FC236}">
                <a16:creationId xmlns:a16="http://schemas.microsoft.com/office/drawing/2014/main" id="{B1006831-84E8-B627-5367-4D0F18800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1600200"/>
            <a:ext cx="914400" cy="857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Site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33798" name="Oval 18">
            <a:extLst>
              <a:ext uri="{FF2B5EF4-FFF2-40B4-BE49-F238E27FC236}">
                <a16:creationId xmlns:a16="http://schemas.microsoft.com/office/drawing/2014/main" id="{01C5ACD4-7D48-572E-EE86-5EA1CC981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2971800"/>
            <a:ext cx="914400" cy="857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Site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33799" name="Oval 19">
            <a:extLst>
              <a:ext uri="{FF2B5EF4-FFF2-40B4-BE49-F238E27FC236}">
                <a16:creationId xmlns:a16="http://schemas.microsoft.com/office/drawing/2014/main" id="{849B31B5-B885-A46F-2421-0DD8A12FA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914650"/>
            <a:ext cx="914400" cy="857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Site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C</a:t>
            </a:r>
          </a:p>
        </p:txBody>
      </p:sp>
      <p:sp>
        <p:nvSpPr>
          <p:cNvPr id="33800" name="Line 20">
            <a:extLst>
              <a:ext uri="{FF2B5EF4-FFF2-40B4-BE49-F238E27FC236}">
                <a16:creationId xmlns:a16="http://schemas.microsoft.com/office/drawing/2014/main" id="{6CCA5427-EAFA-1BD9-3921-9CD249472F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57550" y="2286000"/>
            <a:ext cx="914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3801" name="Line 21">
            <a:extLst>
              <a:ext uri="{FF2B5EF4-FFF2-40B4-BE49-F238E27FC236}">
                <a16:creationId xmlns:a16="http://schemas.microsoft.com/office/drawing/2014/main" id="{607B9CDB-569B-9362-E6E1-A999527EF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2343150"/>
            <a:ext cx="91440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3802" name="Line 22">
            <a:extLst>
              <a:ext uri="{FF2B5EF4-FFF2-40B4-BE49-F238E27FC236}">
                <a16:creationId xmlns:a16="http://schemas.microsoft.com/office/drawing/2014/main" id="{EA060917-9291-CBA5-C383-2857A0BC9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4700" y="3543300"/>
            <a:ext cx="2457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3803" name="AutoShape 23">
            <a:extLst>
              <a:ext uri="{FF2B5EF4-FFF2-40B4-BE49-F238E27FC236}">
                <a16:creationId xmlns:a16="http://schemas.microsoft.com/office/drawing/2014/main" id="{2DE56C06-E426-F77A-3DE4-8968724BF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2514600"/>
            <a:ext cx="514350" cy="571500"/>
          </a:xfrm>
          <a:prstGeom prst="triangle">
            <a:avLst>
              <a:gd name="adj" fmla="val 50000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3804" name="AutoShape 24">
            <a:extLst>
              <a:ext uri="{FF2B5EF4-FFF2-40B4-BE49-F238E27FC236}">
                <a16:creationId xmlns:a16="http://schemas.microsoft.com/office/drawing/2014/main" id="{D896F305-13E0-5D7D-87A9-86D112D2C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771900"/>
            <a:ext cx="514350" cy="571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3805" name="AutoShape 25">
            <a:extLst>
              <a:ext uri="{FF2B5EF4-FFF2-40B4-BE49-F238E27FC236}">
                <a16:creationId xmlns:a16="http://schemas.microsoft.com/office/drawing/2014/main" id="{FAC32081-A66D-1351-C77B-896687210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3714750"/>
            <a:ext cx="514350" cy="571500"/>
          </a:xfrm>
          <a:prstGeom prst="triangle">
            <a:avLst>
              <a:gd name="adj" fmla="val 50000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228AD50-FA68-A15C-65DC-96ADF06385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36E7814C-3AE0-4446-4F58-2436CFB1D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Ficus Reconciliation Diagram (2)</a:t>
            </a:r>
          </a:p>
        </p:txBody>
      </p:sp>
      <p:sp>
        <p:nvSpPr>
          <p:cNvPr id="35843" name="AutoShape 15">
            <a:extLst>
              <a:ext uri="{FF2B5EF4-FFF2-40B4-BE49-F238E27FC236}">
                <a16:creationId xmlns:a16="http://schemas.microsoft.com/office/drawing/2014/main" id="{4B9860BC-7E3D-F18F-ABE6-27B00BDA9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1950" y="3325284"/>
            <a:ext cx="732235" cy="364331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35844" name="Text Box 16">
            <a:extLst>
              <a:ext uri="{FF2B5EF4-FFF2-40B4-BE49-F238E27FC236}">
                <a16:creationId xmlns:a16="http://schemas.microsoft.com/office/drawing/2014/main" id="{3F4E7DAD-73F7-A7A3-BAA1-4FC6A502A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486" y="3705093"/>
            <a:ext cx="18331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B Reconciles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With C</a:t>
            </a:r>
          </a:p>
        </p:txBody>
      </p:sp>
      <p:sp>
        <p:nvSpPr>
          <p:cNvPr id="35845" name="Oval 17">
            <a:extLst>
              <a:ext uri="{FF2B5EF4-FFF2-40B4-BE49-F238E27FC236}">
                <a16:creationId xmlns:a16="http://schemas.microsoft.com/office/drawing/2014/main" id="{47E9F901-777E-D012-80FF-684D4EA9E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1210733"/>
            <a:ext cx="914400" cy="857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Site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35846" name="Oval 18">
            <a:extLst>
              <a:ext uri="{FF2B5EF4-FFF2-40B4-BE49-F238E27FC236}">
                <a16:creationId xmlns:a16="http://schemas.microsoft.com/office/drawing/2014/main" id="{199BDB8D-CFF7-69C5-B85E-E467274B4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2582333"/>
            <a:ext cx="914400" cy="857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Site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35847" name="Oval 19">
            <a:extLst>
              <a:ext uri="{FF2B5EF4-FFF2-40B4-BE49-F238E27FC236}">
                <a16:creationId xmlns:a16="http://schemas.microsoft.com/office/drawing/2014/main" id="{88A35B64-C026-E4F3-7B73-37A028217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25183"/>
            <a:ext cx="914400" cy="857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Site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C</a:t>
            </a:r>
          </a:p>
        </p:txBody>
      </p:sp>
      <p:sp>
        <p:nvSpPr>
          <p:cNvPr id="35848" name="Line 20">
            <a:extLst>
              <a:ext uri="{FF2B5EF4-FFF2-40B4-BE49-F238E27FC236}">
                <a16:creationId xmlns:a16="http://schemas.microsoft.com/office/drawing/2014/main" id="{784E7AB0-B609-03A3-A34E-BC024D1BDA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57550" y="1896533"/>
            <a:ext cx="914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5849" name="Line 21">
            <a:extLst>
              <a:ext uri="{FF2B5EF4-FFF2-40B4-BE49-F238E27FC236}">
                <a16:creationId xmlns:a16="http://schemas.microsoft.com/office/drawing/2014/main" id="{6FB2CA4A-CEE2-0B16-FEF7-84E4FE0ED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1953683"/>
            <a:ext cx="91440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5850" name="Line 22">
            <a:extLst>
              <a:ext uri="{FF2B5EF4-FFF2-40B4-BE49-F238E27FC236}">
                <a16:creationId xmlns:a16="http://schemas.microsoft.com/office/drawing/2014/main" id="{3127F9E5-AF93-723F-CFDA-652747656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4700" y="3153833"/>
            <a:ext cx="2457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5851" name="AutoShape 23">
            <a:extLst>
              <a:ext uri="{FF2B5EF4-FFF2-40B4-BE49-F238E27FC236}">
                <a16:creationId xmlns:a16="http://schemas.microsoft.com/office/drawing/2014/main" id="{EF082259-06F3-8B4D-BC9B-17F736570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2125133"/>
            <a:ext cx="514350" cy="571500"/>
          </a:xfrm>
          <a:prstGeom prst="triangle">
            <a:avLst>
              <a:gd name="adj" fmla="val 50000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5852" name="AutoShape 24">
            <a:extLst>
              <a:ext uri="{FF2B5EF4-FFF2-40B4-BE49-F238E27FC236}">
                <a16:creationId xmlns:a16="http://schemas.microsoft.com/office/drawing/2014/main" id="{2130F3D2-B7C2-FD03-8CC8-E86CCA97B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382433"/>
            <a:ext cx="514350" cy="571500"/>
          </a:xfrm>
          <a:prstGeom prst="triangle">
            <a:avLst>
              <a:gd name="adj" fmla="val 50000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5853" name="AutoShape 25">
            <a:extLst>
              <a:ext uri="{FF2B5EF4-FFF2-40B4-BE49-F238E27FC236}">
                <a16:creationId xmlns:a16="http://schemas.microsoft.com/office/drawing/2014/main" id="{B9FCE9DA-8F77-B045-D16D-15B30E8C6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3325283"/>
            <a:ext cx="514350" cy="571500"/>
          </a:xfrm>
          <a:prstGeom prst="triangle">
            <a:avLst>
              <a:gd name="adj" fmla="val 50000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A314ACD-7532-AE80-172C-9443DCFE5F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6729746-1D89-E8C0-A045-7901EC142D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Gossiping and Reconciliation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89594AC-4A25-7704-96AF-979BCF9F5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7466" y="844153"/>
            <a:ext cx="7789333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Reconciliation benefits from the use of gossip</a:t>
            </a:r>
          </a:p>
          <a:p>
            <a:pPr eaLnBrk="1" hangingPunct="1"/>
            <a:r>
              <a:rPr lang="en-US" altLang="en-US" sz="2400" dirty="0"/>
              <a:t>In example just shown, an update originating at A got to B through communications between B and C</a:t>
            </a:r>
          </a:p>
          <a:p>
            <a:pPr eaLnBrk="1" hangingPunct="1"/>
            <a:r>
              <a:rPr lang="en-US" altLang="en-US" sz="2400" dirty="0"/>
              <a:t>So B can get the update without talking to A directly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561DC1A-444A-6A38-27A8-7332530AE1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C5F1C85-9E4A-1161-136A-75E386D6E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Benefits of Gossiping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09671E3-9183-5B01-EFB2-DD9A42EA0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Potentially less communications</a:t>
            </a:r>
          </a:p>
          <a:p>
            <a:pPr eaLnBrk="1" hangingPunct="1"/>
            <a:r>
              <a:rPr lang="en-US" altLang="en-US" sz="2400" dirty="0"/>
              <a:t>Shares load of sending updates</a:t>
            </a:r>
          </a:p>
          <a:p>
            <a:pPr eaLnBrk="1" hangingPunct="1"/>
            <a:r>
              <a:rPr lang="en-US" altLang="en-US" sz="2400" dirty="0"/>
              <a:t>Easier recovery behavior</a:t>
            </a:r>
          </a:p>
          <a:p>
            <a:pPr eaLnBrk="1" hangingPunct="1"/>
            <a:r>
              <a:rPr lang="en-US" altLang="en-US" sz="2400" dirty="0"/>
              <a:t>Handles disconnections nicely</a:t>
            </a:r>
          </a:p>
          <a:p>
            <a:pPr eaLnBrk="1" hangingPunct="1"/>
            <a:r>
              <a:rPr lang="en-US" altLang="en-US" sz="2400" dirty="0"/>
              <a:t>Handles mobile computing nicely</a:t>
            </a:r>
          </a:p>
          <a:p>
            <a:pPr eaLnBrk="1" hangingPunct="1"/>
            <a:r>
              <a:rPr lang="en-US" altLang="en-US" sz="2400" dirty="0"/>
              <a:t>Peer model systems get more benefit than client/server model systems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3469039-1875-BD49-D239-30AA654620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DDD95CF-56F8-90E9-9B28-9BA012816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Reconciliation Topology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045F965-9932-0D13-854A-5353D2A87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80914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Reconciliation in Ficus is pair-wise</a:t>
            </a:r>
          </a:p>
          <a:p>
            <a:pPr eaLnBrk="1" hangingPunct="1"/>
            <a:r>
              <a:rPr lang="en-US" altLang="en-US" sz="2400" dirty="0"/>
              <a:t>In the general case, which pairs of replicas should reconcile?</a:t>
            </a:r>
          </a:p>
          <a:p>
            <a:pPr eaLnBrk="1" hangingPunct="1"/>
            <a:r>
              <a:rPr lang="en-US" altLang="en-US" sz="2400" dirty="0"/>
              <a:t>Reconciling all pairs is unnecessary</a:t>
            </a:r>
          </a:p>
          <a:p>
            <a:pPr lvl="1" eaLnBrk="1" hangingPunct="1"/>
            <a:r>
              <a:rPr lang="en-US" altLang="en-US" sz="2200" dirty="0"/>
              <a:t>Due to gossip</a:t>
            </a:r>
          </a:p>
          <a:p>
            <a:pPr eaLnBrk="1" hangingPunct="1"/>
            <a:r>
              <a:rPr lang="en-US" altLang="en-US" sz="2400" dirty="0"/>
              <a:t>Want to minimize number of recons </a:t>
            </a:r>
          </a:p>
          <a:p>
            <a:pPr lvl="1" eaLnBrk="1" hangingPunct="1"/>
            <a:r>
              <a:rPr lang="en-US" altLang="en-US" sz="2200" dirty="0"/>
              <a:t>But propagate data quickly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780434B-D8BA-64DF-7515-CC601B333F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EDA2A05-54D3-B00F-094C-4AAC82BD9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Ring Reconciliation Topology</a:t>
            </a:r>
          </a:p>
        </p:txBody>
      </p:sp>
      <p:grpSp>
        <p:nvGrpSpPr>
          <p:cNvPr id="44035" name="Group 97">
            <a:extLst>
              <a:ext uri="{FF2B5EF4-FFF2-40B4-BE49-F238E27FC236}">
                <a16:creationId xmlns:a16="http://schemas.microsoft.com/office/drawing/2014/main" id="{6ABC9B2F-A7A4-4B6E-90AF-1E90C6AF624F}"/>
              </a:ext>
            </a:extLst>
          </p:cNvPr>
          <p:cNvGrpSpPr>
            <a:grpSpLocks/>
          </p:cNvGrpSpPr>
          <p:nvPr/>
        </p:nvGrpSpPr>
        <p:grpSpPr bwMode="auto">
          <a:xfrm>
            <a:off x="1771650" y="1771650"/>
            <a:ext cx="5922169" cy="2114550"/>
            <a:chOff x="528" y="1488"/>
            <a:chExt cx="4974" cy="1776"/>
          </a:xfrm>
        </p:grpSpPr>
        <p:sp>
          <p:nvSpPr>
            <p:cNvPr id="44036" name="Oval 4">
              <a:extLst>
                <a:ext uri="{FF2B5EF4-FFF2-40B4-BE49-F238E27FC236}">
                  <a16:creationId xmlns:a16="http://schemas.microsoft.com/office/drawing/2014/main" id="{7739F5FE-DF42-67FC-4C73-4806D761D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872"/>
              <a:ext cx="3984" cy="100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44037" name="Oval 7">
              <a:extLst>
                <a:ext uri="{FF2B5EF4-FFF2-40B4-BE49-F238E27FC236}">
                  <a16:creationId xmlns:a16="http://schemas.microsoft.com/office/drawing/2014/main" id="{A1718D5F-66A6-F796-D001-A5AE071F0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680"/>
              <a:ext cx="720" cy="67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44038" name="Oval 13">
              <a:extLst>
                <a:ext uri="{FF2B5EF4-FFF2-40B4-BE49-F238E27FC236}">
                  <a16:creationId xmlns:a16="http://schemas.microsoft.com/office/drawing/2014/main" id="{3189C82A-B8B4-B234-561D-84FA5BB65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872"/>
              <a:ext cx="96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44039" name="Oval 16">
              <a:extLst>
                <a:ext uri="{FF2B5EF4-FFF2-40B4-BE49-F238E27FC236}">
                  <a16:creationId xmlns:a16="http://schemas.microsoft.com/office/drawing/2014/main" id="{B8AA7677-3C64-9398-40F9-7A302970E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872"/>
              <a:ext cx="96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44040" name="Oval 40">
              <a:extLst>
                <a:ext uri="{FF2B5EF4-FFF2-40B4-BE49-F238E27FC236}">
                  <a16:creationId xmlns:a16="http://schemas.microsoft.com/office/drawing/2014/main" id="{5911BDD9-06FB-64EB-D041-2652E35E9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488"/>
              <a:ext cx="720" cy="67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44041" name="Oval 41">
              <a:extLst>
                <a:ext uri="{FF2B5EF4-FFF2-40B4-BE49-F238E27FC236}">
                  <a16:creationId xmlns:a16="http://schemas.microsoft.com/office/drawing/2014/main" id="{4F54C30F-25A6-10EA-FB61-E8CF29597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680"/>
              <a:ext cx="96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44042" name="Oval 42">
              <a:extLst>
                <a:ext uri="{FF2B5EF4-FFF2-40B4-BE49-F238E27FC236}">
                  <a16:creationId xmlns:a16="http://schemas.microsoft.com/office/drawing/2014/main" id="{0848D3E8-DB39-5E24-13E5-21339A60D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680"/>
              <a:ext cx="96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44043" name="Oval 45">
              <a:extLst>
                <a:ext uri="{FF2B5EF4-FFF2-40B4-BE49-F238E27FC236}">
                  <a16:creationId xmlns:a16="http://schemas.microsoft.com/office/drawing/2014/main" id="{E0243F18-7AEE-8FFD-6B0F-D6D47B996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584"/>
              <a:ext cx="720" cy="67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44044" name="Oval 46">
              <a:extLst>
                <a:ext uri="{FF2B5EF4-FFF2-40B4-BE49-F238E27FC236}">
                  <a16:creationId xmlns:a16="http://schemas.microsoft.com/office/drawing/2014/main" id="{8E1D6B0C-A6E3-2379-B8B5-6F63704F4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776"/>
              <a:ext cx="96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44045" name="Oval 47">
              <a:extLst>
                <a:ext uri="{FF2B5EF4-FFF2-40B4-BE49-F238E27FC236}">
                  <a16:creationId xmlns:a16="http://schemas.microsoft.com/office/drawing/2014/main" id="{8FA58885-09B7-242E-B8C3-8C97526B9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96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grpSp>
          <p:nvGrpSpPr>
            <p:cNvPr id="44046" name="Group 68">
              <a:extLst>
                <a:ext uri="{FF2B5EF4-FFF2-40B4-BE49-F238E27FC236}">
                  <a16:creationId xmlns:a16="http://schemas.microsoft.com/office/drawing/2014/main" id="{41B0E5EB-A66A-6B80-583B-B27B817CEF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0" y="2544"/>
              <a:ext cx="720" cy="672"/>
              <a:chOff x="3696" y="2544"/>
              <a:chExt cx="720" cy="672"/>
            </a:xfrm>
          </p:grpSpPr>
          <p:sp>
            <p:nvSpPr>
              <p:cNvPr id="44068" name="Oval 50">
                <a:extLst>
                  <a:ext uri="{FF2B5EF4-FFF2-40B4-BE49-F238E27FC236}">
                    <a16:creationId xmlns:a16="http://schemas.microsoft.com/office/drawing/2014/main" id="{AAEA9ECA-F435-8C70-F475-353AF9109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2544"/>
                <a:ext cx="720" cy="67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44069" name="Group 61">
                <a:extLst>
                  <a:ext uri="{FF2B5EF4-FFF2-40B4-BE49-F238E27FC236}">
                    <a16:creationId xmlns:a16="http://schemas.microsoft.com/office/drawing/2014/main" id="{6F7B1534-A84A-15DB-6B4C-2CDAF2B497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44" y="2688"/>
                <a:ext cx="431" cy="386"/>
                <a:chOff x="3744" y="2688"/>
                <a:chExt cx="431" cy="386"/>
              </a:xfrm>
            </p:grpSpPr>
            <p:sp>
              <p:nvSpPr>
                <p:cNvPr id="44070" name="Oval 51">
                  <a:extLst>
                    <a:ext uri="{FF2B5EF4-FFF2-40B4-BE49-F238E27FC236}">
                      <a16:creationId xmlns:a16="http://schemas.microsoft.com/office/drawing/2014/main" id="{B45BB0D4-4404-E096-9AF7-6E72DA26D9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84" y="2736"/>
                  <a:ext cx="96" cy="1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071" name="Oval 52">
                  <a:extLst>
                    <a:ext uri="{FF2B5EF4-FFF2-40B4-BE49-F238E27FC236}">
                      <a16:creationId xmlns:a16="http://schemas.microsoft.com/office/drawing/2014/main" id="{1646FDF5-E294-8F45-B817-B90B7B6550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688"/>
                  <a:ext cx="96" cy="1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072" name="AutoShape 55">
                  <a:extLst>
                    <a:ext uri="{FF2B5EF4-FFF2-40B4-BE49-F238E27FC236}">
                      <a16:creationId xmlns:a16="http://schemas.microsoft.com/office/drawing/2014/main" id="{19D97081-3556-B620-3642-DD81091AF4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077538">
                  <a:off x="3887" y="2785"/>
                  <a:ext cx="146" cy="431"/>
                </a:xfrm>
                <a:prstGeom prst="moon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4047" name="Group 69">
              <a:extLst>
                <a:ext uri="{FF2B5EF4-FFF2-40B4-BE49-F238E27FC236}">
                  <a16:creationId xmlns:a16="http://schemas.microsoft.com/office/drawing/2014/main" id="{A531E04A-F2FC-4C6E-33E5-48B5B5B08A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592"/>
              <a:ext cx="720" cy="672"/>
              <a:chOff x="3696" y="2544"/>
              <a:chExt cx="720" cy="672"/>
            </a:xfrm>
          </p:grpSpPr>
          <p:sp>
            <p:nvSpPr>
              <p:cNvPr id="44063" name="Oval 70">
                <a:extLst>
                  <a:ext uri="{FF2B5EF4-FFF2-40B4-BE49-F238E27FC236}">
                    <a16:creationId xmlns:a16="http://schemas.microsoft.com/office/drawing/2014/main" id="{F09DAEC1-7152-468B-0E50-DD0AF9D04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2544"/>
                <a:ext cx="720" cy="67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44064" name="Group 71">
                <a:extLst>
                  <a:ext uri="{FF2B5EF4-FFF2-40B4-BE49-F238E27FC236}">
                    <a16:creationId xmlns:a16="http://schemas.microsoft.com/office/drawing/2014/main" id="{1F99A020-2726-C3D0-4CC7-A7AEBDAA31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44" y="2688"/>
                <a:ext cx="431" cy="386"/>
                <a:chOff x="3744" y="2688"/>
                <a:chExt cx="431" cy="386"/>
              </a:xfrm>
            </p:grpSpPr>
            <p:sp>
              <p:nvSpPr>
                <p:cNvPr id="44065" name="Oval 72">
                  <a:extLst>
                    <a:ext uri="{FF2B5EF4-FFF2-40B4-BE49-F238E27FC236}">
                      <a16:creationId xmlns:a16="http://schemas.microsoft.com/office/drawing/2014/main" id="{7A88E973-915F-8810-6856-CF0CEE02CB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84" y="2736"/>
                  <a:ext cx="96" cy="1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066" name="Oval 73">
                  <a:extLst>
                    <a:ext uri="{FF2B5EF4-FFF2-40B4-BE49-F238E27FC236}">
                      <a16:creationId xmlns:a16="http://schemas.microsoft.com/office/drawing/2014/main" id="{CDC8CC83-39FC-30DE-9663-D699B6B827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688"/>
                  <a:ext cx="96" cy="1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067" name="AutoShape 74">
                  <a:extLst>
                    <a:ext uri="{FF2B5EF4-FFF2-40B4-BE49-F238E27FC236}">
                      <a16:creationId xmlns:a16="http://schemas.microsoft.com/office/drawing/2014/main" id="{DA50550B-F9F9-EE22-8DC9-2F2E6C7C1A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077538">
                  <a:off x="3887" y="2785"/>
                  <a:ext cx="146" cy="431"/>
                </a:xfrm>
                <a:prstGeom prst="moon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4048" name="Group 75">
              <a:extLst>
                <a:ext uri="{FF2B5EF4-FFF2-40B4-BE49-F238E27FC236}">
                  <a16:creationId xmlns:a16="http://schemas.microsoft.com/office/drawing/2014/main" id="{25175FD8-B1F8-1869-8A7E-1E0332E5EF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2448"/>
              <a:ext cx="720" cy="672"/>
              <a:chOff x="3696" y="2544"/>
              <a:chExt cx="720" cy="672"/>
            </a:xfrm>
          </p:grpSpPr>
          <p:sp>
            <p:nvSpPr>
              <p:cNvPr id="44058" name="Oval 76">
                <a:extLst>
                  <a:ext uri="{FF2B5EF4-FFF2-40B4-BE49-F238E27FC236}">
                    <a16:creationId xmlns:a16="http://schemas.microsoft.com/office/drawing/2014/main" id="{F59BD25E-E646-A2F3-EECC-B7F9C6C0F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2544"/>
                <a:ext cx="720" cy="67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44059" name="Group 77">
                <a:extLst>
                  <a:ext uri="{FF2B5EF4-FFF2-40B4-BE49-F238E27FC236}">
                    <a16:creationId xmlns:a16="http://schemas.microsoft.com/office/drawing/2014/main" id="{6606E169-46B9-9270-60C7-01E586785E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44" y="2688"/>
                <a:ext cx="431" cy="386"/>
                <a:chOff x="3744" y="2688"/>
                <a:chExt cx="431" cy="386"/>
              </a:xfrm>
            </p:grpSpPr>
            <p:sp>
              <p:nvSpPr>
                <p:cNvPr id="44060" name="Oval 78">
                  <a:extLst>
                    <a:ext uri="{FF2B5EF4-FFF2-40B4-BE49-F238E27FC236}">
                      <a16:creationId xmlns:a16="http://schemas.microsoft.com/office/drawing/2014/main" id="{27D5A352-B398-ACFE-EB4D-77B2B1FD40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84" y="2736"/>
                  <a:ext cx="96" cy="1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061" name="Oval 79">
                  <a:extLst>
                    <a:ext uri="{FF2B5EF4-FFF2-40B4-BE49-F238E27FC236}">
                      <a16:creationId xmlns:a16="http://schemas.microsoft.com/office/drawing/2014/main" id="{13C9105D-AFD8-936E-1230-43968B2CDF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2688"/>
                  <a:ext cx="96" cy="1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062" name="AutoShape 80">
                  <a:extLst>
                    <a:ext uri="{FF2B5EF4-FFF2-40B4-BE49-F238E27FC236}">
                      <a16:creationId xmlns:a16="http://schemas.microsoft.com/office/drawing/2014/main" id="{C4243395-FC1B-C446-40EF-D21248C26E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077538">
                  <a:off x="3887" y="2785"/>
                  <a:ext cx="146" cy="431"/>
                </a:xfrm>
                <a:prstGeom prst="moon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4049" name="Oval 83">
              <a:extLst>
                <a:ext uri="{FF2B5EF4-FFF2-40B4-BE49-F238E27FC236}">
                  <a16:creationId xmlns:a16="http://schemas.microsoft.com/office/drawing/2014/main" id="{A325C1D3-AA57-436A-549D-C7D19A5CF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160"/>
              <a:ext cx="28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44050" name="Oval 87">
              <a:extLst>
                <a:ext uri="{FF2B5EF4-FFF2-40B4-BE49-F238E27FC236}">
                  <a16:creationId xmlns:a16="http://schemas.microsoft.com/office/drawing/2014/main" id="{D50D1F32-922C-CA6E-B385-C9EAF5883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968"/>
              <a:ext cx="28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44051" name="Oval 88">
              <a:extLst>
                <a:ext uri="{FF2B5EF4-FFF2-40B4-BE49-F238E27FC236}">
                  <a16:creationId xmlns:a16="http://schemas.microsoft.com/office/drawing/2014/main" id="{8AFAB207-7F6D-45F4-4EAA-FBFE5BB42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064"/>
              <a:ext cx="28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44052" name="Line 89">
              <a:extLst>
                <a:ext uri="{FF2B5EF4-FFF2-40B4-BE49-F238E27FC236}">
                  <a16:creationId xmlns:a16="http://schemas.microsoft.com/office/drawing/2014/main" id="{C0B6C2A9-4925-558B-7385-3855CB3635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6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4053" name="Line 90">
              <a:extLst>
                <a:ext uri="{FF2B5EF4-FFF2-40B4-BE49-F238E27FC236}">
                  <a16:creationId xmlns:a16="http://schemas.microsoft.com/office/drawing/2014/main" id="{DE41D5D9-29A2-F9DA-49F0-F767DBFC7F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63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4054" name="Line 92">
              <a:extLst>
                <a:ext uri="{FF2B5EF4-FFF2-40B4-BE49-F238E27FC236}">
                  <a16:creationId xmlns:a16="http://schemas.microsoft.com/office/drawing/2014/main" id="{88425055-6666-6D70-7738-62BDBC8C22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31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4055" name="Line 93">
              <a:extLst>
                <a:ext uri="{FF2B5EF4-FFF2-40B4-BE49-F238E27FC236}">
                  <a16:creationId xmlns:a16="http://schemas.microsoft.com/office/drawing/2014/main" id="{37A22B6B-2777-263F-0A8D-32D3B03A35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60" y="307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4056" name="AutoShape 94">
              <a:extLst>
                <a:ext uri="{FF2B5EF4-FFF2-40B4-BE49-F238E27FC236}">
                  <a16:creationId xmlns:a16="http://schemas.microsoft.com/office/drawing/2014/main" id="{498CCA18-8B0B-95DE-7CDB-94AC470D0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016"/>
              <a:ext cx="462" cy="765"/>
            </a:xfrm>
            <a:prstGeom prst="curvedLeftArrow">
              <a:avLst>
                <a:gd name="adj1" fmla="val 33117"/>
                <a:gd name="adj2" fmla="val 66234"/>
                <a:gd name="adj3" fmla="val 3333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44057" name="AutoShape 96">
              <a:extLst>
                <a:ext uri="{FF2B5EF4-FFF2-40B4-BE49-F238E27FC236}">
                  <a16:creationId xmlns:a16="http://schemas.microsoft.com/office/drawing/2014/main" id="{72C58EFC-55B2-76EE-7C79-9E955C0383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6" y="2216"/>
              <a:ext cx="765" cy="462"/>
            </a:xfrm>
            <a:prstGeom prst="curvedDownArrow">
              <a:avLst>
                <a:gd name="adj1" fmla="val 33117"/>
                <a:gd name="adj2" fmla="val 66234"/>
                <a:gd name="adj3" fmla="val 3333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C9B2480-C9C7-E4C1-0FF1-E9965B5773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C510B5-EEA2-939D-2D13-99AEDE545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66BBD1F-BC9A-9F2C-FA7D-D9DE05BA5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2032" y="844153"/>
            <a:ext cx="7804768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Replicated file systems</a:t>
            </a:r>
          </a:p>
          <a:p>
            <a:pPr lvl="1" eaLnBrk="1" hangingPunct="1"/>
            <a:r>
              <a:rPr lang="en-US" altLang="en-US" sz="2200" dirty="0"/>
              <a:t>Ficus</a:t>
            </a:r>
          </a:p>
          <a:p>
            <a:pPr lvl="1" eaLnBrk="1" hangingPunct="1"/>
            <a:r>
              <a:rPr lang="en-US" altLang="en-US" sz="2200" dirty="0"/>
              <a:t>Coda</a:t>
            </a:r>
          </a:p>
          <a:p>
            <a:pPr eaLnBrk="1" hangingPunct="1"/>
            <a:r>
              <a:rPr lang="en-US" altLang="en-US" sz="2400" dirty="0"/>
              <a:t>Serverless file systems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52E36A6-7D65-9914-149D-E9DD680F5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>
            <a:extLst>
              <a:ext uri="{FF2B5EF4-FFF2-40B4-BE49-F238E27FC236}">
                <a16:creationId xmlns:a16="http://schemas.microsoft.com/office/drawing/2014/main" id="{51FDF00D-2A98-71D3-B418-86B39C37AC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Adaptive Ring Topology</a:t>
            </a:r>
          </a:p>
        </p:txBody>
      </p:sp>
      <p:sp>
        <p:nvSpPr>
          <p:cNvPr id="46083" name="Oval 6">
            <a:extLst>
              <a:ext uri="{FF2B5EF4-FFF2-40B4-BE49-F238E27FC236}">
                <a16:creationId xmlns:a16="http://schemas.microsoft.com/office/drawing/2014/main" id="{9190FAD3-1EC6-95BA-A2A7-2E5530207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150" y="2228850"/>
            <a:ext cx="4743450" cy="12001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46084" name="Oval 7">
            <a:extLst>
              <a:ext uri="{FF2B5EF4-FFF2-40B4-BE49-F238E27FC236}">
                <a16:creationId xmlns:a16="http://schemas.microsoft.com/office/drawing/2014/main" id="{7EDE64BB-2E48-90DE-8372-E8FACFA0F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850" y="2000250"/>
            <a:ext cx="857250" cy="8001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46085" name="Oval 8">
            <a:extLst>
              <a:ext uri="{FF2B5EF4-FFF2-40B4-BE49-F238E27FC236}">
                <a16:creationId xmlns:a16="http://schemas.microsoft.com/office/drawing/2014/main" id="{AB1B2C13-A51E-B771-4D88-0139E613C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2228850"/>
            <a:ext cx="11430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6086" name="Oval 9">
            <a:extLst>
              <a:ext uri="{FF2B5EF4-FFF2-40B4-BE49-F238E27FC236}">
                <a16:creationId xmlns:a16="http://schemas.microsoft.com/office/drawing/2014/main" id="{A7DB422C-222B-82D5-C2C9-2746CD1D3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0" y="2228850"/>
            <a:ext cx="11430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6087" name="Oval 10">
            <a:extLst>
              <a:ext uri="{FF2B5EF4-FFF2-40B4-BE49-F238E27FC236}">
                <a16:creationId xmlns:a16="http://schemas.microsoft.com/office/drawing/2014/main" id="{F537648C-FEAC-502A-77B0-A548E6841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771650"/>
            <a:ext cx="857250" cy="8001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46088" name="Oval 11">
            <a:extLst>
              <a:ext uri="{FF2B5EF4-FFF2-40B4-BE49-F238E27FC236}">
                <a16:creationId xmlns:a16="http://schemas.microsoft.com/office/drawing/2014/main" id="{93C6EAC3-0A06-E2EA-3CE0-D993725D0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50" y="2000250"/>
            <a:ext cx="11430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6089" name="Oval 12">
            <a:extLst>
              <a:ext uri="{FF2B5EF4-FFF2-40B4-BE49-F238E27FC236}">
                <a16:creationId xmlns:a16="http://schemas.microsoft.com/office/drawing/2014/main" id="{59091CAC-A50C-FEAA-8C20-1C67454B8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2000250"/>
            <a:ext cx="11430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6090" name="Oval 13">
            <a:extLst>
              <a:ext uri="{FF2B5EF4-FFF2-40B4-BE49-F238E27FC236}">
                <a16:creationId xmlns:a16="http://schemas.microsoft.com/office/drawing/2014/main" id="{986209B3-885C-EEF9-905E-FCB52FCD8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885950"/>
            <a:ext cx="857250" cy="8001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46091" name="Oval 14">
            <a:extLst>
              <a:ext uri="{FF2B5EF4-FFF2-40B4-BE49-F238E27FC236}">
                <a16:creationId xmlns:a16="http://schemas.microsoft.com/office/drawing/2014/main" id="{0ECF7E29-5852-F7C4-0A7F-8C476DD85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2114550"/>
            <a:ext cx="11430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6092" name="Oval 15">
            <a:extLst>
              <a:ext uri="{FF2B5EF4-FFF2-40B4-BE49-F238E27FC236}">
                <a16:creationId xmlns:a16="http://schemas.microsoft.com/office/drawing/2014/main" id="{111AD42D-926F-433A-8D08-FAF05CD87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" y="2114550"/>
            <a:ext cx="114300" cy="171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grpSp>
        <p:nvGrpSpPr>
          <p:cNvPr id="46093" name="Group 16">
            <a:extLst>
              <a:ext uri="{FF2B5EF4-FFF2-40B4-BE49-F238E27FC236}">
                <a16:creationId xmlns:a16="http://schemas.microsoft.com/office/drawing/2014/main" id="{9DBB0627-0164-F1D7-6193-90DBF5D14666}"/>
              </a:ext>
            </a:extLst>
          </p:cNvPr>
          <p:cNvGrpSpPr>
            <a:grpSpLocks/>
          </p:cNvGrpSpPr>
          <p:nvPr/>
        </p:nvGrpSpPr>
        <p:grpSpPr bwMode="auto">
          <a:xfrm>
            <a:off x="5429250" y="3028950"/>
            <a:ext cx="857250" cy="800100"/>
            <a:chOff x="3696" y="2544"/>
            <a:chExt cx="720" cy="672"/>
          </a:xfrm>
        </p:grpSpPr>
        <p:sp>
          <p:nvSpPr>
            <p:cNvPr id="46117" name="Oval 17">
              <a:extLst>
                <a:ext uri="{FF2B5EF4-FFF2-40B4-BE49-F238E27FC236}">
                  <a16:creationId xmlns:a16="http://schemas.microsoft.com/office/drawing/2014/main" id="{DF79C397-8044-BD6A-4966-474406EF9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544"/>
              <a:ext cx="720" cy="67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grpSp>
          <p:nvGrpSpPr>
            <p:cNvPr id="46118" name="Group 18">
              <a:extLst>
                <a:ext uri="{FF2B5EF4-FFF2-40B4-BE49-F238E27FC236}">
                  <a16:creationId xmlns:a16="http://schemas.microsoft.com/office/drawing/2014/main" id="{EAFE4D75-A23B-5FC9-023E-CE6DDCCD25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688"/>
              <a:ext cx="431" cy="386"/>
              <a:chOff x="3744" y="2688"/>
              <a:chExt cx="431" cy="386"/>
            </a:xfrm>
          </p:grpSpPr>
          <p:sp>
            <p:nvSpPr>
              <p:cNvPr id="46119" name="Oval 19">
                <a:extLst>
                  <a:ext uri="{FF2B5EF4-FFF2-40B4-BE49-F238E27FC236}">
                    <a16:creationId xmlns:a16="http://schemas.microsoft.com/office/drawing/2014/main" id="{C3BE9917-62FA-7DE3-A86B-7BC2171AFA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2736"/>
                <a:ext cx="96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120" name="Oval 20">
                <a:extLst>
                  <a:ext uri="{FF2B5EF4-FFF2-40B4-BE49-F238E27FC236}">
                    <a16:creationId xmlns:a16="http://schemas.microsoft.com/office/drawing/2014/main" id="{DBDC3B38-987F-D835-3E09-8541286E3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2688"/>
                <a:ext cx="96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121" name="AutoShape 21">
                <a:extLst>
                  <a:ext uri="{FF2B5EF4-FFF2-40B4-BE49-F238E27FC236}">
                    <a16:creationId xmlns:a16="http://schemas.microsoft.com/office/drawing/2014/main" id="{C4C4F52D-8A03-4C25-8271-57F55F7A1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077538">
                <a:off x="3887" y="2785"/>
                <a:ext cx="146" cy="431"/>
              </a:xfrm>
              <a:prstGeom prst="moon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6094" name="Group 22">
            <a:extLst>
              <a:ext uri="{FF2B5EF4-FFF2-40B4-BE49-F238E27FC236}">
                <a16:creationId xmlns:a16="http://schemas.microsoft.com/office/drawing/2014/main" id="{A0834DC0-08A9-D293-72A8-57D8377CAD9B}"/>
              </a:ext>
            </a:extLst>
          </p:cNvPr>
          <p:cNvGrpSpPr>
            <a:grpSpLocks/>
          </p:cNvGrpSpPr>
          <p:nvPr/>
        </p:nvGrpSpPr>
        <p:grpSpPr bwMode="auto">
          <a:xfrm>
            <a:off x="4171950" y="3086100"/>
            <a:ext cx="857250" cy="800100"/>
            <a:chOff x="3696" y="2544"/>
            <a:chExt cx="720" cy="672"/>
          </a:xfrm>
        </p:grpSpPr>
        <p:sp>
          <p:nvSpPr>
            <p:cNvPr id="46112" name="Oval 23">
              <a:extLst>
                <a:ext uri="{FF2B5EF4-FFF2-40B4-BE49-F238E27FC236}">
                  <a16:creationId xmlns:a16="http://schemas.microsoft.com/office/drawing/2014/main" id="{2E266286-8D8C-A849-2B4E-3502F7479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544"/>
              <a:ext cx="720" cy="67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grpSp>
          <p:nvGrpSpPr>
            <p:cNvPr id="46113" name="Group 24">
              <a:extLst>
                <a:ext uri="{FF2B5EF4-FFF2-40B4-BE49-F238E27FC236}">
                  <a16:creationId xmlns:a16="http://schemas.microsoft.com/office/drawing/2014/main" id="{91F85CAD-A546-DAF6-C089-40CF169F84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688"/>
              <a:ext cx="431" cy="386"/>
              <a:chOff x="3744" y="2688"/>
              <a:chExt cx="431" cy="386"/>
            </a:xfrm>
          </p:grpSpPr>
          <p:sp>
            <p:nvSpPr>
              <p:cNvPr id="46114" name="Oval 25">
                <a:extLst>
                  <a:ext uri="{FF2B5EF4-FFF2-40B4-BE49-F238E27FC236}">
                    <a16:creationId xmlns:a16="http://schemas.microsoft.com/office/drawing/2014/main" id="{836C24CF-B17A-292A-D087-69ED3ADE5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2736"/>
                <a:ext cx="96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115" name="Oval 26">
                <a:extLst>
                  <a:ext uri="{FF2B5EF4-FFF2-40B4-BE49-F238E27FC236}">
                    <a16:creationId xmlns:a16="http://schemas.microsoft.com/office/drawing/2014/main" id="{1FAF867D-DD80-2AD3-AE6E-53F18F6C2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2688"/>
                <a:ext cx="96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116" name="AutoShape 27">
                <a:extLst>
                  <a:ext uri="{FF2B5EF4-FFF2-40B4-BE49-F238E27FC236}">
                    <a16:creationId xmlns:a16="http://schemas.microsoft.com/office/drawing/2014/main" id="{796DC99A-A743-960D-76AB-4AACE66BC1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077538">
                <a:off x="3887" y="2785"/>
                <a:ext cx="146" cy="431"/>
              </a:xfrm>
              <a:prstGeom prst="moon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6095" name="Group 28">
            <a:extLst>
              <a:ext uri="{FF2B5EF4-FFF2-40B4-BE49-F238E27FC236}">
                <a16:creationId xmlns:a16="http://schemas.microsoft.com/office/drawing/2014/main" id="{52B9B7FF-584C-AFFC-1DD7-9281C9B33B45}"/>
              </a:ext>
            </a:extLst>
          </p:cNvPr>
          <p:cNvGrpSpPr>
            <a:grpSpLocks/>
          </p:cNvGrpSpPr>
          <p:nvPr/>
        </p:nvGrpSpPr>
        <p:grpSpPr bwMode="auto">
          <a:xfrm>
            <a:off x="2914650" y="2914650"/>
            <a:ext cx="857250" cy="800100"/>
            <a:chOff x="3696" y="2544"/>
            <a:chExt cx="720" cy="672"/>
          </a:xfrm>
        </p:grpSpPr>
        <p:sp>
          <p:nvSpPr>
            <p:cNvPr id="46107" name="Oval 29">
              <a:extLst>
                <a:ext uri="{FF2B5EF4-FFF2-40B4-BE49-F238E27FC236}">
                  <a16:creationId xmlns:a16="http://schemas.microsoft.com/office/drawing/2014/main" id="{C25FF62A-13F6-CE5C-6EAF-31275BEBF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544"/>
              <a:ext cx="720" cy="67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grpSp>
          <p:nvGrpSpPr>
            <p:cNvPr id="46108" name="Group 30">
              <a:extLst>
                <a:ext uri="{FF2B5EF4-FFF2-40B4-BE49-F238E27FC236}">
                  <a16:creationId xmlns:a16="http://schemas.microsoft.com/office/drawing/2014/main" id="{47B73877-039E-8CA5-7B63-1F7F662CC5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688"/>
              <a:ext cx="431" cy="386"/>
              <a:chOff x="3744" y="2688"/>
              <a:chExt cx="431" cy="386"/>
            </a:xfrm>
          </p:grpSpPr>
          <p:sp>
            <p:nvSpPr>
              <p:cNvPr id="46109" name="Oval 31">
                <a:extLst>
                  <a:ext uri="{FF2B5EF4-FFF2-40B4-BE49-F238E27FC236}">
                    <a16:creationId xmlns:a16="http://schemas.microsoft.com/office/drawing/2014/main" id="{6C2D549C-0F43-925C-B340-CED4F70EB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2736"/>
                <a:ext cx="96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110" name="Oval 32">
                <a:extLst>
                  <a:ext uri="{FF2B5EF4-FFF2-40B4-BE49-F238E27FC236}">
                    <a16:creationId xmlns:a16="http://schemas.microsoft.com/office/drawing/2014/main" id="{696D1567-DBD7-1DF4-B191-5648964A3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2688"/>
                <a:ext cx="96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111" name="AutoShape 33">
                <a:extLst>
                  <a:ext uri="{FF2B5EF4-FFF2-40B4-BE49-F238E27FC236}">
                    <a16:creationId xmlns:a16="http://schemas.microsoft.com/office/drawing/2014/main" id="{57114C89-674F-2FCD-1B83-A61374872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077538">
                <a:off x="3887" y="2785"/>
                <a:ext cx="146" cy="431"/>
              </a:xfrm>
              <a:prstGeom prst="moon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6096" name="Oval 35">
            <a:extLst>
              <a:ext uri="{FF2B5EF4-FFF2-40B4-BE49-F238E27FC236}">
                <a16:creationId xmlns:a16="http://schemas.microsoft.com/office/drawing/2014/main" id="{B24A2690-6CC9-3A24-AB04-794210A51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2343150"/>
            <a:ext cx="3429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46097" name="Oval 36">
            <a:extLst>
              <a:ext uri="{FF2B5EF4-FFF2-40B4-BE49-F238E27FC236}">
                <a16:creationId xmlns:a16="http://schemas.microsoft.com/office/drawing/2014/main" id="{72F905D4-708A-9937-9F8B-BD724671E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50" y="2457450"/>
            <a:ext cx="3429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46098" name="Line 37">
            <a:extLst>
              <a:ext uri="{FF2B5EF4-FFF2-40B4-BE49-F238E27FC236}">
                <a16:creationId xmlns:a16="http://schemas.microsoft.com/office/drawing/2014/main" id="{C353C3AD-11B7-75F4-B99D-686FC0BA1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9050" y="194310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46099" name="Line 39">
            <a:extLst>
              <a:ext uri="{FF2B5EF4-FFF2-40B4-BE49-F238E27FC236}">
                <a16:creationId xmlns:a16="http://schemas.microsoft.com/office/drawing/2014/main" id="{040ABD3E-6A72-4B08-7246-44CE10259C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86350" y="37147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46100" name="Line 40">
            <a:extLst>
              <a:ext uri="{FF2B5EF4-FFF2-40B4-BE49-F238E27FC236}">
                <a16:creationId xmlns:a16="http://schemas.microsoft.com/office/drawing/2014/main" id="{79254CC5-54A8-2096-014C-A9E148B1CF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14750" y="3657600"/>
            <a:ext cx="40005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46101" name="AutoShape 42">
            <a:extLst>
              <a:ext uri="{FF2B5EF4-FFF2-40B4-BE49-F238E27FC236}">
                <a16:creationId xmlns:a16="http://schemas.microsoft.com/office/drawing/2014/main" id="{F020A7C3-EE83-232A-FAC3-72835FEB804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591270" y="2637830"/>
            <a:ext cx="910829" cy="550069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46102" name="Line 44">
            <a:extLst>
              <a:ext uri="{FF2B5EF4-FFF2-40B4-BE49-F238E27FC236}">
                <a16:creationId xmlns:a16="http://schemas.microsoft.com/office/drawing/2014/main" id="{421A16E9-6717-EAC3-4553-064BB7B7D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650" y="2457450"/>
            <a:ext cx="40005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46103" name="Group 47">
            <a:extLst>
              <a:ext uri="{FF2B5EF4-FFF2-40B4-BE49-F238E27FC236}">
                <a16:creationId xmlns:a16="http://schemas.microsoft.com/office/drawing/2014/main" id="{BB2DEA1D-EABD-3ADA-36DF-B7687628CB12}"/>
              </a:ext>
            </a:extLst>
          </p:cNvPr>
          <p:cNvGrpSpPr>
            <a:grpSpLocks/>
          </p:cNvGrpSpPr>
          <p:nvPr/>
        </p:nvGrpSpPr>
        <p:grpSpPr bwMode="auto">
          <a:xfrm>
            <a:off x="5600700" y="2000250"/>
            <a:ext cx="800100" cy="800100"/>
            <a:chOff x="480" y="3456"/>
            <a:chExt cx="528" cy="480"/>
          </a:xfrm>
        </p:grpSpPr>
        <p:sp>
          <p:nvSpPr>
            <p:cNvPr id="46105" name="Line 45">
              <a:extLst>
                <a:ext uri="{FF2B5EF4-FFF2-40B4-BE49-F238E27FC236}">
                  <a16:creationId xmlns:a16="http://schemas.microsoft.com/office/drawing/2014/main" id="{2C689922-7E61-467D-32CF-BF573C8124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3456"/>
              <a:ext cx="432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6106" name="Line 46">
              <a:extLst>
                <a:ext uri="{FF2B5EF4-FFF2-40B4-BE49-F238E27FC236}">
                  <a16:creationId xmlns:a16="http://schemas.microsoft.com/office/drawing/2014/main" id="{A7F0F339-1948-7803-102C-F860B61D9B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3456"/>
              <a:ext cx="52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46104" name="Oval 50">
            <a:extLst>
              <a:ext uri="{FF2B5EF4-FFF2-40B4-BE49-F238E27FC236}">
                <a16:creationId xmlns:a16="http://schemas.microsoft.com/office/drawing/2014/main" id="{AD81D766-E2B0-6E1A-46B8-44A787742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050" y="2457450"/>
            <a:ext cx="171450" cy="2857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6D7C552-5FDE-B73F-439E-BA3FCB441A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2CC9F87-65F0-4875-6731-99CD0B7FF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Problems in File Reconciliation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24FB5B5-D39E-DC76-D38E-586D6CEF00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Recognizing updates</a:t>
            </a:r>
          </a:p>
          <a:p>
            <a:pPr eaLnBrk="1" hangingPunct="1"/>
            <a:r>
              <a:rPr lang="en-US" altLang="en-US" sz="2400" dirty="0"/>
              <a:t>Recognizing update conflicts</a:t>
            </a:r>
          </a:p>
          <a:p>
            <a:pPr eaLnBrk="1" hangingPunct="1"/>
            <a:r>
              <a:rPr lang="en-US" altLang="en-US" sz="2400" dirty="0"/>
              <a:t>Handling conflicts</a:t>
            </a:r>
          </a:p>
          <a:p>
            <a:pPr eaLnBrk="1" hangingPunct="1"/>
            <a:r>
              <a:rPr lang="en-US" altLang="en-US" sz="2400" dirty="0"/>
              <a:t>Recognizing name conflicts</a:t>
            </a:r>
          </a:p>
          <a:p>
            <a:pPr eaLnBrk="1" hangingPunct="1"/>
            <a:r>
              <a:rPr lang="en-US" altLang="en-US" sz="2400" dirty="0"/>
              <a:t>Update/remove conflicts</a:t>
            </a:r>
          </a:p>
          <a:p>
            <a:pPr eaLnBrk="1" hangingPunct="1"/>
            <a:r>
              <a:rPr lang="en-US" altLang="en-US" sz="2400" dirty="0"/>
              <a:t>Garbage collection</a:t>
            </a:r>
          </a:p>
          <a:p>
            <a:pPr eaLnBrk="1" hangingPunct="1"/>
            <a:r>
              <a:rPr lang="en-US" altLang="en-US" sz="2400" dirty="0"/>
              <a:t>Ficus has solutions for all these problems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D2AE946-C716-533F-558B-007A9D08C2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EB4659F-F880-68D0-B8FB-D39DA1AE72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Recognizing Updates in Ficus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EADC86E-4FC4-BED8-3E9A-DACC2FF52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Ficus keeps per-file version vectors</a:t>
            </a:r>
          </a:p>
          <a:p>
            <a:pPr eaLnBrk="1" hangingPunct="1"/>
            <a:r>
              <a:rPr lang="en-US" altLang="en-US" sz="2400" dirty="0"/>
              <a:t>Updates detected by version vector comparisons</a:t>
            </a:r>
          </a:p>
          <a:p>
            <a:pPr eaLnBrk="1" hangingPunct="1"/>
            <a:r>
              <a:rPr lang="en-US" altLang="en-US" sz="2400" dirty="0"/>
              <a:t>The data for the later version can then be propagated</a:t>
            </a:r>
          </a:p>
          <a:p>
            <a:pPr eaLnBrk="1" hangingPunct="1"/>
            <a:r>
              <a:rPr lang="en-US" altLang="en-US" sz="2400" dirty="0"/>
              <a:t>Ficus propagates full files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C212AA6-6234-78F0-0B52-8D93EF29CC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78A2BA3-5209-D834-A8CC-4C9CE9D70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Recognizing Update Conflicts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97601CE-4EB1-BB94-8230-3AA21E880F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Concurrent updates can lead to update conflicts</a:t>
            </a:r>
          </a:p>
          <a:p>
            <a:pPr eaLnBrk="1" hangingPunct="1"/>
            <a:r>
              <a:rPr lang="en-US" altLang="en-US" sz="2400" dirty="0"/>
              <a:t>Version vectors permit detection of update conflicts</a:t>
            </a:r>
          </a:p>
          <a:p>
            <a:pPr eaLnBrk="1" hangingPunct="1"/>
            <a:r>
              <a:rPr lang="en-US" altLang="en-US" sz="2400" dirty="0"/>
              <a:t>Works for n-way conflicts, too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EC7C7C3-7042-4705-5A53-A81FC99360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E916F19-5FCE-36A8-3952-F7CCB3556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Handling Update Conflicts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F3767E0-AEE8-7B48-CAAA-A6111AC96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Ficus uses </a:t>
            </a:r>
            <a:r>
              <a:rPr lang="en-US" altLang="en-US" sz="2400" i="1" dirty="0"/>
              <a:t>resolver</a:t>
            </a:r>
            <a:r>
              <a:rPr lang="en-US" altLang="en-US" sz="2400" dirty="0"/>
              <a:t> programs to handle conflicts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Resolvers work on one pair of replicas of one file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System attempts to deduce file type and call proper resolver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all resolvers fail, notify user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Ficus also blocks access to file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58912B2-666D-6F7B-C4F9-F96DE2F09E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B008C5B-2BE6-5662-F87F-FCA4F1D52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Handling Directory Conflicts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A011CD6-501C-6F8A-947C-184106DF1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Directory updates have very limited semantics</a:t>
            </a:r>
          </a:p>
          <a:p>
            <a:pPr lvl="1" eaLnBrk="1" hangingPunct="1"/>
            <a:r>
              <a:rPr lang="en-US" altLang="en-US" sz="2200" dirty="0"/>
              <a:t>So directory conflicts are easier to deal with </a:t>
            </a:r>
          </a:p>
          <a:p>
            <a:pPr eaLnBrk="1" hangingPunct="1"/>
            <a:r>
              <a:rPr lang="en-US" altLang="en-US" sz="2400" dirty="0"/>
              <a:t>Ficus uses in-kernel mechanisms to automatically fix most directory conflicts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D39880-3DAD-0226-B0B1-667739A9F2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3508A90-AEE0-B287-4FB1-CAE309419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Directory Conflict Diagram</a:t>
            </a:r>
          </a:p>
        </p:txBody>
      </p:sp>
      <p:graphicFrame>
        <p:nvGraphicFramePr>
          <p:cNvPr id="39954" name="Group 18">
            <a:extLst>
              <a:ext uri="{FF2B5EF4-FFF2-40B4-BE49-F238E27FC236}">
                <a16:creationId xmlns:a16="http://schemas.microsoft.com/office/drawing/2014/main" id="{4B4775FB-3880-E54F-5611-300A9A529E9A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030016" y="1513285"/>
          <a:ext cx="2857500" cy="2514602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1259856362"/>
                    </a:ext>
                  </a:extLst>
                </a:gridCol>
              </a:tblGrid>
              <a:tr h="5024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Earth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317280"/>
                  </a:ext>
                </a:extLst>
              </a:tr>
              <a:tr h="5036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Mars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102007"/>
                  </a:ext>
                </a:extLst>
              </a:tr>
              <a:tr h="5024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Saturn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467457"/>
                  </a:ext>
                </a:extLst>
              </a:tr>
              <a:tr h="5036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177826"/>
                  </a:ext>
                </a:extLst>
              </a:tr>
              <a:tr h="5024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299168"/>
                  </a:ext>
                </a:extLst>
              </a:tr>
            </a:tbl>
          </a:graphicData>
        </a:graphic>
      </p:graphicFrame>
      <p:graphicFrame>
        <p:nvGraphicFramePr>
          <p:cNvPr id="39956" name="Group 20">
            <a:extLst>
              <a:ext uri="{FF2B5EF4-FFF2-40B4-BE49-F238E27FC236}">
                <a16:creationId xmlns:a16="http://schemas.microsoft.com/office/drawing/2014/main" id="{584FE7BF-1366-8988-C4D8-2CB6708FCE1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001816" y="1513285"/>
          <a:ext cx="2857500" cy="2514602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359252463"/>
                    </a:ext>
                  </a:extLst>
                </a:gridCol>
              </a:tblGrid>
              <a:tr h="5024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Earth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338575"/>
                  </a:ext>
                </a:extLst>
              </a:tr>
              <a:tr h="5036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Mars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199975"/>
                  </a:ext>
                </a:extLst>
              </a:tr>
              <a:tr h="5024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Sedna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569026"/>
                  </a:ext>
                </a:extLst>
              </a:tr>
              <a:tr h="5036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638868"/>
                  </a:ext>
                </a:extLst>
              </a:tr>
              <a:tr h="5024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541940"/>
                  </a:ext>
                </a:extLst>
              </a:tr>
            </a:tbl>
          </a:graphicData>
        </a:graphic>
      </p:graphicFrame>
      <p:sp>
        <p:nvSpPr>
          <p:cNvPr id="58399" name="Text Box 35">
            <a:extLst>
              <a:ext uri="{FF2B5EF4-FFF2-40B4-BE49-F238E27FC236}">
                <a16:creationId xmlns:a16="http://schemas.microsoft.com/office/drawing/2014/main" id="{997AD97E-D7A3-986A-2CB8-44D66D172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944" y="443150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8400" name="Text Box 36">
            <a:extLst>
              <a:ext uri="{FF2B5EF4-FFF2-40B4-BE49-F238E27FC236}">
                <a16:creationId xmlns:a16="http://schemas.microsoft.com/office/drawing/2014/main" id="{8E8B19D1-A54D-5F2D-86C5-2AF66F4E1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114800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Replica 2</a:t>
            </a:r>
          </a:p>
        </p:txBody>
      </p:sp>
      <p:sp>
        <p:nvSpPr>
          <p:cNvPr id="58401" name="Text Box 38">
            <a:extLst>
              <a:ext uri="{FF2B5EF4-FFF2-40B4-BE49-F238E27FC236}">
                <a16:creationId xmlns:a16="http://schemas.microsoft.com/office/drawing/2014/main" id="{F430401A-6C9D-DC92-01B4-0439EAD30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8394" y="4145756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Replica 1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8911E11-1C00-906E-E41B-A659E5775A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3150B77-8120-B8A8-3563-1C54BBCC32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How Did This Directory Get Into This State?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3FAA30C-C4C3-CBDB-C158-E86C681D5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If we could figure out what operations were performed on each side that cased each replica to enter this state, </a:t>
            </a:r>
          </a:p>
          <a:p>
            <a:pPr eaLnBrk="1" hangingPunct="1"/>
            <a:r>
              <a:rPr lang="en-US" altLang="en-US" sz="2400" dirty="0"/>
              <a:t>We could produce a merged version </a:t>
            </a:r>
          </a:p>
          <a:p>
            <a:pPr eaLnBrk="1" hangingPunct="1"/>
            <a:r>
              <a:rPr lang="en-US" altLang="en-US" sz="2400" dirty="0"/>
              <a:t>But there are several possibilities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B67461F-7C56-F84B-CD33-8B545508CB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57A8A2B-396B-AF3F-1733-E61A594236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Possibility 1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4079B881-DEAA-7AF9-C7D1-9F37606F5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en-US" sz="2400" dirty="0"/>
              <a:t>1. 	Earth and Mars exist</a:t>
            </a:r>
          </a:p>
          <a:p>
            <a:pPr marL="457200" indent="-457200">
              <a:buNone/>
            </a:pPr>
            <a:r>
              <a:rPr lang="en-US" altLang="en-US" sz="2400" dirty="0"/>
              <a:t>2.  Create Saturn at replica 1</a:t>
            </a:r>
          </a:p>
          <a:p>
            <a:pPr marL="457200" indent="-457200">
              <a:buNone/>
            </a:pPr>
            <a:r>
              <a:rPr lang="en-US" altLang="en-US" sz="2400" dirty="0"/>
              <a:t>3.  Create Sedna at replica 2</a:t>
            </a:r>
          </a:p>
          <a:p>
            <a:pPr marL="457200" indent="-457200">
              <a:buNone/>
            </a:pPr>
            <a:r>
              <a:rPr lang="en-US" altLang="en-US" sz="2400" dirty="0"/>
              <a:t>Correct result is directory containing Earth, Mars, Saturn, and Sedna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ABCB581-3A53-6BEF-7A0A-015D04748E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3A4DDD1-5773-70FB-557B-C5CE8E97B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Create/</a:t>
            </a:r>
            <a:r>
              <a:rPr lang="en-US" altLang="zh-CN" dirty="0"/>
              <a:t>D</a:t>
            </a:r>
            <a:r>
              <a:rPr lang="en-US" altLang="en-US" dirty="0"/>
              <a:t>elete Ambiguity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C42A9B50-BA86-1C2B-4E38-F3CD4367A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5848" y="844153"/>
            <a:ext cx="7820952" cy="3671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This is an example of a general problem with replicated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Cannot be solved with per-file version vectors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Requires per-entry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Ficus keeps such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Must save removed files’ entries for a while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F8181F5-C81D-3FD1-8493-2181558642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7FE188B-CFE7-6CD8-F559-D302A261C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Replicated File Systems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A9FD90F-2F22-612B-F02F-5DF9AE719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NFS provides remote access</a:t>
            </a:r>
          </a:p>
          <a:p>
            <a:pPr eaLnBrk="1" hangingPunct="1"/>
            <a:r>
              <a:rPr lang="en-US" altLang="en-US" sz="2400" dirty="0"/>
              <a:t>AFS provides high quality caching</a:t>
            </a:r>
          </a:p>
          <a:p>
            <a:pPr eaLnBrk="1" hangingPunct="1"/>
            <a:r>
              <a:rPr lang="en-US" altLang="en-US" sz="2400" dirty="0"/>
              <a:t>Why is not this enough?</a:t>
            </a:r>
          </a:p>
          <a:p>
            <a:pPr lvl="1" eaLnBrk="1" hangingPunct="1"/>
            <a:r>
              <a:rPr lang="en-US" altLang="en-US" sz="2200" dirty="0"/>
              <a:t>More precisely, </a:t>
            </a:r>
            <a:r>
              <a:rPr lang="en-US" altLang="en-US" sz="2200" b="1" dirty="0"/>
              <a:t>when</a:t>
            </a:r>
            <a:r>
              <a:rPr lang="en-US" altLang="en-US" sz="2200" dirty="0"/>
              <a:t> is not this enough?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D15580B-DE45-6570-3C72-4C7F1C2C45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EC99613B-544F-4AD6-C2C4-78F39F634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Possibility 2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75BCC067-0C64-E568-B140-BB358EF39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en-US" sz="2400" dirty="0"/>
              <a:t>1.  Earth, Mars, and Saturn exist</a:t>
            </a:r>
          </a:p>
          <a:p>
            <a:pPr marL="457200" indent="-457200">
              <a:buNone/>
            </a:pPr>
            <a:r>
              <a:rPr lang="en-US" altLang="en-US" sz="2400" dirty="0"/>
              <a:t>2.  Delete Saturn at replica 2</a:t>
            </a:r>
          </a:p>
          <a:p>
            <a:pPr marL="457200" indent="-457200">
              <a:buNone/>
            </a:pPr>
            <a:r>
              <a:rPr lang="en-US" altLang="en-US" sz="2400" dirty="0"/>
              <a:t>3.  Create Sedna at replica 2</a:t>
            </a:r>
          </a:p>
          <a:p>
            <a:pPr marL="457200" indent="-457200"/>
            <a:r>
              <a:rPr lang="en-US" altLang="en-US" sz="2400" dirty="0"/>
              <a:t>Correct result is directory containing Earth, Mars, and Sedna</a:t>
            </a:r>
          </a:p>
          <a:p>
            <a:pPr marL="457200" indent="-457200"/>
            <a:r>
              <a:rPr lang="en-US" altLang="en-US" sz="2400" dirty="0"/>
              <a:t>And there are other possibilities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17CDA83-2624-67D0-5DFC-D82CBD1284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E270AAD-2011-F6DF-03EB-831D676DB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Recognizing Name Conflicts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ABC4BAD-2599-411F-CC3D-595378F0EB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Name conflicts occur when two different files are concurrently given same name </a:t>
            </a:r>
          </a:p>
          <a:p>
            <a:pPr eaLnBrk="1" hangingPunct="1"/>
            <a:r>
              <a:rPr lang="en-US" altLang="en-US" sz="2400" dirty="0"/>
              <a:t>Ficus recognizes them with its per-entry directory info</a:t>
            </a:r>
          </a:p>
          <a:p>
            <a:pPr eaLnBrk="1" hangingPunct="1"/>
            <a:r>
              <a:rPr lang="en-US" altLang="en-US" sz="2400" dirty="0"/>
              <a:t>Then what?</a:t>
            </a:r>
          </a:p>
          <a:p>
            <a:pPr eaLnBrk="1" hangingPunct="1"/>
            <a:r>
              <a:rPr lang="en-US" altLang="en-US" sz="2400" dirty="0"/>
              <a:t>Handle similarly to update conflicts </a:t>
            </a:r>
          </a:p>
          <a:p>
            <a:pPr lvl="1" eaLnBrk="1" hangingPunct="1"/>
            <a:r>
              <a:rPr lang="en-US" altLang="en-US" sz="2200" dirty="0"/>
              <a:t>Add disambiguating suffixes to names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4AC3916-5589-7BF3-EFA2-F871EF4C6A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96063FD6-FDF6-9EA7-9FB4-797D0FA44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Update/Remove Conflicts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E92F7C57-3F44-59C6-1FD2-8E962A2DE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marL="457200" indent="-457200"/>
            <a:r>
              <a:rPr lang="en-US" altLang="en-US" sz="2400" dirty="0"/>
              <a:t>Consider case where file “Saturn” has two replicas</a:t>
            </a:r>
          </a:p>
          <a:p>
            <a:pPr marL="757231" lvl="1" indent="-457200"/>
            <a:r>
              <a:rPr lang="en-US" altLang="en-US" sz="2200" dirty="0"/>
              <a:t>Replica 1 receives an update</a:t>
            </a:r>
          </a:p>
          <a:p>
            <a:pPr marL="757231" lvl="1" indent="-457200"/>
            <a:r>
              <a:rPr lang="en-US" altLang="en-US" sz="2200" dirty="0"/>
              <a:t>Replica 2 is removed</a:t>
            </a:r>
          </a:p>
          <a:p>
            <a:pPr marL="457200" indent="-457200"/>
            <a:r>
              <a:rPr lang="en-US" altLang="en-US" sz="2400" dirty="0"/>
              <a:t>What should happen?</a:t>
            </a:r>
          </a:p>
          <a:p>
            <a:pPr marL="457200" indent="-457200"/>
            <a:r>
              <a:rPr lang="en-US" altLang="en-US" sz="2400" dirty="0"/>
              <a:t>A matter of systems semantics, basically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15DDDF7-9A3D-CEA8-91CC-19757FAB59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6398638F-D675-5D29-82C5-1B381FA31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Ficus No-Lost-Updates Semantics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956E7BB-30D7-45DF-A1CA-76C1AE042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Ficus handles this problem by defining its semantics to be no-lost-updates</a:t>
            </a:r>
          </a:p>
          <a:p>
            <a:pPr eaLnBrk="1" hangingPunct="1"/>
            <a:r>
              <a:rPr lang="en-US" altLang="en-US" sz="2400" dirty="0"/>
              <a:t>In other words, the update must not disappear</a:t>
            </a:r>
          </a:p>
          <a:p>
            <a:pPr eaLnBrk="1" hangingPunct="1"/>
            <a:r>
              <a:rPr lang="en-US" altLang="en-US" sz="2400" dirty="0"/>
              <a:t>But the remove must happen</a:t>
            </a:r>
          </a:p>
          <a:p>
            <a:pPr eaLnBrk="1" hangingPunct="1"/>
            <a:r>
              <a:rPr lang="en-US" altLang="en-US" sz="2400" dirty="0"/>
              <a:t>Put “Saturn”  in the orphanage</a:t>
            </a:r>
          </a:p>
          <a:p>
            <a:pPr lvl="1" eaLnBrk="1" hangingPunct="1"/>
            <a:r>
              <a:rPr lang="en-US" altLang="en-US" sz="2200" dirty="0"/>
              <a:t>Requires temporarily saving removed files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EA55562-A366-4D23-50A3-90DF91CEE6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7">
            <a:extLst>
              <a:ext uri="{FF2B5EF4-FFF2-40B4-BE49-F238E27FC236}">
                <a16:creationId xmlns:a16="http://schemas.microsoft.com/office/drawing/2014/main" id="{15D6F3A7-CD09-14CE-3DE1-54CA5322E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8177212" cy="519113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Internal Representation of Problem Directory</a:t>
            </a:r>
          </a:p>
        </p:txBody>
      </p:sp>
      <p:graphicFrame>
        <p:nvGraphicFramePr>
          <p:cNvPr id="49181" name="Group 29">
            <a:extLst>
              <a:ext uri="{FF2B5EF4-FFF2-40B4-BE49-F238E27FC236}">
                <a16:creationId xmlns:a16="http://schemas.microsoft.com/office/drawing/2014/main" id="{41A4F143-12D9-CD56-1443-B08DD86A481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030016" y="1513285"/>
          <a:ext cx="2857500" cy="2571750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2643817337"/>
                    </a:ext>
                  </a:extLst>
                </a:gridCol>
              </a:tblGrid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Earth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03011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Mars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209673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Saturn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95622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795867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917455"/>
                  </a:ext>
                </a:extLst>
              </a:tr>
            </a:tbl>
          </a:graphicData>
        </a:graphic>
      </p:graphicFrame>
      <p:graphicFrame>
        <p:nvGraphicFramePr>
          <p:cNvPr id="49202" name="Group 50">
            <a:extLst>
              <a:ext uri="{FF2B5EF4-FFF2-40B4-BE49-F238E27FC236}">
                <a16:creationId xmlns:a16="http://schemas.microsoft.com/office/drawing/2014/main" id="{C1D7E1FC-305B-5086-8D39-CF316A5AD6E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001816" y="1513285"/>
          <a:ext cx="2857500" cy="2571750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3970113563"/>
                    </a:ext>
                  </a:extLst>
                </a:gridCol>
              </a:tblGrid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Earth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151416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Mars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624544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Saturn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177790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Sedna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3348286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831113"/>
                  </a:ext>
                </a:extLst>
              </a:tr>
            </a:tbl>
          </a:graphicData>
        </a:graphic>
      </p:graphicFrame>
      <p:sp>
        <p:nvSpPr>
          <p:cNvPr id="74783" name="Text Box 51">
            <a:extLst>
              <a:ext uri="{FF2B5EF4-FFF2-40B4-BE49-F238E27FC236}">
                <a16:creationId xmlns:a16="http://schemas.microsoft.com/office/drawing/2014/main" id="{CA05564C-41CB-295E-5B35-9376E66A9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5544" y="4088606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Replica 1</a:t>
            </a:r>
          </a:p>
        </p:txBody>
      </p:sp>
      <p:sp>
        <p:nvSpPr>
          <p:cNvPr id="74784" name="Text Box 52">
            <a:extLst>
              <a:ext uri="{FF2B5EF4-FFF2-40B4-BE49-F238E27FC236}">
                <a16:creationId xmlns:a16="http://schemas.microsoft.com/office/drawing/2014/main" id="{7DB04F42-5898-DF24-FE46-63829C91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7344" y="4088606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Replica 2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2FAF0D2-CA28-08B2-A592-13380885F7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746BC00A-5018-F137-1F08-D08599AC4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8349"/>
            <a:ext cx="78374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Removals and Hard Links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F616C65A-BA67-E140-5624-D5D1E72CE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844153"/>
            <a:ext cx="764540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Unix and Ficus support hard links</a:t>
            </a:r>
          </a:p>
          <a:p>
            <a:pPr lvl="1" eaLnBrk="1" hangingPunct="1"/>
            <a:r>
              <a:rPr lang="en-US" altLang="en-US" sz="2200" dirty="0"/>
              <a:t>Effectively, multiple names for a file </a:t>
            </a:r>
          </a:p>
          <a:p>
            <a:pPr eaLnBrk="1" hangingPunct="1"/>
            <a:r>
              <a:rPr lang="en-US" altLang="en-US" sz="2400" dirty="0"/>
              <a:t>Cannot remove a file’s bits until the last hard link to the file is removed</a:t>
            </a:r>
          </a:p>
          <a:p>
            <a:pPr eaLnBrk="1" hangingPunct="1"/>
            <a:r>
              <a:rPr lang="en-US" altLang="en-US" sz="2400" dirty="0"/>
              <a:t>Tricky in a distributed system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B980D33-DF81-6867-67FA-6D18C05C4C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2B57C7D8-2856-0D19-081D-89844BFC6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2067" y="108349"/>
            <a:ext cx="78036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Link Example (1)</a:t>
            </a:r>
          </a:p>
        </p:txBody>
      </p:sp>
      <p:sp>
        <p:nvSpPr>
          <p:cNvPr id="78851" name="Text Box 21">
            <a:extLst>
              <a:ext uri="{FF2B5EF4-FFF2-40B4-BE49-F238E27FC236}">
                <a16:creationId xmlns:a16="http://schemas.microsoft.com/office/drawing/2014/main" id="{3F73DA43-BA98-3639-BBED-C3CA9317D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1885950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Replica 1</a:t>
            </a:r>
          </a:p>
        </p:txBody>
      </p:sp>
      <p:sp>
        <p:nvSpPr>
          <p:cNvPr id="78852" name="Text Box 22">
            <a:extLst>
              <a:ext uri="{FF2B5EF4-FFF2-40B4-BE49-F238E27FC236}">
                <a16:creationId xmlns:a16="http://schemas.microsoft.com/office/drawing/2014/main" id="{C1B6485D-8E5F-746A-1CC5-048E9CE3A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1" y="2393156"/>
            <a:ext cx="101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foodir</a:t>
            </a:r>
          </a:p>
        </p:txBody>
      </p:sp>
      <p:sp>
        <p:nvSpPr>
          <p:cNvPr id="78853" name="Line 23">
            <a:extLst>
              <a:ext uri="{FF2B5EF4-FFF2-40B4-BE49-F238E27FC236}">
                <a16:creationId xmlns:a16="http://schemas.microsoft.com/office/drawing/2014/main" id="{7F3E97D9-1141-FE20-C14A-EE423F5DFF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4700" y="2800350"/>
            <a:ext cx="34290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78854" name="Line 24">
            <a:extLst>
              <a:ext uri="{FF2B5EF4-FFF2-40B4-BE49-F238E27FC236}">
                <a16:creationId xmlns:a16="http://schemas.microsoft.com/office/drawing/2014/main" id="{50F2A6A8-11E1-267A-55A1-EE8223F41E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2800350"/>
            <a:ext cx="34290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78855" name="Text Box 25">
            <a:extLst>
              <a:ext uri="{FF2B5EF4-FFF2-40B4-BE49-F238E27FC236}">
                <a16:creationId xmlns:a16="http://schemas.microsoft.com/office/drawing/2014/main" id="{CED779F8-218A-9C45-B776-81073912A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3143250"/>
            <a:ext cx="5982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red</a:t>
            </a:r>
          </a:p>
        </p:txBody>
      </p:sp>
      <p:sp>
        <p:nvSpPr>
          <p:cNvPr id="78856" name="Text Box 26">
            <a:extLst>
              <a:ext uri="{FF2B5EF4-FFF2-40B4-BE49-F238E27FC236}">
                <a16:creationId xmlns:a16="http://schemas.microsoft.com/office/drawing/2014/main" id="{174E5F75-90F7-F925-172E-E59D1F99E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1" y="3143250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blue</a:t>
            </a:r>
          </a:p>
        </p:txBody>
      </p:sp>
      <p:sp>
        <p:nvSpPr>
          <p:cNvPr id="78857" name="Text Box 27">
            <a:extLst>
              <a:ext uri="{FF2B5EF4-FFF2-40B4-BE49-F238E27FC236}">
                <a16:creationId xmlns:a16="http://schemas.microsoft.com/office/drawing/2014/main" id="{A1CD36BD-9DB6-021C-8954-AA24314EC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1885950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Replica 2</a:t>
            </a:r>
          </a:p>
        </p:txBody>
      </p:sp>
      <p:sp>
        <p:nvSpPr>
          <p:cNvPr id="78858" name="Text Box 28">
            <a:extLst>
              <a:ext uri="{FF2B5EF4-FFF2-40B4-BE49-F238E27FC236}">
                <a16:creationId xmlns:a16="http://schemas.microsoft.com/office/drawing/2014/main" id="{85AECBA9-9AC1-CC13-E38B-1E6E1C269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1" y="2393156"/>
            <a:ext cx="101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foodir</a:t>
            </a:r>
          </a:p>
        </p:txBody>
      </p:sp>
      <p:sp>
        <p:nvSpPr>
          <p:cNvPr id="78859" name="Line 29">
            <a:extLst>
              <a:ext uri="{FF2B5EF4-FFF2-40B4-BE49-F238E27FC236}">
                <a16:creationId xmlns:a16="http://schemas.microsoft.com/office/drawing/2014/main" id="{416DD0B4-C714-3063-235A-069A88428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800350"/>
            <a:ext cx="34290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78860" name="Line 30">
            <a:extLst>
              <a:ext uri="{FF2B5EF4-FFF2-40B4-BE49-F238E27FC236}">
                <a16:creationId xmlns:a16="http://schemas.microsoft.com/office/drawing/2014/main" id="{240C48C6-162F-3416-4924-C9C7A33971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2100" y="2800350"/>
            <a:ext cx="34290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78861" name="Text Box 31">
            <a:extLst>
              <a:ext uri="{FF2B5EF4-FFF2-40B4-BE49-F238E27FC236}">
                <a16:creationId xmlns:a16="http://schemas.microsoft.com/office/drawing/2014/main" id="{02455BA5-83D9-533E-55BA-50E723307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3143250"/>
            <a:ext cx="5982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red</a:t>
            </a:r>
          </a:p>
        </p:txBody>
      </p:sp>
      <p:sp>
        <p:nvSpPr>
          <p:cNvPr id="78862" name="Text Box 32">
            <a:extLst>
              <a:ext uri="{FF2B5EF4-FFF2-40B4-BE49-F238E27FC236}">
                <a16:creationId xmlns:a16="http://schemas.microsoft.com/office/drawing/2014/main" id="{37673E62-DEC2-885E-CA62-F58A471E0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1" y="3143250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blue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C35DAF2-5246-51D1-9E89-AD7B06EBBF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D664C459-A04F-F30C-3348-1D8F898AA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Link Example (2)</a:t>
            </a:r>
          </a:p>
        </p:txBody>
      </p:sp>
      <p:sp>
        <p:nvSpPr>
          <p:cNvPr id="80899" name="Text Box 4">
            <a:extLst>
              <a:ext uri="{FF2B5EF4-FFF2-40B4-BE49-F238E27FC236}">
                <a16:creationId xmlns:a16="http://schemas.microsoft.com/office/drawing/2014/main" id="{C07C293F-4D3B-F125-E4FE-A123668E9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1564217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Replica 1</a:t>
            </a:r>
          </a:p>
        </p:txBody>
      </p:sp>
      <p:sp>
        <p:nvSpPr>
          <p:cNvPr id="80900" name="Text Box 5">
            <a:extLst>
              <a:ext uri="{FF2B5EF4-FFF2-40B4-BE49-F238E27FC236}">
                <a16:creationId xmlns:a16="http://schemas.microsoft.com/office/drawing/2014/main" id="{D9FCC55E-73A5-A6F1-4CA9-511EEC50C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1" y="2071423"/>
            <a:ext cx="101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foodir</a:t>
            </a:r>
          </a:p>
        </p:txBody>
      </p:sp>
      <p:sp>
        <p:nvSpPr>
          <p:cNvPr id="80901" name="Line 6">
            <a:extLst>
              <a:ext uri="{FF2B5EF4-FFF2-40B4-BE49-F238E27FC236}">
                <a16:creationId xmlns:a16="http://schemas.microsoft.com/office/drawing/2014/main" id="{045D1FDC-869A-2EA9-A709-AC3D1B44E9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4700" y="2478617"/>
            <a:ext cx="34290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0902" name="Line 7">
            <a:extLst>
              <a:ext uri="{FF2B5EF4-FFF2-40B4-BE49-F238E27FC236}">
                <a16:creationId xmlns:a16="http://schemas.microsoft.com/office/drawing/2014/main" id="{86AA0BDD-75BE-B7B8-145D-7D163C40E7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2478617"/>
            <a:ext cx="34290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0903" name="Text Box 8">
            <a:extLst>
              <a:ext uri="{FF2B5EF4-FFF2-40B4-BE49-F238E27FC236}">
                <a16:creationId xmlns:a16="http://schemas.microsoft.com/office/drawing/2014/main" id="{A0E387F2-3F83-7D3D-1D26-D0C1E6703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821517"/>
            <a:ext cx="5982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red</a:t>
            </a:r>
          </a:p>
        </p:txBody>
      </p:sp>
      <p:sp>
        <p:nvSpPr>
          <p:cNvPr id="80904" name="Text Box 9">
            <a:extLst>
              <a:ext uri="{FF2B5EF4-FFF2-40B4-BE49-F238E27FC236}">
                <a16:creationId xmlns:a16="http://schemas.microsoft.com/office/drawing/2014/main" id="{EF487293-1CDC-EB78-ED31-4922E7359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1" y="2821517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blue</a:t>
            </a:r>
          </a:p>
        </p:txBody>
      </p:sp>
      <p:sp>
        <p:nvSpPr>
          <p:cNvPr id="80905" name="Text Box 10">
            <a:extLst>
              <a:ext uri="{FF2B5EF4-FFF2-40B4-BE49-F238E27FC236}">
                <a16:creationId xmlns:a16="http://schemas.microsoft.com/office/drawing/2014/main" id="{301B3BCE-CE5E-66B0-4138-53E523F9B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1564217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Replica 2</a:t>
            </a:r>
          </a:p>
        </p:txBody>
      </p:sp>
      <p:sp>
        <p:nvSpPr>
          <p:cNvPr id="80906" name="Text Box 11">
            <a:extLst>
              <a:ext uri="{FF2B5EF4-FFF2-40B4-BE49-F238E27FC236}">
                <a16:creationId xmlns:a16="http://schemas.microsoft.com/office/drawing/2014/main" id="{E6BF38A6-3D6D-923D-430B-17032FFCE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1" y="2071423"/>
            <a:ext cx="101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foodir</a:t>
            </a:r>
          </a:p>
        </p:txBody>
      </p:sp>
      <p:sp>
        <p:nvSpPr>
          <p:cNvPr id="80907" name="Line 12">
            <a:extLst>
              <a:ext uri="{FF2B5EF4-FFF2-40B4-BE49-F238E27FC236}">
                <a16:creationId xmlns:a16="http://schemas.microsoft.com/office/drawing/2014/main" id="{6FBDE09D-DE31-4275-9811-EF9ADD54D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478617"/>
            <a:ext cx="34290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0908" name="Line 13">
            <a:extLst>
              <a:ext uri="{FF2B5EF4-FFF2-40B4-BE49-F238E27FC236}">
                <a16:creationId xmlns:a16="http://schemas.microsoft.com/office/drawing/2014/main" id="{01760302-1BEA-0EB8-13AB-2F1D1C238F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2100" y="2478617"/>
            <a:ext cx="34290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0909" name="Text Box 14">
            <a:extLst>
              <a:ext uri="{FF2B5EF4-FFF2-40B4-BE49-F238E27FC236}">
                <a16:creationId xmlns:a16="http://schemas.microsoft.com/office/drawing/2014/main" id="{6143AC97-C4F9-BEEF-829B-470C43A9B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2821517"/>
            <a:ext cx="5982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red</a:t>
            </a:r>
          </a:p>
        </p:txBody>
      </p:sp>
      <p:sp>
        <p:nvSpPr>
          <p:cNvPr id="80910" name="Text Box 15">
            <a:extLst>
              <a:ext uri="{FF2B5EF4-FFF2-40B4-BE49-F238E27FC236}">
                <a16:creationId xmlns:a16="http://schemas.microsoft.com/office/drawing/2014/main" id="{CD8F4832-1E73-2E06-0F21-7AD0EFB23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1" y="2821517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blue</a:t>
            </a:r>
          </a:p>
        </p:txBody>
      </p:sp>
      <p:sp>
        <p:nvSpPr>
          <p:cNvPr id="80911" name="Line 16">
            <a:extLst>
              <a:ext uri="{FF2B5EF4-FFF2-40B4-BE49-F238E27FC236}">
                <a16:creationId xmlns:a16="http://schemas.microsoft.com/office/drawing/2014/main" id="{04A84BD2-5BFF-DA63-DBDD-E461DE510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0" y="1449917"/>
            <a:ext cx="0" cy="257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0912" name="Line 17">
            <a:extLst>
              <a:ext uri="{FF2B5EF4-FFF2-40B4-BE49-F238E27FC236}">
                <a16:creationId xmlns:a16="http://schemas.microsoft.com/office/drawing/2014/main" id="{9DF11FDA-A3EC-80E7-E994-0AB7E62595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43250" y="3164417"/>
            <a:ext cx="457200" cy="5143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0913" name="Text Box 18">
            <a:extLst>
              <a:ext uri="{FF2B5EF4-FFF2-40B4-BE49-F238E27FC236}">
                <a16:creationId xmlns:a16="http://schemas.microsoft.com/office/drawing/2014/main" id="{F1DECB36-8AFB-128B-7E3E-6F8891C5E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" y="3689483"/>
            <a:ext cx="109196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 i="1"/>
              <a:t>update blue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87D547E-3AC4-21F6-DCFA-2ECB54479A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6D9B844D-B9CE-C459-4768-178C29D285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Link Example (3)</a:t>
            </a:r>
          </a:p>
        </p:txBody>
      </p:sp>
      <p:sp>
        <p:nvSpPr>
          <p:cNvPr id="82947" name="Text Box 19">
            <a:extLst>
              <a:ext uri="{FF2B5EF4-FFF2-40B4-BE49-F238E27FC236}">
                <a16:creationId xmlns:a16="http://schemas.microsoft.com/office/drawing/2014/main" id="{F9B75FA8-1E69-6B2E-C148-8FAC123AE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1606548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Replica 1</a:t>
            </a:r>
          </a:p>
        </p:txBody>
      </p:sp>
      <p:sp>
        <p:nvSpPr>
          <p:cNvPr id="82948" name="Text Box 20">
            <a:extLst>
              <a:ext uri="{FF2B5EF4-FFF2-40B4-BE49-F238E27FC236}">
                <a16:creationId xmlns:a16="http://schemas.microsoft.com/office/drawing/2014/main" id="{FD867C7C-AE2C-D923-7D4D-001C4993C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1" y="2113754"/>
            <a:ext cx="101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foodir</a:t>
            </a:r>
          </a:p>
        </p:txBody>
      </p:sp>
      <p:sp>
        <p:nvSpPr>
          <p:cNvPr id="82949" name="Line 21">
            <a:extLst>
              <a:ext uri="{FF2B5EF4-FFF2-40B4-BE49-F238E27FC236}">
                <a16:creationId xmlns:a16="http://schemas.microsoft.com/office/drawing/2014/main" id="{F2E8186E-7D7F-DDC3-FDBB-5D90E198F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4700" y="2520948"/>
            <a:ext cx="34290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2950" name="Line 22">
            <a:extLst>
              <a:ext uri="{FF2B5EF4-FFF2-40B4-BE49-F238E27FC236}">
                <a16:creationId xmlns:a16="http://schemas.microsoft.com/office/drawing/2014/main" id="{65DA2424-8905-75E8-7247-A8456D7521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2520948"/>
            <a:ext cx="34290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2951" name="Text Box 23">
            <a:extLst>
              <a:ext uri="{FF2B5EF4-FFF2-40B4-BE49-F238E27FC236}">
                <a16:creationId xmlns:a16="http://schemas.microsoft.com/office/drawing/2014/main" id="{16B8726C-52C3-8938-2B64-1185C7555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863848"/>
            <a:ext cx="5982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red</a:t>
            </a:r>
          </a:p>
        </p:txBody>
      </p:sp>
      <p:sp>
        <p:nvSpPr>
          <p:cNvPr id="82952" name="Text Box 24">
            <a:extLst>
              <a:ext uri="{FF2B5EF4-FFF2-40B4-BE49-F238E27FC236}">
                <a16:creationId xmlns:a16="http://schemas.microsoft.com/office/drawing/2014/main" id="{8E84C6B2-6301-329C-19B7-5A275B448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1" y="2863848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blue</a:t>
            </a:r>
          </a:p>
        </p:txBody>
      </p:sp>
      <p:sp>
        <p:nvSpPr>
          <p:cNvPr id="82953" name="Text Box 25">
            <a:extLst>
              <a:ext uri="{FF2B5EF4-FFF2-40B4-BE49-F238E27FC236}">
                <a16:creationId xmlns:a16="http://schemas.microsoft.com/office/drawing/2014/main" id="{CDE7E702-0DA2-EC38-4C67-F0B4C24E4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1606548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Replica 2</a:t>
            </a:r>
          </a:p>
        </p:txBody>
      </p:sp>
      <p:sp>
        <p:nvSpPr>
          <p:cNvPr id="82954" name="Text Box 26">
            <a:extLst>
              <a:ext uri="{FF2B5EF4-FFF2-40B4-BE49-F238E27FC236}">
                <a16:creationId xmlns:a16="http://schemas.microsoft.com/office/drawing/2014/main" id="{C00FC6AE-87EF-E56F-F498-46B8AB1E1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1" y="2113754"/>
            <a:ext cx="101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foodir</a:t>
            </a:r>
          </a:p>
        </p:txBody>
      </p:sp>
      <p:sp>
        <p:nvSpPr>
          <p:cNvPr id="82955" name="Line 27">
            <a:extLst>
              <a:ext uri="{FF2B5EF4-FFF2-40B4-BE49-F238E27FC236}">
                <a16:creationId xmlns:a16="http://schemas.microsoft.com/office/drawing/2014/main" id="{4120D038-2DE7-DEA8-D45D-3BBB235C3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520948"/>
            <a:ext cx="34290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2956" name="Line 28">
            <a:extLst>
              <a:ext uri="{FF2B5EF4-FFF2-40B4-BE49-F238E27FC236}">
                <a16:creationId xmlns:a16="http://schemas.microsoft.com/office/drawing/2014/main" id="{341BAB56-6B41-76FB-A847-C42EF67EC7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2100" y="2520948"/>
            <a:ext cx="34290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2957" name="Text Box 29">
            <a:extLst>
              <a:ext uri="{FF2B5EF4-FFF2-40B4-BE49-F238E27FC236}">
                <a16:creationId xmlns:a16="http://schemas.microsoft.com/office/drawing/2014/main" id="{99380F24-52F4-4D8B-4816-DCDEB02F3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2863848"/>
            <a:ext cx="5982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red</a:t>
            </a:r>
          </a:p>
        </p:txBody>
      </p:sp>
      <p:sp>
        <p:nvSpPr>
          <p:cNvPr id="82958" name="Text Box 30">
            <a:extLst>
              <a:ext uri="{FF2B5EF4-FFF2-40B4-BE49-F238E27FC236}">
                <a16:creationId xmlns:a16="http://schemas.microsoft.com/office/drawing/2014/main" id="{FFC81A46-274C-F38A-5D3C-C9446EF96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1" y="2863848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blue</a:t>
            </a:r>
          </a:p>
        </p:txBody>
      </p:sp>
      <p:sp>
        <p:nvSpPr>
          <p:cNvPr id="82959" name="Line 31">
            <a:extLst>
              <a:ext uri="{FF2B5EF4-FFF2-40B4-BE49-F238E27FC236}">
                <a16:creationId xmlns:a16="http://schemas.microsoft.com/office/drawing/2014/main" id="{6661CF74-5763-EFBF-83F5-694A4E738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0" y="1492248"/>
            <a:ext cx="0" cy="257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2960" name="Line 32">
            <a:extLst>
              <a:ext uri="{FF2B5EF4-FFF2-40B4-BE49-F238E27FC236}">
                <a16:creationId xmlns:a16="http://schemas.microsoft.com/office/drawing/2014/main" id="{672B9407-5692-CE5C-7822-7484EEE030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43250" y="3206748"/>
            <a:ext cx="457200" cy="5143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2961" name="Text Box 33">
            <a:extLst>
              <a:ext uri="{FF2B5EF4-FFF2-40B4-BE49-F238E27FC236}">
                <a16:creationId xmlns:a16="http://schemas.microsoft.com/office/drawing/2014/main" id="{F1D93F3A-5E35-EC87-33FD-C7D2CECDB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1" y="3731814"/>
            <a:ext cx="103105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 i="1"/>
              <a:t>delete blue</a:t>
            </a:r>
          </a:p>
        </p:txBody>
      </p:sp>
      <p:sp>
        <p:nvSpPr>
          <p:cNvPr id="82962" name="Text Box 34">
            <a:extLst>
              <a:ext uri="{FF2B5EF4-FFF2-40B4-BE49-F238E27FC236}">
                <a16:creationId xmlns:a16="http://schemas.microsoft.com/office/drawing/2014/main" id="{D0773F78-DEA3-4CDF-AD8B-67DFAD4F0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1" y="2120898"/>
            <a:ext cx="101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bardir</a:t>
            </a:r>
          </a:p>
        </p:txBody>
      </p:sp>
      <p:sp>
        <p:nvSpPr>
          <p:cNvPr id="82963" name="Line 35">
            <a:extLst>
              <a:ext uri="{FF2B5EF4-FFF2-40B4-BE49-F238E27FC236}">
                <a16:creationId xmlns:a16="http://schemas.microsoft.com/office/drawing/2014/main" id="{1B3221FA-34B9-9557-BC76-3045543015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2528092"/>
            <a:ext cx="34290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2964" name="Line 36">
            <a:extLst>
              <a:ext uri="{FF2B5EF4-FFF2-40B4-BE49-F238E27FC236}">
                <a16:creationId xmlns:a16="http://schemas.microsoft.com/office/drawing/2014/main" id="{A6371E24-15BF-29E8-539E-57399A6539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7179" y="3206748"/>
            <a:ext cx="457200" cy="5143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82965" name="Text Box 37">
            <a:extLst>
              <a:ext uri="{FF2B5EF4-FFF2-40B4-BE49-F238E27FC236}">
                <a16:creationId xmlns:a16="http://schemas.microsoft.com/office/drawing/2014/main" id="{E59709F1-801A-06FB-7F45-E78A62072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3731815"/>
            <a:ext cx="162108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 i="1"/>
              <a:t>create hard link in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 i="1"/>
              <a:t>bardir to blue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464DD14-CFB0-7E8F-2A22-5C7F6C678D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9DDEF49D-B6AC-38AB-EA77-54A4676758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Should Happen Here?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AF0A2B20-A14D-7AAB-4836-026EE6B03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844153"/>
            <a:ext cx="7797800" cy="3671888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cs typeface="Calibri" panose="020F0502020204030204" pitchFamily="34" charset="0"/>
              </a:rPr>
              <a:t>Clearly, the link named </a:t>
            </a:r>
            <a:r>
              <a:rPr lang="en-US" altLang="en-US" sz="2400" b="1" dirty="0" err="1">
                <a:cs typeface="Calibri" panose="020F0502020204030204" pitchFamily="34" charset="0"/>
              </a:rPr>
              <a:t>foodir</a:t>
            </a:r>
            <a:r>
              <a:rPr lang="en-US" altLang="en-US" sz="2400" b="1" dirty="0">
                <a:cs typeface="Calibri" panose="020F0502020204030204" pitchFamily="34" charset="0"/>
              </a:rPr>
              <a:t>/blue</a:t>
            </a:r>
            <a:r>
              <a:rPr lang="en-US" altLang="en-US" sz="2400" dirty="0">
                <a:cs typeface="Calibri" panose="020F0502020204030204" pitchFamily="34" charset="0"/>
              </a:rPr>
              <a:t> should disappear</a:t>
            </a:r>
          </a:p>
          <a:p>
            <a:pPr eaLnBrk="1" hangingPunct="1"/>
            <a:r>
              <a:rPr lang="en-US" altLang="en-US" sz="2400" dirty="0">
                <a:cs typeface="Calibri" panose="020F0502020204030204" pitchFamily="34" charset="0"/>
              </a:rPr>
              <a:t>And the link in </a:t>
            </a:r>
            <a:r>
              <a:rPr lang="en-US" altLang="en-US" sz="2400" b="1" dirty="0" err="1">
                <a:cs typeface="Calibri" panose="020F0502020204030204" pitchFamily="34" charset="0"/>
              </a:rPr>
              <a:t>bardir</a:t>
            </a:r>
            <a:r>
              <a:rPr lang="en-US" altLang="en-US" sz="2400" dirty="0">
                <a:cs typeface="Calibri" panose="020F0502020204030204" pitchFamily="34" charset="0"/>
              </a:rPr>
              <a:t> link point to?</a:t>
            </a:r>
          </a:p>
          <a:p>
            <a:pPr eaLnBrk="1" hangingPunct="1"/>
            <a:r>
              <a:rPr lang="en-US" altLang="en-US" sz="2400" dirty="0">
                <a:cs typeface="Calibri" panose="020F0502020204030204" pitchFamily="34" charset="0"/>
              </a:rPr>
              <a:t>But what version of the data should the </a:t>
            </a:r>
            <a:r>
              <a:rPr lang="en-US" altLang="en-US" sz="2400" b="1" dirty="0" err="1">
                <a:cs typeface="Calibri" panose="020F0502020204030204" pitchFamily="34" charset="0"/>
              </a:rPr>
              <a:t>bardir</a:t>
            </a:r>
            <a:r>
              <a:rPr lang="en-US" altLang="en-US" sz="2400" dirty="0">
                <a:cs typeface="Calibri" panose="020F0502020204030204" pitchFamily="34" charset="0"/>
              </a:rPr>
              <a:t> link point to?</a:t>
            </a:r>
          </a:p>
          <a:p>
            <a:pPr eaLnBrk="1" hangingPunct="1"/>
            <a:r>
              <a:rPr lang="en-US" altLang="en-US" sz="2400" dirty="0">
                <a:cs typeface="Calibri" panose="020F0502020204030204" pitchFamily="34" charset="0"/>
              </a:rPr>
              <a:t>No-lost-update semantics say it must be the update at replica 1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4014B05-A0FE-6E23-5714-18677B5C65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8718C8C-4147-170F-E029-47468B756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When Do You Need Replication?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D68F58F-A1F8-4E33-88E2-75953D1DA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For write performance</a:t>
            </a:r>
          </a:p>
          <a:p>
            <a:pPr eaLnBrk="1" hangingPunct="1"/>
            <a:r>
              <a:rPr lang="en-US" altLang="en-US" sz="2400" dirty="0"/>
              <a:t>For reliability</a:t>
            </a:r>
          </a:p>
          <a:p>
            <a:pPr eaLnBrk="1" hangingPunct="1"/>
            <a:r>
              <a:rPr lang="en-US" altLang="en-US" sz="2400" dirty="0"/>
              <a:t>For availability</a:t>
            </a:r>
          </a:p>
          <a:p>
            <a:pPr eaLnBrk="1" hangingPunct="1"/>
            <a:r>
              <a:rPr lang="en-US" altLang="en-US" sz="2400" dirty="0"/>
              <a:t>For mobile computing</a:t>
            </a:r>
          </a:p>
          <a:p>
            <a:pPr eaLnBrk="1" hangingPunct="1"/>
            <a:r>
              <a:rPr lang="en-US" altLang="en-US" sz="2400" dirty="0"/>
              <a:t>For load sharing</a:t>
            </a:r>
          </a:p>
          <a:p>
            <a:pPr eaLnBrk="1" hangingPunct="1"/>
            <a:r>
              <a:rPr lang="en-US" altLang="en-US" sz="2400" dirty="0"/>
              <a:t>Optimistic replication increases these advantages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E4D18A6-FC63-000B-108F-DE88FF8BA1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94EE9298-FE86-4A71-D965-C66D8EA42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Garbage Collection in Ficus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653E54E0-F6BD-51AA-3A5C-3752E78EA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Ficus cannot throw away removed things at once</a:t>
            </a:r>
          </a:p>
          <a:p>
            <a:pPr lvl="1" eaLnBrk="1" hangingPunct="1"/>
            <a:r>
              <a:rPr lang="en-US" altLang="en-US" sz="2200" dirty="0"/>
              <a:t>Directory entries</a:t>
            </a:r>
          </a:p>
          <a:p>
            <a:pPr lvl="1" eaLnBrk="1" hangingPunct="1"/>
            <a:r>
              <a:rPr lang="en-US" altLang="en-US" sz="2200" dirty="0"/>
              <a:t>Updated files for no-lost-updates</a:t>
            </a:r>
          </a:p>
          <a:p>
            <a:pPr lvl="1" eaLnBrk="1" hangingPunct="1"/>
            <a:r>
              <a:rPr lang="en-US" altLang="en-US" sz="2200" dirty="0"/>
              <a:t>Non-updated files due to hard links</a:t>
            </a:r>
          </a:p>
          <a:p>
            <a:pPr eaLnBrk="1" hangingPunct="1"/>
            <a:r>
              <a:rPr lang="en-US" altLang="en-US" sz="2400" dirty="0"/>
              <a:t>When can Ficus reclaim the space these use?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2715935-6089-4AF1-3347-C108954DE6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5DE9CD30-BAB0-EFB9-3161-3DFAF9E75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When Can I Throw Away My Data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9F37EB2B-67E6-CF1C-9803-803CF3C46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Not until all links to the file disappear</a:t>
            </a:r>
          </a:p>
          <a:p>
            <a:pPr lvl="1" eaLnBrk="1" hangingPunct="1"/>
            <a:r>
              <a:rPr lang="en-US" altLang="en-US" sz="2200" dirty="0"/>
              <a:t>Global information, not local</a:t>
            </a:r>
          </a:p>
          <a:p>
            <a:pPr eaLnBrk="1" hangingPunct="1"/>
            <a:r>
              <a:rPr lang="en-US" altLang="en-US" sz="2400" dirty="0"/>
              <a:t>Moreover, just because I know all links have disappeared doesn’t mean I can throw everything away</a:t>
            </a:r>
          </a:p>
          <a:p>
            <a:pPr lvl="1" eaLnBrk="1" hangingPunct="1"/>
            <a:r>
              <a:rPr lang="en-US" altLang="en-US" sz="2200" dirty="0"/>
              <a:t>Must wait till everyone knows</a:t>
            </a:r>
          </a:p>
          <a:p>
            <a:pPr eaLnBrk="1" hangingPunct="1"/>
            <a:r>
              <a:rPr lang="en-US" altLang="en-US" sz="2400" dirty="0"/>
              <a:t>Requires two trips around the ring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376D753-6B0C-5595-42BB-33632FDB11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3EC89177-CB33-4609-33AC-5715B73218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8356599" cy="519113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Why Can’t I Forget When I Know There Are No Links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B1CFFCF5-7CB5-381A-1582-F3595B4AE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 can throw the data away</a:t>
            </a:r>
          </a:p>
          <a:p>
            <a:pPr lvl="1" eaLnBrk="1" hangingPunct="1"/>
            <a:r>
              <a:rPr lang="en-US" altLang="en-US" sz="2200" dirty="0"/>
              <a:t>I do not need it, nobody else does either</a:t>
            </a:r>
          </a:p>
          <a:p>
            <a:pPr eaLnBrk="1" hangingPunct="1"/>
            <a:r>
              <a:rPr lang="en-US" altLang="en-US" sz="2400" dirty="0"/>
              <a:t>But I can not forget that I knew this</a:t>
            </a:r>
          </a:p>
          <a:p>
            <a:pPr lvl="1" eaLnBrk="1" hangingPunct="1"/>
            <a:r>
              <a:rPr lang="en-US" altLang="en-US" sz="2200" dirty="0"/>
              <a:t>Because not everyone knows it </a:t>
            </a:r>
          </a:p>
          <a:p>
            <a:pPr eaLnBrk="1" hangingPunct="1"/>
            <a:r>
              <a:rPr lang="en-US" altLang="en-US" sz="2400" dirty="0"/>
              <a:t>For them to throw their data away, they must learn</a:t>
            </a:r>
          </a:p>
          <a:p>
            <a:pPr eaLnBrk="1" hangingPunct="1"/>
            <a:r>
              <a:rPr lang="en-US" altLang="en-US" sz="2400" dirty="0"/>
              <a:t>So I must remember for their benefit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B65E4B1-8E3F-0F4E-B0C8-E37ABC6CF6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288A9E6A-404C-CAF8-3F4E-25540435B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Coda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89EC19E-E61F-AFFB-4D94-9520C53F7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 different approach to optimistic replication</a:t>
            </a:r>
          </a:p>
          <a:p>
            <a:pPr eaLnBrk="1" hangingPunct="1"/>
            <a:r>
              <a:rPr lang="en-US" altLang="en-US" sz="2000" dirty="0"/>
              <a:t>Inherits a lot form Andrew</a:t>
            </a:r>
          </a:p>
          <a:p>
            <a:pPr eaLnBrk="1" hangingPunct="1"/>
            <a:r>
              <a:rPr lang="en-US" altLang="en-US" sz="2000" dirty="0"/>
              <a:t>Basically, a client/server solution</a:t>
            </a:r>
          </a:p>
          <a:p>
            <a:pPr eaLnBrk="1" hangingPunct="1"/>
            <a:r>
              <a:rPr lang="en-US" altLang="en-US" sz="2000" dirty="0"/>
              <a:t>Developed at CMU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F1C9A6F-8E8B-B83E-0D31-9697C24A22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C71C297A-8790-5418-7582-0F405DB84C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Coda Replication Model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11A52F22-C905-670C-8F90-500925BC9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2066" y="844153"/>
            <a:ext cx="7814733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Files stored permanently at server machines</a:t>
            </a:r>
          </a:p>
          <a:p>
            <a:pPr eaLnBrk="1" hangingPunct="1"/>
            <a:r>
              <a:rPr lang="en-US" altLang="en-US" sz="2000" dirty="0"/>
              <a:t>Client download temporary replicas, not cached copies</a:t>
            </a:r>
          </a:p>
          <a:p>
            <a:pPr eaLnBrk="1" hangingPunct="1"/>
            <a:r>
              <a:rPr lang="en-US" altLang="en-US" sz="2000" dirty="0"/>
              <a:t>Can perform updates without getting token from the server</a:t>
            </a:r>
          </a:p>
          <a:p>
            <a:pPr eaLnBrk="1" hangingPunct="1"/>
            <a:r>
              <a:rPr lang="en-US" altLang="en-US" sz="2000" dirty="0"/>
              <a:t>So concurrent updates possible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685CB08-9583-D6D7-F8B1-74DACDFDFA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585C42D3-17DF-8C38-00D6-F0E71BA21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Detecting Concurrent Updates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B4019A60-CB03-F6B1-1F2F-B743FA703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265258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Workstation replicas only reconcile with their server</a:t>
            </a:r>
          </a:p>
          <a:p>
            <a:pPr eaLnBrk="1" hangingPunct="1"/>
            <a:r>
              <a:rPr lang="en-US" altLang="en-US" sz="2000" dirty="0"/>
              <a:t>At recon time, they compare their state of files with server’s state</a:t>
            </a:r>
          </a:p>
          <a:p>
            <a:pPr lvl="1" eaLnBrk="1" hangingPunct="1"/>
            <a:r>
              <a:rPr lang="en-US" altLang="en-US" sz="2000" dirty="0"/>
              <a:t>Detecting any problems</a:t>
            </a:r>
          </a:p>
          <a:p>
            <a:pPr eaLnBrk="1" hangingPunct="1"/>
            <a:r>
              <a:rPr lang="en-US" altLang="en-US" sz="2000" dirty="0"/>
              <a:t>Since workstations don’t gossip, detection is easier than in Ficus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BDE03A6-7FDE-79DF-D9A3-78A26F19EE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B83B7442-575F-D461-2B70-0E2FDBB18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Handling Concurrent Updates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6CF53469-ED08-598F-07EF-656E23F922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Basic strategy is similar to Ficus’ </a:t>
            </a:r>
          </a:p>
          <a:p>
            <a:pPr eaLnBrk="1" hangingPunct="1"/>
            <a:r>
              <a:rPr lang="en-US" altLang="en-US" sz="2000" dirty="0"/>
              <a:t>Resolver programs are called to deal with conflicts</a:t>
            </a:r>
          </a:p>
          <a:p>
            <a:pPr eaLnBrk="1" hangingPunct="1"/>
            <a:r>
              <a:rPr lang="en-US" altLang="en-US" sz="2000" dirty="0"/>
              <a:t>Coda allows resolvers to deal with multiple related conflicts at once</a:t>
            </a:r>
          </a:p>
          <a:p>
            <a:pPr eaLnBrk="1" hangingPunct="1"/>
            <a:r>
              <a:rPr lang="en-US" altLang="en-US" sz="2000" dirty="0"/>
              <a:t>Also has some other refinements to conflict resolution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87A82BF-3746-237E-6E12-6A57E4F9F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42FAF154-A224-9AA1-F604-1107729A3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Server Replication in Coda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4B19D8D3-75C1-6FE9-9679-D4CDEFF6F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Unlike Andrew, writable copies of a file can be stored at multiple servers</a:t>
            </a:r>
          </a:p>
          <a:p>
            <a:pPr eaLnBrk="1" hangingPunct="1"/>
            <a:r>
              <a:rPr lang="en-US" altLang="en-US" sz="2000" dirty="0"/>
              <a:t>Servers have peer-to-peer replication</a:t>
            </a:r>
          </a:p>
          <a:p>
            <a:pPr eaLnBrk="1" hangingPunct="1"/>
            <a:r>
              <a:rPr lang="en-US" altLang="en-US" sz="2000" dirty="0"/>
              <a:t>Servers have strong connectivity, crash infrequently</a:t>
            </a:r>
          </a:p>
          <a:p>
            <a:pPr eaLnBrk="1" hangingPunct="1"/>
            <a:r>
              <a:rPr lang="en-US" altLang="en-US" sz="2000" dirty="0"/>
              <a:t>Thus, Coda uses simpler peer-to-peer algorithms than Ficus must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0AB94A0-6484-78FF-0F07-14B88F1849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5AEE8F0-1CEF-2356-F249-E8660D1F1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Why Is Coda Better Than AFS?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4F50D8A9-BAAE-D9B6-3AC0-D0C3F9BEF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844153"/>
            <a:ext cx="7797800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Writes do not lock the file</a:t>
            </a:r>
          </a:p>
          <a:p>
            <a:pPr lvl="1" eaLnBrk="1" hangingPunct="1"/>
            <a:r>
              <a:rPr lang="en-US" altLang="en-US" sz="2000" dirty="0"/>
              <a:t>Writes happen quicker</a:t>
            </a:r>
          </a:p>
          <a:p>
            <a:pPr lvl="1" eaLnBrk="1" hangingPunct="1"/>
            <a:r>
              <a:rPr lang="en-US" altLang="en-US" sz="2000" dirty="0"/>
              <a:t>More local autonomy</a:t>
            </a:r>
          </a:p>
          <a:p>
            <a:pPr eaLnBrk="1" hangingPunct="1"/>
            <a:r>
              <a:rPr lang="en-US" altLang="en-US" sz="2000" dirty="0"/>
              <a:t>Less write traffic on the network</a:t>
            </a:r>
          </a:p>
          <a:p>
            <a:pPr eaLnBrk="1" hangingPunct="1"/>
            <a:r>
              <a:rPr lang="en-US" altLang="en-US" sz="2000" dirty="0"/>
              <a:t>Workstations can be disconnected</a:t>
            </a:r>
          </a:p>
          <a:p>
            <a:pPr eaLnBrk="1" hangingPunct="1"/>
            <a:r>
              <a:rPr lang="en-US" altLang="en-US" sz="2000" dirty="0"/>
              <a:t>Better load sharing among servers</a:t>
            </a:r>
          </a:p>
          <a:p>
            <a:pPr eaLnBrk="1" hangingPunct="1"/>
            <a:endParaRPr lang="en-US" altLang="en-US" sz="20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19FA339-4B9E-64FC-B5D1-5809A8A406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289FDF95-01DE-9C0A-FE02-7811AF524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Comparing Coda to Ficus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EAF66525-BE1E-B7B2-0F23-2A4026C00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2384569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Coda uses simpler algorithms</a:t>
            </a:r>
          </a:p>
          <a:p>
            <a:pPr lvl="1" eaLnBrk="1" hangingPunct="1"/>
            <a:r>
              <a:rPr lang="en-US" altLang="en-US" sz="2000" dirty="0"/>
              <a:t>Less likely to be bugs</a:t>
            </a:r>
          </a:p>
          <a:p>
            <a:pPr lvl="1" eaLnBrk="1" hangingPunct="1"/>
            <a:r>
              <a:rPr lang="en-US" altLang="en-US" sz="2000" dirty="0"/>
              <a:t>Less likely to be performance problems</a:t>
            </a:r>
          </a:p>
          <a:p>
            <a:pPr eaLnBrk="1" hangingPunct="1"/>
            <a:r>
              <a:rPr lang="en-US" altLang="en-US" sz="2000" dirty="0"/>
              <a:t>Coda does not allow client gossiping</a:t>
            </a:r>
          </a:p>
          <a:p>
            <a:pPr eaLnBrk="1" hangingPunct="1"/>
            <a:r>
              <a:rPr lang="en-US" altLang="en-US" sz="2000" dirty="0"/>
              <a:t>Coda has built-in security</a:t>
            </a:r>
          </a:p>
          <a:p>
            <a:pPr eaLnBrk="1" hangingPunct="1"/>
            <a:r>
              <a:rPr lang="en-US" altLang="en-US" sz="2000" dirty="0"/>
              <a:t>Coda garbage collection simpler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FB6715F-5232-756E-DE47-566641931B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650101A-BE77-9827-6677-62BFEB3E5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Some Replicated File Systems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A11BB2D-4263-F697-1439-5B784DC27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Locus</a:t>
            </a:r>
          </a:p>
          <a:p>
            <a:pPr eaLnBrk="1" hangingPunct="1"/>
            <a:r>
              <a:rPr lang="en-US" altLang="en-US" sz="2400" dirty="0"/>
              <a:t>Ficus</a:t>
            </a:r>
          </a:p>
          <a:p>
            <a:pPr eaLnBrk="1" hangingPunct="1"/>
            <a:r>
              <a:rPr lang="en-US" altLang="en-US" sz="2400" dirty="0"/>
              <a:t>Coda</a:t>
            </a:r>
          </a:p>
          <a:p>
            <a:pPr eaLnBrk="1" hangingPunct="1"/>
            <a:r>
              <a:rPr lang="en-US" altLang="en-US" sz="2400" dirty="0"/>
              <a:t>Rumor</a:t>
            </a:r>
          </a:p>
          <a:p>
            <a:pPr eaLnBrk="1" hangingPunct="1"/>
            <a:r>
              <a:rPr lang="en-US" altLang="en-US" sz="2400" dirty="0"/>
              <a:t>All optimistic: few conservative file replication systems have been built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6A0FE63-045D-89B5-1DFB-CA91A52F71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8DD92737-C99D-90F4-EBC4-522E222B2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Serverless Network File Systems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48932CC2-3BF0-3A80-296D-C1846C09C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844153"/>
            <a:ext cx="7772400" cy="172759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New network technologies are much faster, with much higher bandwidth</a:t>
            </a:r>
          </a:p>
          <a:p>
            <a:pPr eaLnBrk="1" hangingPunct="1"/>
            <a:r>
              <a:rPr lang="en-US" altLang="en-US" sz="2000" dirty="0"/>
              <a:t>In some cases, going over the net is quicker than going to local disk</a:t>
            </a:r>
          </a:p>
          <a:p>
            <a:pPr eaLnBrk="1" hangingPunct="1"/>
            <a:r>
              <a:rPr lang="en-US" altLang="en-US" sz="2000" dirty="0"/>
              <a:t>How can we improve file systems by taking advantage of this change?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F426922-6788-042C-D831-4F762DFB93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05092C08-06EC-E6E7-3391-B15E326ACE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Fundamental Ideas of </a:t>
            </a:r>
            <a:r>
              <a:rPr lang="en-US" altLang="en-US" dirty="0" err="1"/>
              <a:t>xFS</a:t>
            </a:r>
            <a:endParaRPr lang="en-US" altLang="en-US" dirty="0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9738F81F-10D5-819C-F684-E8D282904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2032" y="844153"/>
            <a:ext cx="7804767" cy="1599642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Peer workstations provide file service for each other</a:t>
            </a:r>
          </a:p>
          <a:p>
            <a:pPr eaLnBrk="1" hangingPunct="1"/>
            <a:r>
              <a:rPr lang="en-US" altLang="en-US" sz="2000" dirty="0"/>
              <a:t>High degree of location independence</a:t>
            </a:r>
          </a:p>
          <a:p>
            <a:pPr eaLnBrk="1" hangingPunct="1"/>
            <a:r>
              <a:rPr lang="en-US" altLang="en-US" sz="2000" dirty="0"/>
              <a:t>Make use of all machine’s caches</a:t>
            </a:r>
          </a:p>
          <a:p>
            <a:pPr eaLnBrk="1" hangingPunct="1"/>
            <a:r>
              <a:rPr lang="en-US" altLang="en-US" sz="2000" dirty="0"/>
              <a:t>Provide reliability in case of failures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DC983B2-20F2-34B6-FF8A-138D0A7180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EFEA7430-BE93-7928-FE3E-D40B2B35E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8349"/>
            <a:ext cx="7812090" cy="51911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xFS</a:t>
            </a:r>
            <a:endParaRPr lang="en-US" altLang="en-US" dirty="0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6F889CDD-CD3E-9974-48D9-6F822A63F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3600" y="844153"/>
            <a:ext cx="7115147" cy="3671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Developed at Berkeley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Inherits ideas from several 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LFS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Zebra (RAID-like ideas)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Multiprocessor cache consistency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Built for Network of Workstations (NOW) environment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098BC4A-6BD2-33CC-BD1A-CE21D0EAA2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3A5F9C1A-CD1A-C45E-E133-10584530D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Does a File Server Do?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01A5DD2A-AF7D-A1E1-A686-1AEA2B823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0584" y="844153"/>
            <a:ext cx="7756216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Stores file data blocks on its disks</a:t>
            </a:r>
          </a:p>
          <a:p>
            <a:pPr eaLnBrk="1" hangingPunct="1"/>
            <a:r>
              <a:rPr lang="en-US" altLang="en-US" sz="2000" dirty="0"/>
              <a:t>Maintains file location information</a:t>
            </a:r>
          </a:p>
          <a:p>
            <a:pPr eaLnBrk="1" hangingPunct="1"/>
            <a:r>
              <a:rPr lang="en-US" altLang="en-US" sz="2000" dirty="0"/>
              <a:t>Maintains cache of data blocks</a:t>
            </a:r>
          </a:p>
          <a:p>
            <a:pPr eaLnBrk="1" hangingPunct="1"/>
            <a:r>
              <a:rPr lang="en-US" altLang="en-US" sz="2000" dirty="0"/>
              <a:t>Manages cache consistency for its clients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A49F7E4-1429-CDD4-ADDC-13CDB03DE8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221D3F13-0E0E-7541-1050-CE70AA366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xFS Must Provide These Services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3E635ADD-7A9B-224E-D521-B20E4816E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189904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In essence, every machine takes on some of the server’s responsibilities</a:t>
            </a:r>
          </a:p>
          <a:p>
            <a:pPr eaLnBrk="1" hangingPunct="1"/>
            <a:r>
              <a:rPr lang="en-US" altLang="en-US" sz="2000" dirty="0"/>
              <a:t>Any data or metadata might be located at any machine</a:t>
            </a:r>
          </a:p>
          <a:p>
            <a:pPr eaLnBrk="1" hangingPunct="1"/>
            <a:r>
              <a:rPr lang="en-US" altLang="en-US" sz="2000" dirty="0"/>
              <a:t>Key challenge is providing same services centralized server provided in a distributed system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668A41D-66C3-6A67-D69D-30D5B7A61D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D7E9DFBE-0FCB-339D-97E6-DFC7D24DD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xFS Concepts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98BDB4B3-13AB-9B6C-F085-BD8EA986D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172759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Metadata manager</a:t>
            </a:r>
          </a:p>
          <a:p>
            <a:pPr eaLnBrk="1" hangingPunct="1"/>
            <a:r>
              <a:rPr lang="en-US" altLang="en-US" sz="2000" dirty="0"/>
              <a:t>Stripe groups for data storage</a:t>
            </a:r>
          </a:p>
          <a:p>
            <a:pPr eaLnBrk="1" hangingPunct="1"/>
            <a:r>
              <a:rPr lang="en-US" altLang="en-US" sz="2000" dirty="0"/>
              <a:t>Cooperative caching</a:t>
            </a:r>
          </a:p>
          <a:p>
            <a:pPr eaLnBrk="1" hangingPunct="1"/>
            <a:r>
              <a:rPr lang="en-US" altLang="en-US" sz="2000" dirty="0"/>
              <a:t>Distributed cleaning processes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E3BF330-E56C-D2C7-29BE-A6670D5424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807A2B1B-3B2F-AF43-A804-6C752B5D41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How Do I Locate a File in xFS?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0D358FE1-D7D0-6652-8A50-6F68B7822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188286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 got a file name, but where is it?</a:t>
            </a:r>
          </a:p>
          <a:p>
            <a:pPr lvl="1" eaLnBrk="1" hangingPunct="1"/>
            <a:r>
              <a:rPr lang="en-US" altLang="en-US" sz="2000" dirty="0"/>
              <a:t>Assuming it is not locally cached</a:t>
            </a:r>
          </a:p>
          <a:p>
            <a:pPr eaLnBrk="1" hangingPunct="1"/>
            <a:r>
              <a:rPr lang="en-US" altLang="en-US" sz="2000" dirty="0"/>
              <a:t>File’s director converts name to a unique index number</a:t>
            </a:r>
          </a:p>
          <a:p>
            <a:pPr eaLnBrk="1" hangingPunct="1"/>
            <a:r>
              <a:rPr lang="en-US" altLang="en-US" sz="2000" dirty="0"/>
              <a:t>Consult the metadata manager to find out where file with that index number is stored in the manager map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FB4FDD1-F2DC-EF2C-5A6F-A2E3945621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95DA43E9-9C41-EA7A-C42C-37127D086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Manager Map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0D2527B2-5F68-E5ED-C2CE-2B542389D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768" y="844153"/>
            <a:ext cx="7740031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Kept by each metadata manager</a:t>
            </a:r>
          </a:p>
          <a:p>
            <a:pPr eaLnBrk="1" hangingPunct="1"/>
            <a:r>
              <a:rPr lang="en-US" altLang="en-US" sz="2000" dirty="0"/>
              <a:t>Data structure that maps index numbers to file managers</a:t>
            </a:r>
          </a:p>
          <a:p>
            <a:pPr lvl="1" eaLnBrk="1" hangingPunct="1"/>
            <a:r>
              <a:rPr lang="en-US" altLang="en-US" sz="2000" dirty="0"/>
              <a:t>Not necessarily file locations</a:t>
            </a:r>
          </a:p>
          <a:p>
            <a:pPr lvl="1" eaLnBrk="1" hangingPunct="1"/>
            <a:r>
              <a:rPr lang="en-US" altLang="en-US" sz="2000" dirty="0"/>
              <a:t>Simply says what machine manages the file </a:t>
            </a:r>
          </a:p>
          <a:p>
            <a:pPr eaLnBrk="1" hangingPunct="1"/>
            <a:r>
              <a:rPr lang="en-US" altLang="en-US" sz="2000" dirty="0"/>
              <a:t>Globally replicated data structure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2DC762D-CE4C-1373-501B-8251823646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00EA6C4B-C3A8-6624-5C01-790947013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Using the Manager Map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952E7950-7E51-02F0-7D72-3DFE6FF4C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844153"/>
            <a:ext cx="7772400" cy="1348789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Look up index number in local map</a:t>
            </a:r>
          </a:p>
          <a:p>
            <a:pPr lvl="1" eaLnBrk="1" hangingPunct="1"/>
            <a:r>
              <a:rPr lang="en-US" altLang="en-US" sz="2000" dirty="0"/>
              <a:t>Index numbers are clustered, so many fewer entries than files</a:t>
            </a:r>
          </a:p>
          <a:p>
            <a:pPr eaLnBrk="1" hangingPunct="1"/>
            <a:r>
              <a:rPr lang="en-US" altLang="en-US" sz="2000" dirty="0"/>
              <a:t>Send request to responsible manager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99942A7-B846-D534-9E10-8361400D70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187BB944-93E3-752D-6E61-A1E76C1729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Does the Manager Do?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4A4300C6-C36C-F67C-3279-46F38F5AC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3600" y="844153"/>
            <a:ext cx="7479288" cy="2489766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altLang="en-US" sz="2000" dirty="0"/>
              <a:t>Manager keeps two types of information</a:t>
            </a:r>
          </a:p>
          <a:p>
            <a:pPr marL="757231" lvl="1" indent="-457200">
              <a:lnSpc>
                <a:spcPct val="90000"/>
              </a:lnSpc>
            </a:pPr>
            <a:r>
              <a:rPr lang="en-US" altLang="en-US" sz="2000" dirty="0" err="1"/>
              <a:t>Imap</a:t>
            </a:r>
            <a:r>
              <a:rPr lang="en-US" altLang="en-US" sz="2000" dirty="0"/>
              <a:t> information</a:t>
            </a:r>
          </a:p>
          <a:p>
            <a:pPr marL="757231" lvl="1" indent="-457200">
              <a:lnSpc>
                <a:spcPct val="90000"/>
              </a:lnSpc>
            </a:pPr>
            <a:r>
              <a:rPr lang="en-US" altLang="en-US" sz="2000" dirty="0"/>
              <a:t>Caching information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2000" dirty="0"/>
              <a:t>If some other sites has the file in its cache, tell requester to go to that site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2000" dirty="0"/>
              <a:t>Always use cache before disk 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2000" dirty="0"/>
              <a:t>Even if cache is remote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2DAFA3B-B875-FE7E-A9BB-AD073DF51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5449299-A561-DF45-307A-17C37A0BF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Ficus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F1EA71C-CDB6-A797-D815-B43099139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Optimistic file replication based on peer-to-peer model</a:t>
            </a:r>
          </a:p>
          <a:p>
            <a:pPr eaLnBrk="1" hangingPunct="1"/>
            <a:r>
              <a:rPr lang="en-US" altLang="en-US" sz="2400" dirty="0"/>
              <a:t>Built in Unix context</a:t>
            </a:r>
          </a:p>
          <a:p>
            <a:pPr eaLnBrk="1" hangingPunct="1"/>
            <a:r>
              <a:rPr lang="en-US" altLang="en-US" sz="2400" dirty="0"/>
              <a:t>Meant to service large network of workstations</a:t>
            </a:r>
          </a:p>
          <a:p>
            <a:pPr eaLnBrk="1" hangingPunct="1"/>
            <a:r>
              <a:rPr lang="en-US" altLang="en-US" sz="2400" dirty="0"/>
              <a:t>Built using stackable layers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7EA0A9C-20CF-F847-7845-3FCA8D240D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8F9D4671-01C5-A59B-915D-4A9B169CA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What if No One Caches the Block?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63AF8F4E-2F0D-050D-CD1E-27ECFEE870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332" y="844153"/>
            <a:ext cx="6990771" cy="172759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Metadata manager for this file then must consult its </a:t>
            </a:r>
            <a:r>
              <a:rPr lang="en-US" altLang="en-US" sz="2000" i="1" dirty="0" err="1"/>
              <a:t>imap</a:t>
            </a:r>
            <a:endParaRPr lang="en-US" altLang="en-US" sz="2000" i="1" dirty="0"/>
          </a:p>
          <a:p>
            <a:pPr eaLnBrk="1" hangingPunct="1"/>
            <a:r>
              <a:rPr lang="en-US" altLang="en-US" sz="2000" dirty="0" err="1"/>
              <a:t>Imap</a:t>
            </a:r>
            <a:r>
              <a:rPr lang="en-US" altLang="en-US" sz="2000" dirty="0"/>
              <a:t> tells which disks store the data block</a:t>
            </a:r>
          </a:p>
          <a:p>
            <a:pPr eaLnBrk="1" hangingPunct="1"/>
            <a:r>
              <a:rPr lang="en-US" altLang="en-US" sz="2000" dirty="0"/>
              <a:t>Files are striped across disks stored on multiple machines</a:t>
            </a:r>
          </a:p>
          <a:p>
            <a:pPr lvl="1" eaLnBrk="1" hangingPunct="1"/>
            <a:r>
              <a:rPr lang="en-US" altLang="en-US" sz="2000" dirty="0"/>
              <a:t>Typically single block is on one disk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DE6EEA3-66E6-D925-AF02-8F4D8774E7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6F15BE27-E0BF-0A84-0465-1B31DB514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Data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C8C927C8-1483-A99F-2E09-AE3DCF411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269249" cy="2347780"/>
          </a:xfrm>
        </p:spPr>
        <p:txBody>
          <a:bodyPr/>
          <a:lstStyle/>
          <a:p>
            <a:pPr eaLnBrk="1" hangingPunct="1"/>
            <a:r>
              <a:rPr lang="en-US" altLang="en-US" sz="2000" dirty="0" err="1"/>
              <a:t>xFS</a:t>
            </a:r>
            <a:r>
              <a:rPr lang="en-US" altLang="en-US" sz="2000" dirty="0"/>
              <a:t> uses RAID-like methods to store data</a:t>
            </a:r>
          </a:p>
          <a:p>
            <a:pPr eaLnBrk="1" hangingPunct="1"/>
            <a:r>
              <a:rPr lang="en-US" altLang="en-US" sz="2000" dirty="0"/>
              <a:t>RAID not good for small writes</a:t>
            </a:r>
          </a:p>
          <a:p>
            <a:pPr eaLnBrk="1" hangingPunct="1"/>
            <a:r>
              <a:rPr lang="en-US" altLang="en-US" sz="2000" dirty="0"/>
              <a:t>So </a:t>
            </a:r>
            <a:r>
              <a:rPr lang="en-US" altLang="en-US" sz="2000" dirty="0" err="1"/>
              <a:t>xFS</a:t>
            </a:r>
            <a:r>
              <a:rPr lang="en-US" altLang="en-US" sz="2000" dirty="0"/>
              <a:t> avoids small writes</a:t>
            </a:r>
          </a:p>
          <a:p>
            <a:pPr eaLnBrk="1" hangingPunct="1"/>
            <a:r>
              <a:rPr lang="en-US" altLang="en-US" sz="2000" dirty="0"/>
              <a:t>By using log-structured file system (LFS) style operations</a:t>
            </a:r>
          </a:p>
          <a:p>
            <a:pPr lvl="1" eaLnBrk="1" hangingPunct="1"/>
            <a:r>
              <a:rPr lang="en-US" altLang="en-US" sz="2000" dirty="0"/>
              <a:t>Batch writes until you have a full stripe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8075119-A165-30BE-2F90-AB8353293F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6778D49B-1FD2-9FAA-C181-612F788F8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Stripe Groups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F72D54B1-FA40-74A9-B72C-213E4BB6D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1656286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Set of disks that cooperatively store data in RAID fashion</a:t>
            </a:r>
          </a:p>
          <a:p>
            <a:pPr eaLnBrk="1" hangingPunct="1"/>
            <a:r>
              <a:rPr lang="en-US" altLang="en-US" sz="2000" dirty="0" err="1"/>
              <a:t>xFS</a:t>
            </a:r>
            <a:r>
              <a:rPr lang="en-US" altLang="en-US" sz="2000" dirty="0"/>
              <a:t> uses single parity disk</a:t>
            </a:r>
          </a:p>
          <a:p>
            <a:pPr eaLnBrk="1" hangingPunct="1"/>
            <a:r>
              <a:rPr lang="en-US" altLang="en-US" sz="2000" dirty="0"/>
              <a:t>Alternative to striping all data across all disks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EB799E6-A31E-224B-0AB9-69BAF76E9A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735B917E-0251-92BF-DABD-38B60B48B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Cooperative Caching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181A753D-1D86-6653-1A27-E35AE9A8E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211071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Each site’s cache can service requests from all other sites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Assume that network access is quicker than disk access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Metadata managers used to keep track of where data is cached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remote cache access takes 3 network hops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29A9460-0987-72DE-DDEB-B240BC8E02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63</a:t>
            </a:fld>
            <a:endParaRPr lang="zh-TW" alt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0172A7F3-BE4A-52A7-2352-A2F3FBF5B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Getting a Block from a Remote Cache</a:t>
            </a:r>
          </a:p>
        </p:txBody>
      </p:sp>
      <p:sp>
        <p:nvSpPr>
          <p:cNvPr id="136195" name="Rectangle 4">
            <a:extLst>
              <a:ext uri="{FF2B5EF4-FFF2-40B4-BE49-F238E27FC236}">
                <a16:creationId xmlns:a16="http://schemas.microsoft.com/office/drawing/2014/main" id="{E9353E50-8C2D-1418-EF6E-E6B66DBC2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300811"/>
            <a:ext cx="685800" cy="800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136196" name="Rectangle 5">
            <a:extLst>
              <a:ext uri="{FF2B5EF4-FFF2-40B4-BE49-F238E27FC236}">
                <a16:creationId xmlns:a16="http://schemas.microsoft.com/office/drawing/2014/main" id="{35A8E5A6-BDC6-5B91-EA56-729286E3B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3350" y="1957911"/>
            <a:ext cx="685800" cy="120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136197" name="Rectangle 6">
            <a:extLst>
              <a:ext uri="{FF2B5EF4-FFF2-40B4-BE49-F238E27FC236}">
                <a16:creationId xmlns:a16="http://schemas.microsoft.com/office/drawing/2014/main" id="{DF2BBA85-32B9-AEB9-FFA2-FD686FFA9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1900761"/>
            <a:ext cx="971550" cy="120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136198" name="Line 7">
            <a:extLst>
              <a:ext uri="{FF2B5EF4-FFF2-40B4-BE49-F238E27FC236}">
                <a16:creationId xmlns:a16="http://schemas.microsoft.com/office/drawing/2014/main" id="{BE1B9027-CC68-1F0E-3A51-2BB1FD0E4F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586561"/>
            <a:ext cx="514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36199" name="Line 9">
            <a:extLst>
              <a:ext uri="{FF2B5EF4-FFF2-40B4-BE49-F238E27FC236}">
                <a16:creationId xmlns:a16="http://schemas.microsoft.com/office/drawing/2014/main" id="{FFE23569-362F-910D-D3F2-243B4843B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9150" y="2586561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36200" name="Line 11">
            <a:extLst>
              <a:ext uri="{FF2B5EF4-FFF2-40B4-BE49-F238E27FC236}">
                <a16:creationId xmlns:a16="http://schemas.microsoft.com/office/drawing/2014/main" id="{A1684666-BE9E-16A1-0FED-92E22B51A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529411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36201" name="Line 12">
            <a:extLst>
              <a:ext uri="{FF2B5EF4-FFF2-40B4-BE49-F238E27FC236}">
                <a16:creationId xmlns:a16="http://schemas.microsoft.com/office/drawing/2014/main" id="{998D809E-9B60-8F13-758F-FDA4D6AEA1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0850" y="1329261"/>
            <a:ext cx="0" cy="1200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36202" name="Line 13">
            <a:extLst>
              <a:ext uri="{FF2B5EF4-FFF2-40B4-BE49-F238E27FC236}">
                <a16:creationId xmlns:a16="http://schemas.microsoft.com/office/drawing/2014/main" id="{3E288684-257C-3FC0-0E30-8F72B1C7A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1329261"/>
            <a:ext cx="4514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36203" name="Line 14">
            <a:extLst>
              <a:ext uri="{FF2B5EF4-FFF2-40B4-BE49-F238E27FC236}">
                <a16:creationId xmlns:a16="http://schemas.microsoft.com/office/drawing/2014/main" id="{D13913D2-47BA-C133-D9AB-C24CBDBD7A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329261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36204" name="Line 15">
            <a:extLst>
              <a:ext uri="{FF2B5EF4-FFF2-40B4-BE49-F238E27FC236}">
                <a16:creationId xmlns:a16="http://schemas.microsoft.com/office/drawing/2014/main" id="{EB99B9F4-6AF7-5C73-D9AA-4992FEA79C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586561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36205" name="Line 16">
            <a:extLst>
              <a:ext uri="{FF2B5EF4-FFF2-40B4-BE49-F238E27FC236}">
                <a16:creationId xmlns:a16="http://schemas.microsoft.com/office/drawing/2014/main" id="{97E64172-DCC0-2D49-09E0-4AEF8DF7D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472261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36206" name="Line 17">
            <a:extLst>
              <a:ext uri="{FF2B5EF4-FFF2-40B4-BE49-F238E27FC236}">
                <a16:creationId xmlns:a16="http://schemas.microsoft.com/office/drawing/2014/main" id="{8CDA1812-CF42-6A11-1F1A-5B94E294C9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643711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36207" name="Text Box 18">
            <a:extLst>
              <a:ext uri="{FF2B5EF4-FFF2-40B4-BE49-F238E27FC236}">
                <a16:creationId xmlns:a16="http://schemas.microsoft.com/office/drawing/2014/main" id="{BD34F090-3B55-CFAC-8C80-41D1CB45C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272" y="3100911"/>
            <a:ext cx="73289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Manager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Map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</a:rPr>
              <a:t>Client</a:t>
            </a:r>
          </a:p>
        </p:txBody>
      </p:sp>
      <p:sp>
        <p:nvSpPr>
          <p:cNvPr id="136208" name="Text Box 19">
            <a:extLst>
              <a:ext uri="{FF2B5EF4-FFF2-40B4-BE49-F238E27FC236}">
                <a16:creationId xmlns:a16="http://schemas.microsoft.com/office/drawing/2014/main" id="{38E19620-3312-CC59-C778-052029E37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662" y="3158061"/>
            <a:ext cx="94128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Consistency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State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</a:rPr>
              <a:t>MetaData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</a:rPr>
              <a:t>Server</a:t>
            </a:r>
          </a:p>
        </p:txBody>
      </p:sp>
      <p:sp>
        <p:nvSpPr>
          <p:cNvPr id="136209" name="Text Box 20">
            <a:extLst>
              <a:ext uri="{FF2B5EF4-FFF2-40B4-BE49-F238E27FC236}">
                <a16:creationId xmlns:a16="http://schemas.microsoft.com/office/drawing/2014/main" id="{9DAE9901-6ED0-A897-B233-C494B1765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76" y="3100911"/>
            <a:ext cx="82426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Unix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</a:rPr>
              <a:t>Caching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</a:rPr>
              <a:t>Site</a:t>
            </a:r>
          </a:p>
        </p:txBody>
      </p:sp>
      <p:sp>
        <p:nvSpPr>
          <p:cNvPr id="136210" name="Text Box 21">
            <a:extLst>
              <a:ext uri="{FF2B5EF4-FFF2-40B4-BE49-F238E27FC236}">
                <a16:creationId xmlns:a16="http://schemas.microsoft.com/office/drawing/2014/main" id="{98E89814-7797-2F03-C995-C15445B18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081" y="1900762"/>
            <a:ext cx="9284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Request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Block</a:t>
            </a:r>
          </a:p>
        </p:txBody>
      </p:sp>
      <p:sp>
        <p:nvSpPr>
          <p:cNvPr id="136211" name="Text Box 22">
            <a:extLst>
              <a:ext uri="{FF2B5EF4-FFF2-40B4-BE49-F238E27FC236}">
                <a16:creationId xmlns:a16="http://schemas.microsoft.com/office/drawing/2014/main" id="{EB00DE97-2240-4F64-91B7-5E3323B37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8544" y="256036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6212" name="Text Box 23">
            <a:extLst>
              <a:ext uri="{FF2B5EF4-FFF2-40B4-BE49-F238E27FC236}">
                <a16:creationId xmlns:a16="http://schemas.microsoft.com/office/drawing/2014/main" id="{2ABD7CDE-E24A-E601-4433-56A280571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8656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36213" name="Text Box 24">
            <a:extLst>
              <a:ext uri="{FF2B5EF4-FFF2-40B4-BE49-F238E27FC236}">
                <a16:creationId xmlns:a16="http://schemas.microsoft.com/office/drawing/2014/main" id="{83E66075-02D1-DE71-A16A-7927E0A5D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694" y="130306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C7BDE6D-60CE-1AC3-F108-96EC045F7B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64</a:t>
            </a:fld>
            <a:endParaRPr lang="zh-TW" alt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D41CDF22-C978-9BB0-0EC7-8A81FFFBD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Provide Cache Consistency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5976B9FD-2895-F55B-3E7A-F933797F2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2397786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Per-block token consistency</a:t>
            </a:r>
          </a:p>
          <a:p>
            <a:pPr eaLnBrk="1" hangingPunct="1"/>
            <a:r>
              <a:rPr lang="en-US" altLang="en-US" sz="2000" dirty="0"/>
              <a:t>To write a block, client requests token from metadata server</a:t>
            </a:r>
          </a:p>
          <a:p>
            <a:pPr eaLnBrk="1" hangingPunct="1"/>
            <a:r>
              <a:rPr lang="en-US" altLang="en-US" sz="2000" dirty="0"/>
              <a:t>Metadata server retrievers token from whoever has it and invalidates other caches </a:t>
            </a:r>
          </a:p>
          <a:p>
            <a:pPr eaLnBrk="1" hangingPunct="1"/>
            <a:r>
              <a:rPr lang="en-US" altLang="en-US" sz="2000" dirty="0"/>
              <a:t>Writing site keeps token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FDE64C6-7686-1EE2-5E74-07B0A94D85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65</a:t>
            </a:fld>
            <a:endParaRPr lang="zh-TW" alt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7CBC19E5-7D1E-4655-E4E8-343D042A5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Which Sites Should Manage Which Files?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D3208CDB-F66C-F8E2-C334-AA24541AD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763933" cy="1882114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Could randomly assign equal number of file index groups to each site</a:t>
            </a:r>
          </a:p>
          <a:p>
            <a:pPr eaLnBrk="1" hangingPunct="1"/>
            <a:r>
              <a:rPr lang="en-US" altLang="en-US" sz="2000" dirty="0"/>
              <a:t>Better if the site using a file also manages it</a:t>
            </a:r>
          </a:p>
          <a:p>
            <a:pPr lvl="1" eaLnBrk="1" hangingPunct="1"/>
            <a:r>
              <a:rPr lang="en-US" altLang="en-US" sz="2000" dirty="0"/>
              <a:t>In particular, if most frequent writer manages it</a:t>
            </a:r>
          </a:p>
          <a:p>
            <a:pPr lvl="2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reduce network traffic by ~50%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F95FDEC-8C0E-2675-A712-B25289371D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66</a:t>
            </a:fld>
            <a:endParaRPr lang="zh-TW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2419566A-AD57-401A-300C-0231DDBDDF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Cleaning Up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DB019C5C-B288-4918-FEE9-E82CF1C21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844153"/>
            <a:ext cx="7797799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File data (and metadata) is stored in log structures spread across machines</a:t>
            </a:r>
          </a:p>
          <a:p>
            <a:pPr lvl="1"/>
            <a:r>
              <a:rPr lang="en-US" altLang="en-US" sz="2000" dirty="0"/>
              <a:t>A distributed cleaning method is required</a:t>
            </a:r>
          </a:p>
          <a:p>
            <a:pPr eaLnBrk="1" hangingPunct="1"/>
            <a:r>
              <a:rPr lang="en-US" altLang="en-US" sz="2000" dirty="0"/>
              <a:t>Each machine stores info on its usage of stripe groups</a:t>
            </a:r>
          </a:p>
          <a:p>
            <a:pPr eaLnBrk="1" hangingPunct="1"/>
            <a:r>
              <a:rPr lang="en-US" altLang="en-US" sz="2000" dirty="0"/>
              <a:t>Each cleans up its own mess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CDB2D5B-A50E-3F8E-07A0-C4FAAEFDD2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67</a:t>
            </a:fld>
            <a:endParaRPr lang="zh-TW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4BC0F634-B2A8-D255-E254-86B7A85D8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Performance Results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22AA40A9-89D3-0558-3A0F-24EC1F58B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237318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Early results from incomplete system</a:t>
            </a:r>
          </a:p>
          <a:p>
            <a:pPr lvl="1"/>
            <a:r>
              <a:rPr lang="en-US" altLang="en-US" sz="2000" dirty="0"/>
              <a:t>Can provide up to 10 times the bandwidth of file data as single NFS server</a:t>
            </a:r>
          </a:p>
          <a:p>
            <a:pPr eaLnBrk="1" hangingPunct="1"/>
            <a:r>
              <a:rPr lang="en-US" altLang="en-US" sz="2000" dirty="0"/>
              <a:t>Even better on creating small files</a:t>
            </a:r>
          </a:p>
          <a:p>
            <a:pPr eaLnBrk="1" hangingPunct="1"/>
            <a:r>
              <a:rPr lang="en-US" altLang="en-US" sz="2000" dirty="0"/>
              <a:t>Does not compare </a:t>
            </a:r>
            <a:r>
              <a:rPr lang="en-US" altLang="en-US" sz="2000" dirty="0" err="1"/>
              <a:t>xFS</a:t>
            </a:r>
            <a:r>
              <a:rPr lang="en-US" altLang="en-US" sz="2000" dirty="0"/>
              <a:t> to multimachine servers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31585D6-DF33-74EE-B21F-B16784D15E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68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5BD9A82-AB7D-31D8-8317-2E36856173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Peer-to-</a:t>
            </a:r>
            <a:r>
              <a:rPr lang="en-US" altLang="zh-CN" dirty="0"/>
              <a:t>P</a:t>
            </a:r>
            <a:r>
              <a:rPr lang="en-US" altLang="en-US" dirty="0"/>
              <a:t>eer Replication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0F9128B-D9CE-6107-CEC7-382A3E041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2376477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All replicas are equal</a:t>
            </a:r>
          </a:p>
          <a:p>
            <a:pPr eaLnBrk="1" hangingPunct="1"/>
            <a:r>
              <a:rPr lang="en-US" altLang="en-US" sz="2400" dirty="0"/>
              <a:t>No replicas are masters, or servers</a:t>
            </a:r>
          </a:p>
          <a:p>
            <a:pPr eaLnBrk="1" hangingPunct="1"/>
            <a:r>
              <a:rPr lang="en-US" altLang="en-US" sz="2400" dirty="0"/>
              <a:t>All replicas can provide any service</a:t>
            </a:r>
          </a:p>
          <a:p>
            <a:pPr eaLnBrk="1" hangingPunct="1"/>
            <a:r>
              <a:rPr lang="en-US" altLang="en-US" sz="2400" dirty="0"/>
              <a:t>All replicas can propagate updates to all other replicas</a:t>
            </a:r>
          </a:p>
          <a:p>
            <a:pPr eaLnBrk="1" hangingPunct="1"/>
            <a:r>
              <a:rPr lang="en-US" altLang="en-US" sz="2400" dirty="0"/>
              <a:t>Client/server is the other popular model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F12E662-A042-32A7-5658-F518BB9314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CCBF1D8-A4DB-F687-AC17-CAF0E5FDE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Ficus Architecture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E630A6B-90FF-7F77-5115-855325C4CB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252213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Ficus replicates at volume granularity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Can be replicated many times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limitations on scale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Updates propagated as they occur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On single best-efforts basis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Consistency achieved by periodic reconciliation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FE72D68-5831-EE0E-2FDD-6AF6BB24AD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14F4A19-DD00-9C3C-1E22-BAC72D2C5D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Stackable Layers in Ficus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954FE6B-57DC-A117-D948-7396B9432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Ficus is built out of stackable layers</a:t>
            </a:r>
          </a:p>
          <a:p>
            <a:pPr eaLnBrk="1" hangingPunct="1"/>
            <a:r>
              <a:rPr lang="en-US" altLang="en-US" sz="2400" dirty="0"/>
              <a:t>Exact composition depends on what generation of system you look at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4489C48-CC95-5FE9-FC41-1A7A852CC9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1007370-023E-2210-6A88-A4FC2AEFA839}"/>
              </a:ext>
            </a:extLst>
          </p:cNvPr>
          <p:cNvGrpSpPr/>
          <p:nvPr/>
        </p:nvGrpSpPr>
        <p:grpSpPr>
          <a:xfrm>
            <a:off x="3640665" y="2045892"/>
            <a:ext cx="2853268" cy="2470149"/>
            <a:chOff x="2400300" y="884766"/>
            <a:chExt cx="4572000" cy="3600450"/>
          </a:xfrm>
        </p:grpSpPr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784C0572-843E-17B3-8BDA-C8674A221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300" y="884766"/>
              <a:ext cx="1143000" cy="6858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Arial Black" panose="020B0A04020102020204" pitchFamily="34" charset="0"/>
                </a:rPr>
                <a:t>Select</a:t>
              </a:r>
            </a:p>
          </p:txBody>
        </p:sp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A52F2F68-2322-4038-A403-F529065AE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300" y="1856316"/>
              <a:ext cx="1143000" cy="6858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Arial Black" panose="020B0A04020102020204" pitchFamily="34" charset="0"/>
                </a:rPr>
                <a:t>FLFS</a:t>
              </a:r>
            </a:p>
          </p:txBody>
        </p:sp>
        <p:sp>
          <p:nvSpPr>
            <p:cNvPr id="6" name="Rectangle 12">
              <a:extLst>
                <a:ext uri="{FF2B5EF4-FFF2-40B4-BE49-F238E27FC236}">
                  <a16:creationId xmlns:a16="http://schemas.microsoft.com/office/drawing/2014/main" id="{E95447D6-68B0-734C-C3EB-4F2837DF8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300" y="3799416"/>
              <a:ext cx="1143000" cy="6858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Arial Black" panose="020B0A04020102020204" pitchFamily="34" charset="0"/>
                </a:rPr>
                <a:t>Storage</a:t>
              </a:r>
            </a:p>
          </p:txBody>
        </p:sp>
        <p:sp>
          <p:nvSpPr>
            <p:cNvPr id="7" name="Rectangle 13">
              <a:extLst>
                <a:ext uri="{FF2B5EF4-FFF2-40B4-BE49-F238E27FC236}">
                  <a16:creationId xmlns:a16="http://schemas.microsoft.com/office/drawing/2014/main" id="{452E4CEF-09EC-8623-23E5-8551A9C41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300" y="2827866"/>
              <a:ext cx="1143000" cy="6858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Arial Black" panose="020B0A04020102020204" pitchFamily="34" charset="0"/>
                </a:rPr>
                <a:t>FPFS</a:t>
              </a:r>
            </a:p>
          </p:txBody>
        </p:sp>
        <p:sp>
          <p:nvSpPr>
            <p:cNvPr id="8" name="Rectangle 15">
              <a:extLst>
                <a:ext uri="{FF2B5EF4-FFF2-40B4-BE49-F238E27FC236}">
                  <a16:creationId xmlns:a16="http://schemas.microsoft.com/office/drawing/2014/main" id="{E303EFEC-A6F4-408F-0F4C-D1B7E2D3C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500" y="1856316"/>
              <a:ext cx="1371600" cy="6858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Arial Black" panose="020B0A04020102020204" pitchFamily="34" charset="0"/>
                </a:rPr>
                <a:t>Transport</a:t>
              </a:r>
            </a:p>
          </p:txBody>
        </p:sp>
        <p:sp>
          <p:nvSpPr>
            <p:cNvPr id="9" name="AutoShape 18">
              <a:extLst>
                <a:ext uri="{FF2B5EF4-FFF2-40B4-BE49-F238E27FC236}">
                  <a16:creationId xmlns:a16="http://schemas.microsoft.com/office/drawing/2014/main" id="{8448F33B-A2BF-1229-34A2-CE462C029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4651" y="1627716"/>
              <a:ext cx="135731" cy="171450"/>
            </a:xfrm>
            <a:prstGeom prst="downArrow">
              <a:avLst>
                <a:gd name="adj1" fmla="val 50000"/>
                <a:gd name="adj2" fmla="val 31579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200"/>
            </a:p>
          </p:txBody>
        </p:sp>
        <p:sp>
          <p:nvSpPr>
            <p:cNvPr id="10" name="AutoShape 19">
              <a:extLst>
                <a:ext uri="{FF2B5EF4-FFF2-40B4-BE49-F238E27FC236}">
                  <a16:creationId xmlns:a16="http://schemas.microsoft.com/office/drawing/2014/main" id="{276C805C-766A-318E-820E-98BE1947F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4651" y="2599266"/>
              <a:ext cx="135731" cy="171450"/>
            </a:xfrm>
            <a:prstGeom prst="downArrow">
              <a:avLst>
                <a:gd name="adj1" fmla="val 50000"/>
                <a:gd name="adj2" fmla="val 31579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200"/>
            </a:p>
          </p:txBody>
        </p:sp>
        <p:sp>
          <p:nvSpPr>
            <p:cNvPr id="11" name="AutoShape 20">
              <a:extLst>
                <a:ext uri="{FF2B5EF4-FFF2-40B4-BE49-F238E27FC236}">
                  <a16:creationId xmlns:a16="http://schemas.microsoft.com/office/drawing/2014/main" id="{43209B5C-D993-03E6-DE56-5DD1188EE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4651" y="3570816"/>
              <a:ext cx="135731" cy="171450"/>
            </a:xfrm>
            <a:prstGeom prst="downArrow">
              <a:avLst>
                <a:gd name="adj1" fmla="val 50000"/>
                <a:gd name="adj2" fmla="val 31579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200"/>
            </a:p>
          </p:txBody>
        </p:sp>
        <p:sp>
          <p:nvSpPr>
            <p:cNvPr id="12" name="Rectangle 26">
              <a:extLst>
                <a:ext uri="{FF2B5EF4-FFF2-40B4-BE49-F238E27FC236}">
                  <a16:creationId xmlns:a16="http://schemas.microsoft.com/office/drawing/2014/main" id="{19D03B79-7902-BA5C-40EF-CA1D6237C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9300" y="3799416"/>
              <a:ext cx="1143000" cy="6858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Arial Black" panose="020B0A04020102020204" pitchFamily="34" charset="0"/>
                </a:rPr>
                <a:t>Storage</a:t>
              </a:r>
            </a:p>
          </p:txBody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E321E2D3-926B-3924-03D6-39A57BC6C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9300" y="2827866"/>
              <a:ext cx="1143000" cy="6858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Arial Black" panose="020B0A04020102020204" pitchFamily="34" charset="0"/>
                </a:rPr>
                <a:t>FPFS</a:t>
              </a:r>
            </a:p>
          </p:txBody>
        </p:sp>
        <p:sp>
          <p:nvSpPr>
            <p:cNvPr id="14" name="AutoShape 28">
              <a:extLst>
                <a:ext uri="{FF2B5EF4-FFF2-40B4-BE49-F238E27FC236}">
                  <a16:creationId xmlns:a16="http://schemas.microsoft.com/office/drawing/2014/main" id="{87A7260A-CA2D-98E3-1BD5-C2FEA9C4E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3651" y="3570816"/>
              <a:ext cx="135731" cy="171450"/>
            </a:xfrm>
            <a:prstGeom prst="downArrow">
              <a:avLst>
                <a:gd name="adj1" fmla="val 50000"/>
                <a:gd name="adj2" fmla="val 31579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200"/>
            </a:p>
          </p:txBody>
        </p:sp>
        <p:sp>
          <p:nvSpPr>
            <p:cNvPr id="15" name="AutoShape 29">
              <a:extLst>
                <a:ext uri="{FF2B5EF4-FFF2-40B4-BE49-F238E27FC236}">
                  <a16:creationId xmlns:a16="http://schemas.microsoft.com/office/drawing/2014/main" id="{AA1F8F04-61A3-F19C-FBE6-B27CA2F2AA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2610" y="2124207"/>
              <a:ext cx="135731" cy="171450"/>
            </a:xfrm>
            <a:prstGeom prst="downArrow">
              <a:avLst>
                <a:gd name="adj1" fmla="val 50000"/>
                <a:gd name="adj2" fmla="val 31579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200"/>
            </a:p>
          </p:txBody>
        </p:sp>
        <p:sp>
          <p:nvSpPr>
            <p:cNvPr id="16" name="AutoShape 30">
              <a:extLst>
                <a:ext uri="{FF2B5EF4-FFF2-40B4-BE49-F238E27FC236}">
                  <a16:creationId xmlns:a16="http://schemas.microsoft.com/office/drawing/2014/main" id="{041E1B5E-AEF4-0936-5D1A-2D10A46A9B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419108">
              <a:off x="5504260" y="2581407"/>
              <a:ext cx="135731" cy="171450"/>
            </a:xfrm>
            <a:prstGeom prst="downArrow">
              <a:avLst>
                <a:gd name="adj1" fmla="val 50000"/>
                <a:gd name="adj2" fmla="val 31579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2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2547</TotalTime>
  <Words>2228</Words>
  <Application>Microsoft Office PowerPoint</Application>
  <PresentationFormat>全屏显示(16:9)</PresentationFormat>
  <Paragraphs>564</Paragraphs>
  <Slides>68</Slides>
  <Notes>67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68</vt:i4>
      </vt:variant>
    </vt:vector>
  </HeadingPairs>
  <TitlesOfParts>
    <vt:vector size="77" baseType="lpstr">
      <vt:lpstr>MS Sans Serif</vt:lpstr>
      <vt:lpstr>Arial</vt:lpstr>
      <vt:lpstr>Arial Black</vt:lpstr>
      <vt:lpstr>Calibri</vt:lpstr>
      <vt:lpstr>Courier New</vt:lpstr>
      <vt:lpstr>Tahoma</vt:lpstr>
      <vt:lpstr>Times New Roman</vt:lpstr>
      <vt:lpstr>Wingdings</vt:lpstr>
      <vt:lpstr>NTHU UniCloud</vt:lpstr>
      <vt:lpstr>CSC6032 – Advanced Operating Systems</vt:lpstr>
      <vt:lpstr>Outline</vt:lpstr>
      <vt:lpstr>Replicated File Systems</vt:lpstr>
      <vt:lpstr>When Do You Need Replication?</vt:lpstr>
      <vt:lpstr>Some Replicated File Systems</vt:lpstr>
      <vt:lpstr>Ficus</vt:lpstr>
      <vt:lpstr>Peer-to-Peer Replication</vt:lpstr>
      <vt:lpstr>Basic Ficus Architecture</vt:lpstr>
      <vt:lpstr>Stackable Layers in Ficus</vt:lpstr>
      <vt:lpstr>Ficus Diagram</vt:lpstr>
      <vt:lpstr>An Update Occurs</vt:lpstr>
      <vt:lpstr>Reconciliation in Ficus</vt:lpstr>
      <vt:lpstr>Steps in Reconciliation</vt:lpstr>
      <vt:lpstr>Ficus Reconciliation Diagram (1)</vt:lpstr>
      <vt:lpstr>Ficus Reconciliation Diagram (2)</vt:lpstr>
      <vt:lpstr>Gossiping and Reconciliation</vt:lpstr>
      <vt:lpstr>Benefits of Gossiping</vt:lpstr>
      <vt:lpstr>Reconciliation Topology</vt:lpstr>
      <vt:lpstr>Ring Reconciliation Topology</vt:lpstr>
      <vt:lpstr>Adaptive Ring Topology</vt:lpstr>
      <vt:lpstr>Problems in File Reconciliation</vt:lpstr>
      <vt:lpstr>Recognizing Updates in Ficus</vt:lpstr>
      <vt:lpstr>Recognizing Update Conflicts</vt:lpstr>
      <vt:lpstr>Handling Update Conflicts</vt:lpstr>
      <vt:lpstr>Handling Directory Conflicts</vt:lpstr>
      <vt:lpstr>Directory Conflict Diagram</vt:lpstr>
      <vt:lpstr>How Did This Directory Get Into This State?</vt:lpstr>
      <vt:lpstr>Possibility 1</vt:lpstr>
      <vt:lpstr>The Create/Delete Ambiguity</vt:lpstr>
      <vt:lpstr>Possibility 2</vt:lpstr>
      <vt:lpstr>Recognizing Name Conflicts</vt:lpstr>
      <vt:lpstr>Update/Remove Conflicts</vt:lpstr>
      <vt:lpstr>Ficus No-Lost-Updates Semantics</vt:lpstr>
      <vt:lpstr>Internal Representation of Problem Directory</vt:lpstr>
      <vt:lpstr>Removals and Hard Links</vt:lpstr>
      <vt:lpstr>Link Example (1)</vt:lpstr>
      <vt:lpstr>Link Example (2)</vt:lpstr>
      <vt:lpstr>Link Example (3)</vt:lpstr>
      <vt:lpstr>What Should Happen Here?</vt:lpstr>
      <vt:lpstr>Garbage Collection in Ficus</vt:lpstr>
      <vt:lpstr>When Can I Throw Away My Data</vt:lpstr>
      <vt:lpstr>Why Can’t I Forget When I Know There Are No Links</vt:lpstr>
      <vt:lpstr>Coda</vt:lpstr>
      <vt:lpstr>Coda Replication Model</vt:lpstr>
      <vt:lpstr>Detecting Concurrent Updates</vt:lpstr>
      <vt:lpstr>Handling Concurrent Updates</vt:lpstr>
      <vt:lpstr>Server Replication in Coda</vt:lpstr>
      <vt:lpstr>Why Is Coda Better Than AFS?</vt:lpstr>
      <vt:lpstr>Comparing Coda to Ficus</vt:lpstr>
      <vt:lpstr>Serverless Network File Systems</vt:lpstr>
      <vt:lpstr>Fundamental Ideas of xFS</vt:lpstr>
      <vt:lpstr>xFS</vt:lpstr>
      <vt:lpstr>What Does a File Server Do?</vt:lpstr>
      <vt:lpstr>xFS Must Provide These Services</vt:lpstr>
      <vt:lpstr>Key xFS Concepts</vt:lpstr>
      <vt:lpstr>How Do I Locate a File in xFS?</vt:lpstr>
      <vt:lpstr>The Manager Map</vt:lpstr>
      <vt:lpstr>Using the Manager Map</vt:lpstr>
      <vt:lpstr>What Does the Manager Do?</vt:lpstr>
      <vt:lpstr>What if No One Caches the Block?</vt:lpstr>
      <vt:lpstr>Writing Data</vt:lpstr>
      <vt:lpstr>Stripe Groups</vt:lpstr>
      <vt:lpstr>Cooperative Caching</vt:lpstr>
      <vt:lpstr>Getting a Block from a Remote Cache</vt:lpstr>
      <vt:lpstr>Provide Cache Consistency</vt:lpstr>
      <vt:lpstr>Which Sites Should Manage Which Files?</vt:lpstr>
      <vt:lpstr>Cleaning Up</vt:lpstr>
      <vt:lpstr>Basic Performance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Prof. Chung Yehching (SDS)</cp:lastModifiedBy>
  <cp:revision>282</cp:revision>
  <dcterms:created xsi:type="dcterms:W3CDTF">2015-06-05T07:23:35Z</dcterms:created>
  <dcterms:modified xsi:type="dcterms:W3CDTF">2024-03-13T23:56:19Z</dcterms:modified>
</cp:coreProperties>
</file>