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1"/>
  </p:notesMasterIdLst>
  <p:handoutMasterIdLst>
    <p:handoutMasterId r:id="rId6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318" r:id="rId28"/>
    <p:sldId id="319" r:id="rId29"/>
    <p:sldId id="320" r:id="rId30"/>
    <p:sldId id="321" r:id="rId31"/>
    <p:sldId id="288" r:id="rId32"/>
    <p:sldId id="289" r:id="rId33"/>
    <p:sldId id="290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4" y="4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5" d="100"/>
          <a:sy n="45" d="100"/>
        </p:scale>
        <p:origin x="2828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2024/3/11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2024/3/11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1BFA53BB-84DF-4F95-4E9F-7A51F7CB9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415927-352E-43CD-B88F-0D949B8B7A40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F958A9B8-40D0-CD24-4560-EFD6D6BF2A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9241D036-EF30-4F32-87A2-645A55C54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F31396FA-12AC-1BD6-DDA3-FE31A7B030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858097-162D-417C-9FFE-A4D682F3362B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FAE8C59-3C6F-F729-E7AD-386B30DE57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5ED96600-39C1-E8D7-4B15-C70ED95D8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6B4A43B0-046B-1BFD-3856-92BEEF3C33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BE56CC-DC21-44F5-939C-F2A789266180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1A9FC32-8E00-3E53-64A1-23E60616C5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88A7150F-DBF0-0470-BADD-62B0896654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5D159604-AC2A-D363-1E96-56FC99C3E6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F0FF9D-BC93-4B20-990C-B7E3CD29B963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8321555-F0D6-F92E-E2E4-17B58FBB65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F921F539-2E30-81DC-2EEB-CC9BFC1D1D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AA4C723E-D572-9BDB-2FF1-7D1B8C8EB5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1FFD9C-C4B0-4252-91BB-9E5EEEC448C2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BC5AAFF-9299-174E-1126-DA923DBEE9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0D4DE87C-6A84-9D97-B0FA-B7AA8BB7A8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6EBAD08E-D6BF-5C6E-92B0-FFDFEE258C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4637F18-DB77-4587-9E37-F5FA4F8C8259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5AB4F29-D289-A77B-900C-DADACF1610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D0EB7137-4D9E-486A-07B4-5F43B4373C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C8FCD5C-5224-3438-100B-E145AD8720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5DC033-C7FE-4A56-9D04-C1C95D9DC562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294E209-B79F-86A8-B608-DF41D39FF5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BDA36C47-2B5A-86D1-5EC1-AB7ADEEFC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5D8A5E31-7568-EE61-15A5-15DF49B28C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5352B2-792A-4913-9BC0-D917984518BE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35FB65BB-4458-2AB0-0CB8-C4D16F88AD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73A3E7A9-FC9A-4D13-7942-AA291F7AB9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9F895A97-54B8-CA80-F722-D1C4ADD3BE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EBD453-2FAC-4F4F-9BA8-2262B392E854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56E91489-7FA5-F7D4-2E85-771892EB3A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AA0796D3-38C7-83EB-2D7B-D10DD855E5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A3E0C724-76C0-901A-8E07-3C7AA0DF6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19AF99-957A-4CFC-B18A-BF6C4A6EC57E}" type="slidenum">
              <a:rPr lang="en-US" altLang="en-US">
                <a:latin typeface="Times New Roman" panose="02020603050405020304" pitchFamily="18" charset="0"/>
              </a:rPr>
              <a:pPr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92695AA8-339C-D949-C143-937442BA09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FDC6818F-F247-252B-748B-BF167ECAA4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B88A9D5D-446B-11C1-8BF4-8FE00E7F3C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265B36-D90D-42B8-B2D9-B8EC7AAD41CB}" type="slidenum">
              <a:rPr lang="en-US" altLang="en-US">
                <a:latin typeface="Times New Roman" panose="02020603050405020304" pitchFamily="18" charset="0"/>
              </a:rPr>
              <a:pPr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D3F4835E-FF59-954D-2A66-ABD64F2887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92B4E94A-17DF-C3C8-5CF0-8300A30021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C9AEB56-308D-701E-606D-25B0C4C2BB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8B18BE-3561-48BA-90C6-E01CF650430A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9F8CEB5-4A40-4BAD-46E0-7F0B3B1508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95567FBF-E7E3-3200-DEA5-527FB9DBA0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0DE0C01C-D63A-AB19-94A1-E39CAD4B9A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905F15-8730-4EF8-8188-542B65833A35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C01A7938-ECB1-0319-950D-65F522E2B1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BC560EB7-6E45-9DA2-A1A0-AC2996FF8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3EF47329-EF52-F4EE-697C-BD51811C58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81792C-5FC0-471E-AEC8-1C61D76232C3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AFC63738-7BA0-FF13-FA00-23501CEF97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7AC274B6-6469-F457-0327-ED1F7FD483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B4C87DE9-0CC0-6FA1-CB48-8516BAABEF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C7D13E7-BD10-4644-9C10-192838A27B56}" type="slidenum">
              <a:rPr lang="en-US" altLang="en-US">
                <a:latin typeface="Times New Roman" panose="02020603050405020304" pitchFamily="18" charset="0"/>
              </a:rPr>
              <a:pPr/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6967C5C7-B31D-B1B4-C9C5-886DAA2CA1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0DDD5C69-CA21-38DC-F690-E584E0122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A042FB31-9D6C-5C3E-48E9-C46DEE0EA4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3CF41-A845-4B9A-B917-D581696D6A11}" type="slidenum">
              <a:rPr lang="en-US" altLang="en-US">
                <a:latin typeface="Times New Roman" panose="02020603050405020304" pitchFamily="18" charset="0"/>
              </a:rPr>
              <a:pPr/>
              <a:t>24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46C1005-0D58-7B42-5419-B19D409A85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0A06E7D1-9C61-127D-1D63-8CE6DD13A1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0C7B574F-F6B2-AE14-4ACE-68F2718E01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756D93-5384-442C-A109-44A1A959C214}" type="slidenum">
              <a:rPr lang="en-US" altLang="en-US">
                <a:latin typeface="Times New Roman" panose="02020603050405020304" pitchFamily="18" charset="0"/>
              </a:rPr>
              <a:pPr/>
              <a:t>25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41C92EE0-7304-3A06-509D-DDA8E3E49D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289F12B6-3E91-888A-1DE3-7B1DF4B6F7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E51252B0-8A4E-8CFF-05BD-D1C161F57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023556-7F91-4FA1-90CA-BFA178BFC470}" type="slidenum">
              <a:rPr lang="en-US" altLang="en-US">
                <a:latin typeface="Times New Roman" panose="02020603050405020304" pitchFamily="18" charset="0"/>
              </a:rPr>
              <a:pPr/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C8863B09-CF01-32A2-4F2C-C8F3328173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0BC5C955-5D95-89A8-C264-1A0CEC062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0E8149-D40B-0030-D5F9-C73195427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1082E4D8-809E-5DF1-0BBA-695E678809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023556-7F91-4FA1-90CA-BFA178BFC470}" type="slidenum">
              <a:rPr lang="en-US" altLang="en-US">
                <a:latin typeface="Times New Roman" panose="02020603050405020304" pitchFamily="18" charset="0"/>
              </a:rPr>
              <a:pPr/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C4112618-72BF-7DAB-C269-588DC47272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F3701D26-7B5C-01B4-F63A-3745A81EA4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5258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3F0FB3-B75A-954A-487F-80B7460558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B6AAE3E2-1034-3D9A-3332-7B93B7D393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023556-7F91-4FA1-90CA-BFA178BFC470}" type="slidenum">
              <a:rPr lang="en-US" altLang="en-US">
                <a:latin typeface="Times New Roman" panose="02020603050405020304" pitchFamily="18" charset="0"/>
              </a:rPr>
              <a:pPr/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56087BF-2180-8444-64A1-7E671F0100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E60F4C14-5695-0438-47A9-E21A23747D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65454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D0B0AF-C17B-2B52-1209-044BFE8ACD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0B8403C8-1FBC-E02F-B683-2246176899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023556-7F91-4FA1-90CA-BFA178BFC470}" type="slidenum">
              <a:rPr lang="en-US" altLang="en-US">
                <a:latin typeface="Times New Roman" panose="02020603050405020304" pitchFamily="18" charset="0"/>
              </a:rPr>
              <a:pPr/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CE1868C0-71B0-90C8-EEA9-3BA1628F73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E48FF7B6-FD6E-9E1C-9793-C9B7E2423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7850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15226F-683C-3420-C24A-245BBBA061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F63D1772-B016-482E-C56B-C60E504D1F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023556-7F91-4FA1-90CA-BFA178BFC470}" type="slidenum">
              <a:rPr lang="en-US" altLang="en-US">
                <a:latin typeface="Times New Roman" panose="02020603050405020304" pitchFamily="18" charset="0"/>
              </a:rPr>
              <a:pPr/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D7A65C51-E1F6-189F-97FE-35DF1ABC30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A8EF4FDC-F253-0856-0F6E-689ED2628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015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52215C4-6D81-C32B-40F1-057B4A67F2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6A2F98-B5BE-4A08-9BCD-FFA98CDE72AE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EECA79EE-79D9-B219-6926-DAD10CE7E8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9617E777-8387-456A-1CAF-3399543E14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0113BEF4-C68E-7E62-6375-C0F804CB13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BC175C-D10A-457D-A72F-DBBA5A386B98}" type="slidenum">
              <a:rPr lang="en-US" altLang="en-US">
                <a:latin typeface="Times New Roman" panose="02020603050405020304" pitchFamily="18" charset="0"/>
              </a:rPr>
              <a:pPr/>
              <a:t>31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18B644A8-675D-4A50-F554-EC2FC7B17E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51AFFB8A-F076-45BA-4330-3F799C0FAD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52389F61-75CD-18F2-0A38-F069B2B18A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BEA1D8-4C1F-4306-96ED-FC157721A2C5}" type="slidenum">
              <a:rPr lang="en-US" altLang="en-US">
                <a:latin typeface="Times New Roman" panose="02020603050405020304" pitchFamily="18" charset="0"/>
              </a:rPr>
              <a:pPr/>
              <a:t>32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FBF1882A-1284-5AF2-4496-A44EC08147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0FDC9D92-A30E-6A23-D48F-EEA891061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55B4C076-F9AC-286F-E600-FD5AB6C740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D5A032-FE90-4F11-A2C1-28D4FF11F65E}" type="slidenum">
              <a:rPr lang="en-US" altLang="en-US">
                <a:latin typeface="Times New Roman" panose="02020603050405020304" pitchFamily="18" charset="0"/>
              </a:rPr>
              <a:pPr/>
              <a:t>33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D5F314F3-6597-6BB6-C4CD-7D6A4730A7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D3143F8D-45F7-8D92-8F04-80A904E88A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E7E9E93A-616E-217C-6C35-04085B9041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3D1B25-55CF-4458-A860-B7C42497601E}" type="slidenum">
              <a:rPr lang="en-US" altLang="en-US">
                <a:latin typeface="Times New Roman" panose="02020603050405020304" pitchFamily="18" charset="0"/>
              </a:rPr>
              <a:pPr/>
              <a:t>34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B222BA99-768F-4EBC-BBDF-EDCA010FA6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E6529F38-C200-56DA-8FB8-13239E582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0B0115E3-4038-B419-0695-4AB704C0F7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F75013-ABF8-41F8-BB1B-F1A0D56AC116}" type="slidenum">
              <a:rPr lang="en-US" altLang="en-US">
                <a:latin typeface="Times New Roman" panose="02020603050405020304" pitchFamily="18" charset="0"/>
              </a:rPr>
              <a:pPr/>
              <a:t>35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816695B1-C63B-0AF0-5A3F-A9F866C83F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870D3D33-5101-7FF9-BA5D-46945D75D1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3128CBD4-B279-3CFA-85F3-4E7B245A52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32010ED-893D-42FA-8012-AB4CB024875A}" type="slidenum">
              <a:rPr lang="en-US" altLang="en-US">
                <a:latin typeface="Times New Roman" panose="02020603050405020304" pitchFamily="18" charset="0"/>
              </a:rPr>
              <a:pPr/>
              <a:t>36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24681DB8-57E6-73F4-D61B-10DF277F32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0C8A5A6D-9440-7090-D0B4-6E729DF1E8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3861D449-E7CA-36DF-6777-738F860C1C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3A2A5E7-84AA-4830-AEA7-207EE8096EF8}" type="slidenum">
              <a:rPr lang="en-US" altLang="en-US">
                <a:latin typeface="Times New Roman" panose="02020603050405020304" pitchFamily="18" charset="0"/>
              </a:rPr>
              <a:pPr/>
              <a:t>37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18028086-7736-3065-6F73-E6FD7A4839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78342FDF-4A23-86D1-7568-6894DF87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2A7CD35A-CD97-0544-4D8C-33F46FC7B7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1B9697-0D81-40B2-8415-A927219922A5}" type="slidenum">
              <a:rPr lang="en-US" altLang="en-US">
                <a:latin typeface="Times New Roman" panose="02020603050405020304" pitchFamily="18" charset="0"/>
              </a:rPr>
              <a:pPr/>
              <a:t>38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929B996A-6621-6128-8F9F-B6506518A3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7E6FA58C-7969-FB8A-C2AF-92903B741F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>
            <a:extLst>
              <a:ext uri="{FF2B5EF4-FFF2-40B4-BE49-F238E27FC236}">
                <a16:creationId xmlns:a16="http://schemas.microsoft.com/office/drawing/2014/main" id="{4BA0E307-38B7-F7D4-0BC5-FFBF50F331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5F4874-D844-479B-BF43-7146A336D627}" type="slidenum">
              <a:rPr lang="en-US" altLang="en-US">
                <a:latin typeface="Times New Roman" panose="02020603050405020304" pitchFamily="18" charset="0"/>
              </a:rPr>
              <a:pPr/>
              <a:t>39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2163" name="Rectangle 2">
            <a:extLst>
              <a:ext uri="{FF2B5EF4-FFF2-40B4-BE49-F238E27FC236}">
                <a16:creationId xmlns:a16="http://schemas.microsoft.com/office/drawing/2014/main" id="{F0D8CFF1-2C9C-E162-85BA-DEA3B53E8C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>
            <a:extLst>
              <a:ext uri="{FF2B5EF4-FFF2-40B4-BE49-F238E27FC236}">
                <a16:creationId xmlns:a16="http://schemas.microsoft.com/office/drawing/2014/main" id="{406D9F1A-D3A5-3212-B1FE-2A82C71C97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949368A9-987E-92D6-941C-F2D13276BC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47D3A0-A3FB-4EC6-8DDD-DEFC342C4428}" type="slidenum">
              <a:rPr lang="en-US" altLang="en-US">
                <a:latin typeface="Times New Roman" panose="02020603050405020304" pitchFamily="18" charset="0"/>
              </a:rPr>
              <a:pPr/>
              <a:t>40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C2476D5B-1379-40BC-CB7E-0F6BCB24F0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8313B929-2C8A-94FE-62E1-E5C5CA539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3875484E-AE3A-568A-E34E-0A8FADB9BC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3D5E5A-0A2E-4A05-9750-8107246C6057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CB028388-8A6F-83E4-7043-56E5C99891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15BABE1-A0E0-C233-9ABC-E3174E2A2A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81735959-511D-CA1C-59E9-4D8214DB3B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F859E3-DFA3-4DB3-BEAC-F24C8DBC6F1A}" type="slidenum">
              <a:rPr lang="en-US" altLang="en-US">
                <a:latin typeface="Times New Roman" panose="02020603050405020304" pitchFamily="18" charset="0"/>
              </a:rPr>
              <a:pPr/>
              <a:t>41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513DC14B-648C-225A-07E0-21FBB2BE4C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1177C004-B150-C102-5E5E-B5D882D270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59412981-1113-9981-3951-F090A0EC90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414AE9-ACD9-4302-BD7F-3865DF57E1E0}" type="slidenum">
              <a:rPr lang="en-US" altLang="en-US">
                <a:latin typeface="Times New Roman" panose="02020603050405020304" pitchFamily="18" charset="0"/>
              </a:rPr>
              <a:pPr/>
              <a:t>42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DD773535-B3D1-90EE-7819-305B82408A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E0C4E7D3-06D4-DDB7-E73E-BB38A379A9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>
            <a:extLst>
              <a:ext uri="{FF2B5EF4-FFF2-40B4-BE49-F238E27FC236}">
                <a16:creationId xmlns:a16="http://schemas.microsoft.com/office/drawing/2014/main" id="{99495FB1-1C12-628D-6A04-84096A8DEA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BEE800-FA34-4356-BB20-BE42C94D4935}" type="slidenum">
              <a:rPr lang="en-US" altLang="en-US">
                <a:latin typeface="Times New Roman" panose="02020603050405020304" pitchFamily="18" charset="0"/>
              </a:rPr>
              <a:pPr/>
              <a:t>43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0355" name="Rectangle 2">
            <a:extLst>
              <a:ext uri="{FF2B5EF4-FFF2-40B4-BE49-F238E27FC236}">
                <a16:creationId xmlns:a16="http://schemas.microsoft.com/office/drawing/2014/main" id="{F068CEE6-06F1-9618-0B22-90771D7D3A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>
            <a:extLst>
              <a:ext uri="{FF2B5EF4-FFF2-40B4-BE49-F238E27FC236}">
                <a16:creationId xmlns:a16="http://schemas.microsoft.com/office/drawing/2014/main" id="{A57FFF6A-B779-71F7-D061-0307237026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>
            <a:extLst>
              <a:ext uri="{FF2B5EF4-FFF2-40B4-BE49-F238E27FC236}">
                <a16:creationId xmlns:a16="http://schemas.microsoft.com/office/drawing/2014/main" id="{04952C3C-4A47-3764-64C9-3EE59FBAF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C0C8EC3-AD44-4492-ACB7-5A7809574320}" type="slidenum">
              <a:rPr lang="en-US" altLang="en-US">
                <a:latin typeface="Times New Roman" panose="02020603050405020304" pitchFamily="18" charset="0"/>
              </a:rPr>
              <a:pPr/>
              <a:t>44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403" name="Rectangle 2">
            <a:extLst>
              <a:ext uri="{FF2B5EF4-FFF2-40B4-BE49-F238E27FC236}">
                <a16:creationId xmlns:a16="http://schemas.microsoft.com/office/drawing/2014/main" id="{1B2D54E5-F899-9A57-71CF-A23EA533EE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>
            <a:extLst>
              <a:ext uri="{FF2B5EF4-FFF2-40B4-BE49-F238E27FC236}">
                <a16:creationId xmlns:a16="http://schemas.microsoft.com/office/drawing/2014/main" id="{543E87B1-B48A-D186-4EA1-41AE3532C8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>
            <a:extLst>
              <a:ext uri="{FF2B5EF4-FFF2-40B4-BE49-F238E27FC236}">
                <a16:creationId xmlns:a16="http://schemas.microsoft.com/office/drawing/2014/main" id="{BCA594D4-1CFB-3D11-5D20-BF578F35D6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A537EC-2A61-4903-9D3E-8AE5AEB9BE37}" type="slidenum">
              <a:rPr lang="en-US" altLang="en-US">
                <a:latin typeface="Times New Roman" panose="02020603050405020304" pitchFamily="18" charset="0"/>
              </a:rPr>
              <a:pPr/>
              <a:t>45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4451" name="Rectangle 2">
            <a:extLst>
              <a:ext uri="{FF2B5EF4-FFF2-40B4-BE49-F238E27FC236}">
                <a16:creationId xmlns:a16="http://schemas.microsoft.com/office/drawing/2014/main" id="{C222CD66-C5BC-66E7-408E-9F8299A9A3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>
            <a:extLst>
              <a:ext uri="{FF2B5EF4-FFF2-40B4-BE49-F238E27FC236}">
                <a16:creationId xmlns:a16="http://schemas.microsoft.com/office/drawing/2014/main" id="{30FAC1EF-A2FB-D646-AC7C-A0EA5962AD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>
            <a:extLst>
              <a:ext uri="{FF2B5EF4-FFF2-40B4-BE49-F238E27FC236}">
                <a16:creationId xmlns:a16="http://schemas.microsoft.com/office/drawing/2014/main" id="{30D257A0-C571-6280-21A8-0422020199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A5A3E7-D6E2-42DE-99DB-259E045425C3}" type="slidenum">
              <a:rPr lang="en-US" altLang="en-US">
                <a:latin typeface="Times New Roman" panose="02020603050405020304" pitchFamily="18" charset="0"/>
              </a:rPr>
              <a:pPr/>
              <a:t>46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6499" name="Rectangle 2">
            <a:extLst>
              <a:ext uri="{FF2B5EF4-FFF2-40B4-BE49-F238E27FC236}">
                <a16:creationId xmlns:a16="http://schemas.microsoft.com/office/drawing/2014/main" id="{409F90A9-063B-C9E9-9799-C3B7547589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>
            <a:extLst>
              <a:ext uri="{FF2B5EF4-FFF2-40B4-BE49-F238E27FC236}">
                <a16:creationId xmlns:a16="http://schemas.microsoft.com/office/drawing/2014/main" id="{201D7DF6-125D-28A6-BE5D-168420749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>
            <a:extLst>
              <a:ext uri="{FF2B5EF4-FFF2-40B4-BE49-F238E27FC236}">
                <a16:creationId xmlns:a16="http://schemas.microsoft.com/office/drawing/2014/main" id="{C91BECD1-974E-34B3-7101-30607C9E6E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6B6903D-93A5-416C-96B2-0094AFAF4692}" type="slidenum">
              <a:rPr lang="en-US" altLang="en-US">
                <a:latin typeface="Times New Roman" panose="02020603050405020304" pitchFamily="18" charset="0"/>
              </a:rPr>
              <a:pPr/>
              <a:t>47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8547" name="Rectangle 2">
            <a:extLst>
              <a:ext uri="{FF2B5EF4-FFF2-40B4-BE49-F238E27FC236}">
                <a16:creationId xmlns:a16="http://schemas.microsoft.com/office/drawing/2014/main" id="{4F3D930C-E244-6B84-4DB8-B9E8DAB3AA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>
            <a:extLst>
              <a:ext uri="{FF2B5EF4-FFF2-40B4-BE49-F238E27FC236}">
                <a16:creationId xmlns:a16="http://schemas.microsoft.com/office/drawing/2014/main" id="{4E51846D-A1EC-B197-00B1-C96E4B6380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>
            <a:extLst>
              <a:ext uri="{FF2B5EF4-FFF2-40B4-BE49-F238E27FC236}">
                <a16:creationId xmlns:a16="http://schemas.microsoft.com/office/drawing/2014/main" id="{45A183B5-72BE-79D4-C5CC-A5D302D791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890C2F-5EFE-4D89-A2D8-94E4E863B44B}" type="slidenum">
              <a:rPr lang="en-US" altLang="en-US">
                <a:latin typeface="Times New Roman" panose="02020603050405020304" pitchFamily="18" charset="0"/>
              </a:rPr>
              <a:pPr/>
              <a:t>48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0595" name="Rectangle 2">
            <a:extLst>
              <a:ext uri="{FF2B5EF4-FFF2-40B4-BE49-F238E27FC236}">
                <a16:creationId xmlns:a16="http://schemas.microsoft.com/office/drawing/2014/main" id="{2A6660FD-9D07-FDC8-54C6-E33EF0C7CE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>
            <a:extLst>
              <a:ext uri="{FF2B5EF4-FFF2-40B4-BE49-F238E27FC236}">
                <a16:creationId xmlns:a16="http://schemas.microsoft.com/office/drawing/2014/main" id="{C3BA9FDA-1EED-075F-F64A-02340F6DF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>
            <a:extLst>
              <a:ext uri="{FF2B5EF4-FFF2-40B4-BE49-F238E27FC236}">
                <a16:creationId xmlns:a16="http://schemas.microsoft.com/office/drawing/2014/main" id="{601A3870-5F24-6F3D-F875-0842372641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FC0697-0574-4141-837F-BD8C0E9BFAA2}" type="slidenum">
              <a:rPr lang="en-US" altLang="en-US">
                <a:latin typeface="Times New Roman" panose="02020603050405020304" pitchFamily="18" charset="0"/>
              </a:rPr>
              <a:pPr/>
              <a:t>49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2643" name="Rectangle 2">
            <a:extLst>
              <a:ext uri="{FF2B5EF4-FFF2-40B4-BE49-F238E27FC236}">
                <a16:creationId xmlns:a16="http://schemas.microsoft.com/office/drawing/2014/main" id="{3CC6540B-8DA9-76F2-C89E-F937D1F3D0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>
            <a:extLst>
              <a:ext uri="{FF2B5EF4-FFF2-40B4-BE49-F238E27FC236}">
                <a16:creationId xmlns:a16="http://schemas.microsoft.com/office/drawing/2014/main" id="{51ACD4E6-E7A1-4D17-5CFA-05373D47EC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>
            <a:extLst>
              <a:ext uri="{FF2B5EF4-FFF2-40B4-BE49-F238E27FC236}">
                <a16:creationId xmlns:a16="http://schemas.microsoft.com/office/drawing/2014/main" id="{20CD80D7-999E-F9B2-727A-385CAF0A0F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BBA189-AFA1-4F63-B423-291AA6C78FBB}" type="slidenum">
              <a:rPr lang="en-US" altLang="en-US">
                <a:latin typeface="Times New Roman" panose="02020603050405020304" pitchFamily="18" charset="0"/>
              </a:rPr>
              <a:pPr/>
              <a:t>50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4691" name="Rectangle 2">
            <a:extLst>
              <a:ext uri="{FF2B5EF4-FFF2-40B4-BE49-F238E27FC236}">
                <a16:creationId xmlns:a16="http://schemas.microsoft.com/office/drawing/2014/main" id="{278095C7-A154-C03B-48A1-EEFD496CAD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>
            <a:extLst>
              <a:ext uri="{FF2B5EF4-FFF2-40B4-BE49-F238E27FC236}">
                <a16:creationId xmlns:a16="http://schemas.microsoft.com/office/drawing/2014/main" id="{D885DA62-D9C4-DA23-C530-D79D1C5BEF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0D0DFEB3-A69E-A8CC-5469-C43EA34799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C0C079-D6EE-4003-8120-33EA1A7E2D51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A20A2D9-2F25-E064-4002-27F32CDE82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95610CB-F0E8-563B-02AB-50CE57FEA5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>
            <a:extLst>
              <a:ext uri="{FF2B5EF4-FFF2-40B4-BE49-F238E27FC236}">
                <a16:creationId xmlns:a16="http://schemas.microsoft.com/office/drawing/2014/main" id="{99797457-A522-DF12-1A38-F7E5584CC2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0C1C217-0422-48C8-9A07-79E50729CB46}" type="slidenum">
              <a:rPr lang="en-US" altLang="en-US">
                <a:latin typeface="Times New Roman" panose="02020603050405020304" pitchFamily="18" charset="0"/>
              </a:rPr>
              <a:pPr/>
              <a:t>51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6739" name="Rectangle 2">
            <a:extLst>
              <a:ext uri="{FF2B5EF4-FFF2-40B4-BE49-F238E27FC236}">
                <a16:creationId xmlns:a16="http://schemas.microsoft.com/office/drawing/2014/main" id="{91BA6512-8F71-BB60-E79A-84CE1C654C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>
            <a:extLst>
              <a:ext uri="{FF2B5EF4-FFF2-40B4-BE49-F238E27FC236}">
                <a16:creationId xmlns:a16="http://schemas.microsoft.com/office/drawing/2014/main" id="{892002A7-144A-63AA-8816-AFF775FE9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>
            <a:extLst>
              <a:ext uri="{FF2B5EF4-FFF2-40B4-BE49-F238E27FC236}">
                <a16:creationId xmlns:a16="http://schemas.microsoft.com/office/drawing/2014/main" id="{FF486D35-0DBC-70C9-E8C3-65DC2629BF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D91C15-7B35-4CC0-9568-834FB882DE82}" type="slidenum">
              <a:rPr lang="en-US" altLang="en-US">
                <a:latin typeface="Times New Roman" panose="02020603050405020304" pitchFamily="18" charset="0"/>
              </a:rPr>
              <a:pPr/>
              <a:t>52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8787" name="Rectangle 2">
            <a:extLst>
              <a:ext uri="{FF2B5EF4-FFF2-40B4-BE49-F238E27FC236}">
                <a16:creationId xmlns:a16="http://schemas.microsoft.com/office/drawing/2014/main" id="{B6EA3704-47B4-8983-DFBC-8A615B8A0F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>
            <a:extLst>
              <a:ext uri="{FF2B5EF4-FFF2-40B4-BE49-F238E27FC236}">
                <a16:creationId xmlns:a16="http://schemas.microsoft.com/office/drawing/2014/main" id="{CF90E14D-41CA-27BC-99A3-E0FE027CD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>
            <a:extLst>
              <a:ext uri="{FF2B5EF4-FFF2-40B4-BE49-F238E27FC236}">
                <a16:creationId xmlns:a16="http://schemas.microsoft.com/office/drawing/2014/main" id="{6A50A9E4-8CA2-F9A0-A5CA-3100ABAF99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23DFF6-F1AA-49DA-9CD7-C292D09699BD}" type="slidenum">
              <a:rPr lang="en-US" altLang="en-US">
                <a:latin typeface="Times New Roman" panose="02020603050405020304" pitchFamily="18" charset="0"/>
              </a:rPr>
              <a:pPr/>
              <a:t>53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0835" name="Rectangle 2">
            <a:extLst>
              <a:ext uri="{FF2B5EF4-FFF2-40B4-BE49-F238E27FC236}">
                <a16:creationId xmlns:a16="http://schemas.microsoft.com/office/drawing/2014/main" id="{C4509BA6-6E69-3AC2-9A95-1D168617EB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>
            <a:extLst>
              <a:ext uri="{FF2B5EF4-FFF2-40B4-BE49-F238E27FC236}">
                <a16:creationId xmlns:a16="http://schemas.microsoft.com/office/drawing/2014/main" id="{78F4B93F-58FF-F81B-DB6E-8EB6A820D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070E599D-42B6-DB17-30E5-88B2510FD3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800391-6389-4129-B0F6-F3CB3C9616B3}" type="slidenum">
              <a:rPr lang="en-US" altLang="en-US">
                <a:latin typeface="Times New Roman" panose="02020603050405020304" pitchFamily="18" charset="0"/>
              </a:rPr>
              <a:pPr/>
              <a:t>54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2883" name="Rectangle 2">
            <a:extLst>
              <a:ext uri="{FF2B5EF4-FFF2-40B4-BE49-F238E27FC236}">
                <a16:creationId xmlns:a16="http://schemas.microsoft.com/office/drawing/2014/main" id="{74B21E4C-B9E0-A97E-29D1-739865F25D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>
            <a:extLst>
              <a:ext uri="{FF2B5EF4-FFF2-40B4-BE49-F238E27FC236}">
                <a16:creationId xmlns:a16="http://schemas.microsoft.com/office/drawing/2014/main" id="{2B2E8FC7-E9DE-B52E-87C8-BD8C8F770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>
            <a:extLst>
              <a:ext uri="{FF2B5EF4-FFF2-40B4-BE49-F238E27FC236}">
                <a16:creationId xmlns:a16="http://schemas.microsoft.com/office/drawing/2014/main" id="{9BA86B6E-A80B-2F0B-A64C-2A790D69A2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84E144-3497-4370-BD2D-4B4620755945}" type="slidenum">
              <a:rPr lang="en-US" altLang="en-US">
                <a:latin typeface="Times New Roman" panose="02020603050405020304" pitchFamily="18" charset="0"/>
              </a:rPr>
              <a:pPr/>
              <a:t>55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4931" name="Rectangle 2">
            <a:extLst>
              <a:ext uri="{FF2B5EF4-FFF2-40B4-BE49-F238E27FC236}">
                <a16:creationId xmlns:a16="http://schemas.microsoft.com/office/drawing/2014/main" id="{5885BE25-E57A-281C-CEE1-D9E199B452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>
            <a:extLst>
              <a:ext uri="{FF2B5EF4-FFF2-40B4-BE49-F238E27FC236}">
                <a16:creationId xmlns:a16="http://schemas.microsoft.com/office/drawing/2014/main" id="{371E90D0-216F-2196-72ED-41859F758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>
            <a:extLst>
              <a:ext uri="{FF2B5EF4-FFF2-40B4-BE49-F238E27FC236}">
                <a16:creationId xmlns:a16="http://schemas.microsoft.com/office/drawing/2014/main" id="{3E3D93B6-4085-8396-7103-201C755453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B0A09E-1DB9-4765-8F8D-819A8105BB0B}" type="slidenum">
              <a:rPr lang="en-US" altLang="en-US">
                <a:latin typeface="Times New Roman" panose="02020603050405020304" pitchFamily="18" charset="0"/>
              </a:rPr>
              <a:pPr/>
              <a:t>56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6979" name="Rectangle 2">
            <a:extLst>
              <a:ext uri="{FF2B5EF4-FFF2-40B4-BE49-F238E27FC236}">
                <a16:creationId xmlns:a16="http://schemas.microsoft.com/office/drawing/2014/main" id="{E034E231-70D3-E4EF-3BA2-DC4A2C547F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>
            <a:extLst>
              <a:ext uri="{FF2B5EF4-FFF2-40B4-BE49-F238E27FC236}">
                <a16:creationId xmlns:a16="http://schemas.microsoft.com/office/drawing/2014/main" id="{00E11189-D49D-3FE8-3910-009EA7320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>
            <a:extLst>
              <a:ext uri="{FF2B5EF4-FFF2-40B4-BE49-F238E27FC236}">
                <a16:creationId xmlns:a16="http://schemas.microsoft.com/office/drawing/2014/main" id="{09ADDC12-0243-DF52-4D66-BBBA82C558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4A25D47-FB58-49F1-8609-DD5A21FA7705}" type="slidenum">
              <a:rPr lang="en-US" altLang="en-US">
                <a:latin typeface="Times New Roman" panose="02020603050405020304" pitchFamily="18" charset="0"/>
              </a:rPr>
              <a:pPr/>
              <a:t>57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9027" name="Rectangle 2">
            <a:extLst>
              <a:ext uri="{FF2B5EF4-FFF2-40B4-BE49-F238E27FC236}">
                <a16:creationId xmlns:a16="http://schemas.microsoft.com/office/drawing/2014/main" id="{CEC93A93-0CF7-21EF-0BCC-E4112B65B2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>
            <a:extLst>
              <a:ext uri="{FF2B5EF4-FFF2-40B4-BE49-F238E27FC236}">
                <a16:creationId xmlns:a16="http://schemas.microsoft.com/office/drawing/2014/main" id="{B8AAEFCD-309A-056C-545E-16F01AD76B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>
            <a:extLst>
              <a:ext uri="{FF2B5EF4-FFF2-40B4-BE49-F238E27FC236}">
                <a16:creationId xmlns:a16="http://schemas.microsoft.com/office/drawing/2014/main" id="{9F27BC32-336F-B0BE-5F2D-9F358E7039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318618-9DB7-4771-A4AC-270F1AE615CF}" type="slidenum">
              <a:rPr lang="en-US" altLang="en-US">
                <a:latin typeface="Times New Roman" panose="02020603050405020304" pitchFamily="18" charset="0"/>
              </a:rPr>
              <a:pPr/>
              <a:t>58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1075" name="Rectangle 2">
            <a:extLst>
              <a:ext uri="{FF2B5EF4-FFF2-40B4-BE49-F238E27FC236}">
                <a16:creationId xmlns:a16="http://schemas.microsoft.com/office/drawing/2014/main" id="{20361AE3-11AC-EF95-F025-51F15B2042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>
            <a:extLst>
              <a:ext uri="{FF2B5EF4-FFF2-40B4-BE49-F238E27FC236}">
                <a16:creationId xmlns:a16="http://schemas.microsoft.com/office/drawing/2014/main" id="{3C60F4AA-ED02-BCC3-D641-AFC6306C3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>
            <a:extLst>
              <a:ext uri="{FF2B5EF4-FFF2-40B4-BE49-F238E27FC236}">
                <a16:creationId xmlns:a16="http://schemas.microsoft.com/office/drawing/2014/main" id="{1ED664E2-2F93-DECD-27FC-3EA15C6198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C64201-2FAB-4CC4-A35A-8DD0927F828D}" type="slidenum">
              <a:rPr lang="en-US" altLang="en-US">
                <a:latin typeface="Times New Roman" panose="02020603050405020304" pitchFamily="18" charset="0"/>
              </a:rPr>
              <a:pPr/>
              <a:t>59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3123" name="Rectangle 2">
            <a:extLst>
              <a:ext uri="{FF2B5EF4-FFF2-40B4-BE49-F238E27FC236}">
                <a16:creationId xmlns:a16="http://schemas.microsoft.com/office/drawing/2014/main" id="{CF9A0406-F648-F05D-8A0C-EF869CCDAC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>
            <a:extLst>
              <a:ext uri="{FF2B5EF4-FFF2-40B4-BE49-F238E27FC236}">
                <a16:creationId xmlns:a16="http://schemas.microsoft.com/office/drawing/2014/main" id="{3C076BF7-9236-0ABF-4EA8-75C02EBCC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62E4590-8AA4-52A7-CF30-21691EDA45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6DEBCB-314B-4FCC-B876-E3DA7DF14924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1EF5D00-D8E2-20B0-3029-1419776A8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58B3663-6009-25A6-C089-A5B1E3999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11AC62B-98A7-008A-998A-3CBE3B2B7A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D714AE-CAA4-49AA-B51E-2030D5A60BC3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79FB264-6C74-3B76-9A9A-0DC5C4587E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EEF4E9E3-618F-C0AA-DBC9-BEFA35FC1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E4F6762-90F5-4511-54D7-1AD5582407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B8C6F8-86C5-4097-B46D-E76E7ED7C44F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1268BC22-725E-D0D8-430A-0AE6303EC4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4F846E68-00EA-B5D1-EFA0-FCFAEB31AA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827ED5D3-BD38-9C77-D977-240BE051C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13C695-C0BB-46CA-A138-94094B0FD5BB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6D2F53D-08B9-03B8-8DBB-6DB2D1A0F2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D271FFC-E6CB-3EF8-0167-5FABFF397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4C67FEB8-36D3-4CC5-9713-36EE82A172D2}"/>
              </a:ext>
            </a:extLst>
          </p:cNvPr>
          <p:cNvSpPr/>
          <p:nvPr userDrawn="1"/>
        </p:nvSpPr>
        <p:spPr>
          <a:xfrm>
            <a:off x="669958" y="4681829"/>
            <a:ext cx="21921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CN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香港中文大学（深圳）数据科学院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zh-TW" sz="1000" kern="100" dirty="0">
                <a:solidFill>
                  <a:schemeClr val="bg1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CUHK-SZ School of Data Science</a:t>
            </a:r>
            <a:endParaRPr lang="zh-TW" altLang="zh-TW" sz="1000" kern="100" dirty="0">
              <a:solidFill>
                <a:schemeClr val="bg1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ata_structure" TargetMode="External"/><Relationship Id="rId7" Type="http://schemas.openxmlformats.org/officeDocument/2006/relationships/hyperlink" Target="https://en.wikipedia.org/wiki/Directory_(computing)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Computer_file" TargetMode="External"/><Relationship Id="rId5" Type="http://schemas.openxmlformats.org/officeDocument/2006/relationships/hyperlink" Target="https://en.wikipedia.org/wiki/File_system" TargetMode="External"/><Relationship Id="rId4" Type="http://schemas.openxmlformats.org/officeDocument/2006/relationships/hyperlink" Target="https://en.wikipedia.org/wiki/Unix_filesystem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003" y="826534"/>
            <a:ext cx="8547653" cy="1307066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6032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Advanced Operating Systems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CN" sz="2400" dirty="0"/>
              <a:t>Data </a:t>
            </a:r>
            <a:r>
              <a:rPr lang="en-US" altLang="zh-TW" sz="2400" dirty="0"/>
              <a:t>Science</a:t>
            </a:r>
          </a:p>
          <a:p>
            <a:r>
              <a:rPr lang="en-US" altLang="zh-TW" sz="2400" dirty="0"/>
              <a:t>Chinese University of Hong Kong, Shenzhen</a:t>
            </a:r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FA46B27-9C1B-7628-C197-AE9A465D6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0223" y="108349"/>
            <a:ext cx="775546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NFS Characteristics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0442388-A3DF-91B0-5C24-794707D892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332" y="844153"/>
            <a:ext cx="7755467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Volume-level access</a:t>
            </a:r>
          </a:p>
          <a:p>
            <a:pPr eaLnBrk="1" hangingPunct="1"/>
            <a:r>
              <a:rPr lang="en-US" altLang="en-US" sz="2000" dirty="0"/>
              <a:t>RPC-based (uses XDR)</a:t>
            </a:r>
          </a:p>
          <a:p>
            <a:pPr eaLnBrk="1" hangingPunct="1"/>
            <a:r>
              <a:rPr lang="en-US" altLang="en-US" sz="2000" dirty="0"/>
              <a:t>Stateless remote file access</a:t>
            </a:r>
          </a:p>
          <a:p>
            <a:pPr eaLnBrk="1" hangingPunct="1"/>
            <a:r>
              <a:rPr lang="en-US" altLang="en-US" sz="2000" dirty="0"/>
              <a:t>Location (not name) transparent</a:t>
            </a:r>
          </a:p>
          <a:p>
            <a:pPr eaLnBrk="1" hangingPunct="1"/>
            <a:r>
              <a:rPr lang="en-US" altLang="en-US" sz="2000" dirty="0"/>
              <a:t>Implementation for many systems</a:t>
            </a:r>
          </a:p>
          <a:p>
            <a:pPr lvl="1" eaLnBrk="1" hangingPunct="1"/>
            <a:r>
              <a:rPr lang="en-US" altLang="en-US" sz="2000" dirty="0"/>
              <a:t>All interoperate, even non-Unix ones</a:t>
            </a:r>
          </a:p>
          <a:p>
            <a:pPr eaLnBrk="1" hangingPunct="1"/>
            <a:r>
              <a:rPr lang="en-US" altLang="en-US" sz="2000" dirty="0"/>
              <a:t>Currently based on VFS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AE56A34-8A93-2925-93BB-D42A5AD103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3B63A63-19DE-AC9A-1605-ACF726723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VFS/Vnode Review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E70A039-5CC6-2AE7-DA01-4BB9CE3E7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2" y="810287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VFS—Virtual File System</a:t>
            </a:r>
          </a:p>
          <a:p>
            <a:pPr lvl="1" eaLnBrk="1" hangingPunct="1"/>
            <a:r>
              <a:rPr lang="en-US" altLang="en-US" sz="2000" dirty="0"/>
              <a:t>Common interface allowing multiple file system implementations on one system</a:t>
            </a:r>
          </a:p>
          <a:p>
            <a:pPr lvl="1" eaLnBrk="1" hangingPunct="1"/>
            <a:r>
              <a:rPr lang="en-US" altLang="en-US" sz="2000" dirty="0"/>
              <a:t>Plugged in below user level</a:t>
            </a:r>
          </a:p>
          <a:p>
            <a:pPr eaLnBrk="1" hangingPunct="1"/>
            <a:r>
              <a:rPr lang="en-US" altLang="en-US" sz="2000" dirty="0"/>
              <a:t>Files represented by v-nodes (virtual nodes) </a:t>
            </a:r>
          </a:p>
          <a:p>
            <a:pPr lvl="1"/>
            <a:r>
              <a:rPr lang="en-US" altLang="zh-CN" sz="2000" b="0" i="0" dirty="0">
                <a:solidFill>
                  <a:srgbClr val="1B1E24"/>
                </a:solidFill>
                <a:effectLst/>
              </a:rPr>
              <a:t>A v-node is a name for an entry in a client-side registry of server connection information</a:t>
            </a:r>
            <a:endParaRPr lang="en-US" altLang="en-US" sz="200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B11ABA4-8AA6-9DE6-9052-E636523CB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7">
            <a:extLst>
              <a:ext uri="{FF2B5EF4-FFF2-40B4-BE49-F238E27FC236}">
                <a16:creationId xmlns:a16="http://schemas.microsoft.com/office/drawing/2014/main" id="{DE1A2051-38FE-21A6-C73D-06B70E5B9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624666"/>
            <a:ext cx="2514600" cy="1200150"/>
          </a:xfrm>
          <a:prstGeom prst="triangle">
            <a:avLst>
              <a:gd name="adj" fmla="val 50000"/>
            </a:avLst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35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25B4515-D2AF-FD26-D9D0-315020C54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0533" y="108349"/>
            <a:ext cx="77951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NFS Diagram</a:t>
            </a:r>
          </a:p>
        </p:txBody>
      </p:sp>
      <p:sp>
        <p:nvSpPr>
          <p:cNvPr id="27652" name="Oval 6">
            <a:extLst>
              <a:ext uri="{FF2B5EF4-FFF2-40B4-BE49-F238E27FC236}">
                <a16:creationId xmlns:a16="http://schemas.microsoft.com/office/drawing/2014/main" id="{D5CDCA49-E7E2-699C-2F39-37899CC9C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424516"/>
            <a:ext cx="914400" cy="914400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 dirty="0"/>
              <a:t>NFS </a:t>
            </a:r>
          </a:p>
          <a:p>
            <a:pPr algn="ctr"/>
            <a:r>
              <a:rPr lang="en-US" altLang="en-US" sz="1350" dirty="0"/>
              <a:t>Client</a:t>
            </a:r>
          </a:p>
        </p:txBody>
      </p:sp>
      <p:sp>
        <p:nvSpPr>
          <p:cNvPr id="27653" name="Oval 8">
            <a:extLst>
              <a:ext uri="{FF2B5EF4-FFF2-40B4-BE49-F238E27FC236}">
                <a16:creationId xmlns:a16="http://schemas.microsoft.com/office/drawing/2014/main" id="{8017F567-3782-1F66-385B-B0EAAFB92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550" y="1424516"/>
            <a:ext cx="914400" cy="9144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NFS </a:t>
            </a:r>
          </a:p>
          <a:p>
            <a:pPr algn="ctr"/>
            <a:r>
              <a:rPr lang="en-US" altLang="en-US" sz="1350"/>
              <a:t>Server</a:t>
            </a:r>
          </a:p>
        </p:txBody>
      </p:sp>
      <p:sp>
        <p:nvSpPr>
          <p:cNvPr id="27654" name="Text Box 9">
            <a:extLst>
              <a:ext uri="{FF2B5EF4-FFF2-40B4-BE49-F238E27FC236}">
                <a16:creationId xmlns:a16="http://schemas.microsoft.com/office/drawing/2014/main" id="{328F3538-ACA4-5426-C676-C6D75E8FB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63982"/>
            <a:ext cx="5212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/>
              <a:t>/tmp</a:t>
            </a:r>
          </a:p>
        </p:txBody>
      </p:sp>
      <p:sp>
        <p:nvSpPr>
          <p:cNvPr id="27655" name="Text Box 10">
            <a:extLst>
              <a:ext uri="{FF2B5EF4-FFF2-40B4-BE49-F238E27FC236}">
                <a16:creationId xmlns:a16="http://schemas.microsoft.com/office/drawing/2014/main" id="{172CFA0B-924C-D21C-312F-9C40266B2C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5594" y="2366301"/>
            <a:ext cx="23275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/>
              <a:t>/</a:t>
            </a:r>
          </a:p>
        </p:txBody>
      </p:sp>
      <p:sp>
        <p:nvSpPr>
          <p:cNvPr id="27656" name="Text Box 11">
            <a:extLst>
              <a:ext uri="{FF2B5EF4-FFF2-40B4-BE49-F238E27FC236}">
                <a16:creationId xmlns:a16="http://schemas.microsoft.com/office/drawing/2014/main" id="{E820BABF-D210-2915-8BA3-578C1D070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43250" y="2863982"/>
            <a:ext cx="52129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/>
              <a:t>/mnt</a:t>
            </a:r>
          </a:p>
        </p:txBody>
      </p:sp>
      <p:sp>
        <p:nvSpPr>
          <p:cNvPr id="27657" name="Text Box 12">
            <a:extLst>
              <a:ext uri="{FF2B5EF4-FFF2-40B4-BE49-F238E27FC236}">
                <a16:creationId xmlns:a16="http://schemas.microsoft.com/office/drawing/2014/main" id="{FF22E4E7-022E-E042-DD2E-E7E0B254B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435482"/>
            <a:ext cx="27122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/>
              <a:t>x</a:t>
            </a:r>
          </a:p>
        </p:txBody>
      </p:sp>
      <p:sp>
        <p:nvSpPr>
          <p:cNvPr id="27658" name="Text Box 13">
            <a:extLst>
              <a:ext uri="{FF2B5EF4-FFF2-40B4-BE49-F238E27FC236}">
                <a16:creationId xmlns:a16="http://schemas.microsoft.com/office/drawing/2014/main" id="{743093B1-1976-9E7D-7074-42981EE35C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6563" y="3435482"/>
            <a:ext cx="27122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/>
              <a:t>y</a:t>
            </a:r>
          </a:p>
        </p:txBody>
      </p:sp>
      <p:sp>
        <p:nvSpPr>
          <p:cNvPr id="27659" name="Line 14">
            <a:extLst>
              <a:ext uri="{FF2B5EF4-FFF2-40B4-BE49-F238E27FC236}">
                <a16:creationId xmlns:a16="http://schemas.microsoft.com/office/drawing/2014/main" id="{7235FC92-E7A5-AC20-FC7F-B52948061D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2156" y="3139016"/>
            <a:ext cx="34290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7660" name="Line 15">
            <a:extLst>
              <a:ext uri="{FF2B5EF4-FFF2-40B4-BE49-F238E27FC236}">
                <a16:creationId xmlns:a16="http://schemas.microsoft.com/office/drawing/2014/main" id="{F2B55DA5-E883-CCFA-8533-5999C52632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2567516"/>
            <a:ext cx="34290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7661" name="Line 16">
            <a:extLst>
              <a:ext uri="{FF2B5EF4-FFF2-40B4-BE49-F238E27FC236}">
                <a16:creationId xmlns:a16="http://schemas.microsoft.com/office/drawing/2014/main" id="{0271C212-F4B7-F576-7C66-B3A96B767D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6050" y="3139016"/>
            <a:ext cx="34290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7662" name="Line 17">
            <a:extLst>
              <a:ext uri="{FF2B5EF4-FFF2-40B4-BE49-F238E27FC236}">
                <a16:creationId xmlns:a16="http://schemas.microsoft.com/office/drawing/2014/main" id="{D295DE45-4443-DFCB-1782-4DEFEBAB4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28950" y="2567516"/>
            <a:ext cx="34290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7663" name="Text Box 18">
            <a:extLst>
              <a:ext uri="{FF2B5EF4-FFF2-40B4-BE49-F238E27FC236}">
                <a16:creationId xmlns:a16="http://schemas.microsoft.com/office/drawing/2014/main" id="{F506550D-9889-8665-4B76-9DC7858CC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1" y="2863982"/>
            <a:ext cx="66556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/>
              <a:t>/home</a:t>
            </a:r>
          </a:p>
        </p:txBody>
      </p:sp>
      <p:sp>
        <p:nvSpPr>
          <p:cNvPr id="27664" name="Text Box 19">
            <a:extLst>
              <a:ext uri="{FF2B5EF4-FFF2-40B4-BE49-F238E27FC236}">
                <a16:creationId xmlns:a16="http://schemas.microsoft.com/office/drawing/2014/main" id="{F857E46A-C857-5673-466D-3C6AEE99C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7406" y="2366301"/>
            <a:ext cx="23275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/>
              <a:t>/</a:t>
            </a:r>
          </a:p>
        </p:txBody>
      </p:sp>
      <p:sp>
        <p:nvSpPr>
          <p:cNvPr id="27665" name="Text Box 20">
            <a:extLst>
              <a:ext uri="{FF2B5EF4-FFF2-40B4-BE49-F238E27FC236}">
                <a16:creationId xmlns:a16="http://schemas.microsoft.com/office/drawing/2014/main" id="{F31D94FA-2CF6-C6A1-647E-A0C0B9471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5063" y="2863982"/>
            <a:ext cx="46358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/>
              <a:t>/bin</a:t>
            </a:r>
          </a:p>
        </p:txBody>
      </p:sp>
      <p:sp>
        <p:nvSpPr>
          <p:cNvPr id="27666" name="Text Box 21">
            <a:extLst>
              <a:ext uri="{FF2B5EF4-FFF2-40B4-BE49-F238E27FC236}">
                <a16:creationId xmlns:a16="http://schemas.microsoft.com/office/drawing/2014/main" id="{52DAE813-495A-9E1A-98D4-D3E26B67EC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613" y="3435482"/>
            <a:ext cx="42511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/>
              <a:t>foo</a:t>
            </a:r>
          </a:p>
        </p:txBody>
      </p:sp>
      <p:sp>
        <p:nvSpPr>
          <p:cNvPr id="27667" name="Text Box 22">
            <a:extLst>
              <a:ext uri="{FF2B5EF4-FFF2-40B4-BE49-F238E27FC236}">
                <a16:creationId xmlns:a16="http://schemas.microsoft.com/office/drawing/2014/main" id="{7F447071-CBD6-C2A1-F425-851A1F362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375" y="3435482"/>
            <a:ext cx="43473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50"/>
              <a:t>bar</a:t>
            </a:r>
          </a:p>
        </p:txBody>
      </p:sp>
      <p:sp>
        <p:nvSpPr>
          <p:cNvPr id="27668" name="Line 23">
            <a:extLst>
              <a:ext uri="{FF2B5EF4-FFF2-40B4-BE49-F238E27FC236}">
                <a16:creationId xmlns:a16="http://schemas.microsoft.com/office/drawing/2014/main" id="{8194321E-2E8D-C9ED-2B84-7AF4454B6B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83969" y="3139016"/>
            <a:ext cx="34290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7669" name="Line 24">
            <a:extLst>
              <a:ext uri="{FF2B5EF4-FFF2-40B4-BE49-F238E27FC236}">
                <a16:creationId xmlns:a16="http://schemas.microsoft.com/office/drawing/2014/main" id="{B47AA0F5-E25A-E8A3-002A-B6A13293F4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6413" y="2567516"/>
            <a:ext cx="34290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7670" name="Line 25">
            <a:extLst>
              <a:ext uri="{FF2B5EF4-FFF2-40B4-BE49-F238E27FC236}">
                <a16:creationId xmlns:a16="http://schemas.microsoft.com/office/drawing/2014/main" id="{C695B8B3-C9F4-698B-E1C7-05E91276D97B}"/>
              </a:ext>
            </a:extLst>
          </p:cNvPr>
          <p:cNvSpPr>
            <a:spLocks noChangeShapeType="1"/>
          </p:cNvSpPr>
          <p:nvPr/>
        </p:nvSpPr>
        <p:spPr bwMode="auto">
          <a:xfrm>
            <a:off x="5757863" y="3139016"/>
            <a:ext cx="34290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7671" name="Line 26">
            <a:extLst>
              <a:ext uri="{FF2B5EF4-FFF2-40B4-BE49-F238E27FC236}">
                <a16:creationId xmlns:a16="http://schemas.microsoft.com/office/drawing/2014/main" id="{999C9102-B960-E53B-43AA-DD6DF17E6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0763" y="2567516"/>
            <a:ext cx="342900" cy="342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7672" name="Freeform 28">
            <a:extLst>
              <a:ext uri="{FF2B5EF4-FFF2-40B4-BE49-F238E27FC236}">
                <a16:creationId xmlns:a16="http://schemas.microsoft.com/office/drawing/2014/main" id="{736BB338-11CA-E18F-9AEA-0DDA48DA6099}"/>
              </a:ext>
            </a:extLst>
          </p:cNvPr>
          <p:cNvSpPr>
            <a:spLocks/>
          </p:cNvSpPr>
          <p:nvPr/>
        </p:nvSpPr>
        <p:spPr bwMode="auto">
          <a:xfrm>
            <a:off x="3429000" y="2281766"/>
            <a:ext cx="2171700" cy="1095375"/>
          </a:xfrm>
          <a:custGeom>
            <a:avLst/>
            <a:gdLst>
              <a:gd name="T0" fmla="*/ 0 w 1824"/>
              <a:gd name="T1" fmla="*/ 2147483646 h 920"/>
              <a:gd name="T2" fmla="*/ 2147483646 w 1824"/>
              <a:gd name="T3" fmla="*/ 2147483646 h 920"/>
              <a:gd name="T4" fmla="*/ 2147483646 w 1824"/>
              <a:gd name="T5" fmla="*/ 2147483646 h 920"/>
              <a:gd name="T6" fmla="*/ 2147483646 w 1824"/>
              <a:gd name="T7" fmla="*/ 2147483646 h 920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920"/>
              <a:gd name="T14" fmla="*/ 1824 w 1824"/>
              <a:gd name="T15" fmla="*/ 920 h 9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920">
                <a:moveTo>
                  <a:pt x="0" y="720"/>
                </a:moveTo>
                <a:cubicBezTo>
                  <a:pt x="72" y="820"/>
                  <a:pt x="144" y="920"/>
                  <a:pt x="384" y="816"/>
                </a:cubicBezTo>
                <a:cubicBezTo>
                  <a:pt x="624" y="712"/>
                  <a:pt x="1200" y="192"/>
                  <a:pt x="1440" y="96"/>
                </a:cubicBezTo>
                <a:cubicBezTo>
                  <a:pt x="1680" y="0"/>
                  <a:pt x="1752" y="120"/>
                  <a:pt x="1824" y="24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5BF1961-EA48-322C-21D5-2B5C2A7896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AF5E077-CB98-7A92-40B2-60915A8C0A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NFS File Handles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F0A5786-D829-C1E0-0241-83DF617525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On clients, files are represented by v-nodes</a:t>
            </a:r>
          </a:p>
          <a:p>
            <a:pPr eaLnBrk="1" hangingPunct="1"/>
            <a:r>
              <a:rPr lang="en-US" altLang="en-US" sz="2000" dirty="0"/>
              <a:t>The client internally represents remote files as handles</a:t>
            </a:r>
          </a:p>
          <a:p>
            <a:pPr eaLnBrk="1" hangingPunct="1"/>
            <a:r>
              <a:rPr lang="en-US" altLang="en-US" sz="2000" dirty="0"/>
              <a:t>Opaque to client</a:t>
            </a:r>
          </a:p>
          <a:p>
            <a:pPr lvl="1" eaLnBrk="1" hangingPunct="1"/>
            <a:r>
              <a:rPr lang="en-US" altLang="en-US" sz="2000" dirty="0"/>
              <a:t>But meaningful to server</a:t>
            </a:r>
          </a:p>
          <a:p>
            <a:pPr eaLnBrk="1" hangingPunct="1"/>
            <a:r>
              <a:rPr lang="en-US" altLang="en-US" sz="2000" dirty="0"/>
              <a:t>To name remote file, provide handle to server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8071FD6-17E6-3F48-22D4-6C51A892ED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2032613-70DC-7839-CA0D-78B661E18B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NFS Handle Diagram</a:t>
            </a:r>
          </a:p>
        </p:txBody>
      </p:sp>
      <p:sp>
        <p:nvSpPr>
          <p:cNvPr id="31747" name="Text Box 4">
            <a:extLst>
              <a:ext uri="{FF2B5EF4-FFF2-40B4-BE49-F238E27FC236}">
                <a16:creationId xmlns:a16="http://schemas.microsoft.com/office/drawing/2014/main" id="{E9126956-B564-319D-F02E-3470C3CEE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1" y="2057400"/>
            <a:ext cx="1327547" cy="30008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file descriptor</a:t>
            </a:r>
          </a:p>
        </p:txBody>
      </p:sp>
      <p:sp>
        <p:nvSpPr>
          <p:cNvPr id="31748" name="Text Box 5">
            <a:extLst>
              <a:ext uri="{FF2B5EF4-FFF2-40B4-BE49-F238E27FC236}">
                <a16:creationId xmlns:a16="http://schemas.microsoft.com/office/drawing/2014/main" id="{F35C9E16-FEE4-413E-04D7-FA24AD383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147" y="2746772"/>
            <a:ext cx="1314450" cy="300082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vnode</a:t>
            </a:r>
          </a:p>
        </p:txBody>
      </p:sp>
      <p:sp>
        <p:nvSpPr>
          <p:cNvPr id="31749" name="Text Box 6">
            <a:extLst>
              <a:ext uri="{FF2B5EF4-FFF2-40B4-BE49-F238E27FC236}">
                <a16:creationId xmlns:a16="http://schemas.microsoft.com/office/drawing/2014/main" id="{613ADAE6-8112-454B-CE30-3F2C845BC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147" y="3432572"/>
            <a:ext cx="1314450" cy="300082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handle</a:t>
            </a:r>
          </a:p>
        </p:txBody>
      </p:sp>
      <p:sp>
        <p:nvSpPr>
          <p:cNvPr id="31750" name="Text Box 7">
            <a:extLst>
              <a:ext uri="{FF2B5EF4-FFF2-40B4-BE49-F238E27FC236}">
                <a16:creationId xmlns:a16="http://schemas.microsoft.com/office/drawing/2014/main" id="{C3920D2F-7D74-388F-3427-63F5BE75E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3432572"/>
            <a:ext cx="1257300" cy="30008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inode</a:t>
            </a:r>
          </a:p>
        </p:txBody>
      </p:sp>
      <p:sp>
        <p:nvSpPr>
          <p:cNvPr id="31751" name="Text Box 8">
            <a:extLst>
              <a:ext uri="{FF2B5EF4-FFF2-40B4-BE49-F238E27FC236}">
                <a16:creationId xmlns:a16="http://schemas.microsoft.com/office/drawing/2014/main" id="{D59DA373-3511-1225-61C1-A5830172F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2746772"/>
            <a:ext cx="1257300" cy="300082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vnode</a:t>
            </a:r>
          </a:p>
        </p:txBody>
      </p:sp>
      <p:sp>
        <p:nvSpPr>
          <p:cNvPr id="31752" name="Text Box 9">
            <a:extLst>
              <a:ext uri="{FF2B5EF4-FFF2-40B4-BE49-F238E27FC236}">
                <a16:creationId xmlns:a16="http://schemas.microsoft.com/office/drawing/2014/main" id="{898E5AB5-0B45-E96D-7E40-285CBDD58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0" y="2057400"/>
            <a:ext cx="1257300" cy="300082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handle</a:t>
            </a:r>
          </a:p>
        </p:txBody>
      </p:sp>
      <p:sp>
        <p:nvSpPr>
          <p:cNvPr id="31753" name="Line 10">
            <a:extLst>
              <a:ext uri="{FF2B5EF4-FFF2-40B4-BE49-F238E27FC236}">
                <a16:creationId xmlns:a16="http://schemas.microsoft.com/office/drawing/2014/main" id="{6BD4B163-D87C-3A95-B140-596111547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0250" y="2571750"/>
            <a:ext cx="5086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1754" name="Line 11">
            <a:extLst>
              <a:ext uri="{FF2B5EF4-FFF2-40B4-BE49-F238E27FC236}">
                <a16:creationId xmlns:a16="http://schemas.microsoft.com/office/drawing/2014/main" id="{87995EFC-BFD6-0F5A-EC4B-510D1FA8A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1714500"/>
            <a:ext cx="0" cy="25717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1755" name="Line 12">
            <a:extLst>
              <a:ext uri="{FF2B5EF4-FFF2-40B4-BE49-F238E27FC236}">
                <a16:creationId xmlns:a16="http://schemas.microsoft.com/office/drawing/2014/main" id="{9ECD59B1-CD18-2E99-07C7-992854698B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1850" y="234315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1756" name="Line 13">
            <a:extLst>
              <a:ext uri="{FF2B5EF4-FFF2-40B4-BE49-F238E27FC236}">
                <a16:creationId xmlns:a16="http://schemas.microsoft.com/office/drawing/2014/main" id="{434F88C2-8BD0-6837-DB5D-1E31EB401B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71850" y="302895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1757" name="Line 14">
            <a:extLst>
              <a:ext uri="{FF2B5EF4-FFF2-40B4-BE49-F238E27FC236}">
                <a16:creationId xmlns:a16="http://schemas.microsoft.com/office/drawing/2014/main" id="{F75C06A4-EC04-7BAC-E59E-CFBFB9B2C2E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2150" y="234315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1758" name="Line 15">
            <a:extLst>
              <a:ext uri="{FF2B5EF4-FFF2-40B4-BE49-F238E27FC236}">
                <a16:creationId xmlns:a16="http://schemas.microsoft.com/office/drawing/2014/main" id="{6F01270B-81EB-1201-A530-864A3688B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2150" y="302895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1759" name="Line 16">
            <a:extLst>
              <a:ext uri="{FF2B5EF4-FFF2-40B4-BE49-F238E27FC236}">
                <a16:creationId xmlns:a16="http://schemas.microsoft.com/office/drawing/2014/main" id="{253F333A-47ED-8B95-664C-4D34CD986E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0500" y="2228850"/>
            <a:ext cx="1143000" cy="131445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31760" name="Text Box 17">
            <a:extLst>
              <a:ext uri="{FF2B5EF4-FFF2-40B4-BE49-F238E27FC236}">
                <a16:creationId xmlns:a16="http://schemas.microsoft.com/office/drawing/2014/main" id="{B7610E8A-BF46-D8B7-0C37-866FDA813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631" y="2057400"/>
            <a:ext cx="1204177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User process</a:t>
            </a:r>
          </a:p>
        </p:txBody>
      </p:sp>
      <p:sp>
        <p:nvSpPr>
          <p:cNvPr id="31761" name="Text Box 19">
            <a:extLst>
              <a:ext uri="{FF2B5EF4-FFF2-40B4-BE49-F238E27FC236}">
                <a16:creationId xmlns:a16="http://schemas.microsoft.com/office/drawing/2014/main" id="{9517E8F6-5CE0-7302-26B7-01BBDA156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8093" y="2753916"/>
            <a:ext cx="92525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VFS level</a:t>
            </a:r>
          </a:p>
        </p:txBody>
      </p:sp>
      <p:sp>
        <p:nvSpPr>
          <p:cNvPr id="31762" name="Text Box 20">
            <a:extLst>
              <a:ext uri="{FF2B5EF4-FFF2-40B4-BE49-F238E27FC236}">
                <a16:creationId xmlns:a16="http://schemas.microsoft.com/office/drawing/2014/main" id="{22BCA140-EE72-E278-7F9F-00732E568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83" y="3439716"/>
            <a:ext cx="9348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NFS level</a:t>
            </a:r>
          </a:p>
        </p:txBody>
      </p:sp>
      <p:sp>
        <p:nvSpPr>
          <p:cNvPr id="31763" name="Text Box 21">
            <a:extLst>
              <a:ext uri="{FF2B5EF4-FFF2-40B4-BE49-F238E27FC236}">
                <a16:creationId xmlns:a16="http://schemas.microsoft.com/office/drawing/2014/main" id="{EE0EFB60-FBBF-FAD3-37A0-3772C48A9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3654" y="1714500"/>
            <a:ext cx="99258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Client side</a:t>
            </a:r>
          </a:p>
        </p:txBody>
      </p:sp>
      <p:sp>
        <p:nvSpPr>
          <p:cNvPr id="31764" name="Text Box 22">
            <a:extLst>
              <a:ext uri="{FF2B5EF4-FFF2-40B4-BE49-F238E27FC236}">
                <a16:creationId xmlns:a16="http://schemas.microsoft.com/office/drawing/2014/main" id="{09B166E1-4CDE-FFC6-77CF-59AA70754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0291" y="1714500"/>
            <a:ext cx="105990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Server side</a:t>
            </a:r>
          </a:p>
        </p:txBody>
      </p:sp>
      <p:sp>
        <p:nvSpPr>
          <p:cNvPr id="31765" name="Text Box 23">
            <a:extLst>
              <a:ext uri="{FF2B5EF4-FFF2-40B4-BE49-F238E27FC236}">
                <a16:creationId xmlns:a16="http://schemas.microsoft.com/office/drawing/2014/main" id="{F583B433-E368-272B-BE5D-2BA28E583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8566" y="2057400"/>
            <a:ext cx="1059906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NFS server</a:t>
            </a:r>
          </a:p>
        </p:txBody>
      </p:sp>
      <p:sp>
        <p:nvSpPr>
          <p:cNvPr id="31766" name="Text Box 24">
            <a:extLst>
              <a:ext uri="{FF2B5EF4-FFF2-40B4-BE49-F238E27FC236}">
                <a16:creationId xmlns:a16="http://schemas.microsoft.com/office/drawing/2014/main" id="{2C2609F7-F62D-AB78-9473-F1B2D84CB4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893" y="2753916"/>
            <a:ext cx="92525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VFS level</a:t>
            </a:r>
          </a:p>
        </p:txBody>
      </p:sp>
      <p:sp>
        <p:nvSpPr>
          <p:cNvPr id="31767" name="Text Box 25">
            <a:extLst>
              <a:ext uri="{FF2B5EF4-FFF2-40B4-BE49-F238E27FC236}">
                <a16:creationId xmlns:a16="http://schemas.microsoft.com/office/drawing/2014/main" id="{7F65D181-FF89-B46A-DEDA-A8FAB18BA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732" y="3439716"/>
            <a:ext cx="148309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Other file system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5EBE3EE-7035-4EEC-9E9F-70F703CD10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083F98B-015E-EACF-15C9-DB873BFEFB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to Make this Work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8AD48E1D-8D7A-7942-1072-9C02C162DC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7467" y="810286"/>
            <a:ext cx="7789334" cy="1932914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Could integrate it into the kernel</a:t>
            </a:r>
          </a:p>
          <a:p>
            <a:pPr lvl="1" eaLnBrk="1" hangingPunct="1"/>
            <a:r>
              <a:rPr lang="en-US" altLang="en-US" sz="2000" dirty="0"/>
              <a:t>Non-portable, non-distributable</a:t>
            </a:r>
          </a:p>
          <a:p>
            <a:pPr eaLnBrk="1" hangingPunct="1"/>
            <a:r>
              <a:rPr lang="en-US" altLang="en-US" sz="2000" dirty="0"/>
              <a:t>Instead, use existing features </a:t>
            </a:r>
          </a:p>
          <a:p>
            <a:pPr lvl="1" eaLnBrk="1" hangingPunct="1"/>
            <a:r>
              <a:rPr lang="en-US" altLang="en-US" sz="2000" dirty="0"/>
              <a:t>VFS for common interface</a:t>
            </a:r>
          </a:p>
          <a:p>
            <a:pPr lvl="1" eaLnBrk="1" hangingPunct="1"/>
            <a:r>
              <a:rPr lang="en-US" altLang="en-US" sz="2000" dirty="0"/>
              <a:t>RPC for data transport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6E4DE09-F09B-12AB-E875-CF659D431F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8B41FB62-30D4-02DE-C038-1353DA40C4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Using RPC for NFS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AFB7CCA-B4E6-33FB-3D6A-8500746A1D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8266" y="844153"/>
            <a:ext cx="7069667" cy="172759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Must have some process at server that answers the RPC requests</a:t>
            </a:r>
          </a:p>
          <a:p>
            <a:pPr lvl="1" eaLnBrk="1" hangingPunct="1"/>
            <a:r>
              <a:rPr lang="en-US" altLang="en-US" sz="2000" dirty="0"/>
              <a:t>Continuously running daemon process</a:t>
            </a:r>
          </a:p>
          <a:p>
            <a:pPr eaLnBrk="1" hangingPunct="1"/>
            <a:r>
              <a:rPr lang="en-US" altLang="en-US" sz="2000" dirty="0"/>
              <a:t>Somehow, must perform mounts over machine boundaries</a:t>
            </a:r>
          </a:p>
          <a:p>
            <a:pPr lvl="1" eaLnBrk="1" hangingPunct="1"/>
            <a:r>
              <a:rPr lang="en-US" altLang="en-US" sz="2000" dirty="0"/>
              <a:t>A second daemon process for this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8462FB2-4590-63FE-B976-1A34495F3B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1D4A94E-3716-0C79-9AD6-5C95B6DBF3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NFS Processes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424AE61-CA6E-EFD8-A391-725C11FD5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844153"/>
            <a:ext cx="7442200" cy="1645047"/>
          </a:xfrm>
        </p:spPr>
        <p:txBody>
          <a:bodyPr/>
          <a:lstStyle/>
          <a:p>
            <a:pPr eaLnBrk="1" hangingPunct="1"/>
            <a:r>
              <a:rPr lang="en-US" altLang="en-US" sz="2000" dirty="0" err="1"/>
              <a:t>nfsd</a:t>
            </a:r>
            <a:r>
              <a:rPr lang="en-US" altLang="en-US" sz="2000" dirty="0"/>
              <a:t> daemons—server daemons that accept RPC calls for NFS</a:t>
            </a:r>
          </a:p>
          <a:p>
            <a:pPr eaLnBrk="1" hangingPunct="1"/>
            <a:r>
              <a:rPr lang="en-US" altLang="en-US" sz="2000" dirty="0" err="1"/>
              <a:t>rpc.mountd</a:t>
            </a:r>
            <a:r>
              <a:rPr lang="en-US" altLang="en-US" sz="2000" dirty="0"/>
              <a:t> daemons—server daemons that handle mount requests</a:t>
            </a:r>
          </a:p>
          <a:p>
            <a:pPr eaLnBrk="1" hangingPunct="1"/>
            <a:r>
              <a:rPr lang="en-US" altLang="en-US" sz="2000" dirty="0" err="1"/>
              <a:t>biod</a:t>
            </a:r>
            <a:r>
              <a:rPr lang="en-US" altLang="en-US" sz="2000" dirty="0"/>
              <a:t> daemons—optional client daemons that can improve performance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5BA5C75-2E53-6D9A-2C54-BC3F8D1739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83EA7AE-80A7-DDE8-D981-4E0CD222E2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NFS from the Client Side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25A3411-508A-5F8F-E475-30CA64AAB8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6357" y="798433"/>
            <a:ext cx="4257143" cy="2893034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User issues a normal file operation </a:t>
            </a:r>
          </a:p>
          <a:p>
            <a:pPr lvl="1" eaLnBrk="1" hangingPunct="1"/>
            <a:r>
              <a:rPr lang="en-US" altLang="en-US" sz="2000" dirty="0"/>
              <a:t>Like read()</a:t>
            </a:r>
          </a:p>
          <a:p>
            <a:pPr eaLnBrk="1" hangingPunct="1"/>
            <a:r>
              <a:rPr lang="en-US" altLang="en-US" sz="2000" dirty="0"/>
              <a:t>Passes through v-node interface to client-side NFS implementation</a:t>
            </a:r>
          </a:p>
          <a:p>
            <a:pPr eaLnBrk="1" hangingPunct="1"/>
            <a:r>
              <a:rPr lang="en-US" altLang="en-US" sz="2000" dirty="0"/>
              <a:t>Client-side NFS implementation formats and sends an RPC packet to perform operation</a:t>
            </a:r>
          </a:p>
          <a:p>
            <a:pPr eaLnBrk="1" hangingPunct="1"/>
            <a:r>
              <a:rPr lang="en-US" altLang="en-US" sz="2000" dirty="0"/>
              <a:t>A client blocks until RPC returns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17A25F8-9701-C8A2-8D1B-0C366571F9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18</a:t>
            </a:fld>
            <a:endParaRPr lang="zh-TW" altLang="en-US"/>
          </a:p>
        </p:txBody>
      </p:sp>
      <p:pic>
        <p:nvPicPr>
          <p:cNvPr id="4" name="图片 3" descr="图示&#10;&#10;描述已自动生成">
            <a:extLst>
              <a:ext uri="{FF2B5EF4-FFF2-40B4-BE49-F238E27FC236}">
                <a16:creationId xmlns:a16="http://schemas.microsoft.com/office/drawing/2014/main" id="{70B033A1-9031-F59D-2F37-39852FA8EF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61" y="1141796"/>
            <a:ext cx="3236560" cy="314120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192AF26-6D2F-6FE9-608F-DC45CF5876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NFS RPC Procedures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43499A9-C40C-28D5-EE90-1FA7C16CA0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5200" y="844153"/>
            <a:ext cx="7721600" cy="245784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16 RPC procedures to implement NFS</a:t>
            </a:r>
          </a:p>
          <a:p>
            <a:pPr lvl="1" eaLnBrk="1" hangingPunct="1"/>
            <a:r>
              <a:rPr lang="en-US" altLang="en-US" sz="2000" dirty="0"/>
              <a:t>Some for files, some for systems</a:t>
            </a:r>
          </a:p>
          <a:p>
            <a:pPr lvl="1" eaLnBrk="1" hangingPunct="1"/>
            <a:r>
              <a:rPr lang="en-US" altLang="en-US" sz="2000" dirty="0"/>
              <a:t>Include directory, link, read, write, etc., operations</a:t>
            </a:r>
          </a:p>
          <a:p>
            <a:pPr eaLnBrk="1" hangingPunct="1"/>
            <a:r>
              <a:rPr lang="en-US" altLang="en-US" sz="2000" dirty="0"/>
              <a:t>Lookup() is the key operation</a:t>
            </a:r>
          </a:p>
          <a:p>
            <a:pPr lvl="1" eaLnBrk="1" hangingPunct="1"/>
            <a:r>
              <a:rPr lang="en-US" altLang="en-US" sz="2000" dirty="0"/>
              <a:t>Because it fetches handles</a:t>
            </a:r>
          </a:p>
          <a:p>
            <a:pPr eaLnBrk="1" hangingPunct="1"/>
            <a:r>
              <a:rPr lang="en-US" altLang="en-US" sz="2000" dirty="0"/>
              <a:t>Other NFS file operations use the handle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F27A94A-00C3-BF7C-5C53-0B598D357B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7132DC5-82FB-C4A4-185D-EFEB2BD1C6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467" y="108349"/>
            <a:ext cx="777822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Outline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767BAD7-8C50-B338-E0E0-FF8AA31E1E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5320" y="844153"/>
            <a:ext cx="7691480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Basic concepts of</a:t>
            </a:r>
            <a:r>
              <a:rPr lang="zh-CN" altLang="en-US" sz="2000" dirty="0"/>
              <a:t> </a:t>
            </a:r>
            <a:r>
              <a:rPr lang="en-US" altLang="zh-CN" sz="2000" dirty="0"/>
              <a:t>File</a:t>
            </a:r>
            <a:r>
              <a:rPr lang="zh-CN" altLang="en-US" sz="2000" dirty="0"/>
              <a:t> </a:t>
            </a:r>
            <a:r>
              <a:rPr lang="en-US" altLang="zh-CN" sz="2000" dirty="0"/>
              <a:t>System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NFS</a:t>
            </a:r>
          </a:p>
          <a:p>
            <a:pPr eaLnBrk="1" hangingPunct="1"/>
            <a:r>
              <a:rPr lang="en-US" altLang="en-US" sz="2000" dirty="0"/>
              <a:t>Andrew File System</a:t>
            </a:r>
          </a:p>
          <a:p>
            <a:pPr eaLnBrk="1" hangingPunct="1"/>
            <a:r>
              <a:rPr lang="en-US" altLang="en-US" sz="2000" dirty="0"/>
              <a:t>Replicated file systems</a:t>
            </a:r>
          </a:p>
          <a:p>
            <a:pPr lvl="1" eaLnBrk="1" hangingPunct="1"/>
            <a:r>
              <a:rPr lang="en-US" altLang="en-US" sz="2000" dirty="0"/>
              <a:t>Ficus</a:t>
            </a:r>
          </a:p>
          <a:p>
            <a:pPr lvl="1" eaLnBrk="1" hangingPunct="1"/>
            <a:r>
              <a:rPr lang="en-US" altLang="en-US" sz="2000" dirty="0"/>
              <a:t>Coda</a:t>
            </a:r>
          </a:p>
          <a:p>
            <a:pPr eaLnBrk="1" hangingPunct="1"/>
            <a:r>
              <a:rPr lang="en-US" altLang="en-US" sz="2000" dirty="0"/>
              <a:t>Serverless file systems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60A6C35-5AB1-6D89-F65E-FAF9177C6F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B0F6C60-E7B9-6AEF-9363-CD3C6CAB5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5933" y="108349"/>
            <a:ext cx="77697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Mount Operations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DE1C9E5-742F-647B-D51E-A5B9D9CDF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5200" y="827220"/>
            <a:ext cx="7710490" cy="230544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Must mount an NFS file system on the client before you can use it</a:t>
            </a:r>
          </a:p>
          <a:p>
            <a:pPr lvl="1" eaLnBrk="1" hangingPunct="1"/>
            <a:r>
              <a:rPr lang="en-US" altLang="en-US" sz="2000" dirty="0"/>
              <a:t>Requires local and remote operations</a:t>
            </a:r>
          </a:p>
          <a:p>
            <a:pPr lvl="1" eaLnBrk="1" hangingPunct="1"/>
            <a:r>
              <a:rPr lang="en-US" altLang="en-US" sz="2000" dirty="0"/>
              <a:t>Local operations indicate mount point has an NFS-type VFS at that point in hierarchy</a:t>
            </a:r>
          </a:p>
          <a:p>
            <a:pPr lvl="1" eaLnBrk="1" hangingPunct="1"/>
            <a:r>
              <a:rPr lang="en-US" altLang="en-US" sz="2000" dirty="0"/>
              <a:t>Remote operations go to remote </a:t>
            </a:r>
            <a:r>
              <a:rPr lang="en-US" altLang="en-US" sz="2000" dirty="0" err="1"/>
              <a:t>rpc.mountd</a:t>
            </a:r>
            <a:endParaRPr lang="en-US" altLang="en-US" sz="2000" dirty="0"/>
          </a:p>
          <a:p>
            <a:pPr eaLnBrk="1" hangingPunct="1"/>
            <a:r>
              <a:rPr lang="en-US" altLang="en-US" sz="2000" dirty="0"/>
              <a:t>Mount provides “primal” file handle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5373A01-35FF-18CA-EE3B-2ED711F9AB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DC9B079-1C74-92D4-E8C6-68B2217EB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600" y="108349"/>
            <a:ext cx="78120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NFS on the Server Side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C4F5446-3C58-8018-E52F-0160110448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3600" y="844153"/>
            <a:ext cx="7721600" cy="1831314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The server side is represented by the local VFS that stores the data along with </a:t>
            </a:r>
            <a:r>
              <a:rPr lang="en-US" altLang="en-US" sz="2000" dirty="0" err="1"/>
              <a:t>rpc.mountd</a:t>
            </a:r>
            <a:r>
              <a:rPr lang="en-US" altLang="en-US" sz="2000" dirty="0"/>
              <a:t> and </a:t>
            </a:r>
            <a:r>
              <a:rPr lang="en-US" altLang="en-US" sz="2000" dirty="0" err="1"/>
              <a:t>nfsd</a:t>
            </a:r>
            <a:r>
              <a:rPr lang="en-US" altLang="en-US" sz="2000" dirty="0"/>
              <a:t> daemons</a:t>
            </a:r>
          </a:p>
          <a:p>
            <a:pPr eaLnBrk="1" hangingPunct="1"/>
            <a:r>
              <a:rPr lang="en-US" altLang="en-US" sz="2000" dirty="0"/>
              <a:t>NFS is stateless—servers do not keep track of clients</a:t>
            </a:r>
          </a:p>
          <a:p>
            <a:pPr eaLnBrk="1" hangingPunct="1"/>
            <a:r>
              <a:rPr lang="en-US" altLang="en-US" sz="2000" dirty="0"/>
              <a:t>Each NFS operation must be self-contained (from the server point of view)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A3D9A7C-893B-168C-DE41-BC70E9C0EA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FC38E7D-EBCE-A575-6CD1-B92679070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0224" y="108349"/>
            <a:ext cx="7755466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Implications of Statelessness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47A8D4CC-A176-AF56-A860-9769FE629F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333" y="793353"/>
            <a:ext cx="7755466" cy="232238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Self-contained NFS RPC requests</a:t>
            </a:r>
          </a:p>
          <a:p>
            <a:pPr eaLnBrk="1" hangingPunct="1"/>
            <a:r>
              <a:rPr lang="en-US" altLang="en-US" sz="2000" dirty="0"/>
              <a:t>NFS operations should be </a:t>
            </a:r>
            <a:r>
              <a:rPr lang="en-US" altLang="en-US" sz="2000" i="1" dirty="0"/>
              <a:t>idempotent</a:t>
            </a:r>
          </a:p>
          <a:p>
            <a:pPr lvl="1" eaLnBrk="1" hangingPunct="1"/>
            <a:r>
              <a:rPr lang="en-US" altLang="en-US" sz="2000" dirty="0"/>
              <a:t>No static variables</a:t>
            </a:r>
          </a:p>
          <a:p>
            <a:pPr eaLnBrk="1" hangingPunct="1"/>
            <a:r>
              <a:rPr lang="en-US" altLang="en-US" sz="2000" dirty="0"/>
              <a:t>NFS should use a stateless transport protocol (e.g., UDP)</a:t>
            </a:r>
          </a:p>
          <a:p>
            <a:pPr eaLnBrk="1" hangingPunct="1"/>
            <a:r>
              <a:rPr lang="en-US" altLang="en-US" sz="2000" dirty="0"/>
              <a:t>Servers do not worry about client crashes</a:t>
            </a:r>
          </a:p>
          <a:p>
            <a:pPr eaLnBrk="1" hangingPunct="1"/>
            <a:r>
              <a:rPr lang="en-US" altLang="en-US" sz="2000" dirty="0"/>
              <a:t>Server crashes will not leave junk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F05A44F-D050-4376-1E49-63839049B5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160961F7-4A1B-F701-9AAC-5F18CED5AC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More Implications of Statelessness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9EFAC78-B6BE-0CEE-B5AA-CE77C1184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0532" y="844153"/>
            <a:ext cx="7806267" cy="172759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Servers do not know what file is open by a client</a:t>
            </a:r>
          </a:p>
          <a:p>
            <a:pPr lvl="1" eaLnBrk="1" hangingPunct="1"/>
            <a:r>
              <a:rPr lang="en-US" altLang="en-US" sz="2000" dirty="0"/>
              <a:t>Unlike in most local VFS file systems</a:t>
            </a:r>
          </a:p>
          <a:p>
            <a:pPr lvl="1" eaLnBrk="1" hangingPunct="1"/>
            <a:r>
              <a:rPr lang="en-US" altLang="en-US" sz="2000" dirty="0"/>
              <a:t>Make it harder to provide certain semantics</a:t>
            </a:r>
          </a:p>
          <a:p>
            <a:pPr eaLnBrk="1" hangingPunct="1"/>
            <a:r>
              <a:rPr lang="en-US" altLang="en-US" sz="2000" dirty="0"/>
              <a:t>Scales nicely, though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6415CF1-DBD0-8B50-E81F-E397D394B8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0125EDA1-3FB1-C532-E670-345E9F673E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4333" y="108349"/>
            <a:ext cx="7871357" cy="519113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Preserve UNIX File Operation Semantics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0F212BAC-F3EB-0E75-63B8-0B99B0A8E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2867" y="844153"/>
            <a:ext cx="7433734" cy="2263114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NFS works hard to provide identical semantics to local UFS operations</a:t>
            </a:r>
          </a:p>
          <a:p>
            <a:pPr eaLnBrk="1" hangingPunct="1"/>
            <a:r>
              <a:rPr lang="en-US" altLang="en-US" sz="2000" dirty="0"/>
              <a:t>Some of this is tricky</a:t>
            </a:r>
          </a:p>
          <a:p>
            <a:pPr lvl="1" eaLnBrk="1" hangingPunct="1"/>
            <a:r>
              <a:rPr lang="en-US" altLang="en-US" sz="2000" dirty="0"/>
              <a:t>Especially given statelessness of server</a:t>
            </a:r>
          </a:p>
          <a:p>
            <a:pPr lvl="1" eaLnBrk="1" hangingPunct="1"/>
            <a:r>
              <a:rPr lang="en-US" altLang="en-US" sz="2000" dirty="0"/>
              <a:t>For example, how do you avoid discarding pages of unlinked file a client has open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F3B3726-95E0-1B16-2040-FE5B1C6B40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26FFD495-0F89-36B3-961B-70DED536B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9000" y="108349"/>
            <a:ext cx="77866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File Handles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BA46395-41B1-A32B-0D09-28412ED2A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844153"/>
            <a:ext cx="7786690" cy="338918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Method clients use to identify files</a:t>
            </a:r>
          </a:p>
          <a:p>
            <a:pPr eaLnBrk="1" hangingPunct="1"/>
            <a:r>
              <a:rPr lang="en-US" altLang="en-US" sz="2000" dirty="0"/>
              <a:t>Created by the server on file lookup</a:t>
            </a:r>
          </a:p>
          <a:p>
            <a:pPr eaLnBrk="1" hangingPunct="1"/>
            <a:r>
              <a:rPr lang="en-US" altLang="en-US" sz="2000" dirty="0"/>
              <a:t>Must be unique mappings of server file identifier to universal identifier</a:t>
            </a:r>
          </a:p>
          <a:p>
            <a:pPr eaLnBrk="1" hangingPunct="1"/>
            <a:r>
              <a:rPr lang="en-US" altLang="en-US" sz="2000" dirty="0"/>
              <a:t>File handles become invalid when server frees or reuses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-node</a:t>
            </a:r>
          </a:p>
          <a:p>
            <a:pPr lvl="1"/>
            <a:r>
              <a:rPr lang="en-US" altLang="zh-CN" sz="2000" dirty="0"/>
              <a:t>The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-node (index node) is a </a:t>
            </a:r>
            <a:r>
              <a:rPr lang="en-US" altLang="zh-CN" sz="2000" dirty="0">
                <a:hlinkClick r:id="rId3" tooltip="Data structu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data structure</a:t>
            </a:r>
            <a:r>
              <a:rPr lang="en-US" altLang="zh-CN" sz="2000" dirty="0"/>
              <a:t> in a </a:t>
            </a:r>
            <a:r>
              <a:rPr lang="en-US" altLang="zh-CN" sz="2000" dirty="0">
                <a:hlinkClick r:id="rId4" tooltip="Unix filesyste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Unix-style file system</a:t>
            </a:r>
            <a:r>
              <a:rPr lang="en-US" altLang="zh-CN" sz="2000" dirty="0"/>
              <a:t> that describes a </a:t>
            </a:r>
            <a:r>
              <a:rPr lang="en-US" altLang="zh-CN" sz="2000" dirty="0">
                <a:hlinkClick r:id="rId5" tooltip="File syste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file-system</a:t>
            </a:r>
            <a:r>
              <a:rPr lang="en-US" altLang="zh-CN" sz="2000" dirty="0"/>
              <a:t> object such as a </a:t>
            </a:r>
            <a:r>
              <a:rPr lang="en-US" altLang="zh-CN" sz="2000" dirty="0">
                <a:hlinkClick r:id="rId6" tooltip="Computer 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file</a:t>
            </a:r>
            <a:r>
              <a:rPr lang="en-US" altLang="zh-CN" sz="2000" dirty="0"/>
              <a:t> or a </a:t>
            </a:r>
            <a:r>
              <a:rPr lang="en-US" altLang="zh-CN" sz="2000" dirty="0">
                <a:hlinkClick r:id="rId7" tooltip="Directory (computing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directory</a:t>
            </a:r>
            <a:r>
              <a:rPr lang="en-US" altLang="zh-CN" sz="2000" dirty="0"/>
              <a:t>.</a:t>
            </a:r>
            <a:endParaRPr lang="en-US" altLang="en-US" sz="2000" dirty="0"/>
          </a:p>
          <a:p>
            <a:pPr lvl="1"/>
            <a:r>
              <a:rPr lang="en-US" altLang="en-US" sz="2000" dirty="0"/>
              <a:t>i-node generation number in handle shows when stale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CD207AC-69EA-D9E1-94E9-802088386D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800197B2-281A-763B-6B31-B6EE9919FB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467" y="108349"/>
            <a:ext cx="777822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NFS Daemon – </a:t>
            </a:r>
            <a:r>
              <a:rPr lang="en-US" altLang="en-US" dirty="0" err="1"/>
              <a:t>nfsd</a:t>
            </a:r>
            <a:endParaRPr lang="en-US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477B02F-3B8A-8A47-13E2-6796CC481E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26</a:t>
            </a:fld>
            <a:endParaRPr lang="zh-TW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F8A83D3-F431-6184-F20E-AFD4BBCEA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466" y="844153"/>
            <a:ext cx="7789333" cy="1628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sz="2000" kern="0"/>
              <a:t>Handle incoming RPC requests</a:t>
            </a:r>
          </a:p>
          <a:p>
            <a:r>
              <a:rPr lang="en-US" altLang="en-US" sz="2000" kern="0"/>
              <a:t>Often multiple nfsd daemons per site</a:t>
            </a:r>
          </a:p>
          <a:p>
            <a:r>
              <a:rPr lang="en-US" altLang="en-US" sz="2000" kern="0"/>
              <a:t>An nfsd daemon makes kernel calls to do the real work</a:t>
            </a:r>
          </a:p>
          <a:p>
            <a:r>
              <a:rPr lang="en-US" altLang="en-US" sz="2000" kern="0"/>
              <a:t>Allow multiple threads</a:t>
            </a:r>
            <a:endParaRPr lang="en-US" altLang="en-US" sz="2000" kern="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B13E0D-EEB3-95EC-CE55-6B5B0FCE66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B7B02887-0E9E-B372-0425-54F29BB2F5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467" y="108349"/>
            <a:ext cx="777822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NFS Daemon – </a:t>
            </a:r>
            <a:r>
              <a:rPr lang="en-US" altLang="en-US" dirty="0" err="1"/>
              <a:t>biod</a:t>
            </a:r>
            <a:endParaRPr lang="en-US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66A2DED-B817-CE56-6814-4147DDCB45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27</a:t>
            </a:fld>
            <a:endParaRPr lang="zh-TW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1559D00-8CE7-61A9-F273-A24187450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532" y="844153"/>
            <a:ext cx="8084081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sz="2000" kern="0" dirty="0"/>
              <a:t>Does readahead for clients</a:t>
            </a:r>
          </a:p>
          <a:p>
            <a:pPr lvl="1"/>
            <a:r>
              <a:rPr lang="en-US" altLang="en-US" sz="2000" kern="0" dirty="0"/>
              <a:t>To make use of kernel file buffer cache</a:t>
            </a:r>
          </a:p>
          <a:p>
            <a:r>
              <a:rPr lang="en-US" altLang="en-US" sz="2000" kern="0" dirty="0"/>
              <a:t>Only improves performance—NFS works correctly without </a:t>
            </a:r>
            <a:r>
              <a:rPr lang="en-US" altLang="en-US" sz="2000" kern="0" dirty="0" err="1"/>
              <a:t>biod</a:t>
            </a:r>
            <a:r>
              <a:rPr lang="en-US" altLang="en-US" sz="2000" kern="0" dirty="0"/>
              <a:t> daemon</a:t>
            </a:r>
          </a:p>
          <a:p>
            <a:r>
              <a:rPr lang="en-US" altLang="en-US" sz="2000" kern="0" dirty="0"/>
              <a:t>Also flushes buffered writes for clients</a:t>
            </a:r>
          </a:p>
        </p:txBody>
      </p:sp>
    </p:spTree>
    <p:extLst>
      <p:ext uri="{BB962C8B-B14F-4D97-AF65-F5344CB8AC3E}">
        <p14:creationId xmlns:p14="http://schemas.microsoft.com/office/powerpoint/2010/main" val="2857074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B9A9F9-1A11-D585-3463-E63A3DE780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EFFD67E8-5943-4E77-A05D-4C3982DB3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467" y="108349"/>
            <a:ext cx="777822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NFS Daemon – </a:t>
            </a:r>
            <a:r>
              <a:rPr lang="en-US" altLang="en-US" dirty="0" err="1"/>
              <a:t>rpc.mount</a:t>
            </a:r>
            <a:endParaRPr lang="en-US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B51AE3C-C634-C9C7-130F-8F49470107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1C9D2601-2899-FC3E-493C-D64A434C8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932" y="844153"/>
            <a:ext cx="7780867" cy="195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sz="2000" kern="0" dirty="0"/>
              <a:t>Runs on server to handle VFS-level operations for NFS</a:t>
            </a:r>
          </a:p>
          <a:p>
            <a:r>
              <a:rPr lang="en-US" altLang="en-US" sz="2000" kern="0" dirty="0"/>
              <a:t>Particularly remote mount requests</a:t>
            </a:r>
          </a:p>
          <a:p>
            <a:r>
              <a:rPr lang="en-US" altLang="en-US" sz="2000" kern="0" dirty="0"/>
              <a:t>Provides initial file handle for a remote volume</a:t>
            </a:r>
          </a:p>
          <a:p>
            <a:r>
              <a:rPr lang="en-US" altLang="en-US" sz="2000" kern="0" dirty="0"/>
              <a:t>Also checks that incoming requests are from privileged ports (in UDP/IP packet source address)</a:t>
            </a:r>
          </a:p>
        </p:txBody>
      </p:sp>
    </p:spTree>
    <p:extLst>
      <p:ext uri="{BB962C8B-B14F-4D97-AF65-F5344CB8AC3E}">
        <p14:creationId xmlns:p14="http://schemas.microsoft.com/office/powerpoint/2010/main" val="3487970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9DE7AD-6979-6D0D-4533-5909A33373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946E3DD8-896C-D1EC-9B8A-128785A13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467" y="108349"/>
            <a:ext cx="777822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NFS Daemon – </a:t>
            </a:r>
            <a:r>
              <a:rPr lang="en-US" altLang="en-US" dirty="0" err="1"/>
              <a:t>rpc.lock</a:t>
            </a:r>
            <a:endParaRPr lang="en-US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E02C9CD-73D9-8717-83F9-CF1163FD0C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591D4342-9E8B-0F27-9873-FCA8B533C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576" y="818753"/>
            <a:ext cx="7778223" cy="20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sz="2000" kern="0" dirty="0"/>
              <a:t>NFS server is stateless, so it does not handle file locking</a:t>
            </a:r>
          </a:p>
          <a:p>
            <a:r>
              <a:rPr lang="en-US" altLang="en-US" sz="2000" kern="0" dirty="0" err="1"/>
              <a:t>rpc.lockd</a:t>
            </a:r>
            <a:r>
              <a:rPr lang="en-US" altLang="en-US" sz="2000" kern="0" dirty="0"/>
              <a:t> provides locking</a:t>
            </a:r>
          </a:p>
          <a:p>
            <a:r>
              <a:rPr lang="en-US" altLang="en-US" sz="2000" kern="0" dirty="0"/>
              <a:t>Runs on both client and server</a:t>
            </a:r>
          </a:p>
          <a:p>
            <a:pPr lvl="1"/>
            <a:r>
              <a:rPr lang="en-US" altLang="en-US" sz="2000" kern="0" dirty="0"/>
              <a:t>Client side catches request, forwards to server daemon</a:t>
            </a:r>
          </a:p>
          <a:p>
            <a:r>
              <a:rPr lang="en-US" altLang="en-US" sz="2000" kern="0" dirty="0" err="1"/>
              <a:t>rpc.lockd</a:t>
            </a:r>
            <a:r>
              <a:rPr lang="en-US" altLang="en-US" sz="2000" kern="0" dirty="0"/>
              <a:t> handles lock recovery when server crashes</a:t>
            </a:r>
          </a:p>
        </p:txBody>
      </p:sp>
    </p:spTree>
    <p:extLst>
      <p:ext uri="{BB962C8B-B14F-4D97-AF65-F5344CB8AC3E}">
        <p14:creationId xmlns:p14="http://schemas.microsoft.com/office/powerpoint/2010/main" val="2383681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3B3226A-243B-1985-20AE-43F1BA51A6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Distributed FS Concepts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0FBD1C0-68BA-CA29-9F69-E1024BB8FF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9000" y="844153"/>
            <a:ext cx="7797799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You are here, the file’s there, what do you do about it?</a:t>
            </a:r>
          </a:p>
          <a:p>
            <a:pPr eaLnBrk="1" hangingPunct="1"/>
            <a:r>
              <a:rPr lang="en-US" altLang="en-US" sz="2000" dirty="0"/>
              <a:t>Important questions</a:t>
            </a:r>
          </a:p>
          <a:p>
            <a:pPr lvl="1" eaLnBrk="1" hangingPunct="1"/>
            <a:r>
              <a:rPr lang="en-US" altLang="en-US" sz="2000" dirty="0"/>
              <a:t>What files can I access?</a:t>
            </a:r>
          </a:p>
          <a:p>
            <a:pPr lvl="1" eaLnBrk="1" hangingPunct="1"/>
            <a:r>
              <a:rPr lang="en-US" altLang="en-US" sz="2000" dirty="0"/>
              <a:t>How do I name them?</a:t>
            </a:r>
          </a:p>
          <a:p>
            <a:pPr lvl="1" eaLnBrk="1" hangingPunct="1"/>
            <a:r>
              <a:rPr lang="en-US" altLang="en-US" sz="2000" dirty="0"/>
              <a:t>How do I get the data?</a:t>
            </a:r>
          </a:p>
          <a:p>
            <a:pPr lvl="1" eaLnBrk="1" hangingPunct="1"/>
            <a:r>
              <a:rPr lang="en-US" altLang="en-US" sz="2000" dirty="0"/>
              <a:t>How do I synchronize with others?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EB303D9-8B9D-2239-3B40-69174E8888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78FB70-268A-5B56-E745-6EA5A6771A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3290FADE-6CA0-B8E4-F84C-95DA80F71B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467" y="108349"/>
            <a:ext cx="7778223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NFS Daemon – </a:t>
            </a:r>
            <a:r>
              <a:rPr lang="en-US" altLang="en-US" dirty="0" err="1"/>
              <a:t>rpc.statd</a:t>
            </a:r>
            <a:endParaRPr lang="en-US" altLang="en-US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2F88B00-8BD4-84A3-295F-F297EE7E18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30</a:t>
            </a:fld>
            <a:endParaRPr lang="zh-TW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826EA6D-FED5-D3BD-4F26-2AA9DB271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844153"/>
            <a:ext cx="7696200" cy="1958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68" indent="-25716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57199" indent="-21430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90000"/>
              <a:buFont typeface="Arial" charset="0"/>
              <a:buChar char="–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57229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 marL="1200121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 marL="1543012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600">
                <a:solidFill>
                  <a:schemeClr val="tx1"/>
                </a:solidFill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  <a:lvl6pPr marL="1885904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228795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2571686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2914578" indent="-171446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sz="2000" kern="0"/>
              <a:t>Also runs on both client and server</a:t>
            </a:r>
          </a:p>
          <a:p>
            <a:r>
              <a:rPr lang="en-US" altLang="en-US" sz="2000" kern="0"/>
              <a:t>Used to check status of a machine</a:t>
            </a:r>
          </a:p>
          <a:p>
            <a:r>
              <a:rPr lang="en-US" altLang="en-US" sz="2000" kern="0"/>
              <a:t>Server’s rpc.lockd asks rpc.statd to store lock info (in file system)</a:t>
            </a:r>
          </a:p>
          <a:p>
            <a:pPr lvl="1"/>
            <a:r>
              <a:rPr lang="en-US" altLang="en-US" sz="2000" kern="0"/>
              <a:t>And to monitor status of locking machine</a:t>
            </a:r>
          </a:p>
          <a:p>
            <a:r>
              <a:rPr lang="en-US" altLang="en-US" sz="2000" kern="0"/>
              <a:t>If client crashes, clear its locks from server</a:t>
            </a:r>
            <a:endParaRPr lang="en-US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9834781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8373B32E-AF67-71CC-0E1C-437798D58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600" y="108349"/>
            <a:ext cx="78120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Recover Locks After a Crash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56C8AC5F-FA02-E440-6144-EA1B62EF7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5200" y="844153"/>
            <a:ext cx="7721599" cy="229698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If server crashes and recovers, its </a:t>
            </a:r>
            <a:r>
              <a:rPr lang="en-US" altLang="en-US" sz="2000" dirty="0" err="1"/>
              <a:t>rpc.lockd</a:t>
            </a:r>
            <a:r>
              <a:rPr lang="en-US" altLang="en-US" sz="2000" dirty="0"/>
              <a:t> contacts clients to reestablish locks</a:t>
            </a:r>
          </a:p>
          <a:p>
            <a:pPr eaLnBrk="1" hangingPunct="1"/>
            <a:r>
              <a:rPr lang="en-US" altLang="en-US" sz="2000" dirty="0"/>
              <a:t>If client crashes, </a:t>
            </a:r>
            <a:r>
              <a:rPr lang="en-US" altLang="en-US" sz="2000" dirty="0" err="1"/>
              <a:t>rpc.statd</a:t>
            </a:r>
            <a:r>
              <a:rPr lang="en-US" altLang="en-US" sz="2000" dirty="0"/>
              <a:t> contacts client when it becomes available again</a:t>
            </a:r>
          </a:p>
          <a:p>
            <a:pPr eaLnBrk="1" hangingPunct="1"/>
            <a:r>
              <a:rPr lang="en-US" altLang="en-US" sz="2000" dirty="0"/>
              <a:t>Client has short grace period to revalidate locks</a:t>
            </a:r>
          </a:p>
          <a:p>
            <a:pPr lvl="1" eaLnBrk="1" hangingPunct="1"/>
            <a:r>
              <a:rPr lang="en-US" altLang="en-US" sz="2000" dirty="0"/>
              <a:t>Then they’re cleared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02DBA5D-0D1F-A206-9FD8-AFD3C4491B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951A15B4-F831-4057-96B8-CFE17BFF90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3600" y="108349"/>
            <a:ext cx="78120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Caching in NFS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FDDA4857-B48F-9CF8-4FD4-335158F63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9800" y="844153"/>
            <a:ext cx="7746999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How do you handle invalid client caches?</a:t>
            </a:r>
          </a:p>
          <a:p>
            <a:pPr lvl="1" eaLnBrk="1" hangingPunct="1"/>
            <a:r>
              <a:rPr lang="en-US" altLang="en-US" sz="2000" dirty="0"/>
              <a:t>Write through caching</a:t>
            </a:r>
          </a:p>
          <a:p>
            <a:pPr lvl="1" eaLnBrk="1" hangingPunct="1"/>
            <a:r>
              <a:rPr lang="en-US" altLang="en-US" sz="2000" dirty="0"/>
              <a:t>Other clients poll the server periodically</a:t>
            </a:r>
          </a:p>
          <a:p>
            <a:pPr lvl="1" eaLnBrk="1" hangingPunct="1"/>
            <a:r>
              <a:rPr lang="en-US" altLang="en-US" sz="2000" dirty="0"/>
              <a:t>No guarantees for multiple writers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7997F44-00DC-0C2B-A17F-32384069F7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D55AA1A3-59D8-23FA-15D7-8BF9A36D7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Can You Cache 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0BBE6BBD-8813-F941-38A7-151D3FCC81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9800" y="844153"/>
            <a:ext cx="7746999" cy="243244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Data blocks read ahead by </a:t>
            </a:r>
            <a:r>
              <a:rPr lang="en-US" altLang="en-US" sz="2000" dirty="0" err="1"/>
              <a:t>biod</a:t>
            </a:r>
            <a:r>
              <a:rPr lang="en-US" altLang="en-US" sz="2000" dirty="0"/>
              <a:t> daemon</a:t>
            </a:r>
          </a:p>
          <a:p>
            <a:pPr lvl="1" eaLnBrk="1" hangingPunct="1"/>
            <a:r>
              <a:rPr lang="en-US" altLang="en-US" sz="2000" dirty="0"/>
              <a:t>Cached in normal file system cache area</a:t>
            </a:r>
          </a:p>
          <a:p>
            <a:pPr eaLnBrk="1" hangingPunct="1"/>
            <a:r>
              <a:rPr lang="en-US" altLang="en-US" sz="2000" dirty="0"/>
              <a:t>File attributes</a:t>
            </a:r>
          </a:p>
          <a:p>
            <a:pPr lvl="1" eaLnBrk="1" hangingPunct="1"/>
            <a:r>
              <a:rPr lang="en-US" altLang="en-US" sz="2000" dirty="0"/>
              <a:t>Specially cached by NFS</a:t>
            </a:r>
          </a:p>
          <a:p>
            <a:pPr lvl="1" eaLnBrk="1" hangingPunct="1"/>
            <a:r>
              <a:rPr lang="en-US" altLang="en-US" sz="2000" dirty="0"/>
              <a:t>Directory attributes handled a little differently than file attributes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A220A42-5FA5-89A8-B3A0-3F51F514CD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33</a:t>
            </a:fld>
            <a:endParaRPr lang="zh-TW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F013D5F4-2E23-400B-0E0C-FDFE87A62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08349"/>
            <a:ext cx="783749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Security in NFS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07E77355-66BA-B30B-1B42-4C24F66C03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9800" y="844153"/>
            <a:ext cx="7746999" cy="194138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NFS inherits RPC mechanism security</a:t>
            </a:r>
          </a:p>
          <a:p>
            <a:pPr lvl="1" eaLnBrk="1" hangingPunct="1"/>
            <a:r>
              <a:rPr lang="en-US" altLang="en-US" sz="2000" dirty="0"/>
              <a:t>Some RPC mechanisms provide decent security</a:t>
            </a:r>
          </a:p>
          <a:p>
            <a:pPr lvl="1" eaLnBrk="1" hangingPunct="1"/>
            <a:r>
              <a:rPr lang="en-US" altLang="en-US" sz="2000" dirty="0"/>
              <a:t>Some do not</a:t>
            </a:r>
          </a:p>
          <a:p>
            <a:pPr eaLnBrk="1" hangingPunct="1"/>
            <a:r>
              <a:rPr lang="en-US" altLang="en-US" sz="2000" dirty="0"/>
              <a:t>Mount security provided via knowing which ports are permitted to mount what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00DE72A-7307-C1E3-842F-EDD553607F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34</a:t>
            </a:fld>
            <a:endParaRPr lang="zh-TW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DB3A58C3-9CE2-61FA-A958-A0FF939D87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Andrew File System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EA90D8E7-5170-0BF2-A5F5-0D0DC708C8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818688"/>
            <a:ext cx="7509934" cy="1700145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A different approach to remote file access</a:t>
            </a:r>
          </a:p>
          <a:p>
            <a:pPr eaLnBrk="1" hangingPunct="1"/>
            <a:r>
              <a:rPr lang="en-US" altLang="en-US" sz="2000" dirty="0"/>
              <a:t>Meant to service a large organization </a:t>
            </a:r>
          </a:p>
          <a:p>
            <a:pPr lvl="1" eaLnBrk="1" hangingPunct="1"/>
            <a:r>
              <a:rPr lang="en-US" altLang="en-US" sz="2000" dirty="0"/>
              <a:t>Such as a university campus</a:t>
            </a:r>
          </a:p>
          <a:p>
            <a:pPr eaLnBrk="1" hangingPunct="1"/>
            <a:r>
              <a:rPr lang="en-US" altLang="en-US" sz="2000" dirty="0"/>
              <a:t>Scaling is a major goal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F75640C-7604-E965-E887-388E3774B9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35</a:t>
            </a:fld>
            <a:endParaRPr lang="zh-TW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D21D49B7-0AA9-BD17-A5A6-3068C5FF1A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Andrew Model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53646393-54CD-95AF-0D57-BB45907DA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7467" y="844153"/>
            <a:ext cx="7789333" cy="179744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Files are stored permanently at file server machines</a:t>
            </a:r>
          </a:p>
          <a:p>
            <a:pPr eaLnBrk="1" hangingPunct="1"/>
            <a:r>
              <a:rPr lang="en-US" altLang="en-US" sz="2000" dirty="0"/>
              <a:t>Users work from workstation machines</a:t>
            </a:r>
          </a:p>
          <a:p>
            <a:pPr lvl="1" eaLnBrk="1" hangingPunct="1"/>
            <a:r>
              <a:rPr lang="en-US" altLang="en-US" sz="2000" dirty="0"/>
              <a:t>With their own private namespace</a:t>
            </a:r>
          </a:p>
          <a:p>
            <a:pPr eaLnBrk="1" hangingPunct="1"/>
            <a:r>
              <a:rPr lang="en-US" altLang="en-US" sz="2000" dirty="0"/>
              <a:t>Andrew provides mechanisms to cache user’s files from shared namespace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F1790F5-7952-2FBD-FFA2-40D91D5FC0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36</a:t>
            </a:fld>
            <a:endParaRPr lang="zh-TW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88D4EDDD-34C7-1D9F-6D95-8C53E5B5F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User Model of Andrew File System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EEF55300-3A50-C91F-2819-7261DEC950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5200" y="844153"/>
            <a:ext cx="7721599" cy="159424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Sit down at any AFS workstation anywhere</a:t>
            </a:r>
          </a:p>
          <a:p>
            <a:pPr eaLnBrk="1" hangingPunct="1"/>
            <a:r>
              <a:rPr lang="en-US" altLang="en-US" sz="2000" dirty="0"/>
              <a:t>Log in and authenticate who I am</a:t>
            </a:r>
          </a:p>
          <a:p>
            <a:pPr eaLnBrk="1" hangingPunct="1"/>
            <a:r>
              <a:rPr lang="en-US" altLang="en-US" sz="2000" dirty="0"/>
              <a:t>Access all files without regard to which workstation I am using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62D70E5-D4E7-E5C8-6E77-0F4D833009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37</a:t>
            </a:fld>
            <a:endParaRPr lang="zh-TW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7DFFE4DB-1421-133E-DB85-0D61A0BA49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Local Namespace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147343B5-35F3-EEEF-5A0F-FB2FDAFD35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2066" y="844153"/>
            <a:ext cx="7814733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Each workstation stores a few files</a:t>
            </a:r>
          </a:p>
          <a:p>
            <a:pPr eaLnBrk="1" hangingPunct="1"/>
            <a:r>
              <a:rPr lang="en-US" altLang="en-US" sz="2000" dirty="0"/>
              <a:t>Mostly system programs and configuration files</a:t>
            </a:r>
          </a:p>
          <a:p>
            <a:pPr eaLnBrk="1" hangingPunct="1"/>
            <a:r>
              <a:rPr lang="en-US" altLang="en-US" sz="2000" dirty="0"/>
              <a:t>Workstations are treated as generic, interchangeable entities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D88BF6F-CCC2-99AF-6B51-A1AED92A3D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38</a:t>
            </a:fld>
            <a:endParaRPr lang="zh-TW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6602A27C-C830-D7FA-B515-B0839083BC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0533" y="108349"/>
            <a:ext cx="7795157" cy="519113"/>
          </a:xfrm>
        </p:spPr>
        <p:txBody>
          <a:bodyPr/>
          <a:lstStyle/>
          <a:p>
            <a:r>
              <a:rPr lang="en-US" altLang="en-US" dirty="0"/>
              <a:t>Vice and Virtue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DFFFECA1-5A72-7F65-2086-732851304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5200" y="844153"/>
            <a:ext cx="7721599" cy="1374114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Vice is the system run by the file servers</a:t>
            </a:r>
          </a:p>
          <a:p>
            <a:pPr lvl="1" eaLnBrk="1" hangingPunct="1"/>
            <a:r>
              <a:rPr lang="en-US" altLang="en-US" sz="2000" dirty="0"/>
              <a:t>Distributed system</a:t>
            </a:r>
          </a:p>
          <a:p>
            <a:pPr eaLnBrk="1" hangingPunct="1"/>
            <a:r>
              <a:rPr lang="en-US" altLang="en-US" sz="2000" dirty="0"/>
              <a:t>Virtue is the protocol clients use to communicate to Vice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B68EB45-FE87-BDEB-12E9-7F995C11EB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39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8CC55E0-FD08-D44E-B5E5-85BF48DFB5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Files Can Be Accessed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41F8FFE-F196-8CEE-ABC5-170D1064F9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812009"/>
            <a:ext cx="7761290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Several possible choices</a:t>
            </a:r>
          </a:p>
          <a:p>
            <a:pPr lvl="1" eaLnBrk="1" hangingPunct="1"/>
            <a:r>
              <a:rPr lang="en-US" altLang="en-US" sz="2000" dirty="0"/>
              <a:t>Every file in the world</a:t>
            </a:r>
          </a:p>
          <a:p>
            <a:pPr lvl="1" eaLnBrk="1" hangingPunct="1"/>
            <a:r>
              <a:rPr lang="en-US" altLang="en-US" sz="2000" dirty="0"/>
              <a:t>Every file stored in this kind of system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2000" dirty="0"/>
              <a:t>Every file in my local installation</a:t>
            </a:r>
          </a:p>
          <a:p>
            <a:pPr lvl="2" eaLnBrk="1" hangingPunct="1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files do you have?  Do you need to know that many files?</a:t>
            </a:r>
          </a:p>
          <a:p>
            <a:pPr lvl="1" eaLnBrk="1" hangingPunct="1"/>
            <a:r>
              <a:rPr lang="en-US" altLang="en-US" sz="2000" dirty="0"/>
              <a:t>Selected volumes</a:t>
            </a:r>
          </a:p>
          <a:p>
            <a:pPr lvl="1" eaLnBrk="1" hangingPunct="1"/>
            <a:r>
              <a:rPr lang="en-US" altLang="en-US" sz="2000" dirty="0"/>
              <a:t>Selected individual files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B845EAA-A490-F819-668E-49FD9BC8E2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3A977D21-BF57-0D38-74D4-D4003B2285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Overall Architecture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B4878D8A-7F8B-CA77-C3AA-8E938618A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844153"/>
            <a:ext cx="7772400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System is viewed as a WAN composed of LANs</a:t>
            </a:r>
          </a:p>
          <a:p>
            <a:pPr eaLnBrk="1" hangingPunct="1"/>
            <a:r>
              <a:rPr lang="en-US" altLang="en-US" sz="2000" dirty="0"/>
              <a:t>Each LAN has a Vice cluster server</a:t>
            </a:r>
          </a:p>
          <a:p>
            <a:pPr lvl="1" eaLnBrk="1" hangingPunct="1"/>
            <a:r>
              <a:rPr lang="en-US" altLang="en-US" sz="2000" dirty="0"/>
              <a:t>Which stores local files</a:t>
            </a:r>
          </a:p>
          <a:p>
            <a:pPr eaLnBrk="1" hangingPunct="1"/>
            <a:r>
              <a:rPr lang="en-US" altLang="en-US" sz="2000" dirty="0"/>
              <a:t>But Vice makes all files available to all clients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D41549B1-47A1-F5CC-0E83-37BEE973314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40</a:t>
            </a:fld>
            <a:endParaRPr lang="zh-TW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FE6FAB5D-2CBD-E94A-2D5B-B355D95A5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0533" y="108349"/>
            <a:ext cx="77951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Andrew Architecture Diagram</a:t>
            </a:r>
          </a:p>
        </p:txBody>
      </p:sp>
      <p:pic>
        <p:nvPicPr>
          <p:cNvPr id="95235" name="Picture 4" descr="untitled">
            <a:extLst>
              <a:ext uri="{FF2B5EF4-FFF2-40B4-BE49-F238E27FC236}">
                <a16:creationId xmlns:a16="http://schemas.microsoft.com/office/drawing/2014/main" id="{A2FA9E50-CB4A-90F4-29EB-05F71DD73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304924"/>
            <a:ext cx="1885950" cy="1246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6" name="Oval 6">
            <a:extLst>
              <a:ext uri="{FF2B5EF4-FFF2-40B4-BE49-F238E27FC236}">
                <a16:creationId xmlns:a16="http://schemas.microsoft.com/office/drawing/2014/main" id="{46109B09-6700-77AF-8124-201889FA98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0" y="3076574"/>
            <a:ext cx="1828800" cy="4572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LAN</a:t>
            </a:r>
          </a:p>
        </p:txBody>
      </p:sp>
      <p:sp>
        <p:nvSpPr>
          <p:cNvPr id="95237" name="Line 8">
            <a:extLst>
              <a:ext uri="{FF2B5EF4-FFF2-40B4-BE49-F238E27FC236}">
                <a16:creationId xmlns:a16="http://schemas.microsoft.com/office/drawing/2014/main" id="{E94BA8F3-E42B-6AB8-E2B6-D2505C1919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00300" y="2562224"/>
            <a:ext cx="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95238" name="Line 9">
            <a:extLst>
              <a:ext uri="{FF2B5EF4-FFF2-40B4-BE49-F238E27FC236}">
                <a16:creationId xmlns:a16="http://schemas.microsoft.com/office/drawing/2014/main" id="{BA97B672-499F-B805-46CD-75C7882E87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2562224"/>
            <a:ext cx="22860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95239" name="Line 10">
            <a:extLst>
              <a:ext uri="{FF2B5EF4-FFF2-40B4-BE49-F238E27FC236}">
                <a16:creationId xmlns:a16="http://schemas.microsoft.com/office/drawing/2014/main" id="{6656A6A6-86B6-82D2-A795-CDD9184872B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8800" y="2562224"/>
            <a:ext cx="1714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95240" name="Line 11">
            <a:extLst>
              <a:ext uri="{FF2B5EF4-FFF2-40B4-BE49-F238E27FC236}">
                <a16:creationId xmlns:a16="http://schemas.microsoft.com/office/drawing/2014/main" id="{54AE2D2A-EA8D-6648-5D2F-7865CF670F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0300" y="3533774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pic>
        <p:nvPicPr>
          <p:cNvPr id="95241" name="Picture 5" descr="server">
            <a:extLst>
              <a:ext uri="{FF2B5EF4-FFF2-40B4-BE49-F238E27FC236}">
                <a16:creationId xmlns:a16="http://schemas.microsoft.com/office/drawing/2014/main" id="{E0341573-AAF5-9A82-71F9-4E9BEB28B5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3933824"/>
            <a:ext cx="48458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42" name="Oval 12">
            <a:extLst>
              <a:ext uri="{FF2B5EF4-FFF2-40B4-BE49-F238E27FC236}">
                <a16:creationId xmlns:a16="http://schemas.microsoft.com/office/drawing/2014/main" id="{F397123E-BB32-3F24-0F39-F493AFBCB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9050" y="1533524"/>
            <a:ext cx="971550" cy="28575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350"/>
              <a:t>WAN</a:t>
            </a:r>
          </a:p>
        </p:txBody>
      </p:sp>
      <p:sp>
        <p:nvSpPr>
          <p:cNvPr id="95243" name="Line 15">
            <a:extLst>
              <a:ext uri="{FF2B5EF4-FFF2-40B4-BE49-F238E27FC236}">
                <a16:creationId xmlns:a16="http://schemas.microsoft.com/office/drawing/2014/main" id="{F40CEAAE-4B7A-C811-1180-65E65C9043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8900" y="3019424"/>
            <a:ext cx="1200150" cy="1200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grpSp>
        <p:nvGrpSpPr>
          <p:cNvPr id="95244" name="Group 23">
            <a:extLst>
              <a:ext uri="{FF2B5EF4-FFF2-40B4-BE49-F238E27FC236}">
                <a16:creationId xmlns:a16="http://schemas.microsoft.com/office/drawing/2014/main" id="{A0D305CE-C32E-0964-F866-43F91173F39B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1162049"/>
            <a:ext cx="1122760" cy="1885950"/>
            <a:chOff x="3936" y="1248"/>
            <a:chExt cx="1584" cy="2664"/>
          </a:xfrm>
        </p:grpSpPr>
        <p:pic>
          <p:nvPicPr>
            <p:cNvPr id="95255" name="Picture 16" descr="untitled">
              <a:extLst>
                <a:ext uri="{FF2B5EF4-FFF2-40B4-BE49-F238E27FC236}">
                  <a16:creationId xmlns:a16="http://schemas.microsoft.com/office/drawing/2014/main" id="{2925D9C7-74DD-B29A-5BB8-12CD9B7EDD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248"/>
              <a:ext cx="1584" cy="1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5256" name="Oval 17">
              <a:extLst>
                <a:ext uri="{FF2B5EF4-FFF2-40B4-BE49-F238E27FC236}">
                  <a16:creationId xmlns:a16="http://schemas.microsoft.com/office/drawing/2014/main" id="{D0DC85FC-64B5-D5E2-50E8-2F1351C7D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736"/>
              <a:ext cx="1536" cy="384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350"/>
                <a:t>LAN</a:t>
              </a:r>
            </a:p>
          </p:txBody>
        </p:sp>
        <p:sp>
          <p:nvSpPr>
            <p:cNvPr id="95257" name="Line 18">
              <a:extLst>
                <a:ext uri="{FF2B5EF4-FFF2-40B4-BE49-F238E27FC236}">
                  <a16:creationId xmlns:a16="http://schemas.microsoft.com/office/drawing/2014/main" id="{0FEBFBD2-7A16-136D-D5A6-3B2194C190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4" y="230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5258" name="Line 19">
              <a:extLst>
                <a:ext uri="{FF2B5EF4-FFF2-40B4-BE49-F238E27FC236}">
                  <a16:creationId xmlns:a16="http://schemas.microsoft.com/office/drawing/2014/main" id="{2AEAA410-7576-F338-EF45-978618A34C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2" y="2304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5259" name="Line 20">
              <a:extLst>
                <a:ext uri="{FF2B5EF4-FFF2-40B4-BE49-F238E27FC236}">
                  <a16:creationId xmlns:a16="http://schemas.microsoft.com/office/drawing/2014/main" id="{468D4967-84C4-35AD-ADE6-FB2978B970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24" y="2304"/>
              <a:ext cx="1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5260" name="Line 21">
              <a:extLst>
                <a:ext uri="{FF2B5EF4-FFF2-40B4-BE49-F238E27FC236}">
                  <a16:creationId xmlns:a16="http://schemas.microsoft.com/office/drawing/2014/main" id="{1F0CE7FF-875E-9A06-59FC-62E6D6AA53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12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95261" name="Picture 22" descr="server">
              <a:extLst>
                <a:ext uri="{FF2B5EF4-FFF2-40B4-BE49-F238E27FC236}">
                  <a16:creationId xmlns:a16="http://schemas.microsoft.com/office/drawing/2014/main" id="{99DE0177-C298-5952-AD79-CC0AC013B9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512" y="3456"/>
              <a:ext cx="407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5245" name="Group 24">
            <a:extLst>
              <a:ext uri="{FF2B5EF4-FFF2-40B4-BE49-F238E27FC236}">
                <a16:creationId xmlns:a16="http://schemas.microsoft.com/office/drawing/2014/main" id="{A2184012-D6A5-5764-28A0-D7CEEF1A9D90}"/>
              </a:ext>
            </a:extLst>
          </p:cNvPr>
          <p:cNvGrpSpPr>
            <a:grpSpLocks/>
          </p:cNvGrpSpPr>
          <p:nvPr/>
        </p:nvGrpSpPr>
        <p:grpSpPr bwMode="auto">
          <a:xfrm>
            <a:off x="6343650" y="2333624"/>
            <a:ext cx="1207294" cy="2028825"/>
            <a:chOff x="3936" y="1248"/>
            <a:chExt cx="1584" cy="2664"/>
          </a:xfrm>
        </p:grpSpPr>
        <p:pic>
          <p:nvPicPr>
            <p:cNvPr id="95248" name="Picture 25" descr="untitled">
              <a:extLst>
                <a:ext uri="{FF2B5EF4-FFF2-40B4-BE49-F238E27FC236}">
                  <a16:creationId xmlns:a16="http://schemas.microsoft.com/office/drawing/2014/main" id="{86724317-1342-8D10-3379-B29986FF57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1248"/>
              <a:ext cx="1584" cy="1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5249" name="Oval 26">
              <a:extLst>
                <a:ext uri="{FF2B5EF4-FFF2-40B4-BE49-F238E27FC236}">
                  <a16:creationId xmlns:a16="http://schemas.microsoft.com/office/drawing/2014/main" id="{E07DCC7C-51BD-2746-A981-69A0603D03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736"/>
              <a:ext cx="1536" cy="384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350"/>
                <a:t>LAN</a:t>
              </a:r>
            </a:p>
          </p:txBody>
        </p:sp>
        <p:sp>
          <p:nvSpPr>
            <p:cNvPr id="95250" name="Line 27">
              <a:extLst>
                <a:ext uri="{FF2B5EF4-FFF2-40B4-BE49-F238E27FC236}">
                  <a16:creationId xmlns:a16="http://schemas.microsoft.com/office/drawing/2014/main" id="{ACD1116F-F101-5CE8-949C-F70731890D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04" y="2304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5251" name="Line 28">
              <a:extLst>
                <a:ext uri="{FF2B5EF4-FFF2-40B4-BE49-F238E27FC236}">
                  <a16:creationId xmlns:a16="http://schemas.microsoft.com/office/drawing/2014/main" id="{754B63C5-1E25-5419-17F6-041A9BE07A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92" y="2304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5252" name="Line 29">
              <a:extLst>
                <a:ext uri="{FF2B5EF4-FFF2-40B4-BE49-F238E27FC236}">
                  <a16:creationId xmlns:a16="http://schemas.microsoft.com/office/drawing/2014/main" id="{84F37D83-D613-85D3-650D-CDA5B81242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224" y="2304"/>
              <a:ext cx="1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sp>
          <p:nvSpPr>
            <p:cNvPr id="95253" name="Line 30">
              <a:extLst>
                <a:ext uri="{FF2B5EF4-FFF2-40B4-BE49-F238E27FC236}">
                  <a16:creationId xmlns:a16="http://schemas.microsoft.com/office/drawing/2014/main" id="{74BDA8BF-E98A-B9EB-6886-35B2B79587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4" y="312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350"/>
            </a:p>
          </p:txBody>
        </p:sp>
        <p:pic>
          <p:nvPicPr>
            <p:cNvPr id="95254" name="Picture 31" descr="server">
              <a:extLst>
                <a:ext uri="{FF2B5EF4-FFF2-40B4-BE49-F238E27FC236}">
                  <a16:creationId xmlns:a16="http://schemas.microsoft.com/office/drawing/2014/main" id="{C80419E9-5400-6CE9-11DA-BC26FF2FFC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512" y="3456"/>
              <a:ext cx="407" cy="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5246" name="Line 32">
            <a:extLst>
              <a:ext uri="{FF2B5EF4-FFF2-40B4-BE49-F238E27FC236}">
                <a16:creationId xmlns:a16="http://schemas.microsoft.com/office/drawing/2014/main" id="{114736F5-6AB9-C1B5-25AC-B45EE3B04F99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876549"/>
            <a:ext cx="62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95247" name="Line 33">
            <a:extLst>
              <a:ext uri="{FF2B5EF4-FFF2-40B4-BE49-F238E27FC236}">
                <a16:creationId xmlns:a16="http://schemas.microsoft.com/office/drawing/2014/main" id="{37088215-D3A6-3094-85F3-A59672A66C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43450" y="3619499"/>
            <a:ext cx="2057400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35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E608A2E-87D2-4C84-9943-C9F57EFB81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41</a:t>
            </a:fld>
            <a:endParaRPr lang="zh-TW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38CA726A-6862-C93B-077E-05B6ECDED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Caching the User Files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D809E683-BA2B-4CF7-F9C3-AA7F4686B7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6732" y="844153"/>
            <a:ext cx="7543801" cy="202604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Goal is to offload work from servers to clients</a:t>
            </a:r>
          </a:p>
          <a:p>
            <a:pPr eaLnBrk="1" hangingPunct="1"/>
            <a:r>
              <a:rPr lang="en-US" altLang="en-US" sz="2000" dirty="0"/>
              <a:t>When must servers do work?</a:t>
            </a:r>
          </a:p>
          <a:p>
            <a:pPr lvl="1" eaLnBrk="1" hangingPunct="1"/>
            <a:r>
              <a:rPr lang="en-US" altLang="en-US" sz="2000" dirty="0"/>
              <a:t>To answer requests</a:t>
            </a:r>
          </a:p>
          <a:p>
            <a:pPr lvl="1" eaLnBrk="1" hangingPunct="1"/>
            <a:r>
              <a:rPr lang="en-US" altLang="en-US" sz="2000" dirty="0"/>
              <a:t>To move data</a:t>
            </a:r>
          </a:p>
          <a:p>
            <a:pPr eaLnBrk="1" hangingPunct="1"/>
            <a:r>
              <a:rPr lang="en-US" altLang="en-US" sz="2000" dirty="0"/>
              <a:t>Whole files cached at clients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BD97987-F21C-3B19-31A5-C18A3D1937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42</a:t>
            </a:fld>
            <a:endParaRPr lang="zh-TW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87E9E5FF-70FD-3263-F223-0888D93656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5133" y="108349"/>
            <a:ext cx="78205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Why Whole-file Caching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7B2DEA5B-4BCC-96BF-434B-08D5F3B70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5200" y="844153"/>
            <a:ext cx="7171267" cy="194138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Minimizes communications with server</a:t>
            </a:r>
          </a:p>
          <a:p>
            <a:pPr eaLnBrk="1" hangingPunct="1"/>
            <a:r>
              <a:rPr lang="en-US" altLang="en-US" sz="2000" dirty="0"/>
              <a:t>Most files used in entirety, anyway</a:t>
            </a:r>
          </a:p>
          <a:p>
            <a:pPr eaLnBrk="1" hangingPunct="1"/>
            <a:r>
              <a:rPr lang="en-US" altLang="en-US" sz="2000" dirty="0"/>
              <a:t>Easier cache management problem</a:t>
            </a:r>
          </a:p>
          <a:p>
            <a:pPr eaLnBrk="1" hangingPunct="1"/>
            <a:r>
              <a:rPr lang="en-US" altLang="en-US" sz="2000" dirty="0"/>
              <a:t>Requires substantial free disk space on workstations</a:t>
            </a:r>
          </a:p>
          <a:p>
            <a:pPr lvl="1"/>
            <a:r>
              <a:rPr lang="en-US" altLang="en-US" sz="2000" dirty="0"/>
              <a:t>Does not address huge file problems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00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E89C3D2-8745-B0AE-A2C6-C668C81179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43</a:t>
            </a:fld>
            <a:endParaRPr lang="zh-TW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BE9DECF5-C8B2-D5AE-918A-E069F5C495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Shared Namespace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340497D8-0EFC-D4A9-3B5F-34ADD000C6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5200" y="844153"/>
            <a:ext cx="7721599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An Andrew installation has globally shared namespace</a:t>
            </a:r>
          </a:p>
          <a:p>
            <a:pPr eaLnBrk="1" hangingPunct="1"/>
            <a:r>
              <a:rPr lang="en-US" altLang="en-US" sz="2000" dirty="0"/>
              <a:t>All client’s files in the namespace with the same names</a:t>
            </a:r>
          </a:p>
          <a:p>
            <a:pPr eaLnBrk="1" hangingPunct="1"/>
            <a:r>
              <a:rPr lang="en-US" altLang="en-US" sz="2000" dirty="0"/>
              <a:t>High degree of name and location transparency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8E48857-8584-DA3E-4424-13CCF4216F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44</a:t>
            </a:fld>
            <a:endParaRPr lang="zh-TW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A1EA36DF-C475-A1B4-D5DE-2474B3824F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Servers Provide the Namespace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9CA44DD8-DF1B-59A9-AAF1-500B829916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7466" y="844153"/>
            <a:ext cx="7789333" cy="2034514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Files are organized into volumes</a:t>
            </a:r>
          </a:p>
          <a:p>
            <a:pPr lvl="1" eaLnBrk="1" hangingPunct="1"/>
            <a:r>
              <a:rPr lang="en-US" altLang="en-US" sz="2000" dirty="0"/>
              <a:t>Volumes are grafted together into overall namespace</a:t>
            </a:r>
          </a:p>
          <a:p>
            <a:pPr eaLnBrk="1" hangingPunct="1"/>
            <a:r>
              <a:rPr lang="en-US" altLang="en-US" sz="2000" dirty="0"/>
              <a:t>Each file has globally unique ID</a:t>
            </a:r>
          </a:p>
          <a:p>
            <a:pPr eaLnBrk="1" hangingPunct="1"/>
            <a:r>
              <a:rPr lang="en-US" altLang="en-US" sz="2000" dirty="0"/>
              <a:t>Volumes are stored at individual servers</a:t>
            </a:r>
          </a:p>
          <a:p>
            <a:pPr lvl="1" eaLnBrk="1" hangingPunct="1"/>
            <a:r>
              <a:rPr lang="en-US" altLang="en-US" sz="2000" dirty="0"/>
              <a:t>But a volume can be moved from server to server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5A97D9B-1E92-931D-B313-224EC14028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45</a:t>
            </a:fld>
            <a:endParaRPr lang="zh-TW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4BA80DD4-4F5F-9330-AC0D-6CB78568E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Finding a File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9CB4AF76-208D-E7DD-47B9-57EEF5F692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0533" y="844153"/>
            <a:ext cx="7806266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At high level, files have names</a:t>
            </a:r>
          </a:p>
          <a:p>
            <a:pPr eaLnBrk="1" hangingPunct="1"/>
            <a:r>
              <a:rPr lang="en-US" altLang="en-US" sz="2000" dirty="0"/>
              <a:t>Directory translates name to unique ID</a:t>
            </a:r>
          </a:p>
          <a:p>
            <a:pPr eaLnBrk="1" hangingPunct="1"/>
            <a:r>
              <a:rPr lang="en-US" altLang="en-US" sz="2000" dirty="0"/>
              <a:t>If client knows where the volume is, it sends unique ID to appropriate server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8D75E4D-74A7-1EE0-38DF-229C02CA9E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46</a:t>
            </a:fld>
            <a:endParaRPr lang="zh-TW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5622EF24-6984-EA7D-092B-2AE2F4CB97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Finding a Volume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1A26F121-35F5-4B60-5A76-18DD9E1DDA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844153"/>
            <a:ext cx="7899399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What if you enter a new volume?</a:t>
            </a:r>
          </a:p>
          <a:p>
            <a:pPr lvl="1" eaLnBrk="1" hangingPunct="1"/>
            <a:r>
              <a:rPr lang="en-US" altLang="en-US" sz="2000" dirty="0"/>
              <a:t>How do you find which server stores the volume?</a:t>
            </a:r>
          </a:p>
          <a:p>
            <a:pPr eaLnBrk="1" hangingPunct="1"/>
            <a:r>
              <a:rPr lang="en-US" altLang="en-US" sz="2000" dirty="0"/>
              <a:t>Volume-location database stored on each server</a:t>
            </a:r>
          </a:p>
          <a:p>
            <a:pPr eaLnBrk="1" hangingPunct="1"/>
            <a:r>
              <a:rPr lang="en-US" altLang="en-US" sz="2000" dirty="0"/>
              <a:t>Once information on volume is known, client caches it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4801E7C-309F-0AFD-1FF3-94B8B7609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47</a:t>
            </a:fld>
            <a:endParaRPr lang="zh-TW" alt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83D805A7-B5E0-FE14-7EF3-F35598177D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Making a Volume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3BE09FEF-D755-E2EE-2B69-A14E69DB1B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7400" y="735806"/>
            <a:ext cx="7888289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When a volume moves from server to server, update database</a:t>
            </a:r>
          </a:p>
          <a:p>
            <a:pPr lvl="1" eaLnBrk="1" hangingPunct="1"/>
            <a:r>
              <a:rPr lang="en-US" altLang="en-US" sz="2000" dirty="0"/>
              <a:t>Heavyweight distributed operation</a:t>
            </a:r>
          </a:p>
          <a:p>
            <a:pPr eaLnBrk="1" hangingPunct="1"/>
            <a:r>
              <a:rPr lang="en-US" altLang="en-US" sz="2000" dirty="0"/>
              <a:t>What about clients with cached information?</a:t>
            </a:r>
          </a:p>
          <a:p>
            <a:pPr eaLnBrk="1" hangingPunct="1"/>
            <a:r>
              <a:rPr lang="en-US" altLang="en-US" sz="2000" dirty="0"/>
              <a:t>Old server maintains forwarding info </a:t>
            </a:r>
          </a:p>
          <a:p>
            <a:pPr lvl="1" eaLnBrk="1" hangingPunct="1"/>
            <a:r>
              <a:rPr lang="en-US" altLang="en-US" sz="2000" dirty="0"/>
              <a:t>Also eases server update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9618087-8937-8588-A4D8-17E9B5F33D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48</a:t>
            </a:fld>
            <a:endParaRPr lang="zh-TW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6C346691-A07B-3D1C-A57C-78AD5C400F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Handle Cached Files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7666BDA0-008A-0949-9889-92B19D947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89" cy="144184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Files fetched transparently when needed</a:t>
            </a:r>
          </a:p>
          <a:p>
            <a:pPr eaLnBrk="1" hangingPunct="1"/>
            <a:r>
              <a:rPr lang="en-US" altLang="en-US" sz="2000" dirty="0"/>
              <a:t>File system traps opens</a:t>
            </a:r>
          </a:p>
          <a:p>
            <a:pPr lvl="1" eaLnBrk="1" hangingPunct="1"/>
            <a:r>
              <a:rPr lang="en-US" altLang="en-US" sz="2000" dirty="0"/>
              <a:t>Sends them to local Venus process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6CF5F9B-A9A8-E0EE-0682-6357E248ED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49</a:t>
            </a:fld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26A3E29-86BB-71EC-1C61-21062C64C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dictates the choice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D2E7ED6-B238-B0B8-50B8-1DB481DA1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7466" y="844153"/>
            <a:ext cx="7789333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Why not make every file available?</a:t>
            </a:r>
          </a:p>
          <a:p>
            <a:pPr lvl="1" eaLnBrk="1" hangingPunct="1"/>
            <a:r>
              <a:rPr lang="en-US" altLang="en-US" sz="2000" dirty="0"/>
              <a:t>Naming issues</a:t>
            </a:r>
          </a:p>
          <a:p>
            <a:pPr lvl="1" eaLnBrk="1" hangingPunct="1"/>
            <a:r>
              <a:rPr lang="en-US" altLang="en-US" sz="2000" dirty="0"/>
              <a:t>Scaling issues</a:t>
            </a:r>
          </a:p>
          <a:p>
            <a:pPr lvl="1" eaLnBrk="1" hangingPunct="1"/>
            <a:r>
              <a:rPr lang="en-US" altLang="en-US" sz="2000" dirty="0"/>
              <a:t>Local autonomy</a:t>
            </a:r>
          </a:p>
          <a:p>
            <a:pPr lvl="1" eaLnBrk="1" hangingPunct="1"/>
            <a:r>
              <a:rPr lang="en-US" altLang="en-US" sz="2000" dirty="0"/>
              <a:t>Security</a:t>
            </a:r>
          </a:p>
          <a:p>
            <a:pPr lvl="1" eaLnBrk="1" hangingPunct="1"/>
            <a:r>
              <a:rPr lang="en-US" altLang="en-US" sz="2000" dirty="0"/>
              <a:t>Network traffic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87BE09B-01D2-28AF-88CF-7F9BD1CF56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48919AFD-BDF9-0856-C095-E04F8A15C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5624" y="108349"/>
            <a:ext cx="7730066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The Venus Daemon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69797CE9-6B56-C054-EE50-569D17284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6733" y="844153"/>
            <a:ext cx="7730066" cy="230544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Responsible for handling single client cache</a:t>
            </a:r>
          </a:p>
          <a:p>
            <a:pPr eaLnBrk="1" hangingPunct="1"/>
            <a:r>
              <a:rPr lang="en-US" altLang="en-US" sz="2000" dirty="0"/>
              <a:t>Caches files on open</a:t>
            </a:r>
          </a:p>
          <a:p>
            <a:pPr eaLnBrk="1" hangingPunct="1"/>
            <a:r>
              <a:rPr lang="en-US" altLang="en-US" sz="2000" dirty="0"/>
              <a:t>Writes modified versions back on close</a:t>
            </a:r>
          </a:p>
          <a:p>
            <a:pPr lvl="1" eaLnBrk="1" hangingPunct="1"/>
            <a:r>
              <a:rPr lang="en-US" altLang="en-US" sz="2000" dirty="0"/>
              <a:t>What if there is a failure?</a:t>
            </a:r>
          </a:p>
          <a:p>
            <a:pPr eaLnBrk="1" hangingPunct="1"/>
            <a:r>
              <a:rPr lang="en-US" altLang="en-US" sz="2000" dirty="0"/>
              <a:t>Cached files saved locally after close</a:t>
            </a:r>
          </a:p>
          <a:p>
            <a:pPr eaLnBrk="1" hangingPunct="1"/>
            <a:r>
              <a:rPr lang="en-US" altLang="en-US" sz="2000" dirty="0"/>
              <a:t>Cache directory entry translations, too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D267D51-20BC-8926-83D8-2B864D575F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50</a:t>
            </a:fld>
            <a:endParaRPr lang="zh-TW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05924DFE-51A7-5332-2AEA-234058294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5133" y="108349"/>
            <a:ext cx="782055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Consistency for AFS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681BAB68-CF4E-22D6-6D5D-0607657C5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1333" y="810286"/>
            <a:ext cx="7744357" cy="1628114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If my workstation has a locally cached copy of a file, what if someone else changes it?</a:t>
            </a:r>
          </a:p>
          <a:p>
            <a:pPr eaLnBrk="1" hangingPunct="1"/>
            <a:r>
              <a:rPr lang="en-US" altLang="en-US" sz="2000" dirty="0"/>
              <a:t>Callbacks used to invalidate my copy</a:t>
            </a:r>
          </a:p>
          <a:p>
            <a:pPr eaLnBrk="1" hangingPunct="1"/>
            <a:r>
              <a:rPr lang="en-US" altLang="en-US" sz="2000" dirty="0"/>
              <a:t>Requires servers to keep info on who caches files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DA988A6-3301-C81E-4D80-68DDA2F3B2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51</a:t>
            </a:fld>
            <a:endParaRPr lang="zh-TW" alt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958027E6-9C60-C18A-6EBE-05528BD10C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Write Consistency in AFS (1)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051F72C3-D6C6-41EB-71D0-AB690B7DC3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818753"/>
            <a:ext cx="7778224" cy="200064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What if I write to my cached copy of a file?</a:t>
            </a:r>
          </a:p>
          <a:p>
            <a:pPr eaLnBrk="1" hangingPunct="1"/>
            <a:r>
              <a:rPr lang="en-US" altLang="en-US" sz="2000" dirty="0"/>
              <a:t>Need to get write permission from server</a:t>
            </a:r>
          </a:p>
          <a:p>
            <a:pPr lvl="1" eaLnBrk="1" hangingPunct="1"/>
            <a:r>
              <a:rPr lang="en-US" altLang="en-US" sz="2000" dirty="0"/>
              <a:t>Which invalidates other copies</a:t>
            </a:r>
          </a:p>
          <a:p>
            <a:pPr eaLnBrk="1" hangingPunct="1"/>
            <a:r>
              <a:rPr lang="en-US" altLang="en-US" sz="2000" dirty="0"/>
              <a:t>Permission obtained on open for write</a:t>
            </a:r>
          </a:p>
          <a:p>
            <a:pPr eaLnBrk="1" hangingPunct="1"/>
            <a:r>
              <a:rPr lang="en-US" altLang="en-US" sz="2000" dirty="0"/>
              <a:t>Need to obtain new data at this point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77A974E-6C5E-A168-AA60-C888AF029C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52</a:t>
            </a:fld>
            <a:endParaRPr lang="zh-TW" alt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05588EC2-27AD-FF10-EC2E-FE81A5BA5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Write Consistency in AFS (2)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49712319-3264-7E48-694D-6FFF5BAFEE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6733" y="844153"/>
            <a:ext cx="7730066" cy="126404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Initially, written only to local copy</a:t>
            </a:r>
          </a:p>
          <a:p>
            <a:pPr eaLnBrk="1" hangingPunct="1"/>
            <a:r>
              <a:rPr lang="en-US" altLang="en-US" sz="2000" dirty="0"/>
              <a:t>On close, Venus sends update to server</a:t>
            </a:r>
          </a:p>
          <a:p>
            <a:pPr eaLnBrk="1" hangingPunct="1"/>
            <a:r>
              <a:rPr lang="en-US" altLang="en-US" sz="2000" dirty="0"/>
              <a:t>Extra mechanism to handle failures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1E6ED56-E1C6-8D0D-6356-32CC7175E6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53</a:t>
            </a:fld>
            <a:endParaRPr lang="zh-TW" alt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BF535B24-4B74-A221-0DEB-0F1DCD755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4823" y="108349"/>
            <a:ext cx="7780867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Storage of Andrew Files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8490D3E3-B484-DB88-B40B-0B4C836E5D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5932" y="844153"/>
            <a:ext cx="7780867" cy="118784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Stored in UNIX file systems</a:t>
            </a:r>
          </a:p>
          <a:p>
            <a:pPr eaLnBrk="1" hangingPunct="1"/>
            <a:r>
              <a:rPr lang="en-US" altLang="en-US" sz="2000" dirty="0"/>
              <a:t>Client cache is a directory on local machine</a:t>
            </a:r>
          </a:p>
          <a:p>
            <a:pPr lvl="1" eaLnBrk="1" hangingPunct="1"/>
            <a:r>
              <a:rPr lang="en-US" altLang="en-US" sz="2000" dirty="0"/>
              <a:t>Low-level names do not match Andrew names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B00FF30B-8909-9E66-B504-48C1DABFC4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54</a:t>
            </a:fld>
            <a:endParaRPr lang="zh-TW" alt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78B7D900-6ADB-2030-03CF-583803919E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Venus Cache Management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02350956-F75A-A817-DB1A-5B54F4783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9066" y="844153"/>
            <a:ext cx="7095067" cy="242398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Venus keeps two caches</a:t>
            </a:r>
          </a:p>
          <a:p>
            <a:pPr lvl="1" eaLnBrk="1" hangingPunct="1"/>
            <a:r>
              <a:rPr lang="en-US" altLang="en-US" sz="2000" dirty="0"/>
              <a:t>Status </a:t>
            </a:r>
          </a:p>
          <a:p>
            <a:pPr lvl="1" eaLnBrk="1" hangingPunct="1"/>
            <a:r>
              <a:rPr lang="en-US" altLang="en-US" sz="2000" dirty="0"/>
              <a:t>Data</a:t>
            </a:r>
          </a:p>
          <a:p>
            <a:pPr eaLnBrk="1" hangingPunct="1"/>
            <a:r>
              <a:rPr lang="en-US" altLang="en-US" sz="2000" dirty="0"/>
              <a:t>Status cache kept in virtual memory</a:t>
            </a:r>
          </a:p>
          <a:p>
            <a:pPr lvl="1" eaLnBrk="1" hangingPunct="1"/>
            <a:r>
              <a:rPr lang="en-US" altLang="en-US" sz="2000" dirty="0"/>
              <a:t>For fast attribute lookup</a:t>
            </a:r>
          </a:p>
          <a:p>
            <a:pPr eaLnBrk="1" hangingPunct="1"/>
            <a:r>
              <a:rPr lang="en-US" altLang="en-US" sz="2000" dirty="0"/>
              <a:t>Data cache kept on disk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441A3A4-6C43-957D-20F5-A3ADA63901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55</a:t>
            </a:fld>
            <a:endParaRPr lang="zh-TW" alt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C211E47A-9B20-921B-ABC5-D62FB73FCA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Venus Process Architecture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AADA849E-3CB6-FE47-AF89-25AAE4FEB6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48267" y="844153"/>
            <a:ext cx="7738532" cy="150958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Venus is single user process</a:t>
            </a:r>
          </a:p>
          <a:p>
            <a:pPr eaLnBrk="1" hangingPunct="1"/>
            <a:r>
              <a:rPr lang="en-US" altLang="en-US" sz="2000" dirty="0"/>
              <a:t>But multithreaded</a:t>
            </a:r>
          </a:p>
          <a:p>
            <a:pPr eaLnBrk="1" hangingPunct="1"/>
            <a:r>
              <a:rPr lang="en-US" altLang="en-US" sz="2000" dirty="0"/>
              <a:t>Uses RPC to talk to server</a:t>
            </a:r>
          </a:p>
          <a:p>
            <a:pPr lvl="1" eaLnBrk="1" hangingPunct="1"/>
            <a:r>
              <a:rPr lang="en-US" altLang="en-US" sz="2000" dirty="0"/>
              <a:t>RPC is built on low level datagram service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A04D1A1-DB92-A534-6734-04B839FFFE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56</a:t>
            </a:fld>
            <a:endParaRPr lang="zh-TW" alt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BB2C7481-20A2-C694-6145-D11DB5E446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4024" y="108349"/>
            <a:ext cx="7831666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AFS Security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76D051D2-1848-5D23-7542-53CB3584C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2867" y="844153"/>
            <a:ext cx="7763932" cy="1873647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Only servers are trusted here</a:t>
            </a:r>
          </a:p>
          <a:p>
            <a:pPr lvl="1" eaLnBrk="1" hangingPunct="1"/>
            <a:r>
              <a:rPr lang="en-US" altLang="en-US" sz="2000" dirty="0"/>
              <a:t>Client machines might be corrupted</a:t>
            </a:r>
          </a:p>
          <a:p>
            <a:pPr eaLnBrk="1" hangingPunct="1"/>
            <a:r>
              <a:rPr lang="en-US" altLang="en-US" sz="2000" dirty="0"/>
              <a:t>No client programs run on servers</a:t>
            </a:r>
          </a:p>
          <a:p>
            <a:pPr eaLnBrk="1" hangingPunct="1"/>
            <a:r>
              <a:rPr lang="en-US" altLang="en-US" sz="2000" dirty="0"/>
              <a:t>Clients must authenticate themselves to servers</a:t>
            </a:r>
          </a:p>
          <a:p>
            <a:pPr eaLnBrk="1" hangingPunct="1"/>
            <a:r>
              <a:rPr lang="en-US" altLang="en-US" sz="2000" dirty="0"/>
              <a:t>Encrypted transmissions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BC6D4FD-2B3E-5C05-122A-8ED814367D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57</a:t>
            </a:fld>
            <a:endParaRPr lang="zh-TW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73BF83C8-D997-FA0B-A3E2-1B85E05AC2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3290" y="108349"/>
            <a:ext cx="7772400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AFS File Protection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7752F53E-BDBE-E2E8-61E8-5767176C9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844153"/>
            <a:ext cx="7772400" cy="199218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AFS supports access control lists</a:t>
            </a:r>
          </a:p>
          <a:p>
            <a:pPr lvl="1" eaLnBrk="1" hangingPunct="1"/>
            <a:r>
              <a:rPr lang="en-US" altLang="en-US" sz="2000" dirty="0"/>
              <a:t>A file has list of users who can access it</a:t>
            </a:r>
          </a:p>
          <a:p>
            <a:pPr lvl="1" eaLnBrk="1" hangingPunct="1"/>
            <a:r>
              <a:rPr lang="en-US" altLang="en-US" sz="2000" dirty="0"/>
              <a:t>And permitted modes of access</a:t>
            </a:r>
          </a:p>
          <a:p>
            <a:pPr eaLnBrk="1" hangingPunct="1"/>
            <a:r>
              <a:rPr lang="en-US" altLang="en-US" sz="2000" dirty="0"/>
              <a:t>Maintained by Vice</a:t>
            </a:r>
          </a:p>
          <a:p>
            <a:pPr eaLnBrk="1" hangingPunct="1"/>
            <a:r>
              <a:rPr lang="en-US" altLang="en-US" sz="2000" dirty="0"/>
              <a:t>Used to mimic UNIX access control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189AC5F-1A64-5640-6DAB-75BBF51B76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58</a:t>
            </a:fld>
            <a:endParaRPr lang="zh-TW" alt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5C6BD1A5-C217-8BB5-FD9E-CF42F9399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3291" y="108349"/>
            <a:ext cx="7772399" cy="519113"/>
          </a:xfrm>
        </p:spPr>
        <p:txBody>
          <a:bodyPr/>
          <a:lstStyle/>
          <a:p>
            <a:pPr eaLnBrk="1" hangingPunct="1"/>
            <a:r>
              <a:rPr lang="en-US" altLang="en-US" dirty="0"/>
              <a:t>AFS Read-only Replication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6721BEFF-DE2D-66A8-4CDC-63A478915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844153"/>
            <a:ext cx="7501467" cy="148418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For volumes containing files that are used frequently, but not changed often</a:t>
            </a:r>
          </a:p>
          <a:p>
            <a:pPr lvl="1" eaLnBrk="1" hangingPunct="1"/>
            <a:r>
              <a:rPr lang="en-US" altLang="en-US" sz="2000" dirty="0"/>
              <a:t>E.g., executables</a:t>
            </a:r>
          </a:p>
          <a:p>
            <a:pPr eaLnBrk="1" hangingPunct="1"/>
            <a:r>
              <a:rPr lang="en-US" altLang="en-US" sz="2000" dirty="0"/>
              <a:t>AFS allows multiple servers to store read-only copies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10DE249F-0228-DF53-8714-B51692E6AF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59</a:t>
            </a:fld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A2A1629-EF8B-4643-1501-F0C29691F8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Naming Files in a Distributed System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A60BCB7-1AB8-C3FE-1EB2-02B6B140A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How much transparency?</a:t>
            </a:r>
          </a:p>
          <a:p>
            <a:pPr lvl="1" eaLnBrk="1" hangingPunct="1"/>
            <a:r>
              <a:rPr lang="en-US" altLang="en-US" sz="2000" dirty="0"/>
              <a:t>Does every user/machine/sub-network need its own namespace?</a:t>
            </a:r>
          </a:p>
          <a:p>
            <a:pPr eaLnBrk="1" hangingPunct="1"/>
            <a:r>
              <a:rPr lang="en-US" altLang="en-US" sz="2000" dirty="0"/>
              <a:t>How do I find a site that stores the file that I name?  Is it implicit in the name?</a:t>
            </a:r>
          </a:p>
          <a:p>
            <a:pPr eaLnBrk="1" hangingPunct="1"/>
            <a:r>
              <a:rPr lang="en-US" altLang="en-US" sz="2000" dirty="0"/>
              <a:t>Can my naming scheme scale?</a:t>
            </a:r>
          </a:p>
          <a:p>
            <a:pPr eaLnBrk="1" hangingPunct="1"/>
            <a:r>
              <a:rPr lang="en-US" altLang="en-US" sz="2000" dirty="0"/>
              <a:t>Must everyone agree on my scheme?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AA6157E-88BA-6B81-AF15-1452071456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5D1004F-7F8A-2EAF-6A34-482E35DE30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do I get remote files?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79812FF-213E-5FA9-40F4-3073D4FC28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8510" y="844153"/>
            <a:ext cx="7888290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Fetch it over the network?</a:t>
            </a:r>
          </a:p>
          <a:p>
            <a:pPr eaLnBrk="1" hangingPunct="1"/>
            <a:r>
              <a:rPr lang="en-US" altLang="en-US" sz="2000" dirty="0"/>
              <a:t>How much caching?</a:t>
            </a:r>
          </a:p>
          <a:p>
            <a:pPr eaLnBrk="1" hangingPunct="1"/>
            <a:r>
              <a:rPr lang="en-US" altLang="en-US" sz="2000" dirty="0"/>
              <a:t>Replication?</a:t>
            </a:r>
          </a:p>
          <a:p>
            <a:pPr eaLnBrk="1" hangingPunct="1"/>
            <a:r>
              <a:rPr lang="en-US" altLang="en-US" sz="2000" dirty="0"/>
              <a:t>What security is required for data transport?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DCCDF95-FDFF-7847-99C7-C12D23CB16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94CAF2C-D9B5-B8D8-FEF2-D558DBB09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Synchronization and Consistency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B634E52-6714-924C-5305-62D74A0E5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2066" y="844153"/>
            <a:ext cx="7814733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Will there be trouble if multiple sites want to update a file?</a:t>
            </a:r>
          </a:p>
          <a:p>
            <a:pPr eaLnBrk="1" hangingPunct="1"/>
            <a:r>
              <a:rPr lang="en-US" altLang="en-US" sz="2000" dirty="0"/>
              <a:t>Can I get any guarantee that I always see consistent versions of data?</a:t>
            </a:r>
          </a:p>
          <a:p>
            <a:pPr lvl="1" eaLnBrk="1" hangingPunct="1"/>
            <a:r>
              <a:rPr lang="en-US" altLang="en-US" sz="2000" dirty="0"/>
              <a:t>i.e., will I ever see old data after new?</a:t>
            </a:r>
          </a:p>
          <a:p>
            <a:pPr lvl="1" eaLnBrk="1" hangingPunct="1"/>
            <a:r>
              <a:rPr lang="en-US" altLang="en-US" sz="2000" dirty="0"/>
              <a:t>How soon do I see new data?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E8406BA-4D16-DDCF-370C-EB0EAE7AE0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674F0A6-E358-CC8D-6A54-59142FA0AB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NFS (Networked File System)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FCFE01B-DFE5-88B6-316C-23D9D9AC9B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7467" y="844153"/>
            <a:ext cx="7789332" cy="3671888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Version 3</a:t>
            </a:r>
          </a:p>
          <a:p>
            <a:pPr eaLnBrk="1" hangingPunct="1"/>
            <a:r>
              <a:rPr lang="en-US" altLang="en-US" sz="2000" dirty="0"/>
              <a:t>Provides distributed filing by remote access</a:t>
            </a:r>
          </a:p>
          <a:p>
            <a:pPr lvl="1" eaLnBrk="1" hangingPunct="1"/>
            <a:r>
              <a:rPr lang="en-US" altLang="en-US" sz="2000" dirty="0"/>
              <a:t>With a high degree of transparency</a:t>
            </a:r>
          </a:p>
          <a:p>
            <a:pPr eaLnBrk="1" hangingPunct="1"/>
            <a:r>
              <a:rPr lang="en-US" altLang="en-US" sz="2000" dirty="0"/>
              <a:t>Method of providing highly transparent access to remote files</a:t>
            </a:r>
          </a:p>
          <a:p>
            <a:pPr eaLnBrk="1" hangingPunct="1"/>
            <a:r>
              <a:rPr lang="en-US" altLang="en-US" sz="2000" dirty="0"/>
              <a:t>Developed by Sun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AEBBD84-DCF9-4A03-0F54-A1B662A25B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2599</TotalTime>
  <Words>2129</Words>
  <Application>Microsoft Office PowerPoint</Application>
  <PresentationFormat>全屏显示(16:9)</PresentationFormat>
  <Paragraphs>459</Paragraphs>
  <Slides>59</Slides>
  <Notes>58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59</vt:i4>
      </vt:variant>
    </vt:vector>
  </HeadingPairs>
  <TitlesOfParts>
    <vt:vector size="65" baseType="lpstr">
      <vt:lpstr>MS Sans Serif</vt:lpstr>
      <vt:lpstr>Arial</vt:lpstr>
      <vt:lpstr>Calibri</vt:lpstr>
      <vt:lpstr>Times New Roman</vt:lpstr>
      <vt:lpstr>Wingdings</vt:lpstr>
      <vt:lpstr>NTHU UniCloud</vt:lpstr>
      <vt:lpstr>CSC6032 – Advanced Operating Systems</vt:lpstr>
      <vt:lpstr>Outline</vt:lpstr>
      <vt:lpstr>Basic Distributed FS Concepts</vt:lpstr>
      <vt:lpstr>What Files Can Be Accessed</vt:lpstr>
      <vt:lpstr>What dictates the choice</vt:lpstr>
      <vt:lpstr>Naming Files in a Distributed System</vt:lpstr>
      <vt:lpstr>How do I get remote files?</vt:lpstr>
      <vt:lpstr>Synchronization and Consistency</vt:lpstr>
      <vt:lpstr>NFS (Networked File System)</vt:lpstr>
      <vt:lpstr>NFS Characteristics</vt:lpstr>
      <vt:lpstr>VFS/Vnode Review</vt:lpstr>
      <vt:lpstr>NFS Diagram</vt:lpstr>
      <vt:lpstr>NFS File Handles</vt:lpstr>
      <vt:lpstr>NFS Handle Diagram</vt:lpstr>
      <vt:lpstr>How to Make this Work</vt:lpstr>
      <vt:lpstr>Using RPC for NFS</vt:lpstr>
      <vt:lpstr>NFS Processes</vt:lpstr>
      <vt:lpstr>NFS from the Client Side</vt:lpstr>
      <vt:lpstr>NFS RPC Procedures</vt:lpstr>
      <vt:lpstr>Mount Operations</vt:lpstr>
      <vt:lpstr>NFS on the Server Side</vt:lpstr>
      <vt:lpstr>Implications of Statelessness</vt:lpstr>
      <vt:lpstr>More Implications of Statelessness</vt:lpstr>
      <vt:lpstr>Preserve UNIX File Operation Semantics</vt:lpstr>
      <vt:lpstr>File Handles</vt:lpstr>
      <vt:lpstr>NFS Daemon – nfsd</vt:lpstr>
      <vt:lpstr>NFS Daemon – biod</vt:lpstr>
      <vt:lpstr>NFS Daemon – rpc.mount</vt:lpstr>
      <vt:lpstr>NFS Daemon – rpc.lock</vt:lpstr>
      <vt:lpstr>NFS Daemon – rpc.statd</vt:lpstr>
      <vt:lpstr>Recover Locks After a Crash</vt:lpstr>
      <vt:lpstr>Caching in NFS</vt:lpstr>
      <vt:lpstr>What Can You Cache </vt:lpstr>
      <vt:lpstr>Security in NFS</vt:lpstr>
      <vt:lpstr>The Andrew File System</vt:lpstr>
      <vt:lpstr>Basic Andrew Model</vt:lpstr>
      <vt:lpstr>User Model of Andrew File System</vt:lpstr>
      <vt:lpstr>The Local Namespace</vt:lpstr>
      <vt:lpstr>Vice and Virtue</vt:lpstr>
      <vt:lpstr>Overall Architecture</vt:lpstr>
      <vt:lpstr>Andrew Architecture Diagram</vt:lpstr>
      <vt:lpstr>Caching the User Files</vt:lpstr>
      <vt:lpstr>Why Whole-file Caching</vt:lpstr>
      <vt:lpstr>The Shared Namespace</vt:lpstr>
      <vt:lpstr>How Servers Provide the Namespace</vt:lpstr>
      <vt:lpstr>Finding a File</vt:lpstr>
      <vt:lpstr>Finding a Volume</vt:lpstr>
      <vt:lpstr>Making a Volume</vt:lpstr>
      <vt:lpstr>Handle Cached Files</vt:lpstr>
      <vt:lpstr>The Venus Daemon</vt:lpstr>
      <vt:lpstr>Consistency for AFS</vt:lpstr>
      <vt:lpstr>Write Consistency in AFS (1)</vt:lpstr>
      <vt:lpstr>Write Consistency in AFS (2)</vt:lpstr>
      <vt:lpstr>Storage of Andrew Files</vt:lpstr>
      <vt:lpstr>Venus Cache Management</vt:lpstr>
      <vt:lpstr>Venus Process Architecture</vt:lpstr>
      <vt:lpstr>AFS Security</vt:lpstr>
      <vt:lpstr>AFS File Protection</vt:lpstr>
      <vt:lpstr>AFS Read-only Replication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Prof. Chung Yehching (SDS)</cp:lastModifiedBy>
  <cp:revision>286</cp:revision>
  <dcterms:created xsi:type="dcterms:W3CDTF">2015-06-05T07:23:35Z</dcterms:created>
  <dcterms:modified xsi:type="dcterms:W3CDTF">2024-03-11T01:14:17Z</dcterms:modified>
</cp:coreProperties>
</file>