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9"/>
  </p:notesMasterIdLst>
  <p:handoutMasterIdLst>
    <p:handoutMasterId r:id="rId70"/>
  </p:handoutMasterIdLst>
  <p:sldIdLst>
    <p:sldId id="256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325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301" r:id="rId43"/>
    <p:sldId id="302" r:id="rId44"/>
    <p:sldId id="299" r:id="rId45"/>
    <p:sldId id="300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4" y="5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2024/3/11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2024/3/11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486752C-BECE-C733-86A3-2D8C891ED4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AD73C53C-5176-F773-1734-BD32B5E57B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C088DBB-0322-4898-C5D7-D3E808DC9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2DFE4F2-2F6C-4573-83E7-23FB5F55E4AB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20B1FBFB-9C93-01F5-49A7-8F78FFB2D6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8D756AC7-A5E3-8DB1-D142-C29FDEA268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AA088CA4-D18A-61DD-60FD-CD1407F050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C015625-9877-4018-B813-CF261D9D1A99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9CE3A431-085E-A0D6-A4D5-6241EF66FC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61BC8276-21D0-77BD-2B46-FCF71157D8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B2D5E41A-4BD8-E709-E223-D57AE7F29E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82DC40A-70CF-45D5-8C36-9631C109C248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F8469610-EC5C-EF9E-C475-D9C8A7AA9E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93673575-0D41-9E92-8F07-E50EFD1A14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C1CAB19B-EB41-0F7D-7388-6B2D5567D8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EA3F19D-0656-4E26-BB84-0DA03E54C85E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F2C9B7AB-7BEE-81B0-ADBD-BFD08E0FAF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0B3BECE8-4929-B035-6FB4-90905C7BA3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0F10C29D-C812-F051-77A1-20119AA1C5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57F6E1F-C564-4662-8882-F2469A7ECC8B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D7DB1F24-5B71-B6B7-0DC4-72344BC3E7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800C79B8-0499-563A-EAF5-3E782CC3F3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8CEFC595-10FF-E0E4-6CFB-7C9648416E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DFBFCC9-A1EA-4303-A355-A2D98664667F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D26DD8D7-393F-4B86-6859-09119A2E00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84215C64-1672-2936-7BC1-C0254F5EEB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BE42ED0B-97CB-2B9C-D05E-B5D2971433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550B456-9234-4D47-B39B-F238174F0D12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C11730ED-00F9-8FF3-6FF0-2B1132B45B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6E1AE04D-1165-2780-C21C-72EB273476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D8E477C6-BE68-B87C-DFBA-0C9945B51C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3042074-1BE8-4848-8FF3-F68319BFDAE5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4288366E-2516-F959-B71F-7F74B58D56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2B08A54A-1704-B931-0104-65CC8E69B3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DF969FA8-0C0E-1E85-3602-EA1991A1FE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B1AD800-8E32-4BF6-A849-6E2A08C8C073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0BEFF737-0DD6-B972-BC81-20C42C3899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05C68114-F9A7-03FC-80CD-815691A92A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440371A9-310A-BF4E-58FF-953C3608DF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B61DC59-FF85-4C4E-A362-08D32C56AA89}" type="slidenum">
              <a:rPr lang="en-US" altLang="en-US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6A9DD06F-E015-8F3D-165D-76AD629B9D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8D9A5E01-36E2-3430-1F75-C66EF71251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32C43193-F232-0690-920B-676F5BDED1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A29F1D5-6B9F-4AC3-958B-05B401FC4545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D5262D7E-0549-6117-90AC-89E9260C38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832F4B6-8A11-0698-46E8-3BB7225B30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129148BE-547F-7292-1916-602E112CFE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3A5246F-D4F9-4927-8E9B-C0CF5C90CFFC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46FBB20B-6D37-C6DF-AF47-FE49EA8AB2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AB083497-639D-C736-380A-FF2969F5C8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8DDC0626-AD38-6B71-3827-00AE7505A4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792FD46-52C4-4865-AA52-E883F2C9DEA6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884CA498-DC03-74BB-371B-DFB47138DF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381DEC86-45BC-36CF-3B2E-078B094C9B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FE8C416D-094F-B964-E538-FFD7CB31E8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63C286E-4DD8-49BA-B557-92BA05B7DC46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6C68ABEB-8D12-E263-47D0-F5D3051EB3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360F6FEE-738A-5022-31F4-A4727D8114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3141E40D-36F6-4D3F-37E8-C4D4C924F9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C0E8CA0-19D0-4427-B89E-C1A45E1639EC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702ACAD3-BB0D-B094-08DD-D7750C23A1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6BAC4473-D018-02B0-D5FB-DA8428C2FF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3E5C91E9-6268-960E-9913-88F00D1BB6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AD67FB5-B607-485A-83CA-C0ECBCD9B763}" type="slidenum">
              <a:rPr lang="en-US" altLang="en-US"/>
              <a:pPr/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0F85421F-59AE-AE1F-096E-9B2B6E42BC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FFDF189D-29E4-D140-4FAE-1E57B3F8F0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DA2FC314-F1F7-8D48-2F1F-925825EF2A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932D0CC-70CE-4F62-8D37-62FBD09875DD}" type="slidenum">
              <a:rPr lang="en-US" altLang="en-US"/>
              <a:pPr/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270534DA-B373-6554-BC3C-6AA27B4715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36B08347-5BA6-B89D-87B7-D720A598DE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CBC1BBEF-E821-7028-3A6B-0F45054979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36FF5E7-D84D-4B4F-90FF-1976526A543E}" type="slidenum">
              <a:rPr lang="en-US" altLang="en-US"/>
              <a:pPr/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59B525DD-28DE-02FF-413D-A3A5199432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A0826175-26EA-FFD9-A4E4-9B94021112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88E4F2C4-0403-C6DA-C8E4-C39FB6B909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6CC0C2B-181A-4DF3-9964-8CB7959B25D5}" type="slidenum">
              <a:rPr lang="en-US" altLang="en-US"/>
              <a:pPr/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9B01C3CF-5DDA-3140-3706-C618A01F3C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F80BCF7A-B2A8-4900-DE5F-EC59851248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33A5E23C-AE37-F165-89B9-B9EEC2D2A7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02F3849-94D0-4A67-A30C-F96FB561C414}" type="slidenum">
              <a:rPr lang="en-US" altLang="en-US"/>
              <a:pPr/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687E00BB-9DAA-9EFE-EA05-A592DDDB33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1F7A2217-6D56-921B-3A4C-864BC5FE93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7BFFEFCD-B8FE-ED80-FE87-94F2431B86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3091C25-8AA3-402F-B5F9-F5ACE293BB6A}" type="slidenum">
              <a:rPr lang="en-US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786D162F-3D61-C233-8F03-BF4223F43C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>
            <a:extLst>
              <a:ext uri="{FF2B5EF4-FFF2-40B4-BE49-F238E27FC236}">
                <a16:creationId xmlns:a16="http://schemas.microsoft.com/office/drawing/2014/main" id="{3A2CDD44-0D20-6D5F-A780-4B82290A29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BDC1B7E4-7234-1740-4160-E0E8309978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7DD2CE3-A5B5-41C1-A962-9A6062AFFA4A}" type="slidenum">
              <a:rPr lang="en-US" altLang="en-US"/>
              <a:pPr/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ADB74136-1630-929C-343E-CD1E82EC72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F424A2A7-A7F4-0BD6-DEA4-DFAFD5C591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3FEC0F60-E66E-FF15-3C84-A234311B84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5E5A523-3067-4FB5-B6EA-978A8996EA50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DEEF82F4-2176-52B8-660A-96C8A22BA8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>
            <a:extLst>
              <a:ext uri="{FF2B5EF4-FFF2-40B4-BE49-F238E27FC236}">
                <a16:creationId xmlns:a16="http://schemas.microsoft.com/office/drawing/2014/main" id="{E9F28CB2-40C9-F864-F534-C3294EC5EF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CC46C082-B42F-E8DA-C381-C79D61B3B1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B03F77E-0CE7-45D3-8092-C47B34694DB0}" type="slidenum">
              <a:rPr lang="en-US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>
            <a:extLst>
              <a:ext uri="{FF2B5EF4-FFF2-40B4-BE49-F238E27FC236}">
                <a16:creationId xmlns:a16="http://schemas.microsoft.com/office/drawing/2014/main" id="{41302105-6600-88DA-FB65-A007DF080F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>
            <a:extLst>
              <a:ext uri="{FF2B5EF4-FFF2-40B4-BE49-F238E27FC236}">
                <a16:creationId xmlns:a16="http://schemas.microsoft.com/office/drawing/2014/main" id="{CFE57296-E639-D24D-8B23-98B427CE48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73AB2117-5CC6-DD5B-59AC-15F8B15965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3834528-CD80-47CC-8F45-F612E8645026}" type="slidenum">
              <a:rPr lang="en-US" altLang="en-US"/>
              <a:pPr/>
              <a:t>32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>
            <a:extLst>
              <a:ext uri="{FF2B5EF4-FFF2-40B4-BE49-F238E27FC236}">
                <a16:creationId xmlns:a16="http://schemas.microsoft.com/office/drawing/2014/main" id="{7FF29B04-3088-0C1E-DC2A-D563D8C9F0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>
            <a:extLst>
              <a:ext uri="{FF2B5EF4-FFF2-40B4-BE49-F238E27FC236}">
                <a16:creationId xmlns:a16="http://schemas.microsoft.com/office/drawing/2014/main" id="{944B385B-E2D3-5DE7-1DE0-6DF204464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7AE271E9-E0F7-5DE5-734B-3C891E7C06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9BF4007-9595-43AB-8BA4-DAB2B798B4C8}" type="slidenum">
              <a:rPr lang="en-US" altLang="en-US"/>
              <a:pPr/>
              <a:t>33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id="{31930088-3B04-FEED-6E3D-E876ED9FE0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>
            <a:extLst>
              <a:ext uri="{FF2B5EF4-FFF2-40B4-BE49-F238E27FC236}">
                <a16:creationId xmlns:a16="http://schemas.microsoft.com/office/drawing/2014/main" id="{D2A49EC6-8F35-535D-8A5B-0A61F421A5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76CDBDB5-93D1-31D0-7AE2-6A0A49E648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262952E-ED5C-4A64-AF11-797E0D31C07A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>
            <a:extLst>
              <a:ext uri="{FF2B5EF4-FFF2-40B4-BE49-F238E27FC236}">
                <a16:creationId xmlns:a16="http://schemas.microsoft.com/office/drawing/2014/main" id="{1631FCCE-4220-9DAC-3BCC-1481502EC1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>
            <a:extLst>
              <a:ext uri="{FF2B5EF4-FFF2-40B4-BE49-F238E27FC236}">
                <a16:creationId xmlns:a16="http://schemas.microsoft.com/office/drawing/2014/main" id="{6A3BB327-1BE0-E610-AD6E-1DCD9BDBA8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id="{33706C80-9FCE-C582-BE9E-9BC86E3AEB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272C033-BB06-4ADF-B464-090597626E5F}" type="slidenum">
              <a:rPr lang="en-US" altLang="en-US"/>
              <a:pPr/>
              <a:t>35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>
            <a:extLst>
              <a:ext uri="{FF2B5EF4-FFF2-40B4-BE49-F238E27FC236}">
                <a16:creationId xmlns:a16="http://schemas.microsoft.com/office/drawing/2014/main" id="{0D2A3E4B-ADF4-FE87-16E5-12B14FAB58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>
            <a:extLst>
              <a:ext uri="{FF2B5EF4-FFF2-40B4-BE49-F238E27FC236}">
                <a16:creationId xmlns:a16="http://schemas.microsoft.com/office/drawing/2014/main" id="{135034D0-E36B-7DA5-47B1-CC7CFB5BDD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id="{054C824E-E5CD-D0DF-3D41-B5104D52E0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80D3675-1C45-4F05-BB6F-10E41600081B}" type="slidenum">
              <a:rPr lang="en-US" altLang="en-US"/>
              <a:pPr/>
              <a:t>36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>
            <a:extLst>
              <a:ext uri="{FF2B5EF4-FFF2-40B4-BE49-F238E27FC236}">
                <a16:creationId xmlns:a16="http://schemas.microsoft.com/office/drawing/2014/main" id="{B229369D-9CE1-CE25-71B8-DEA2D27F9E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>
            <a:extLst>
              <a:ext uri="{FF2B5EF4-FFF2-40B4-BE49-F238E27FC236}">
                <a16:creationId xmlns:a16="http://schemas.microsoft.com/office/drawing/2014/main" id="{295A1CB0-2E94-2609-6AA1-B9A0100D32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E6DB7FE3-9D31-2CC1-2B80-393956355C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7F77CC4-9658-4433-A47E-642EFFCF9A1A}" type="slidenum">
              <a:rPr lang="en-US" altLang="en-US"/>
              <a:pPr/>
              <a:t>37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>
            <a:extLst>
              <a:ext uri="{FF2B5EF4-FFF2-40B4-BE49-F238E27FC236}">
                <a16:creationId xmlns:a16="http://schemas.microsoft.com/office/drawing/2014/main" id="{731F3503-B34E-6409-F108-45F563DC03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>
            <a:extLst>
              <a:ext uri="{FF2B5EF4-FFF2-40B4-BE49-F238E27FC236}">
                <a16:creationId xmlns:a16="http://schemas.microsoft.com/office/drawing/2014/main" id="{00555696-42BD-069B-3381-40FCA62CF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3972" name="Slide Number Placeholder 3">
            <a:extLst>
              <a:ext uri="{FF2B5EF4-FFF2-40B4-BE49-F238E27FC236}">
                <a16:creationId xmlns:a16="http://schemas.microsoft.com/office/drawing/2014/main" id="{839480A7-9CEF-18DA-5E9B-82D51FAF2C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61CDEE6-A3A4-44F8-B3F4-0EE950F2645D}" type="slidenum">
              <a:rPr lang="en-US" altLang="en-US"/>
              <a:pPr/>
              <a:t>38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>
            <a:extLst>
              <a:ext uri="{FF2B5EF4-FFF2-40B4-BE49-F238E27FC236}">
                <a16:creationId xmlns:a16="http://schemas.microsoft.com/office/drawing/2014/main" id="{46C21EDC-7797-098B-7EC0-CBD9F602AC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>
            <a:extLst>
              <a:ext uri="{FF2B5EF4-FFF2-40B4-BE49-F238E27FC236}">
                <a16:creationId xmlns:a16="http://schemas.microsoft.com/office/drawing/2014/main" id="{83223195-FE7C-6E5C-5F89-471BFE1965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6020" name="Slide Number Placeholder 3">
            <a:extLst>
              <a:ext uri="{FF2B5EF4-FFF2-40B4-BE49-F238E27FC236}">
                <a16:creationId xmlns:a16="http://schemas.microsoft.com/office/drawing/2014/main" id="{2A84314D-C404-7626-72CE-A10FB84BE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8C8E18D-1539-4410-BFD5-CDB3D4FE6DDB}" type="slidenum">
              <a:rPr lang="en-US" altLang="en-US"/>
              <a:pPr/>
              <a:t>39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>
            <a:extLst>
              <a:ext uri="{FF2B5EF4-FFF2-40B4-BE49-F238E27FC236}">
                <a16:creationId xmlns:a16="http://schemas.microsoft.com/office/drawing/2014/main" id="{A76A9CE1-622C-1447-788F-B194766DFC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>
            <a:extLst>
              <a:ext uri="{FF2B5EF4-FFF2-40B4-BE49-F238E27FC236}">
                <a16:creationId xmlns:a16="http://schemas.microsoft.com/office/drawing/2014/main" id="{0B129476-9CEB-5E6B-14A3-8CD27C2CFB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8068" name="Slide Number Placeholder 3">
            <a:extLst>
              <a:ext uri="{FF2B5EF4-FFF2-40B4-BE49-F238E27FC236}">
                <a16:creationId xmlns:a16="http://schemas.microsoft.com/office/drawing/2014/main" id="{B9984896-60C7-619D-0D44-6BFD574E50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3E39E69-AFC7-490D-B72A-F38D433F0287}" type="slidenum">
              <a:rPr lang="en-US" altLang="en-US"/>
              <a:pPr/>
              <a:t>40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06FB59D1-115E-3887-ABF8-461A30FADB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F426EF03-5664-0EBB-2A6B-386AEC583D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919F39BA-520B-C6E9-7E06-78B3833200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AD3DCCC-278C-47B4-AA5D-6B3B60DC99CA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>
            <a:extLst>
              <a:ext uri="{FF2B5EF4-FFF2-40B4-BE49-F238E27FC236}">
                <a16:creationId xmlns:a16="http://schemas.microsoft.com/office/drawing/2014/main" id="{5EF06F84-1AB5-8E7F-1C0C-B33C6072BD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>
            <a:extLst>
              <a:ext uri="{FF2B5EF4-FFF2-40B4-BE49-F238E27FC236}">
                <a16:creationId xmlns:a16="http://schemas.microsoft.com/office/drawing/2014/main" id="{C0B1CC49-68D1-1401-0AED-B056C69E72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0116" name="Slide Number Placeholder 3">
            <a:extLst>
              <a:ext uri="{FF2B5EF4-FFF2-40B4-BE49-F238E27FC236}">
                <a16:creationId xmlns:a16="http://schemas.microsoft.com/office/drawing/2014/main" id="{E843B1A5-093A-385D-A1F4-4EFFCE3DF3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67E55F9-9C86-4163-85E8-CB774BBB2392}" type="slidenum">
              <a:rPr lang="en-US" altLang="en-US"/>
              <a:pPr/>
              <a:t>41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>
            <a:extLst>
              <a:ext uri="{FF2B5EF4-FFF2-40B4-BE49-F238E27FC236}">
                <a16:creationId xmlns:a16="http://schemas.microsoft.com/office/drawing/2014/main" id="{266E2485-FC13-2F11-18C4-E8334336ED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>
            <a:extLst>
              <a:ext uri="{FF2B5EF4-FFF2-40B4-BE49-F238E27FC236}">
                <a16:creationId xmlns:a16="http://schemas.microsoft.com/office/drawing/2014/main" id="{E56CD486-9C19-BB5B-3133-CE312005FD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164" name="Slide Number Placeholder 3">
            <a:extLst>
              <a:ext uri="{FF2B5EF4-FFF2-40B4-BE49-F238E27FC236}">
                <a16:creationId xmlns:a16="http://schemas.microsoft.com/office/drawing/2014/main" id="{49AA629D-A1E2-B8F9-F0AB-19C6E0C7BA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B876234-5236-4C89-9C77-8FBEDF28D654}" type="slidenum">
              <a:rPr lang="en-US" altLang="en-US"/>
              <a:pPr/>
              <a:t>42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>
            <a:extLst>
              <a:ext uri="{FF2B5EF4-FFF2-40B4-BE49-F238E27FC236}">
                <a16:creationId xmlns:a16="http://schemas.microsoft.com/office/drawing/2014/main" id="{B8B2D97E-F511-B4C1-31F8-E03900847C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>
            <a:extLst>
              <a:ext uri="{FF2B5EF4-FFF2-40B4-BE49-F238E27FC236}">
                <a16:creationId xmlns:a16="http://schemas.microsoft.com/office/drawing/2014/main" id="{1345CA63-7770-9A53-79DA-87EB98B2BB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4212" name="Slide Number Placeholder 3">
            <a:extLst>
              <a:ext uri="{FF2B5EF4-FFF2-40B4-BE49-F238E27FC236}">
                <a16:creationId xmlns:a16="http://schemas.microsoft.com/office/drawing/2014/main" id="{DA3AFBD8-699F-E4F0-1257-A64685BE05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D223257-5B7C-46DC-87D8-296DC89E1172}" type="slidenum">
              <a:rPr lang="en-US" altLang="en-US"/>
              <a:pPr/>
              <a:t>43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>
            <a:extLst>
              <a:ext uri="{FF2B5EF4-FFF2-40B4-BE49-F238E27FC236}">
                <a16:creationId xmlns:a16="http://schemas.microsoft.com/office/drawing/2014/main" id="{EEAE9CED-91ED-5CEA-0C2A-FF94DFAE89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>
            <a:extLst>
              <a:ext uri="{FF2B5EF4-FFF2-40B4-BE49-F238E27FC236}">
                <a16:creationId xmlns:a16="http://schemas.microsoft.com/office/drawing/2014/main" id="{AEAF6C65-ECD0-FEC6-CC08-9CA3F812DC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6260" name="Slide Number Placeholder 3">
            <a:extLst>
              <a:ext uri="{FF2B5EF4-FFF2-40B4-BE49-F238E27FC236}">
                <a16:creationId xmlns:a16="http://schemas.microsoft.com/office/drawing/2014/main" id="{71965604-AD63-9479-ADE1-6011D42033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270D8AB-D027-4E46-B837-FC5821C0EDAB}" type="slidenum">
              <a:rPr lang="en-US" altLang="en-US"/>
              <a:pPr/>
              <a:t>44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>
            <a:extLst>
              <a:ext uri="{FF2B5EF4-FFF2-40B4-BE49-F238E27FC236}">
                <a16:creationId xmlns:a16="http://schemas.microsoft.com/office/drawing/2014/main" id="{0777B219-6755-6C24-2384-02AFA9CC62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>
            <a:extLst>
              <a:ext uri="{FF2B5EF4-FFF2-40B4-BE49-F238E27FC236}">
                <a16:creationId xmlns:a16="http://schemas.microsoft.com/office/drawing/2014/main" id="{0F6147B9-13AF-A913-8F99-0133500559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8308" name="Slide Number Placeholder 3">
            <a:extLst>
              <a:ext uri="{FF2B5EF4-FFF2-40B4-BE49-F238E27FC236}">
                <a16:creationId xmlns:a16="http://schemas.microsoft.com/office/drawing/2014/main" id="{A282357C-DB6F-BA04-EEB2-82C0C74F9E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D8DC24C-E3BE-402D-9221-A4A4EABF6533}" type="slidenum">
              <a:rPr lang="en-US" altLang="en-US"/>
              <a:pPr/>
              <a:t>45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042CAD24-AD62-3559-388A-ECD8996A79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4CEC1CE9-94C6-125C-B2AE-A0C3CD4308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3ACE7FAC-4FFB-60D2-A94C-5EAC9D83D3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DE036F9-8C54-4206-B9E4-CF01A18EF8EE}" type="slidenum">
              <a:rPr lang="en-US" altLang="en-US"/>
              <a:pPr/>
              <a:t>46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>
            <a:extLst>
              <a:ext uri="{FF2B5EF4-FFF2-40B4-BE49-F238E27FC236}">
                <a16:creationId xmlns:a16="http://schemas.microsoft.com/office/drawing/2014/main" id="{81161CDE-EF4B-7218-81ED-873547A548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>
            <a:extLst>
              <a:ext uri="{FF2B5EF4-FFF2-40B4-BE49-F238E27FC236}">
                <a16:creationId xmlns:a16="http://schemas.microsoft.com/office/drawing/2014/main" id="{3938B4D0-A761-A4D8-666F-A9DCBDDE40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04" name="Slide Number Placeholder 3">
            <a:extLst>
              <a:ext uri="{FF2B5EF4-FFF2-40B4-BE49-F238E27FC236}">
                <a16:creationId xmlns:a16="http://schemas.microsoft.com/office/drawing/2014/main" id="{63CFB03E-B2E7-F539-663A-89143A8D57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CB3A229-0F06-4DF3-95EF-BB284E299145}" type="slidenum">
              <a:rPr lang="en-US" altLang="en-US"/>
              <a:pPr/>
              <a:t>47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>
            <a:extLst>
              <a:ext uri="{FF2B5EF4-FFF2-40B4-BE49-F238E27FC236}">
                <a16:creationId xmlns:a16="http://schemas.microsoft.com/office/drawing/2014/main" id="{26432BA1-86C2-16E2-1C99-3A6FCEAC43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>
            <a:extLst>
              <a:ext uri="{FF2B5EF4-FFF2-40B4-BE49-F238E27FC236}">
                <a16:creationId xmlns:a16="http://schemas.microsoft.com/office/drawing/2014/main" id="{B3CDC52C-2FFD-BA3F-4FEE-3C8DE5934D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4452" name="Slide Number Placeholder 3">
            <a:extLst>
              <a:ext uri="{FF2B5EF4-FFF2-40B4-BE49-F238E27FC236}">
                <a16:creationId xmlns:a16="http://schemas.microsoft.com/office/drawing/2014/main" id="{046FA9AC-8E0A-0F2B-0A91-83528B7E5F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1266E36-4D94-4621-A90F-0EA3BF999CB3}" type="slidenum">
              <a:rPr lang="en-US" altLang="en-US"/>
              <a:pPr/>
              <a:t>48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>
            <a:extLst>
              <a:ext uri="{FF2B5EF4-FFF2-40B4-BE49-F238E27FC236}">
                <a16:creationId xmlns:a16="http://schemas.microsoft.com/office/drawing/2014/main" id="{3FA53545-86EB-6FCA-6C6F-2C0F812133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>
            <a:extLst>
              <a:ext uri="{FF2B5EF4-FFF2-40B4-BE49-F238E27FC236}">
                <a16:creationId xmlns:a16="http://schemas.microsoft.com/office/drawing/2014/main" id="{8EA3D162-B18D-ABD7-8115-EE5E732097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6500" name="Slide Number Placeholder 3">
            <a:extLst>
              <a:ext uri="{FF2B5EF4-FFF2-40B4-BE49-F238E27FC236}">
                <a16:creationId xmlns:a16="http://schemas.microsoft.com/office/drawing/2014/main" id="{56CDEA35-F72A-B797-F58B-1223DACE7F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52CC696-4CC2-4D67-8896-F718978BDB5D}" type="slidenum">
              <a:rPr lang="en-US" altLang="en-US"/>
              <a:pPr/>
              <a:t>49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>
            <a:extLst>
              <a:ext uri="{FF2B5EF4-FFF2-40B4-BE49-F238E27FC236}">
                <a16:creationId xmlns:a16="http://schemas.microsoft.com/office/drawing/2014/main" id="{DF3E0B3E-492A-54AB-C9A6-79986BFFDB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>
            <a:extLst>
              <a:ext uri="{FF2B5EF4-FFF2-40B4-BE49-F238E27FC236}">
                <a16:creationId xmlns:a16="http://schemas.microsoft.com/office/drawing/2014/main" id="{A8DFDF23-3797-0F5B-65F3-A4685B9C55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8548" name="Slide Number Placeholder 3">
            <a:extLst>
              <a:ext uri="{FF2B5EF4-FFF2-40B4-BE49-F238E27FC236}">
                <a16:creationId xmlns:a16="http://schemas.microsoft.com/office/drawing/2014/main" id="{E93AC74A-7126-A216-27BF-F97D52043C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5C50182-A763-4081-9E35-0737217EAB4A}" type="slidenum">
              <a:rPr lang="en-US" altLang="en-US"/>
              <a:pPr/>
              <a:t>50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188F29F-D283-45C8-D86F-1CDE856E1D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4F442768-A5D6-C604-226F-65F3590B77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E352EA73-772B-2561-4AB8-BDB9749ABE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6D32F02-E018-4285-82BC-3BD6210197A8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>
            <a:extLst>
              <a:ext uri="{FF2B5EF4-FFF2-40B4-BE49-F238E27FC236}">
                <a16:creationId xmlns:a16="http://schemas.microsoft.com/office/drawing/2014/main" id="{E15569B9-C9D4-BA6D-6FDE-6073BC5736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>
            <a:extLst>
              <a:ext uri="{FF2B5EF4-FFF2-40B4-BE49-F238E27FC236}">
                <a16:creationId xmlns:a16="http://schemas.microsoft.com/office/drawing/2014/main" id="{37B26445-A1D0-5ABA-B8CE-8DCE9D10DC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0596" name="Slide Number Placeholder 3">
            <a:extLst>
              <a:ext uri="{FF2B5EF4-FFF2-40B4-BE49-F238E27FC236}">
                <a16:creationId xmlns:a16="http://schemas.microsoft.com/office/drawing/2014/main" id="{C75A37A1-38B6-D29F-538B-44D3FDF7A0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0A5FD00-CA50-41CB-8097-BB8756445FD1}" type="slidenum">
              <a:rPr lang="en-US" altLang="en-US"/>
              <a:pPr/>
              <a:t>51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>
            <a:extLst>
              <a:ext uri="{FF2B5EF4-FFF2-40B4-BE49-F238E27FC236}">
                <a16:creationId xmlns:a16="http://schemas.microsoft.com/office/drawing/2014/main" id="{42BE30B4-E849-6B79-7A66-3F66045D4E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>
            <a:extLst>
              <a:ext uri="{FF2B5EF4-FFF2-40B4-BE49-F238E27FC236}">
                <a16:creationId xmlns:a16="http://schemas.microsoft.com/office/drawing/2014/main" id="{D1F56564-8479-83DD-A6C3-0EA1569BF4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44" name="Slide Number Placeholder 3">
            <a:extLst>
              <a:ext uri="{FF2B5EF4-FFF2-40B4-BE49-F238E27FC236}">
                <a16:creationId xmlns:a16="http://schemas.microsoft.com/office/drawing/2014/main" id="{5387218D-7AE0-06D4-08B7-EB078F7A62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4AAC972-0BB6-4C7D-BDC3-6F25F4D3DBDC}" type="slidenum">
              <a:rPr lang="en-US" altLang="en-US"/>
              <a:pPr/>
              <a:t>52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>
            <a:extLst>
              <a:ext uri="{FF2B5EF4-FFF2-40B4-BE49-F238E27FC236}">
                <a16:creationId xmlns:a16="http://schemas.microsoft.com/office/drawing/2014/main" id="{1A4EF48C-97D5-0D86-F945-E92490A5DF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>
            <a:extLst>
              <a:ext uri="{FF2B5EF4-FFF2-40B4-BE49-F238E27FC236}">
                <a16:creationId xmlns:a16="http://schemas.microsoft.com/office/drawing/2014/main" id="{486A06E7-5264-A6B6-FA06-49FF2213DB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4692" name="Slide Number Placeholder 3">
            <a:extLst>
              <a:ext uri="{FF2B5EF4-FFF2-40B4-BE49-F238E27FC236}">
                <a16:creationId xmlns:a16="http://schemas.microsoft.com/office/drawing/2014/main" id="{C5EECE6A-C2DB-E787-A41F-AB6A2389F6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21483F7-D049-4C6F-8A00-4D569F751263}" type="slidenum">
              <a:rPr lang="en-US" altLang="en-US"/>
              <a:pPr/>
              <a:t>53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>
            <a:extLst>
              <a:ext uri="{FF2B5EF4-FFF2-40B4-BE49-F238E27FC236}">
                <a16:creationId xmlns:a16="http://schemas.microsoft.com/office/drawing/2014/main" id="{67E6BBE1-D050-E181-A223-6EFC6640A2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>
            <a:extLst>
              <a:ext uri="{FF2B5EF4-FFF2-40B4-BE49-F238E27FC236}">
                <a16:creationId xmlns:a16="http://schemas.microsoft.com/office/drawing/2014/main" id="{335B0F51-BB47-AB93-D0D4-952492E68D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6740" name="Slide Number Placeholder 3">
            <a:extLst>
              <a:ext uri="{FF2B5EF4-FFF2-40B4-BE49-F238E27FC236}">
                <a16:creationId xmlns:a16="http://schemas.microsoft.com/office/drawing/2014/main" id="{98645C47-1491-EBC3-FC5E-ABB67413AF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4F10A6D-F9BC-498A-8C09-D1EB997ADA36}" type="slidenum">
              <a:rPr lang="en-US" altLang="en-US"/>
              <a:pPr/>
              <a:t>54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>
            <a:extLst>
              <a:ext uri="{FF2B5EF4-FFF2-40B4-BE49-F238E27FC236}">
                <a16:creationId xmlns:a16="http://schemas.microsoft.com/office/drawing/2014/main" id="{1AE28E5E-C669-87FF-C9FB-CB6E3B6BB6B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>
            <a:extLst>
              <a:ext uri="{FF2B5EF4-FFF2-40B4-BE49-F238E27FC236}">
                <a16:creationId xmlns:a16="http://schemas.microsoft.com/office/drawing/2014/main" id="{64607572-336E-E3B7-FB68-B66118606A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8788" name="Slide Number Placeholder 3">
            <a:extLst>
              <a:ext uri="{FF2B5EF4-FFF2-40B4-BE49-F238E27FC236}">
                <a16:creationId xmlns:a16="http://schemas.microsoft.com/office/drawing/2014/main" id="{55597909-82FE-4D3B-EB16-30CCCBB7DA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99BF482-8279-42E0-B2F1-9E41F3ED215C}" type="slidenum">
              <a:rPr lang="en-US" altLang="en-US"/>
              <a:pPr/>
              <a:t>55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>
            <a:extLst>
              <a:ext uri="{FF2B5EF4-FFF2-40B4-BE49-F238E27FC236}">
                <a16:creationId xmlns:a16="http://schemas.microsoft.com/office/drawing/2014/main" id="{8A25C6A5-FA98-9E55-A042-ED1A32286B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>
            <a:extLst>
              <a:ext uri="{FF2B5EF4-FFF2-40B4-BE49-F238E27FC236}">
                <a16:creationId xmlns:a16="http://schemas.microsoft.com/office/drawing/2014/main" id="{4E13EED6-113A-C188-EA11-65ACF98A0E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0836" name="Slide Number Placeholder 3">
            <a:extLst>
              <a:ext uri="{FF2B5EF4-FFF2-40B4-BE49-F238E27FC236}">
                <a16:creationId xmlns:a16="http://schemas.microsoft.com/office/drawing/2014/main" id="{AC752F53-7B08-554E-6B31-ADCDDFEA04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7DF0924-9039-48B1-9E03-47104F6F4AA9}" type="slidenum">
              <a:rPr lang="en-US" altLang="en-US"/>
              <a:pPr/>
              <a:t>56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>
            <a:extLst>
              <a:ext uri="{FF2B5EF4-FFF2-40B4-BE49-F238E27FC236}">
                <a16:creationId xmlns:a16="http://schemas.microsoft.com/office/drawing/2014/main" id="{791C0484-8F0E-5A53-F12F-C1FE242812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>
            <a:extLst>
              <a:ext uri="{FF2B5EF4-FFF2-40B4-BE49-F238E27FC236}">
                <a16:creationId xmlns:a16="http://schemas.microsoft.com/office/drawing/2014/main" id="{2F0C8AE5-F40D-18F4-0D16-C4776EA5B5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884" name="Slide Number Placeholder 3">
            <a:extLst>
              <a:ext uri="{FF2B5EF4-FFF2-40B4-BE49-F238E27FC236}">
                <a16:creationId xmlns:a16="http://schemas.microsoft.com/office/drawing/2014/main" id="{05151215-6648-1EAB-FF13-DFB38B54F6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EBAAD45-FB6B-48D7-98F6-8A116970B7A2}" type="slidenum">
              <a:rPr lang="en-US" altLang="en-US"/>
              <a:pPr/>
              <a:t>57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>
            <a:extLst>
              <a:ext uri="{FF2B5EF4-FFF2-40B4-BE49-F238E27FC236}">
                <a16:creationId xmlns:a16="http://schemas.microsoft.com/office/drawing/2014/main" id="{A373E9F9-B6C7-0AEF-F8E0-55D37597F5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>
            <a:extLst>
              <a:ext uri="{FF2B5EF4-FFF2-40B4-BE49-F238E27FC236}">
                <a16:creationId xmlns:a16="http://schemas.microsoft.com/office/drawing/2014/main" id="{F522B27F-F64A-FEA0-57E6-09211B425B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4932" name="Slide Number Placeholder 3">
            <a:extLst>
              <a:ext uri="{FF2B5EF4-FFF2-40B4-BE49-F238E27FC236}">
                <a16:creationId xmlns:a16="http://schemas.microsoft.com/office/drawing/2014/main" id="{8F4B7AC3-92A5-2F89-4D74-82F75D09E8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73AA9A8-82DC-4B5E-8A8C-CC5F3E9DE977}" type="slidenum">
              <a:rPr lang="en-US" altLang="en-US"/>
              <a:pPr/>
              <a:t>58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>
            <a:extLst>
              <a:ext uri="{FF2B5EF4-FFF2-40B4-BE49-F238E27FC236}">
                <a16:creationId xmlns:a16="http://schemas.microsoft.com/office/drawing/2014/main" id="{1DABD912-8C04-C2D6-547E-2E67263C95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>
            <a:extLst>
              <a:ext uri="{FF2B5EF4-FFF2-40B4-BE49-F238E27FC236}">
                <a16:creationId xmlns:a16="http://schemas.microsoft.com/office/drawing/2014/main" id="{6B3F8A1D-0CDC-2E40-2289-887FF17BFF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6980" name="Slide Number Placeholder 3">
            <a:extLst>
              <a:ext uri="{FF2B5EF4-FFF2-40B4-BE49-F238E27FC236}">
                <a16:creationId xmlns:a16="http://schemas.microsoft.com/office/drawing/2014/main" id="{A8F69068-B24B-B631-B14A-54DBC61C0C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84E53A4-782B-4C60-9C06-A575654A2D00}" type="slidenum">
              <a:rPr lang="en-US" altLang="en-US"/>
              <a:pPr/>
              <a:t>59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>
            <a:extLst>
              <a:ext uri="{FF2B5EF4-FFF2-40B4-BE49-F238E27FC236}">
                <a16:creationId xmlns:a16="http://schemas.microsoft.com/office/drawing/2014/main" id="{BC636FC0-E62D-4A12-02F1-00569AABBF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Notes Placeholder 2">
            <a:extLst>
              <a:ext uri="{FF2B5EF4-FFF2-40B4-BE49-F238E27FC236}">
                <a16:creationId xmlns:a16="http://schemas.microsoft.com/office/drawing/2014/main" id="{0B1619B3-CBE7-1493-88C3-2C512B098D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9028" name="Slide Number Placeholder 3">
            <a:extLst>
              <a:ext uri="{FF2B5EF4-FFF2-40B4-BE49-F238E27FC236}">
                <a16:creationId xmlns:a16="http://schemas.microsoft.com/office/drawing/2014/main" id="{594F4933-7FD4-1C50-2B71-58B6DDC278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BD7A463-893B-44F3-B209-7F68A04517A5}" type="slidenum">
              <a:rPr lang="en-US" altLang="en-US"/>
              <a:pPr/>
              <a:t>60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530E6845-72C8-3D4C-EA25-FB5A224332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C951BF6B-A434-24B1-ACF6-95EB36709C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6CF45D97-CDEC-C21F-0731-5972F90FEB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A508561-9DB7-4E1F-82D4-571F3E08AF56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>
            <a:extLst>
              <a:ext uri="{FF2B5EF4-FFF2-40B4-BE49-F238E27FC236}">
                <a16:creationId xmlns:a16="http://schemas.microsoft.com/office/drawing/2014/main" id="{645B03A0-C82F-4600-F381-55E6420504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>
            <a:extLst>
              <a:ext uri="{FF2B5EF4-FFF2-40B4-BE49-F238E27FC236}">
                <a16:creationId xmlns:a16="http://schemas.microsoft.com/office/drawing/2014/main" id="{1D3F81C3-1F91-D2AA-17A6-1EC711F868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1076" name="Slide Number Placeholder 3">
            <a:extLst>
              <a:ext uri="{FF2B5EF4-FFF2-40B4-BE49-F238E27FC236}">
                <a16:creationId xmlns:a16="http://schemas.microsoft.com/office/drawing/2014/main" id="{7BDA596D-97EC-1E3B-1F84-292B4F7E17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9D04982-7E61-4C99-865D-D107AD735327}" type="slidenum">
              <a:rPr lang="en-US" altLang="en-US"/>
              <a:pPr/>
              <a:t>61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>
            <a:extLst>
              <a:ext uri="{FF2B5EF4-FFF2-40B4-BE49-F238E27FC236}">
                <a16:creationId xmlns:a16="http://schemas.microsoft.com/office/drawing/2014/main" id="{DEBE101F-2EFB-9779-8517-46CBCF3CC6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Notes Placeholder 2">
            <a:extLst>
              <a:ext uri="{FF2B5EF4-FFF2-40B4-BE49-F238E27FC236}">
                <a16:creationId xmlns:a16="http://schemas.microsoft.com/office/drawing/2014/main" id="{7ECB5056-D88F-FD86-0724-99CE3DE928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24" name="Slide Number Placeholder 3">
            <a:extLst>
              <a:ext uri="{FF2B5EF4-FFF2-40B4-BE49-F238E27FC236}">
                <a16:creationId xmlns:a16="http://schemas.microsoft.com/office/drawing/2014/main" id="{30694479-DB25-C38F-BE0C-04EAB62BD5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1A5EFE8-4118-4F4D-826A-A287E914222E}" type="slidenum">
              <a:rPr lang="en-US" altLang="en-US"/>
              <a:pPr/>
              <a:t>62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>
            <a:extLst>
              <a:ext uri="{FF2B5EF4-FFF2-40B4-BE49-F238E27FC236}">
                <a16:creationId xmlns:a16="http://schemas.microsoft.com/office/drawing/2014/main" id="{D9AC3079-851A-6131-CAE8-551778FAA7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>
            <a:extLst>
              <a:ext uri="{FF2B5EF4-FFF2-40B4-BE49-F238E27FC236}">
                <a16:creationId xmlns:a16="http://schemas.microsoft.com/office/drawing/2014/main" id="{102238DB-9525-9CE1-D6E8-5F6D4F2761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5172" name="Slide Number Placeholder 3">
            <a:extLst>
              <a:ext uri="{FF2B5EF4-FFF2-40B4-BE49-F238E27FC236}">
                <a16:creationId xmlns:a16="http://schemas.microsoft.com/office/drawing/2014/main" id="{2FC7BC57-89C1-29D9-711E-1ED0FF9732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7AC7D5F-1F98-4295-8ADE-5D8E68BEFF8F}" type="slidenum">
              <a:rPr lang="en-US" altLang="en-US"/>
              <a:pPr/>
              <a:t>63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>
            <a:extLst>
              <a:ext uri="{FF2B5EF4-FFF2-40B4-BE49-F238E27FC236}">
                <a16:creationId xmlns:a16="http://schemas.microsoft.com/office/drawing/2014/main" id="{B0DA9F4B-5CF7-C705-125D-9967AC702C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>
            <a:extLst>
              <a:ext uri="{FF2B5EF4-FFF2-40B4-BE49-F238E27FC236}">
                <a16:creationId xmlns:a16="http://schemas.microsoft.com/office/drawing/2014/main" id="{AEA4268D-2A05-BCC0-491D-26FEF56F79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7220" name="Slide Number Placeholder 3">
            <a:extLst>
              <a:ext uri="{FF2B5EF4-FFF2-40B4-BE49-F238E27FC236}">
                <a16:creationId xmlns:a16="http://schemas.microsoft.com/office/drawing/2014/main" id="{240A0771-2AF4-0AF4-9A25-2B5D3E16B8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2C30161-7D8D-4DD0-8557-4B54D2C537A3}" type="slidenum">
              <a:rPr lang="en-US" altLang="en-US"/>
              <a:pPr/>
              <a:t>64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>
            <a:extLst>
              <a:ext uri="{FF2B5EF4-FFF2-40B4-BE49-F238E27FC236}">
                <a16:creationId xmlns:a16="http://schemas.microsoft.com/office/drawing/2014/main" id="{D444600A-03F0-0636-2408-D0929EDBB0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2">
            <a:extLst>
              <a:ext uri="{FF2B5EF4-FFF2-40B4-BE49-F238E27FC236}">
                <a16:creationId xmlns:a16="http://schemas.microsoft.com/office/drawing/2014/main" id="{64F4DA7D-63B9-CCE2-6889-9D1C218BEE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9268" name="Slide Number Placeholder 3">
            <a:extLst>
              <a:ext uri="{FF2B5EF4-FFF2-40B4-BE49-F238E27FC236}">
                <a16:creationId xmlns:a16="http://schemas.microsoft.com/office/drawing/2014/main" id="{25FDC41C-410C-8BA5-E84A-88A70CF7D9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AC437C0-E5EE-4AE1-BFB1-2A243428BD3E}" type="slidenum">
              <a:rPr lang="en-US" altLang="en-US"/>
              <a:pPr/>
              <a:t>65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>
            <a:extLst>
              <a:ext uri="{FF2B5EF4-FFF2-40B4-BE49-F238E27FC236}">
                <a16:creationId xmlns:a16="http://schemas.microsoft.com/office/drawing/2014/main" id="{23AB9B2F-6AF2-5126-EBED-CE9C7EA171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>
            <a:extLst>
              <a:ext uri="{FF2B5EF4-FFF2-40B4-BE49-F238E27FC236}">
                <a16:creationId xmlns:a16="http://schemas.microsoft.com/office/drawing/2014/main" id="{1B5B2C37-6539-71D3-2876-510AEECD79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1316" name="Slide Number Placeholder 3">
            <a:extLst>
              <a:ext uri="{FF2B5EF4-FFF2-40B4-BE49-F238E27FC236}">
                <a16:creationId xmlns:a16="http://schemas.microsoft.com/office/drawing/2014/main" id="{447D3A7B-E218-9F34-78FE-DE1AA78EA5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A9EBDC2-DB7F-40FC-8657-010835FB0811}" type="slidenum">
              <a:rPr lang="en-US" altLang="en-US"/>
              <a:pPr/>
              <a:t>66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>
            <a:extLst>
              <a:ext uri="{FF2B5EF4-FFF2-40B4-BE49-F238E27FC236}">
                <a16:creationId xmlns:a16="http://schemas.microsoft.com/office/drawing/2014/main" id="{1384F3AF-DFB1-21DA-283D-F011920134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>
            <a:extLst>
              <a:ext uri="{FF2B5EF4-FFF2-40B4-BE49-F238E27FC236}">
                <a16:creationId xmlns:a16="http://schemas.microsoft.com/office/drawing/2014/main" id="{B0C38871-765F-F993-B3EF-F088753709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364" name="Slide Number Placeholder 3">
            <a:extLst>
              <a:ext uri="{FF2B5EF4-FFF2-40B4-BE49-F238E27FC236}">
                <a16:creationId xmlns:a16="http://schemas.microsoft.com/office/drawing/2014/main" id="{A1C75E30-9476-BE2C-DFA5-90B5288AD4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C674C10-0788-4636-9A33-D4DF60D56679}" type="slidenum">
              <a:rPr lang="en-US" altLang="en-US"/>
              <a:pPr/>
              <a:t>67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94D3A041-3780-6351-40BD-08EC157554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86E34B2C-DFEE-1F03-2EDC-D8DE152E78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27513CE9-B9EF-7EF7-A095-DCA9C7A0CB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77027E9-A4C0-4754-887C-E8167D9E032D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34EB8254-26FA-C795-9547-21D68DF491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3942BCD5-F6A5-9A52-0CDE-B0885D888C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8D8AC585-8861-7DD0-86B5-A485A05784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F9F6026-0DC4-4606-BEDB-899B84421E61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7B63BDD4-D5B6-44C5-C883-83E1A21342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41B08214-7560-CD9D-30DC-D6A788261E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DDCC3415-DBF7-250A-3445-995CA896CF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238FBBE-E8FB-45A7-B61C-C22F5E5DC744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669958" y="4681829"/>
            <a:ext cx="21921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6032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Advanced Operating Systems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CN" sz="2400" dirty="0"/>
              <a:t>Data </a:t>
            </a:r>
            <a:r>
              <a:rPr lang="en-US" altLang="zh-TW" sz="2400" dirty="0"/>
              <a:t>Science</a:t>
            </a:r>
          </a:p>
          <a:p>
            <a:r>
              <a:rPr lang="en-US" altLang="zh-TW" sz="2400" dirty="0"/>
              <a:t>Chinese University of Hong Kong, Shenzhen</a:t>
            </a:r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CBD511B-66A5-FDB2-3F57-B7BF11212D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5933" y="108349"/>
            <a:ext cx="77697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Difficulties with Correct Operation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ED1CD56-CC83-D0C4-329F-3285DE3F2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042" y="844153"/>
            <a:ext cx="7769758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Distribution requires more complex synchronization</a:t>
            </a:r>
          </a:p>
          <a:p>
            <a:pPr lvl="1" eaLnBrk="1" hangingPunct="1"/>
            <a:r>
              <a:rPr lang="en-US" altLang="en-US" sz="2200" dirty="0"/>
              <a:t>Hard to synchronize at fine time scale</a:t>
            </a:r>
          </a:p>
          <a:p>
            <a:pPr eaLnBrk="1" hangingPunct="1"/>
            <a:r>
              <a:rPr lang="en-US" altLang="en-US" sz="2400" dirty="0"/>
              <a:t>Differences between similar operations with remote and local</a:t>
            </a:r>
          </a:p>
          <a:p>
            <a:pPr eaLnBrk="1" hangingPunct="1"/>
            <a:r>
              <a:rPr lang="en-US" altLang="en-US" sz="2400" dirty="0"/>
              <a:t>New sources of nonuniform timings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C984E5C-AE53-8642-BB28-9280E6F73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6E465F6-4883-CB05-BFD8-617982EB8C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08349"/>
            <a:ext cx="78374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Difficulties of Allocating Resources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8D95B0C-EF7A-2AFE-1D0D-637E888F51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844153"/>
            <a:ext cx="7848600" cy="3671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Local machine may have inadequate resources for a task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While a remote machine lies idle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Infeasible to control resources centrally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Do I need to go remote to satisfy malloc()?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Using remote resources conflicts with local autonomy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81FA63C-94F0-7D5E-CB76-D4D0CC04D0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C10D1A8-3925-7ED6-DF83-8DBFDB373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2629" y="108349"/>
            <a:ext cx="7783061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Security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FCFB2AE-2C41-7C66-3E3D-4187CAE924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2952" y="844153"/>
            <a:ext cx="7723847" cy="3671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Much trickier with no centralized control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Data communications more subject to </a:t>
            </a:r>
            <a:r>
              <a:rPr lang="en-US" altLang="en-US" sz="2400" dirty="0" err="1"/>
              <a:t>eavedropping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Physical security measures typically infeasible for many problems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 very widely distributed systems, very tricky problems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A815B14-6076-11C0-475E-C1E6898260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37FAA7F-D145-1D95-8DF9-85818B3CA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6667" y="108349"/>
            <a:ext cx="7829024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Deal with Partial Failures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187BAEE-350A-DE10-57F9-2031334BFE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6666" y="844153"/>
            <a:ext cx="7840133" cy="2029676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Single machines usually have easy failure modes</a:t>
            </a:r>
          </a:p>
          <a:p>
            <a:pPr eaLnBrk="1" hangingPunct="1"/>
            <a:r>
              <a:rPr lang="en-US" altLang="en-US" sz="2400" dirty="0"/>
              <a:t>Distributed systems face complications</a:t>
            </a:r>
          </a:p>
          <a:p>
            <a:pPr eaLnBrk="1" hangingPunct="1"/>
            <a:r>
              <a:rPr lang="en-US" altLang="en-US" sz="2400" dirty="0"/>
              <a:t>Even detecting failure of a remote machine is nontrivial</a:t>
            </a:r>
          </a:p>
          <a:p>
            <a:pPr lvl="1" eaLnBrk="1" hangingPunct="1"/>
            <a:r>
              <a:rPr lang="en-US" altLang="en-US" sz="2200" dirty="0"/>
              <a:t>A slow network vs. a failed network vs. a crashed machine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467CBCD-AB06-A39F-15C9-2290564267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5844505-9029-FE89-32C3-37F4F9DC3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600" y="108349"/>
            <a:ext cx="78120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Scaling Issues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1181D0B-D0D8-0199-1E8E-A87D548147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5866" y="844153"/>
            <a:ext cx="7890933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Distributed systems control much larger pools of resources</a:t>
            </a:r>
          </a:p>
          <a:p>
            <a:pPr eaLnBrk="1" hangingPunct="1"/>
            <a:r>
              <a:rPr lang="en-US" altLang="en-US" sz="2400" dirty="0"/>
              <a:t>So algorithms that scale well become much more important</a:t>
            </a:r>
          </a:p>
          <a:p>
            <a:pPr eaLnBrk="1" hangingPunct="1"/>
            <a:r>
              <a:rPr lang="en-US" altLang="en-US" sz="2400" dirty="0"/>
              <a:t>Scaling puts severe limits on close cooperation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1A1766A-76C5-233B-1C48-FCB678280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29BC3D3-17E0-C645-E10C-22A87A8A5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1657" y="108349"/>
            <a:ext cx="775403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Heterogeneity Problems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53ED5D4-62EA-D4CF-221C-FA3E75CBF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1656" y="844153"/>
            <a:ext cx="7765143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Most distributed systems must address problems of differing HW and SW</a:t>
            </a:r>
          </a:p>
          <a:p>
            <a:pPr lvl="1" eaLnBrk="1" hangingPunct="1"/>
            <a:r>
              <a:rPr lang="en-US" altLang="en-US" sz="2200" dirty="0"/>
              <a:t>Same disk model has different number of tracks</a:t>
            </a:r>
          </a:p>
          <a:p>
            <a:pPr eaLnBrk="1" hangingPunct="1"/>
            <a:r>
              <a:rPr lang="en-US" altLang="en-US" sz="2400" dirty="0"/>
              <a:t>Different data and executable formats</a:t>
            </a:r>
          </a:p>
          <a:p>
            <a:pPr eaLnBrk="1" hangingPunct="1"/>
            <a:r>
              <a:rPr lang="en-US" altLang="en-US" sz="2400" dirty="0"/>
              <a:t>Different software versions</a:t>
            </a:r>
          </a:p>
          <a:p>
            <a:pPr eaLnBrk="1" hangingPunct="1"/>
            <a:r>
              <a:rPr lang="en-US" altLang="en-US" sz="2400" dirty="0"/>
              <a:t>Different OSes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2FD64CD-D1DE-78A5-CC68-3311326A45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A24F9CE-4B7F-220F-B0F1-577735293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0223" y="108349"/>
            <a:ext cx="775546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Resource Sharing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D1B6BB6-3324-4140-2AA0-E76EBC99EF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332" y="844153"/>
            <a:ext cx="7755467" cy="3671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Resource sharing helps with some of the problems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Motivations for resource sharing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Information exchange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Load distribution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Computational parallelism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fundamental distributed system problem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tragedy of the commons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Roommates…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8D3E354-1507-F64E-EDF8-0A5EB4D909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BC4C0FC-6CD6-FECB-73E5-BDB4167E7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6343" y="108349"/>
            <a:ext cx="781934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Distribution Complicates Everything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9F28988-5021-F128-7F5E-6D1BD872C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6343" y="844153"/>
            <a:ext cx="7830456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Process control and synchronization</a:t>
            </a:r>
          </a:p>
          <a:p>
            <a:pPr eaLnBrk="1" hangingPunct="1"/>
            <a:r>
              <a:rPr lang="en-US" altLang="en-US" sz="2400" dirty="0"/>
              <a:t>Inter-process communications</a:t>
            </a:r>
          </a:p>
          <a:p>
            <a:pPr eaLnBrk="1" hangingPunct="1"/>
            <a:r>
              <a:rPr lang="en-US" altLang="en-US" sz="2400" dirty="0"/>
              <a:t>File systems</a:t>
            </a:r>
          </a:p>
          <a:p>
            <a:pPr eaLnBrk="1" hangingPunct="1"/>
            <a:r>
              <a:rPr lang="en-US" altLang="en-US" sz="2400" dirty="0"/>
              <a:t>Security</a:t>
            </a:r>
          </a:p>
          <a:p>
            <a:pPr eaLnBrk="1" hangingPunct="1"/>
            <a:r>
              <a:rPr lang="en-US" altLang="en-US" sz="2400" dirty="0"/>
              <a:t>Device management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E6C9987-1B4C-C504-6CC9-180D19C778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46C813E-9228-B268-BB44-0C88E22C4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0857" y="82948"/>
            <a:ext cx="7627257" cy="519113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Research in Distributed Operating Systems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4A374C4-E0F1-ED43-4ED0-B518DA075E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4860" y="844153"/>
            <a:ext cx="7731940" cy="2305447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 the area of processes</a:t>
            </a:r>
          </a:p>
          <a:p>
            <a:pPr lvl="1" eaLnBrk="1" hangingPunct="1"/>
            <a:r>
              <a:rPr lang="en-US" altLang="en-US" sz="2200" dirty="0"/>
              <a:t>Remote inter-process communications</a:t>
            </a:r>
          </a:p>
          <a:p>
            <a:pPr lvl="1" eaLnBrk="1" hangingPunct="1"/>
            <a:r>
              <a:rPr lang="en-US" altLang="en-US" sz="2200" dirty="0"/>
              <a:t>Synchronization</a:t>
            </a:r>
          </a:p>
          <a:p>
            <a:pPr lvl="1" eaLnBrk="1" hangingPunct="1"/>
            <a:r>
              <a:rPr lang="en-US" altLang="en-US" sz="2200" dirty="0"/>
              <a:t>Naming</a:t>
            </a:r>
          </a:p>
          <a:p>
            <a:pPr lvl="1" eaLnBrk="1" hangingPunct="1"/>
            <a:r>
              <a:rPr lang="en-US" altLang="en-US" sz="2200" dirty="0"/>
              <a:t>Distributed process management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D47EB10-824A-17A8-49CA-28CB8F34EB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A985E61-1C07-B88B-27A9-223E94108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600" y="108349"/>
            <a:ext cx="78120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More Research Areas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09B4AC8-EC9E-2725-33C1-9853129FB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3600" y="844153"/>
            <a:ext cx="782320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 the area of resource management</a:t>
            </a:r>
          </a:p>
          <a:p>
            <a:pPr lvl="1" eaLnBrk="1" hangingPunct="1"/>
            <a:r>
              <a:rPr lang="en-US" altLang="en-US" sz="2200" dirty="0"/>
              <a:t>Resource allocation</a:t>
            </a:r>
          </a:p>
          <a:p>
            <a:pPr lvl="1" eaLnBrk="1" hangingPunct="1"/>
            <a:r>
              <a:rPr lang="en-US" altLang="en-US" sz="2200" dirty="0"/>
              <a:t>Distributed deadlock mechanisms</a:t>
            </a:r>
          </a:p>
          <a:p>
            <a:pPr lvl="1" eaLnBrk="1" hangingPunct="1"/>
            <a:r>
              <a:rPr lang="en-US" altLang="en-US" sz="2200" dirty="0"/>
              <a:t>Protection and security</a:t>
            </a:r>
          </a:p>
          <a:p>
            <a:pPr lvl="1" eaLnBrk="1" hangingPunct="1"/>
            <a:r>
              <a:rPr lang="en-US" altLang="en-US" sz="2200" dirty="0"/>
              <a:t>Managing communication resources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65CA4CE-2803-2593-7ABA-59A37F4B06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DE6E8E8-0329-237B-016A-5EC7F9BF8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333" y="108349"/>
            <a:ext cx="77443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Outline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3D799D5-29CA-67A2-F05B-696FF37C18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2442" y="844153"/>
            <a:ext cx="7744357" cy="3671888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cs typeface="Calibri" panose="020F0502020204030204" pitchFamily="34" charset="0"/>
              </a:rPr>
              <a:t>Introduction</a:t>
            </a:r>
          </a:p>
          <a:p>
            <a:pPr eaLnBrk="1" hangingPunct="1"/>
            <a:r>
              <a:rPr lang="en-US" altLang="en-US" sz="2400" dirty="0">
                <a:cs typeface="Calibri" panose="020F0502020204030204" pitchFamily="34" charset="0"/>
              </a:rPr>
              <a:t>Distributed IPC</a:t>
            </a:r>
          </a:p>
          <a:p>
            <a:pPr eaLnBrk="1" hangingPunct="1"/>
            <a:r>
              <a:rPr lang="en-US" altLang="en-US" sz="2400" dirty="0">
                <a:cs typeface="Calibri" panose="020F0502020204030204" pitchFamily="34" charset="0"/>
              </a:rPr>
              <a:t>Distributed file systems</a:t>
            </a:r>
          </a:p>
          <a:p>
            <a:pPr eaLnBrk="1" hangingPunct="1"/>
            <a:r>
              <a:rPr lang="en-US" altLang="en-US" sz="2400" dirty="0">
                <a:cs typeface="Calibri" panose="020F0502020204030204" pitchFamily="34" charset="0"/>
              </a:rPr>
              <a:t>Security for distributed systems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859E5-B1C9-D6F2-BE17-69A56617F7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AB96972-7AE6-CAA9-2473-E8C6AA9EF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829" y="108349"/>
            <a:ext cx="7833861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Taxonomy of Distributed Systems</a:t>
            </a:r>
          </a:p>
        </p:txBody>
      </p:sp>
      <p:grpSp>
        <p:nvGrpSpPr>
          <p:cNvPr id="46083" name="Group 19">
            <a:extLst>
              <a:ext uri="{FF2B5EF4-FFF2-40B4-BE49-F238E27FC236}">
                <a16:creationId xmlns:a16="http://schemas.microsoft.com/office/drawing/2014/main" id="{CD442008-5D78-3004-4108-002D50EA352A}"/>
              </a:ext>
            </a:extLst>
          </p:cNvPr>
          <p:cNvGrpSpPr>
            <a:grpSpLocks/>
          </p:cNvGrpSpPr>
          <p:nvPr/>
        </p:nvGrpSpPr>
        <p:grpSpPr bwMode="auto">
          <a:xfrm>
            <a:off x="1564879" y="893895"/>
            <a:ext cx="5266134" cy="3530203"/>
            <a:chOff x="278" y="1065"/>
            <a:chExt cx="4423" cy="2965"/>
          </a:xfrm>
        </p:grpSpPr>
        <p:sp>
          <p:nvSpPr>
            <p:cNvPr id="46084" name="Rectangle 4">
              <a:extLst>
                <a:ext uri="{FF2B5EF4-FFF2-40B4-BE49-F238E27FC236}">
                  <a16:creationId xmlns:a16="http://schemas.microsoft.com/office/drawing/2014/main" id="{B9A72DBA-5A6A-5E34-07D1-579EDCD85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1065"/>
              <a:ext cx="133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9056" tIns="34529" rIns="69056" bIns="34529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100" b="1">
                  <a:latin typeface="Times New Roman" panose="02020603050405020304" pitchFamily="18" charset="0"/>
                </a:rPr>
                <a:t>Data Stream</a:t>
              </a:r>
            </a:p>
          </p:txBody>
        </p:sp>
        <p:sp>
          <p:nvSpPr>
            <p:cNvPr id="46085" name="Rectangle 5">
              <a:extLst>
                <a:ext uri="{FF2B5EF4-FFF2-40B4-BE49-F238E27FC236}">
                  <a16:creationId xmlns:a16="http://schemas.microsoft.com/office/drawing/2014/main" id="{0B9670DB-7F0E-EA1B-F73B-74A97DC13B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" y="2553"/>
              <a:ext cx="1197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9056" tIns="34529" rIns="69056" bIns="34529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100" b="1" dirty="0">
                  <a:latin typeface="Times New Roman" panose="02020603050405020304" pitchFamily="18" charset="0"/>
                </a:rPr>
                <a:t>Instruction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100" b="1" dirty="0">
                  <a:latin typeface="Times New Roman" panose="02020603050405020304" pitchFamily="18" charset="0"/>
                </a:rPr>
                <a:t>Stream</a:t>
              </a:r>
            </a:p>
          </p:txBody>
        </p:sp>
        <p:grpSp>
          <p:nvGrpSpPr>
            <p:cNvPr id="46086" name="Group 6">
              <a:extLst>
                <a:ext uri="{FF2B5EF4-FFF2-40B4-BE49-F238E27FC236}">
                  <a16:creationId xmlns:a16="http://schemas.microsoft.com/office/drawing/2014/main" id="{BB144193-FE4F-BA40-D2E4-EC1D28D888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30" y="1449"/>
              <a:ext cx="3271" cy="2579"/>
              <a:chOff x="1430" y="1449"/>
              <a:chExt cx="3271" cy="2579"/>
            </a:xfrm>
          </p:grpSpPr>
          <p:sp>
            <p:nvSpPr>
              <p:cNvPr id="46091" name="Rectangle 7">
                <a:extLst>
                  <a:ext uri="{FF2B5EF4-FFF2-40B4-BE49-F238E27FC236}">
                    <a16:creationId xmlns:a16="http://schemas.microsoft.com/office/drawing/2014/main" id="{039B3F4C-F5D4-028E-E842-4324585D17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2" y="2121"/>
                <a:ext cx="69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9056" tIns="34529" rIns="69056" bIns="34529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100">
                    <a:latin typeface="Times New Roman" panose="02020603050405020304" pitchFamily="18" charset="0"/>
                  </a:rPr>
                  <a:t>Single</a:t>
                </a:r>
              </a:p>
            </p:txBody>
          </p:sp>
          <p:sp>
            <p:nvSpPr>
              <p:cNvPr id="46092" name="Rectangle 8">
                <a:extLst>
                  <a:ext uri="{FF2B5EF4-FFF2-40B4-BE49-F238E27FC236}">
                    <a16:creationId xmlns:a16="http://schemas.microsoft.com/office/drawing/2014/main" id="{CF748CB6-D5E9-BD8D-3B84-2F8D1157CE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0" y="3273"/>
                <a:ext cx="89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9056" tIns="34529" rIns="69056" bIns="34529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100">
                    <a:latin typeface="Times New Roman" panose="02020603050405020304" pitchFamily="18" charset="0"/>
                  </a:rPr>
                  <a:t>Multiple</a:t>
                </a:r>
              </a:p>
            </p:txBody>
          </p:sp>
          <p:sp>
            <p:nvSpPr>
              <p:cNvPr id="46093" name="Rectangle 9">
                <a:extLst>
                  <a:ext uri="{FF2B5EF4-FFF2-40B4-BE49-F238E27FC236}">
                    <a16:creationId xmlns:a16="http://schemas.microsoft.com/office/drawing/2014/main" id="{A21C1E4C-2840-9CDE-F777-C330710DC0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2" y="1449"/>
                <a:ext cx="69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9056" tIns="34529" rIns="69056" bIns="34529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100">
                    <a:latin typeface="Times New Roman" panose="02020603050405020304" pitchFamily="18" charset="0"/>
                  </a:rPr>
                  <a:t>Single</a:t>
                </a:r>
              </a:p>
            </p:txBody>
          </p:sp>
          <p:sp>
            <p:nvSpPr>
              <p:cNvPr id="46094" name="Rectangle 10">
                <a:extLst>
                  <a:ext uri="{FF2B5EF4-FFF2-40B4-BE49-F238E27FC236}">
                    <a16:creationId xmlns:a16="http://schemas.microsoft.com/office/drawing/2014/main" id="{B4BC9F68-3A94-CF8E-43DA-138238C91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38" y="1449"/>
                <a:ext cx="89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9056" tIns="34529" rIns="69056" bIns="34529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100">
                    <a:latin typeface="Times New Roman" panose="02020603050405020304" pitchFamily="18" charset="0"/>
                  </a:rPr>
                  <a:t>Multiple</a:t>
                </a:r>
              </a:p>
            </p:txBody>
          </p:sp>
          <p:sp>
            <p:nvSpPr>
              <p:cNvPr id="46095" name="Rectangle 11">
                <a:extLst>
                  <a:ext uri="{FF2B5EF4-FFF2-40B4-BE49-F238E27FC236}">
                    <a16:creationId xmlns:a16="http://schemas.microsoft.com/office/drawing/2014/main" id="{D57CC553-9EEB-4539-1A30-476C616470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8" y="1732"/>
                <a:ext cx="1192" cy="114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350"/>
              </a:p>
            </p:txBody>
          </p:sp>
          <p:sp>
            <p:nvSpPr>
              <p:cNvPr id="46096" name="Rectangle 12">
                <a:extLst>
                  <a:ext uri="{FF2B5EF4-FFF2-40B4-BE49-F238E27FC236}">
                    <a16:creationId xmlns:a16="http://schemas.microsoft.com/office/drawing/2014/main" id="{E5D85846-B5CA-751C-D9F9-CA731302C0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8" y="2884"/>
                <a:ext cx="1192" cy="114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350"/>
              </a:p>
            </p:txBody>
          </p:sp>
          <p:sp>
            <p:nvSpPr>
              <p:cNvPr id="46097" name="Rectangle 13">
                <a:extLst>
                  <a:ext uri="{FF2B5EF4-FFF2-40B4-BE49-F238E27FC236}">
                    <a16:creationId xmlns:a16="http://schemas.microsoft.com/office/drawing/2014/main" id="{976D1D5A-12F4-CB18-0E96-6854466A2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8" y="2884"/>
                <a:ext cx="1192" cy="114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350"/>
              </a:p>
            </p:txBody>
          </p:sp>
          <p:sp>
            <p:nvSpPr>
              <p:cNvPr id="46098" name="Rectangle 14">
                <a:extLst>
                  <a:ext uri="{FF2B5EF4-FFF2-40B4-BE49-F238E27FC236}">
                    <a16:creationId xmlns:a16="http://schemas.microsoft.com/office/drawing/2014/main" id="{5F14311D-9BCF-AFE4-163B-554A7D4ADF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9" y="1732"/>
                <a:ext cx="1192" cy="114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350"/>
              </a:p>
            </p:txBody>
          </p:sp>
        </p:grpSp>
        <p:sp>
          <p:nvSpPr>
            <p:cNvPr id="46087" name="Rectangle 15">
              <a:extLst>
                <a:ext uri="{FF2B5EF4-FFF2-40B4-BE49-F238E27FC236}">
                  <a16:creationId xmlns:a16="http://schemas.microsoft.com/office/drawing/2014/main" id="{AF23C148-6166-EA06-D60E-494F14DC4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6" y="2083"/>
              <a:ext cx="1022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9056" tIns="34529" rIns="69056" bIns="34529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 dirty="0">
                  <a:latin typeface="Times New Roman" panose="02020603050405020304" pitchFamily="18" charset="0"/>
                </a:rPr>
                <a:t>SISD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 dirty="0">
                  <a:latin typeface="Times New Roman" panose="02020603050405020304" pitchFamily="18" charset="0"/>
                </a:rPr>
                <a:t>(von Neumann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 dirty="0">
                  <a:latin typeface="Times New Roman" panose="02020603050405020304" pitchFamily="18" charset="0"/>
                </a:rPr>
                <a:t>architecture)</a:t>
              </a:r>
            </a:p>
          </p:txBody>
        </p:sp>
        <p:sp>
          <p:nvSpPr>
            <p:cNvPr id="46088" name="Rectangle 16">
              <a:extLst>
                <a:ext uri="{FF2B5EF4-FFF2-40B4-BE49-F238E27FC236}">
                  <a16:creationId xmlns:a16="http://schemas.microsoft.com/office/drawing/2014/main" id="{EF82E740-7339-BAC3-C0F1-4A6C0E1B1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8" y="2083"/>
              <a:ext cx="924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9056" tIns="34529" rIns="69056" bIns="34529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>
                  <a:latin typeface="Times New Roman" panose="02020603050405020304" pitchFamily="18" charset="0"/>
                </a:rPr>
                <a:t>SIMD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>
                  <a:latin typeface="Times New Roman" panose="02020603050405020304" pitchFamily="18" charset="0"/>
                </a:rPr>
                <a:t>(vector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>
                  <a:latin typeface="Times New Roman" panose="02020603050405020304" pitchFamily="18" charset="0"/>
                </a:rPr>
                <a:t>processors)</a:t>
              </a:r>
            </a:p>
          </p:txBody>
        </p:sp>
        <p:sp>
          <p:nvSpPr>
            <p:cNvPr id="46089" name="Rectangle 17">
              <a:extLst>
                <a:ext uri="{FF2B5EF4-FFF2-40B4-BE49-F238E27FC236}">
                  <a16:creationId xmlns:a16="http://schemas.microsoft.com/office/drawing/2014/main" id="{8FD48C25-5A03-BF0E-DBBC-D22788369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3235"/>
              <a:ext cx="924" cy="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9056" tIns="34529" rIns="69056" bIns="34529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>
                  <a:latin typeface="Times New Roman" panose="02020603050405020304" pitchFamily="18" charset="0"/>
                </a:rPr>
                <a:t>MISD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>
                  <a:latin typeface="Times New Roman" panose="02020603050405020304" pitchFamily="18" charset="0"/>
                </a:rPr>
                <a:t>(pipeline)</a:t>
              </a:r>
            </a:p>
          </p:txBody>
        </p:sp>
        <p:sp>
          <p:nvSpPr>
            <p:cNvPr id="46090" name="Rectangle 18">
              <a:extLst>
                <a:ext uri="{FF2B5EF4-FFF2-40B4-BE49-F238E27FC236}">
                  <a16:creationId xmlns:a16="http://schemas.microsoft.com/office/drawing/2014/main" id="{15961448-9866-D297-2EB3-8124F48A9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" y="3235"/>
              <a:ext cx="1066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9056" tIns="34529" rIns="69056" bIns="34529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3000">
                  <a:latin typeface="Times New Roman" panose="02020603050405020304" pitchFamily="18" charset="0"/>
                </a:rPr>
                <a:t>MIMD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>
                  <a:latin typeface="Times New Roman" panose="02020603050405020304" pitchFamily="18" charset="0"/>
                </a:rPr>
                <a:t>(distributed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>
                  <a:latin typeface="Times New Roman" panose="02020603050405020304" pitchFamily="18" charset="0"/>
                </a:rPr>
                <a:t>shared memory)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A1354E5-882B-05C4-0578-28E17B2A17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5BE443E-A2EB-35FA-12A3-2F03A2B2C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08349"/>
            <a:ext cx="77612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Network vs. Distributed OS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067E4B6-EB2F-ED47-6B9A-73F70F0477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Network OSes control a single machine, plus some remote access facilities</a:t>
            </a:r>
          </a:p>
          <a:p>
            <a:pPr eaLnBrk="1" hangingPunct="1"/>
            <a:r>
              <a:rPr lang="en-US" altLang="en-US" sz="2400" dirty="0"/>
              <a:t>Distributed OSes control a collection of machines</a:t>
            </a:r>
          </a:p>
          <a:p>
            <a:pPr eaLnBrk="1" hangingPunct="1"/>
            <a:r>
              <a:rPr lang="en-US" altLang="en-US" sz="2400" dirty="0"/>
              <a:t>Not a hard and fast distinction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9025505-86B0-4844-AD8F-0A4B91CD59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val 9">
            <a:extLst>
              <a:ext uri="{FF2B5EF4-FFF2-40B4-BE49-F238E27FC236}">
                <a16:creationId xmlns:a16="http://schemas.microsoft.com/office/drawing/2014/main" id="{01ACF802-9E69-E06E-2359-689959795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080683"/>
            <a:ext cx="4057650" cy="1028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5105EB8F-5BDB-2FCB-E442-0B666176D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5371" y="108349"/>
            <a:ext cx="7790319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Network OS Diagram</a:t>
            </a:r>
          </a:p>
        </p:txBody>
      </p:sp>
      <p:grpSp>
        <p:nvGrpSpPr>
          <p:cNvPr id="50180" name="Group 8">
            <a:extLst>
              <a:ext uri="{FF2B5EF4-FFF2-40B4-BE49-F238E27FC236}">
                <a16:creationId xmlns:a16="http://schemas.microsoft.com/office/drawing/2014/main" id="{CA282FEE-4DE7-D20F-8408-604D2B7F9D2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909232"/>
            <a:ext cx="1085850" cy="985838"/>
            <a:chOff x="912" y="2448"/>
            <a:chExt cx="912" cy="828"/>
          </a:xfrm>
        </p:grpSpPr>
        <p:sp>
          <p:nvSpPr>
            <p:cNvPr id="50193" name="Text Box 6">
              <a:extLst>
                <a:ext uri="{FF2B5EF4-FFF2-40B4-BE49-F238E27FC236}">
                  <a16:creationId xmlns:a16="http://schemas.microsoft.com/office/drawing/2014/main" id="{C9247A44-9C03-5C92-680F-D9D232FEE1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024"/>
              <a:ext cx="912" cy="25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Network OS</a:t>
              </a:r>
            </a:p>
          </p:txBody>
        </p:sp>
        <p:sp>
          <p:nvSpPr>
            <p:cNvPr id="50194" name="Rectangle 7">
              <a:extLst>
                <a:ext uri="{FF2B5EF4-FFF2-40B4-BE49-F238E27FC236}">
                  <a16:creationId xmlns:a16="http://schemas.microsoft.com/office/drawing/2014/main" id="{5B7CE7E2-87C3-476D-959C-D2E00B082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448"/>
              <a:ext cx="912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50181" name="Group 10">
            <a:extLst>
              <a:ext uri="{FF2B5EF4-FFF2-40B4-BE49-F238E27FC236}">
                <a16:creationId xmlns:a16="http://schemas.microsoft.com/office/drawing/2014/main" id="{41D34C6B-4592-862B-F533-1C681E145535}"/>
              </a:ext>
            </a:extLst>
          </p:cNvPr>
          <p:cNvGrpSpPr>
            <a:grpSpLocks/>
          </p:cNvGrpSpPr>
          <p:nvPr/>
        </p:nvGrpSpPr>
        <p:grpSpPr bwMode="auto">
          <a:xfrm>
            <a:off x="3314700" y="2880782"/>
            <a:ext cx="1085850" cy="985838"/>
            <a:chOff x="912" y="2448"/>
            <a:chExt cx="912" cy="828"/>
          </a:xfrm>
        </p:grpSpPr>
        <p:sp>
          <p:nvSpPr>
            <p:cNvPr id="50191" name="Text Box 11">
              <a:extLst>
                <a:ext uri="{FF2B5EF4-FFF2-40B4-BE49-F238E27FC236}">
                  <a16:creationId xmlns:a16="http://schemas.microsoft.com/office/drawing/2014/main" id="{7BCD66F4-8EDE-F3D7-F3AC-3A96A9A586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024"/>
              <a:ext cx="912" cy="25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Network OS</a:t>
              </a:r>
            </a:p>
          </p:txBody>
        </p:sp>
        <p:sp>
          <p:nvSpPr>
            <p:cNvPr id="50192" name="Rectangle 12">
              <a:extLst>
                <a:ext uri="{FF2B5EF4-FFF2-40B4-BE49-F238E27FC236}">
                  <a16:creationId xmlns:a16="http://schemas.microsoft.com/office/drawing/2014/main" id="{240827DE-895C-9FD1-3463-7A1ABD9D2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448"/>
              <a:ext cx="912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50182" name="Group 13">
            <a:extLst>
              <a:ext uri="{FF2B5EF4-FFF2-40B4-BE49-F238E27FC236}">
                <a16:creationId xmlns:a16="http://schemas.microsoft.com/office/drawing/2014/main" id="{CF0A6020-0F00-A8D7-4EBB-D97138DC2550}"/>
              </a:ext>
            </a:extLst>
          </p:cNvPr>
          <p:cNvGrpSpPr>
            <a:grpSpLocks/>
          </p:cNvGrpSpPr>
          <p:nvPr/>
        </p:nvGrpSpPr>
        <p:grpSpPr bwMode="auto">
          <a:xfrm>
            <a:off x="5143500" y="2880782"/>
            <a:ext cx="1085850" cy="985838"/>
            <a:chOff x="912" y="2448"/>
            <a:chExt cx="912" cy="828"/>
          </a:xfrm>
        </p:grpSpPr>
        <p:sp>
          <p:nvSpPr>
            <p:cNvPr id="50189" name="Text Box 14">
              <a:extLst>
                <a:ext uri="{FF2B5EF4-FFF2-40B4-BE49-F238E27FC236}">
                  <a16:creationId xmlns:a16="http://schemas.microsoft.com/office/drawing/2014/main" id="{9A1604AD-8813-05AF-A9E2-AF2535F3D7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024"/>
              <a:ext cx="912" cy="25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Network OS</a:t>
              </a:r>
            </a:p>
          </p:txBody>
        </p:sp>
        <p:sp>
          <p:nvSpPr>
            <p:cNvPr id="50190" name="Rectangle 15">
              <a:extLst>
                <a:ext uri="{FF2B5EF4-FFF2-40B4-BE49-F238E27FC236}">
                  <a16:creationId xmlns:a16="http://schemas.microsoft.com/office/drawing/2014/main" id="{BA37D1D4-A77E-BE71-A915-E53CA8FF2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448"/>
              <a:ext cx="912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50183" name="Group 16">
            <a:extLst>
              <a:ext uri="{FF2B5EF4-FFF2-40B4-BE49-F238E27FC236}">
                <a16:creationId xmlns:a16="http://schemas.microsoft.com/office/drawing/2014/main" id="{FE496FC3-88CC-934A-4888-AE7B4BB74DC9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1452032"/>
            <a:ext cx="1085850" cy="985838"/>
            <a:chOff x="912" y="2448"/>
            <a:chExt cx="912" cy="828"/>
          </a:xfrm>
        </p:grpSpPr>
        <p:sp>
          <p:nvSpPr>
            <p:cNvPr id="50187" name="Text Box 17">
              <a:extLst>
                <a:ext uri="{FF2B5EF4-FFF2-40B4-BE49-F238E27FC236}">
                  <a16:creationId xmlns:a16="http://schemas.microsoft.com/office/drawing/2014/main" id="{9FCEF771-1533-D6E5-B0E5-32CDE4601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024"/>
              <a:ext cx="912" cy="25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Network OS</a:t>
              </a:r>
            </a:p>
          </p:txBody>
        </p:sp>
        <p:sp>
          <p:nvSpPr>
            <p:cNvPr id="50188" name="Rectangle 18">
              <a:extLst>
                <a:ext uri="{FF2B5EF4-FFF2-40B4-BE49-F238E27FC236}">
                  <a16:creationId xmlns:a16="http://schemas.microsoft.com/office/drawing/2014/main" id="{01CA3461-E612-1F82-82F7-DD0BF25DA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448"/>
              <a:ext cx="912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grpSp>
        <p:nvGrpSpPr>
          <p:cNvPr id="50184" name="Group 19">
            <a:extLst>
              <a:ext uri="{FF2B5EF4-FFF2-40B4-BE49-F238E27FC236}">
                <a16:creationId xmlns:a16="http://schemas.microsoft.com/office/drawing/2014/main" id="{587BACEE-5AED-D1EF-CBF4-4585A3FA240F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1737782"/>
            <a:ext cx="1085850" cy="985838"/>
            <a:chOff x="912" y="2448"/>
            <a:chExt cx="912" cy="828"/>
          </a:xfrm>
        </p:grpSpPr>
        <p:sp>
          <p:nvSpPr>
            <p:cNvPr id="50185" name="Text Box 20">
              <a:extLst>
                <a:ext uri="{FF2B5EF4-FFF2-40B4-BE49-F238E27FC236}">
                  <a16:creationId xmlns:a16="http://schemas.microsoft.com/office/drawing/2014/main" id="{6680C29F-E68C-D64D-9352-EDA403C874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024"/>
              <a:ext cx="912" cy="252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/>
                <a:t>Network OS</a:t>
              </a:r>
            </a:p>
          </p:txBody>
        </p:sp>
        <p:sp>
          <p:nvSpPr>
            <p:cNvPr id="50186" name="Rectangle 21">
              <a:extLst>
                <a:ext uri="{FF2B5EF4-FFF2-40B4-BE49-F238E27FC236}">
                  <a16:creationId xmlns:a16="http://schemas.microsoft.com/office/drawing/2014/main" id="{24A03F76-9B01-68C6-5400-D909C87AD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448"/>
              <a:ext cx="912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/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CEA5D66-66B5-F6C9-2579-35711D1EBD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AF44F825-95AF-71CC-6C34-BC92E91C4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829" y="108349"/>
            <a:ext cx="7833861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Distributed OS Diagram</a:t>
            </a:r>
          </a:p>
        </p:txBody>
      </p:sp>
      <p:sp>
        <p:nvSpPr>
          <p:cNvPr id="52227" name="Oval 4">
            <a:extLst>
              <a:ext uri="{FF2B5EF4-FFF2-40B4-BE49-F238E27FC236}">
                <a16:creationId xmlns:a16="http://schemas.microsoft.com/office/drawing/2014/main" id="{3D1494C3-FD8D-4FED-755C-955E3A5DA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8900" y="2165349"/>
            <a:ext cx="4057650" cy="10287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52228" name="Text Box 6">
            <a:extLst>
              <a:ext uri="{FF2B5EF4-FFF2-40B4-BE49-F238E27FC236}">
                <a16:creationId xmlns:a16="http://schemas.microsoft.com/office/drawing/2014/main" id="{35F3873A-8DEF-BE40-F020-D48EE2FDF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679699"/>
            <a:ext cx="1085850" cy="300082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Network OS</a:t>
            </a:r>
          </a:p>
        </p:txBody>
      </p:sp>
      <p:sp>
        <p:nvSpPr>
          <p:cNvPr id="52229" name="Rectangle 7">
            <a:extLst>
              <a:ext uri="{FF2B5EF4-FFF2-40B4-BE49-F238E27FC236}">
                <a16:creationId xmlns:a16="http://schemas.microsoft.com/office/drawing/2014/main" id="{080C4701-AB4F-F295-4EA8-A15D97257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93899"/>
            <a:ext cx="1085850" cy="971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52230" name="Text Box 9">
            <a:extLst>
              <a:ext uri="{FF2B5EF4-FFF2-40B4-BE49-F238E27FC236}">
                <a16:creationId xmlns:a16="http://schemas.microsoft.com/office/drawing/2014/main" id="{1DE42558-595A-02D2-C598-BDD69EB2B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4700" y="3651249"/>
            <a:ext cx="1085850" cy="300082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Network OS</a:t>
            </a:r>
          </a:p>
        </p:txBody>
      </p:sp>
      <p:sp>
        <p:nvSpPr>
          <p:cNvPr id="52231" name="Rectangle 10">
            <a:extLst>
              <a:ext uri="{FF2B5EF4-FFF2-40B4-BE49-F238E27FC236}">
                <a16:creationId xmlns:a16="http://schemas.microsoft.com/office/drawing/2014/main" id="{0F1617F0-E44F-66BC-8474-728969831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700" y="2965449"/>
            <a:ext cx="1085850" cy="971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52232" name="Text Box 12">
            <a:extLst>
              <a:ext uri="{FF2B5EF4-FFF2-40B4-BE49-F238E27FC236}">
                <a16:creationId xmlns:a16="http://schemas.microsoft.com/office/drawing/2014/main" id="{9F5A1454-A1A1-E967-E9CF-349891D66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3651249"/>
            <a:ext cx="1085850" cy="300082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Network OS</a:t>
            </a:r>
          </a:p>
        </p:txBody>
      </p:sp>
      <p:sp>
        <p:nvSpPr>
          <p:cNvPr id="52233" name="Rectangle 13">
            <a:extLst>
              <a:ext uri="{FF2B5EF4-FFF2-40B4-BE49-F238E27FC236}">
                <a16:creationId xmlns:a16="http://schemas.microsoft.com/office/drawing/2014/main" id="{739E9D2F-6BA3-142A-D666-1B643E832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2965449"/>
            <a:ext cx="1085850" cy="971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52234" name="Text Box 15">
            <a:extLst>
              <a:ext uri="{FF2B5EF4-FFF2-40B4-BE49-F238E27FC236}">
                <a16:creationId xmlns:a16="http://schemas.microsoft.com/office/drawing/2014/main" id="{30B47576-40C3-F1A8-883A-816C82E07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222499"/>
            <a:ext cx="1085850" cy="300082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Network OS</a:t>
            </a:r>
          </a:p>
        </p:txBody>
      </p:sp>
      <p:sp>
        <p:nvSpPr>
          <p:cNvPr id="52235" name="Rectangle 16">
            <a:extLst>
              <a:ext uri="{FF2B5EF4-FFF2-40B4-BE49-F238E27FC236}">
                <a16:creationId xmlns:a16="http://schemas.microsoft.com/office/drawing/2014/main" id="{70A4798D-C240-62D7-3AD2-F19ED290F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536699"/>
            <a:ext cx="1085850" cy="971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52236" name="Text Box 18">
            <a:extLst>
              <a:ext uri="{FF2B5EF4-FFF2-40B4-BE49-F238E27FC236}">
                <a16:creationId xmlns:a16="http://schemas.microsoft.com/office/drawing/2014/main" id="{12EC40CE-4840-BF64-0A55-E9120C7FB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508249"/>
            <a:ext cx="1085850" cy="300082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Network OS</a:t>
            </a:r>
          </a:p>
        </p:txBody>
      </p:sp>
      <p:sp>
        <p:nvSpPr>
          <p:cNvPr id="52237" name="Rectangle 19">
            <a:extLst>
              <a:ext uri="{FF2B5EF4-FFF2-40B4-BE49-F238E27FC236}">
                <a16:creationId xmlns:a16="http://schemas.microsoft.com/office/drawing/2014/main" id="{82647DB2-82EF-6C7E-043F-E3406A0F0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822449"/>
            <a:ext cx="1085850" cy="971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/>
          </a:p>
        </p:txBody>
      </p:sp>
      <p:sp>
        <p:nvSpPr>
          <p:cNvPr id="52238" name="Oval 20">
            <a:extLst>
              <a:ext uri="{FF2B5EF4-FFF2-40B4-BE49-F238E27FC236}">
                <a16:creationId xmlns:a16="http://schemas.microsoft.com/office/drawing/2014/main" id="{9E742DBF-3DA9-0F99-A6DF-06BFA15FB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222499"/>
            <a:ext cx="3829050" cy="914400"/>
          </a:xfrm>
          <a:prstGeom prst="ellipse">
            <a:avLst/>
          </a:prstGeom>
          <a:solidFill>
            <a:srgbClr val="B2B2B2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/>
              <a:t>Distributed Operating system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48B1193-A866-81C9-2255-E4D4633F4A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A63BA9F-FD24-5A8B-23E8-641306D325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0857" y="108349"/>
            <a:ext cx="780483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Characteristics of Network OS (1)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219EF6D-C29F-9CBF-969D-5F31BE31D8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1966" y="844153"/>
            <a:ext cx="7804833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Private per-machine OS</a:t>
            </a:r>
          </a:p>
          <a:p>
            <a:pPr eaLnBrk="1" hangingPunct="1"/>
            <a:r>
              <a:rPr lang="en-US" altLang="en-US" sz="2400" dirty="0"/>
              <a:t>Normal operations only on local machine</a:t>
            </a:r>
          </a:p>
          <a:p>
            <a:pPr eaLnBrk="1" hangingPunct="1"/>
            <a:r>
              <a:rPr lang="en-US" altLang="en-US" sz="2400" dirty="0"/>
              <a:t>Machine boundaries are explicit</a:t>
            </a:r>
          </a:p>
          <a:p>
            <a:pPr eaLnBrk="1" hangingPunct="1"/>
            <a:r>
              <a:rPr lang="en-US" altLang="en-US" sz="2400" dirty="0"/>
              <a:t>Little per-user fault tolerance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9BEC08E-86AE-B550-1A47-BBB2B6A159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31F81C3-CB21-3204-BE78-5E70C5A8F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Characteristics of Distributed OS (2)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C5F66B5-06C0-ABC1-86CF-525B8BA01E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Single system controls multiple machines</a:t>
            </a:r>
          </a:p>
          <a:p>
            <a:pPr eaLnBrk="1" hangingPunct="1"/>
            <a:r>
              <a:rPr lang="en-US" altLang="en-US" sz="2400" dirty="0"/>
              <a:t>Use of remote machines invisible </a:t>
            </a:r>
          </a:p>
          <a:p>
            <a:pPr eaLnBrk="1" hangingPunct="1"/>
            <a:r>
              <a:rPr lang="en-US" altLang="en-US" sz="2400" dirty="0"/>
              <a:t>Users treat system as virtual uniprocessor</a:t>
            </a:r>
          </a:p>
          <a:p>
            <a:pPr eaLnBrk="1" hangingPunct="1"/>
            <a:r>
              <a:rPr lang="en-US" altLang="en-US" sz="2400" dirty="0"/>
              <a:t>Strong fault tolerance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08A6922-A932-39DB-5282-6899C446F0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C017B29-0589-42F0-D0C0-10C659119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2066" y="108349"/>
            <a:ext cx="7803624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Reality is Somewhere in Between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DC5202AF-BA00-A4CC-F54D-F495733735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2066" y="844153"/>
            <a:ext cx="7984067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Relatively few true distributed OSes</a:t>
            </a:r>
          </a:p>
          <a:p>
            <a:pPr eaLnBrk="1" hangingPunct="1"/>
            <a:r>
              <a:rPr lang="en-US" altLang="en-US" sz="2400" dirty="0"/>
              <a:t>Network OS model…</a:t>
            </a:r>
          </a:p>
          <a:p>
            <a:pPr eaLnBrk="1" hangingPunct="1"/>
            <a:r>
              <a:rPr lang="en-US" altLang="en-US" sz="2400" dirty="0"/>
              <a:t>But many modern systems have distributed OS-like capabilities</a:t>
            </a:r>
          </a:p>
          <a:p>
            <a:pPr lvl="1" eaLnBrk="1" hangingPunct="1"/>
            <a:r>
              <a:rPr lang="en-US" altLang="en-US" sz="2200" dirty="0"/>
              <a:t>Like remote file access</a:t>
            </a:r>
          </a:p>
          <a:p>
            <a:pPr eaLnBrk="1" hangingPunct="1"/>
            <a:r>
              <a:rPr lang="en-US" altLang="en-US" sz="2400" dirty="0"/>
              <a:t>And they also support network OS operations</a:t>
            </a:r>
          </a:p>
          <a:p>
            <a:pPr lvl="1" eaLnBrk="1" hangingPunct="1"/>
            <a:r>
              <a:rPr lang="en-US" altLang="en-US" sz="2200" dirty="0"/>
              <a:t>Like remote shell</a:t>
            </a:r>
          </a:p>
          <a:p>
            <a:pPr eaLnBrk="1" hangingPunct="1"/>
            <a:r>
              <a:rPr lang="en-US" altLang="en-US" sz="2400" dirty="0"/>
              <a:t>WWW access is in between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C71D0B8-68F2-4E5D-9BB7-293ED55F68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D290745-6301-F17B-2F79-67706CD41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0857" y="108349"/>
            <a:ext cx="780483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The Role of the Network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F3937F3E-9441-48F5-CDAD-50FAF13DCC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6000" y="844153"/>
            <a:ext cx="767080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Distributed OSes made possible by network</a:t>
            </a:r>
          </a:p>
          <a:p>
            <a:pPr eaLnBrk="1" hangingPunct="1"/>
            <a:r>
              <a:rPr lang="en-US" altLang="en-US" sz="2400" dirty="0"/>
              <a:t>Two fundamental types</a:t>
            </a:r>
          </a:p>
          <a:p>
            <a:pPr lvl="1" eaLnBrk="1" hangingPunct="1"/>
            <a:r>
              <a:rPr lang="en-US" altLang="en-US" sz="2200" dirty="0"/>
              <a:t>Local area networks</a:t>
            </a:r>
          </a:p>
          <a:p>
            <a:pPr lvl="1" eaLnBrk="1" hangingPunct="1"/>
            <a:r>
              <a:rPr lang="en-US" altLang="en-US" sz="2200" dirty="0"/>
              <a:t>Long haul networks</a:t>
            </a:r>
          </a:p>
          <a:p>
            <a:pPr eaLnBrk="1" hangingPunct="1"/>
            <a:r>
              <a:rPr lang="en-US" altLang="en-US" sz="2400" dirty="0"/>
              <a:t>With very different characteristics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D80F08E-5B2D-2105-20B4-6CD4259502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7C05A066-6287-81BA-F9B2-14359F231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6343" y="108349"/>
            <a:ext cx="781934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Local Area Networks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4E64E691-2EDF-6943-73F0-75F8F70AC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High bandwidth</a:t>
            </a:r>
          </a:p>
          <a:p>
            <a:pPr eaLnBrk="1" hangingPunct="1"/>
            <a:r>
              <a:rPr lang="en-US" altLang="en-US" sz="2400" dirty="0"/>
              <a:t>Low delay</a:t>
            </a:r>
          </a:p>
          <a:p>
            <a:pPr eaLnBrk="1" hangingPunct="1"/>
            <a:r>
              <a:rPr lang="en-US" altLang="en-US" sz="2400" dirty="0"/>
              <a:t>Shared by modest number of machines</a:t>
            </a:r>
          </a:p>
          <a:p>
            <a:pPr eaLnBrk="1" hangingPunct="1"/>
            <a:r>
              <a:rPr lang="en-US" altLang="en-US" sz="2400" dirty="0"/>
              <a:t>Covers modest geographical area</a:t>
            </a:r>
          </a:p>
          <a:p>
            <a:pPr eaLnBrk="1" hangingPunct="1"/>
            <a:r>
              <a:rPr lang="en-US" altLang="en-US" sz="2400" dirty="0"/>
              <a:t>Dedicated to small group of users</a:t>
            </a:r>
          </a:p>
          <a:p>
            <a:pPr eaLnBrk="1" hangingPunct="1"/>
            <a:r>
              <a:rPr lang="en-US" altLang="en-US" sz="2400" dirty="0"/>
              <a:t>Can be regarded as extension to computer’s backplane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FAF2019-72F7-239B-C4B4-953B9BFBFC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8F972785-B498-2480-4BC2-427E903F3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0532" y="108349"/>
            <a:ext cx="7795158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Long Haul Networks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B2276C1-B846-E482-1572-34DA1B214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0532" y="844153"/>
            <a:ext cx="7806267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Lower bandwidth</a:t>
            </a:r>
          </a:p>
          <a:p>
            <a:pPr eaLnBrk="1" hangingPunct="1"/>
            <a:r>
              <a:rPr lang="en-US" altLang="en-US" sz="2400" dirty="0"/>
              <a:t>Longer delays</a:t>
            </a:r>
          </a:p>
          <a:p>
            <a:pPr eaLnBrk="1" hangingPunct="1"/>
            <a:r>
              <a:rPr lang="en-US" altLang="en-US" sz="2400" dirty="0"/>
              <a:t>Shared by large numbers of machines</a:t>
            </a:r>
          </a:p>
          <a:p>
            <a:pPr eaLnBrk="1" hangingPunct="1"/>
            <a:r>
              <a:rPr lang="en-US" altLang="en-US" sz="2400" dirty="0"/>
              <a:t>Covers very wide area</a:t>
            </a:r>
          </a:p>
          <a:p>
            <a:pPr eaLnBrk="1" hangingPunct="1"/>
            <a:r>
              <a:rPr lang="en-US" altLang="en-US" sz="2400" dirty="0"/>
              <a:t>Typically shared by many independent groups</a:t>
            </a:r>
          </a:p>
          <a:p>
            <a:pPr lvl="1" eaLnBrk="1" hangingPunct="1"/>
            <a:r>
              <a:rPr lang="en-US" altLang="en-US" sz="2200" dirty="0"/>
              <a:t>Problematic for cloud computing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CB7E9CB-96F5-DADB-CD31-211E0DBB0C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78E4AD2-2CB2-1E91-0EE0-7448867ED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6667" y="108349"/>
            <a:ext cx="782902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Introduction (1)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405931C-A4EE-4B87-B67A-403D11E6A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6666" y="844153"/>
            <a:ext cx="7840133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Why bother</a:t>
            </a:r>
          </a:p>
          <a:p>
            <a:pPr lvl="1"/>
            <a:r>
              <a:rPr lang="en-US" altLang="en-US" sz="2200" dirty="0"/>
              <a:t>Economics of hardware</a:t>
            </a:r>
          </a:p>
          <a:p>
            <a:pPr lvl="1"/>
            <a:r>
              <a:rPr lang="en-US" altLang="en-US" sz="2200" dirty="0"/>
              <a:t>Resource sharing</a:t>
            </a:r>
          </a:p>
          <a:p>
            <a:pPr lvl="1"/>
            <a:r>
              <a:rPr lang="en-US" altLang="en-US" sz="2200" dirty="0"/>
              <a:t>Effective use of networks</a:t>
            </a:r>
          </a:p>
          <a:p>
            <a:pPr lvl="1"/>
            <a:r>
              <a:rPr lang="en-US" altLang="en-US" sz="2200" dirty="0"/>
              <a:t>Reliability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EF574F7-19F7-EA75-6713-1B05C4C7CC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BB7CC7F5-CBD0-3C2A-9F3A-29B906AA3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8510" y="108349"/>
            <a:ext cx="787718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Communication Protocols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B2F28D53-1646-4006-CBF6-84B82E729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Well defined methods of intermachine data exchange</a:t>
            </a:r>
          </a:p>
          <a:p>
            <a:pPr eaLnBrk="1" hangingPunct="1"/>
            <a:r>
              <a:rPr lang="en-US" altLang="en-US" sz="2400" dirty="0"/>
              <a:t>To handle problems of connecting network automatically </a:t>
            </a:r>
          </a:p>
          <a:p>
            <a:pPr eaLnBrk="1" hangingPunct="1"/>
            <a:r>
              <a:rPr lang="en-US" altLang="en-US" sz="2400" dirty="0"/>
              <a:t>Many different types required/available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0CC6558-1657-B90E-E579-6B9BB1A05A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B56B56DE-BFF5-506F-5D4A-C762D7B92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829" y="108349"/>
            <a:ext cx="7833861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Protocols in Distributed OS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91C36223-205E-EFA9-1CAE-FF613D17B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Any intermachine operation requires a protocol to control it</a:t>
            </a:r>
          </a:p>
          <a:p>
            <a:pPr eaLnBrk="1" hangingPunct="1"/>
            <a:r>
              <a:rPr lang="en-US" altLang="en-US" sz="2400" dirty="0"/>
              <a:t>So all machines involved can understand data exchange</a:t>
            </a:r>
          </a:p>
          <a:p>
            <a:pPr eaLnBrk="1" hangingPunct="1"/>
            <a:r>
              <a:rPr lang="en-US" altLang="en-US" sz="2400" dirty="0"/>
              <a:t>Fundamental choice</a:t>
            </a:r>
          </a:p>
          <a:p>
            <a:pPr lvl="1" eaLnBrk="1" hangingPunct="1"/>
            <a:r>
              <a:rPr lang="en-US" altLang="en-US" sz="2200" dirty="0"/>
              <a:t>General vs. special purpose protocols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905E35F-5079-8D2C-C4F8-D5BEE3CC2D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B163256B-E30E-A2F1-4AC4-397ADD5D5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General- vs. Special-Purpose Protocols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9F8D48FC-25CC-0745-13ED-FBE8DFD40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2080476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General protocols try to handle any kind of traffic</a:t>
            </a:r>
          </a:p>
          <a:p>
            <a:pPr eaLnBrk="1" hangingPunct="1"/>
            <a:r>
              <a:rPr lang="en-US" altLang="en-US" sz="2400" dirty="0"/>
              <a:t>Special-purpose protocols are customized for one situation</a:t>
            </a:r>
          </a:p>
          <a:p>
            <a:pPr eaLnBrk="1" hangingPunct="1"/>
            <a:r>
              <a:rPr lang="en-US" altLang="en-US" sz="2400" dirty="0"/>
              <a:t>General protocols simplify everything</a:t>
            </a:r>
          </a:p>
          <a:p>
            <a:pPr eaLnBrk="1" hangingPunct="1"/>
            <a:r>
              <a:rPr lang="en-US" altLang="en-US" sz="2400" dirty="0"/>
              <a:t>Special-purpose protocols may perform better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336230D-8838-6864-B261-238B697EF3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2BF11389-DDEC-6775-7320-EF22258DD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399" y="108349"/>
            <a:ext cx="8102601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Issues in Distributed Operating Systems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0B28921F-35C5-320E-7578-388BB7056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399" y="844153"/>
            <a:ext cx="777240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Communication model</a:t>
            </a:r>
          </a:p>
          <a:p>
            <a:pPr eaLnBrk="1" hangingPunct="1"/>
            <a:r>
              <a:rPr lang="en-US" altLang="en-US" sz="2400" dirty="0"/>
              <a:t>Process interaction</a:t>
            </a:r>
          </a:p>
          <a:p>
            <a:pPr eaLnBrk="1" hangingPunct="1"/>
            <a:r>
              <a:rPr lang="en-US" altLang="en-US" sz="2400" dirty="0"/>
              <a:t>Transparency</a:t>
            </a:r>
          </a:p>
          <a:p>
            <a:pPr eaLnBrk="1" hangingPunct="1"/>
            <a:r>
              <a:rPr lang="en-US" altLang="en-US" sz="2400" dirty="0"/>
              <a:t>Heterogeneity</a:t>
            </a:r>
          </a:p>
          <a:p>
            <a:pPr eaLnBrk="1" hangingPunct="1"/>
            <a:r>
              <a:rPr lang="en-US" altLang="en-US" sz="2400" dirty="0"/>
              <a:t>Autonomy</a:t>
            </a:r>
          </a:p>
          <a:p>
            <a:pPr eaLnBrk="1" hangingPunct="1"/>
            <a:r>
              <a:rPr lang="en-US" altLang="en-US" sz="2400" dirty="0"/>
              <a:t>Consistency and transactions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E2A8575-B12F-D24A-D9BE-28169BEB8D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BF0148B3-47A4-9BB0-0E09-83F46CA4F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Communication Models for Distributed OS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0E2E4AE0-0BEC-9020-EA65-9EC0B6AAC9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0532" y="844153"/>
            <a:ext cx="7484535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How do machines communicate?</a:t>
            </a:r>
          </a:p>
          <a:p>
            <a:pPr lvl="1" eaLnBrk="1" hangingPunct="1"/>
            <a:r>
              <a:rPr lang="en-US" altLang="en-US" sz="2200" dirty="0"/>
              <a:t>Generally message-based, at some level</a:t>
            </a:r>
          </a:p>
          <a:p>
            <a:pPr eaLnBrk="1" hangingPunct="1"/>
            <a:r>
              <a:rPr lang="en-US" altLang="en-US" sz="2400" dirty="0"/>
              <a:t>ISO model adds too much overhead</a:t>
            </a:r>
          </a:p>
          <a:p>
            <a:pPr lvl="1" eaLnBrk="1" hangingPunct="1"/>
            <a:r>
              <a:rPr lang="en-US" altLang="en-US" sz="2200" dirty="0"/>
              <a:t>So, special-purpose protocols or simplified protocol stacking model is typically used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21CE0F1-B21A-A410-A1F3-9654C43106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B4B88B07-147E-442B-7755-20C5DA3A7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8914" y="108349"/>
            <a:ext cx="7746776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Process Interaction in Distributed OS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8F7520D-38A9-D348-8101-63F079E0F6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3600" y="844153"/>
            <a:ext cx="7823200" cy="3671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How do processes interact in a distributed system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Pipe model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Uninterpreted message model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Client/server model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Peer-to-peer model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Integrated model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RPC model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Shared memory model 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5F46D88-53C1-7D64-8664-40CAC620C9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1840488E-0410-524B-941C-10626FE20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0857" y="108349"/>
            <a:ext cx="780483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Pipe Model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675F2AF8-8798-A838-EB71-48B0AD341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Processes interact through pipes</a:t>
            </a:r>
          </a:p>
          <a:p>
            <a:pPr lvl="1" eaLnBrk="1" hangingPunct="1"/>
            <a:r>
              <a:rPr lang="en-US" altLang="en-US" sz="2200" dirty="0"/>
              <a:t>Named (has an associated file name) or unnamed</a:t>
            </a:r>
          </a:p>
          <a:p>
            <a:pPr lvl="1" eaLnBrk="1" hangingPunct="1"/>
            <a:r>
              <a:rPr lang="en-US" altLang="en-US" sz="2200" dirty="0"/>
              <a:t>Local or remote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2458931-FACD-8E26-1D01-7526F60AA4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7E9D39BF-BB27-CAEB-7066-70282736D8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7157" y="108349"/>
            <a:ext cx="773853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Pros/Cons of Pipe Model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E1BB0E67-5223-2E80-42E0-DF31DC7FC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8266" y="844153"/>
            <a:ext cx="7738533" cy="36718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Simple transfer of large blocks of data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Hides many aspects of distribution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Offers little organizational benefits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Short on flexibility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May be hard to get good performance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8732AF1-F164-E707-7818-3F6AADBD83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CF009DC5-17CC-7BEC-EA96-9976F84E6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600" y="108349"/>
            <a:ext cx="78120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Uninterpreted Message Model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8339E14A-61F7-9CF3-6462-0E538B664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5200" y="844153"/>
            <a:ext cx="7721600" cy="218933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Processes send explicit messages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System provides general message delivery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Higher-level semantics handled by processes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Libraries can provide useful message services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4819689-5366-A914-0EB0-46EE73A4B5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73CB8B77-0BD0-F01C-E0BC-8AF1B78B5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314" y="108349"/>
            <a:ext cx="7848376" cy="519113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Pros/Cons of Uninterpreted Message Model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950A7750-A087-A9EC-CFB5-1F6D037EB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9800" y="844153"/>
            <a:ext cx="7747000" cy="36718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Simple and powerful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Relatively easy to implement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Can scale well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Offers little organizational support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Encourages asynchrony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Not everyone’s favorite programming paradigm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24418D0-8780-BEC9-635D-8FC1735B0B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DBDDC88-AB1A-9E26-5B43-CBEFA2DE3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5933" y="108349"/>
            <a:ext cx="77697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Introduction (2)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A0588B7-F5AC-82B4-9761-2FAF706F6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042" y="844153"/>
            <a:ext cx="7280190" cy="2789171"/>
          </a:xfrm>
        </p:spPr>
        <p:txBody>
          <a:bodyPr/>
          <a:lstStyle/>
          <a:p>
            <a:r>
              <a:rPr lang="en-US" altLang="en-US" sz="2400" dirty="0"/>
              <a:t>Economics of Hardware</a:t>
            </a:r>
          </a:p>
          <a:p>
            <a:pPr lvl="1"/>
            <a:r>
              <a:rPr lang="en-US" altLang="en-US" sz="2000" dirty="0"/>
              <a:t>Cheaper to build many small machines than one large one</a:t>
            </a:r>
          </a:p>
          <a:p>
            <a:pPr lvl="1"/>
            <a:r>
              <a:rPr lang="en-US" altLang="en-US" sz="2000" dirty="0"/>
              <a:t>Due to</a:t>
            </a:r>
          </a:p>
          <a:p>
            <a:pPr lvl="2"/>
            <a:r>
              <a:rPr lang="en-US" altLang="en-US" sz="1800" dirty="0"/>
              <a:t>Economics of scale</a:t>
            </a:r>
          </a:p>
          <a:p>
            <a:pPr lvl="2"/>
            <a:r>
              <a:rPr lang="en-US" altLang="en-US" sz="1800" dirty="0"/>
              <a:t>Chip design and fabrication issues</a:t>
            </a:r>
          </a:p>
          <a:p>
            <a:pPr lvl="3"/>
            <a:r>
              <a:rPr lang="en-US" altLang="en-US" dirty="0"/>
              <a:t>E.g., clock, power, heat</a:t>
            </a:r>
          </a:p>
          <a:p>
            <a:pPr lvl="1"/>
            <a:r>
              <a:rPr lang="en-US" altLang="en-US" sz="2000" dirty="0"/>
              <a:t>Give purchasers easy options to increase computer power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F7873BB-4E10-8F6D-9E48-EAF8D79D33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D11CA9E4-183A-0ADF-A8D1-F3A6D429A5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Client-Server Process Interaction Model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C5B992A8-5BD3-D9CF-014F-47C48C6AD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Processes are either clients or servers</a:t>
            </a:r>
          </a:p>
          <a:p>
            <a:pPr eaLnBrk="1" hangingPunct="1"/>
            <a:r>
              <a:rPr lang="en-US" altLang="en-US" sz="2400" dirty="0"/>
              <a:t>Clients send request messages to servers</a:t>
            </a:r>
          </a:p>
          <a:p>
            <a:pPr eaLnBrk="1" hangingPunct="1"/>
            <a:r>
              <a:rPr lang="en-US" altLang="en-US" sz="2400" dirty="0"/>
              <a:t>Servers send response messages to clients</a:t>
            </a:r>
          </a:p>
          <a:p>
            <a:pPr eaLnBrk="1" hangingPunct="1"/>
            <a:r>
              <a:rPr lang="en-US" altLang="en-US" sz="2400" dirty="0"/>
              <a:t>Clients compete for server resources</a:t>
            </a:r>
          </a:p>
          <a:p>
            <a:pPr eaLnBrk="1" hangingPunct="1"/>
            <a:r>
              <a:rPr lang="en-US" altLang="en-US" sz="2400" dirty="0"/>
              <a:t>Control of system distributed among servers</a:t>
            </a:r>
          </a:p>
          <a:p>
            <a:pPr eaLnBrk="1" hangingPunct="1"/>
            <a:r>
              <a:rPr lang="en-US" altLang="en-US" sz="2400" dirty="0"/>
              <a:t>Examples:  Name servers, IPC servers, file servers, WWW servers, etc.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C9B153F-4520-23B5-5DE3-DCC3D74DC7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C6CCCD77-0CCB-C534-86DB-9A94447AE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8510" y="108349"/>
            <a:ext cx="787718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Pros/Cons of Client-Server Model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EFD34482-B5D9-0700-6AD3-CADC4A65E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+ Simple model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+ Hides much distribution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- Servers are bottlenecks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- Multiple implementations of servers to overcome bottlenecks increase complexity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321C5B1-ABFC-74E4-6381-B54BFC2C4B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B3B6516D-C99C-D52B-0C05-02A1D4D63F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1657" y="108349"/>
            <a:ext cx="775403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Peer-to-Peer Model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1B399445-6343-EBB8-3AC8-ABC3A43AB6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2766" y="844153"/>
            <a:ext cx="7754033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 process serves as a client and a server</a:t>
            </a:r>
          </a:p>
          <a:p>
            <a:pPr eaLnBrk="1" hangingPunct="1"/>
            <a:r>
              <a:rPr lang="en-US" altLang="en-US" sz="2400" dirty="0"/>
              <a:t>Control of the total system is distributed among peers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C33047A-B24A-5DCB-A100-263FECC018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CECA0DB2-6F59-F714-E46C-FCB2B5A0A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Pros/Cons of Peer-to-Peer Model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54905B5-E1A3-EA04-AC32-95CC03C53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No centralized bottleneck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Can scale well</a:t>
            </a:r>
          </a:p>
          <a:p>
            <a:pPr eaLnBrk="1" hangingPunct="1">
              <a:buFontTx/>
              <a:buChar char="-"/>
            </a:pPr>
            <a:r>
              <a:rPr lang="en-US" altLang="en-US" sz="2400" dirty="0"/>
              <a:t>Difficult to control the global behavior</a:t>
            </a:r>
          </a:p>
          <a:p>
            <a:pPr lvl="1" eaLnBrk="1" hangingPunct="1">
              <a:buFontTx/>
              <a:buChar char="-"/>
            </a:pPr>
            <a:r>
              <a:rPr lang="en-US" altLang="en-US" sz="2200" dirty="0"/>
              <a:t>Censorship-proof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6A821DE-EAEF-92D9-BD66-107D350E85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B0C0E1DE-A0A9-241D-F5DF-AF9AA5F585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Integrated Process Interaction Model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6EB0771B-31D7-D778-0DD0-B4B78F9F3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All system resources implemented in integrated way</a:t>
            </a:r>
          </a:p>
          <a:p>
            <a:pPr eaLnBrk="1" hangingPunct="1"/>
            <a:r>
              <a:rPr lang="en-US" altLang="en-US" sz="2400" dirty="0"/>
              <a:t>Remote/local resources treated identically</a:t>
            </a:r>
          </a:p>
          <a:p>
            <a:pPr eaLnBrk="1" hangingPunct="1"/>
            <a:r>
              <a:rPr lang="en-US" altLang="en-US" sz="2400" dirty="0"/>
              <a:t>System makes decisions on resource allocation</a:t>
            </a:r>
          </a:p>
          <a:p>
            <a:pPr eaLnBrk="1" hangingPunct="1"/>
            <a:r>
              <a:rPr lang="en-US" altLang="en-US" sz="2400" dirty="0"/>
              <a:t>E.g., Locus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4AABEF8-6762-00CE-86A7-607696C4AE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4B796C5E-738E-DCCB-4C5C-4D69B0D76B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8356599" cy="519113"/>
          </a:xfrm>
        </p:spPr>
        <p:txBody>
          <a:bodyPr/>
          <a:lstStyle/>
          <a:p>
            <a:pPr eaLnBrk="1" hangingPunct="1"/>
            <a:r>
              <a:rPr lang="en-US" altLang="en-US" sz="3000" dirty="0"/>
              <a:t>Pros/Cons of Integrated Process Interaction Model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0EB40D30-A7E2-3468-2A51-323E05327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5200" y="844153"/>
            <a:ext cx="7721600" cy="36718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Hides distributed complexity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Reduces bottlenecks</a:t>
            </a:r>
          </a:p>
          <a:p>
            <a:pPr eaLnBrk="1" hangingPunct="1">
              <a:buFontTx/>
              <a:buChar char="-"/>
            </a:pPr>
            <a:r>
              <a:rPr lang="en-US" altLang="en-US" sz="2400" dirty="0"/>
              <a:t>Hard to implement correctly</a:t>
            </a:r>
          </a:p>
          <a:p>
            <a:pPr lvl="1" eaLnBrk="1" hangingPunct="1">
              <a:buFontTx/>
              <a:buChar char="-"/>
            </a:pPr>
            <a:r>
              <a:rPr lang="en-US" altLang="en-US" sz="2200" dirty="0"/>
              <a:t>How do you migrate a process?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Performance problems likely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Big scaling problems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C6290FE-7C4D-462F-EEA5-0038CEEC3D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76BB7E48-9F78-388E-B285-E5F8282212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829" y="108349"/>
            <a:ext cx="7833861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RPC Model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BFA634FD-7499-4EE3-5555-1E89CC009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Processes communicate through RPC</a:t>
            </a:r>
          </a:p>
          <a:p>
            <a:pPr lvl="1" eaLnBrk="1" hangingPunct="1"/>
            <a:r>
              <a:rPr lang="en-US" altLang="en-US" sz="2200" dirty="0"/>
              <a:t>Client/server often built on top of this</a:t>
            </a:r>
          </a:p>
          <a:p>
            <a:pPr lvl="1" eaLnBrk="1" hangingPunct="1"/>
            <a:r>
              <a:rPr lang="en-US" altLang="en-US" sz="2200" dirty="0"/>
              <a:t>But this model makes lower level more explicit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569526B-0E65-D28A-257F-685B646CB7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F9256F30-19E5-12AC-84FF-D1116E209F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9086" y="108349"/>
            <a:ext cx="7826604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Pros/Cons of RPC Model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0E6C60C1-2784-2F12-47AA-5D2988216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844153"/>
            <a:ext cx="7772400" cy="36718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Simple programming model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Good scaling potential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Potentially good performance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Potential for deadlock and blocking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Implicit close connection between processes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Potential bottleneck problems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0AEC1A8-FC04-DCD7-2D0C-51FE240D48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0BCB265-7D61-1A62-493A-D321902780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Shared Memory Model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34B65DAB-C157-75CA-8614-7AE2B3C1D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Provide distributed shared memory as the basic IPC mechanism</a:t>
            </a:r>
          </a:p>
          <a:p>
            <a:pPr eaLnBrk="1" hangingPunct="1"/>
            <a:r>
              <a:rPr lang="en-US" altLang="en-US" sz="2400" dirty="0"/>
              <a:t>Emulating local shared memory</a:t>
            </a:r>
          </a:p>
          <a:p>
            <a:pPr eaLnBrk="1" hangingPunct="1"/>
            <a:r>
              <a:rPr lang="en-US" altLang="en-US" sz="2400" dirty="0"/>
              <a:t>Possibly without substantial HW support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6D939AE-9100-8C42-B7E7-67D1D068BA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0C955B22-8140-948A-787C-530434830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Pros/Cons of Shared Memory Model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8A3B13CA-4403-AB19-9BC9-DF5DB8FDB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Simple user model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+ Easy to build other mechanisms on top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Hard to provide complete transparency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Hard to provide good performance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- Serious scaling, heterogeneity questions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DE4CBEC-1C9E-3E69-E039-E1C4ED4062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A2464F1-31A1-9B25-DA0E-61D68D6B11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9423" y="108349"/>
            <a:ext cx="780626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Introduction (3)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77FA2AE-ED8D-E6F2-986C-0686BDBECC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0532" y="844153"/>
            <a:ext cx="7806267" cy="2748711"/>
          </a:xfrm>
        </p:spPr>
        <p:txBody>
          <a:bodyPr/>
          <a:lstStyle/>
          <a:p>
            <a:r>
              <a:rPr lang="en-US" altLang="en-US" sz="2400" dirty="0"/>
              <a:t>Resource Sharing</a:t>
            </a:r>
          </a:p>
          <a:p>
            <a:pPr lvl="1"/>
            <a:r>
              <a:rPr lang="en-US" altLang="en-US" sz="2000" dirty="0"/>
              <a:t>Users need to share resources</a:t>
            </a:r>
          </a:p>
          <a:p>
            <a:pPr lvl="1"/>
            <a:r>
              <a:rPr lang="en-US" altLang="en-US" sz="2000" dirty="0"/>
              <a:t>Hardware resources</a:t>
            </a:r>
          </a:p>
          <a:p>
            <a:pPr lvl="2"/>
            <a:r>
              <a:rPr lang="en-US" altLang="en-US" sz="1800" dirty="0"/>
              <a:t>CPU, memory, storage, printers</a:t>
            </a:r>
          </a:p>
          <a:p>
            <a:pPr lvl="1"/>
            <a:r>
              <a:rPr lang="en-US" altLang="en-US" sz="2000" dirty="0"/>
              <a:t>Software resources</a:t>
            </a:r>
          </a:p>
          <a:p>
            <a:pPr lvl="2"/>
            <a:r>
              <a:rPr lang="en-US" altLang="en-US" sz="1800" dirty="0"/>
              <a:t>Data</a:t>
            </a:r>
          </a:p>
          <a:p>
            <a:pPr lvl="2"/>
            <a:r>
              <a:rPr lang="en-US" altLang="en-US" sz="1800" dirty="0"/>
              <a:t>Access to software services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78A01E6-C670-413D-BBFD-19CA3D170B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7F917CFA-D4FB-F863-C07A-D24AE97C5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Transparency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CF795791-2CF4-F647-759F-D8053FA04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Invisible (like a pane of glass)</a:t>
            </a:r>
          </a:p>
          <a:p>
            <a:pPr eaLnBrk="1" hangingPunct="1"/>
            <a:r>
              <a:rPr lang="en-US" altLang="en-US" sz="2400" dirty="0"/>
              <a:t>Hiding machine boundaries</a:t>
            </a:r>
          </a:p>
          <a:p>
            <a:pPr lvl="1" eaLnBrk="1" hangingPunct="1"/>
            <a:r>
              <a:rPr lang="en-US" altLang="en-US" sz="2200" dirty="0"/>
              <a:t>From both users and system itself</a:t>
            </a:r>
          </a:p>
          <a:p>
            <a:pPr eaLnBrk="1" hangingPunct="1"/>
            <a:r>
              <a:rPr lang="en-US" altLang="en-US" sz="2400" dirty="0"/>
              <a:t>Transparent systems much easier to work with</a:t>
            </a:r>
          </a:p>
          <a:p>
            <a:pPr eaLnBrk="1" hangingPunct="1"/>
            <a:r>
              <a:rPr lang="en-US" altLang="en-US" sz="2400" dirty="0"/>
              <a:t>Providing at a low level has strong benefits</a:t>
            </a:r>
          </a:p>
          <a:p>
            <a:pPr eaLnBrk="1" hangingPunct="1"/>
            <a:r>
              <a:rPr lang="en-US" altLang="en-US" sz="2400" dirty="0"/>
              <a:t>Not everything should be transparent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039DCD5-6C8A-BC3D-7068-3B6E0635DF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C70FAEAB-010A-5E1D-181D-95A28B2B7E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Kinds of Transparency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56BC7723-9632-0F91-3F4A-CB898B0A88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Data transparency</a:t>
            </a:r>
          </a:p>
          <a:p>
            <a:pPr eaLnBrk="1" hangingPunct="1"/>
            <a:r>
              <a:rPr lang="en-US" altLang="en-US" sz="2400" dirty="0"/>
              <a:t>Process-access transparency</a:t>
            </a:r>
          </a:p>
          <a:p>
            <a:pPr eaLnBrk="1" hangingPunct="1"/>
            <a:r>
              <a:rPr lang="en-US" altLang="en-US" sz="2400" dirty="0"/>
              <a:t>Location transparency</a:t>
            </a:r>
          </a:p>
          <a:p>
            <a:pPr eaLnBrk="1" hangingPunct="1"/>
            <a:r>
              <a:rPr lang="en-US" altLang="en-US" sz="2400" dirty="0"/>
              <a:t>Name transparency</a:t>
            </a:r>
          </a:p>
          <a:p>
            <a:pPr eaLnBrk="1" hangingPunct="1"/>
            <a:r>
              <a:rPr lang="en-US" altLang="en-US" sz="2400" dirty="0"/>
              <a:t>Control transparency</a:t>
            </a:r>
          </a:p>
          <a:p>
            <a:pPr eaLnBrk="1" hangingPunct="1"/>
            <a:r>
              <a:rPr lang="en-US" altLang="en-US" sz="2400" dirty="0"/>
              <a:t>Execution transparency</a:t>
            </a:r>
          </a:p>
          <a:p>
            <a:pPr eaLnBrk="1" hangingPunct="1"/>
            <a:r>
              <a:rPr lang="en-US" altLang="en-US" sz="2400" dirty="0"/>
              <a:t>Performance transparency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075E33B-0148-5FF3-B8E2-10F801BBDF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3CC671AB-8FB9-D017-A987-9B48C5B1C9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Transparency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4A89845E-ECC0-56D0-963A-9EC2FCBB70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Allow transparent access to remote data</a:t>
            </a:r>
          </a:p>
          <a:p>
            <a:pPr eaLnBrk="1" hangingPunct="1"/>
            <a:r>
              <a:rPr lang="en-US" altLang="en-US" sz="2400" dirty="0"/>
              <a:t>Benefit:  allows use of remote data resources</a:t>
            </a:r>
          </a:p>
          <a:p>
            <a:pPr eaLnBrk="1" hangingPunct="1"/>
            <a:r>
              <a:rPr lang="en-US" altLang="en-US" sz="2400" dirty="0"/>
              <a:t>NFS is (largely) data transparent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34E3444-475B-E336-8F0E-B15206BB6B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861EB78A-EE7C-D5D3-4C7A-9C6E8DCD5C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5371" y="108349"/>
            <a:ext cx="7790319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Process Access Transparency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9820964A-2689-265F-8BB1-38A0B409D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Local resources accessed with same mechanisms as remote resources</a:t>
            </a:r>
          </a:p>
          <a:p>
            <a:pPr eaLnBrk="1" hangingPunct="1"/>
            <a:r>
              <a:rPr lang="en-US" altLang="en-US" sz="2400" dirty="0"/>
              <a:t>Benefit: User doesn’t need to worry what’s local and what’s not</a:t>
            </a:r>
          </a:p>
          <a:p>
            <a:pPr eaLnBrk="1" hangingPunct="1"/>
            <a:r>
              <a:rPr lang="en-US" altLang="en-US" sz="2400" dirty="0"/>
              <a:t>NFS, RPC are process access transparent</a:t>
            </a:r>
          </a:p>
          <a:p>
            <a:pPr eaLnBrk="1" hangingPunct="1"/>
            <a:r>
              <a:rPr lang="en-US" altLang="en-US" sz="2400" dirty="0"/>
              <a:t>WWW is not process access transparent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3287401-1EB2-1D9D-C2D8-687DC2C522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20E22615-EDD4-C8F1-F34E-A8164860B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Location Transparency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E4D63C8D-80C7-6380-F1D9-A6BEC5A4C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2066" y="844153"/>
            <a:ext cx="7814733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Where resources are located is invisible</a:t>
            </a:r>
          </a:p>
          <a:p>
            <a:pPr eaLnBrk="1" hangingPunct="1"/>
            <a:r>
              <a:rPr lang="en-US" altLang="en-US" sz="2400" dirty="0"/>
              <a:t>Benefit:  resources can be moved without disruption</a:t>
            </a:r>
          </a:p>
          <a:p>
            <a:pPr eaLnBrk="1" hangingPunct="1"/>
            <a:r>
              <a:rPr lang="en-US" altLang="en-US" sz="2400" dirty="0"/>
              <a:t>RPC can be location transparent</a:t>
            </a:r>
          </a:p>
          <a:p>
            <a:pPr eaLnBrk="1" hangingPunct="1"/>
            <a:r>
              <a:rPr lang="en-US" altLang="en-US" sz="2400" dirty="0"/>
              <a:t>WWW is not location transparent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7043A7B-4B23-807C-D33E-B6BFB58F61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0C5A6F66-9ED3-3EB8-5235-FFA652A43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8510" y="108349"/>
            <a:ext cx="787718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Name Transparency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6516AE35-0315-5D44-478E-D5DA40023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 given name has the same meaning throughout the distributed system</a:t>
            </a:r>
          </a:p>
          <a:p>
            <a:pPr eaLnBrk="1" hangingPunct="1"/>
            <a:r>
              <a:rPr lang="en-US" altLang="en-US" sz="2400" dirty="0"/>
              <a:t>Benefit:  same name gets to same resource from anywhere</a:t>
            </a:r>
          </a:p>
          <a:p>
            <a:pPr eaLnBrk="1" hangingPunct="1"/>
            <a:r>
              <a:rPr lang="en-US" altLang="en-US" sz="2400" dirty="0"/>
              <a:t>URLs are name transparent</a:t>
            </a:r>
          </a:p>
          <a:p>
            <a:pPr eaLnBrk="1" hangingPunct="1"/>
            <a:r>
              <a:rPr lang="en-US" altLang="en-US" sz="2400" dirty="0"/>
              <a:t>/</a:t>
            </a:r>
            <a:r>
              <a:rPr lang="en-US" altLang="en-US" sz="2400" dirty="0" err="1"/>
              <a:t>tmp</a:t>
            </a:r>
            <a:r>
              <a:rPr lang="en-US" altLang="en-US" sz="2400" dirty="0"/>
              <a:t> in most distributed </a:t>
            </a:r>
            <a:r>
              <a:rPr lang="en-US" altLang="en-US" sz="2400" dirty="0" err="1"/>
              <a:t>FSes</a:t>
            </a:r>
            <a:r>
              <a:rPr lang="en-US" altLang="en-US" sz="2400" dirty="0"/>
              <a:t> is not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D1DDCBF-0202-8884-E691-6584FFC2AA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3B7D8F63-9F15-D670-33A4-E86915DAB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Control Transparency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8A4CC23B-E5C7-1B11-3A32-DF53B7130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634290" cy="3671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Control of system resources is transparent to its users (e.g., remote processes controlled like local)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Benefit:  easier control of distributed 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Locus provides control transparency on processes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Typical UNIX network of workstation does not provide it on processes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4BFF2C6-511B-D187-390B-4CB23CBFB2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AA3F9E96-110E-41A7-9161-71C9F82FA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Transparency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3C967202-C4FE-5428-48CE-C88534278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Allows processes to execute on any machine in system (and more, perhaps)</a:t>
            </a:r>
          </a:p>
          <a:p>
            <a:pPr eaLnBrk="1" hangingPunct="1"/>
            <a:r>
              <a:rPr lang="en-US" altLang="en-US" sz="2400" dirty="0"/>
              <a:t>Benefit:  easier handling of distributed applications, load balancing</a:t>
            </a:r>
          </a:p>
          <a:p>
            <a:pPr eaLnBrk="1" hangingPunct="1"/>
            <a:r>
              <a:rPr lang="en-US" altLang="en-US" sz="2400" dirty="0"/>
              <a:t>Java is execution transparent (not load balancing, though)</a:t>
            </a:r>
          </a:p>
          <a:p>
            <a:pPr eaLnBrk="1" hangingPunct="1"/>
            <a:r>
              <a:rPr lang="en-US" altLang="en-US" sz="2400" dirty="0"/>
              <a:t>NFS provides no execution transparency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97DAD84-0A65-073B-FDB9-9318EC6BA1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F34D090A-C97E-369F-1D84-BABD0A3E8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Performance Transparency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748E4F8F-15DE-4EBB-EBBC-28FE26F377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Users don’t notice difference when something must be done remotely</a:t>
            </a:r>
          </a:p>
          <a:p>
            <a:pPr eaLnBrk="1" hangingPunct="1"/>
            <a:r>
              <a:rPr lang="en-US" altLang="en-US" sz="2400" dirty="0"/>
              <a:t>Benefit:  if achievable, frees user of worrying about costs of going remote</a:t>
            </a:r>
          </a:p>
          <a:p>
            <a:pPr eaLnBrk="1" hangingPunct="1"/>
            <a:r>
              <a:rPr lang="en-US" altLang="en-US" sz="2400" dirty="0"/>
              <a:t>NFS has high degree of performance transparency</a:t>
            </a:r>
          </a:p>
          <a:p>
            <a:pPr eaLnBrk="1" hangingPunct="1"/>
            <a:r>
              <a:rPr lang="en-US" altLang="en-US" sz="2400" dirty="0"/>
              <a:t>WWW often does not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F8506C5-15D2-7BA2-119C-0B82E61AF8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E17D4F15-CEAD-ED99-E6AA-51B5D81EF5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7143" y="108349"/>
            <a:ext cx="776854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Benefits of Transparency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1E43AC0C-22EF-4DD1-AD63-F5E5E4BFF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Easier software development</a:t>
            </a:r>
          </a:p>
          <a:p>
            <a:pPr eaLnBrk="1" hangingPunct="1"/>
            <a:r>
              <a:rPr lang="en-US" altLang="en-US" sz="2400" dirty="0"/>
              <a:t>Support for incremental changes</a:t>
            </a:r>
          </a:p>
          <a:p>
            <a:pPr eaLnBrk="1" hangingPunct="1"/>
            <a:r>
              <a:rPr lang="en-US" altLang="en-US" sz="2400" dirty="0"/>
              <a:t>Potentially better reliability</a:t>
            </a:r>
          </a:p>
          <a:p>
            <a:pPr eaLnBrk="1" hangingPunct="1"/>
            <a:r>
              <a:rPr lang="en-US" altLang="en-US" sz="2400" dirty="0"/>
              <a:t>Simpler user model</a:t>
            </a:r>
          </a:p>
          <a:p>
            <a:pPr eaLnBrk="1" hangingPunct="1"/>
            <a:r>
              <a:rPr lang="en-US" altLang="en-US" sz="2400" dirty="0"/>
              <a:t>Flexibility in resource location</a:t>
            </a:r>
          </a:p>
          <a:p>
            <a:pPr eaLnBrk="1" hangingPunct="1"/>
            <a:r>
              <a:rPr lang="en-US" altLang="en-US" sz="2400" dirty="0"/>
              <a:t>Support for scaling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7B1387D-E871-D1B2-67B9-FFB0953074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2A26F02-6C10-711A-32F1-34E4D4888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8114" y="108349"/>
            <a:ext cx="7797576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Introduction (3)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D13DF14-A28A-A9B4-A8EB-897639B24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2788047"/>
          </a:xfrm>
        </p:spPr>
        <p:txBody>
          <a:bodyPr/>
          <a:lstStyle/>
          <a:p>
            <a:r>
              <a:rPr lang="en-US" altLang="en-US" sz="2400" dirty="0"/>
              <a:t>Network Usage</a:t>
            </a:r>
          </a:p>
          <a:p>
            <a:pPr lvl="1"/>
            <a:r>
              <a:rPr lang="en-US" altLang="en-US" sz="2000" dirty="0"/>
              <a:t>Users often want to communicate</a:t>
            </a:r>
          </a:p>
          <a:p>
            <a:pPr lvl="2"/>
            <a:r>
              <a:rPr lang="en-US" altLang="en-US" sz="1800" dirty="0"/>
              <a:t>With other local users</a:t>
            </a:r>
          </a:p>
          <a:p>
            <a:pPr lvl="2"/>
            <a:r>
              <a:rPr lang="en-US" altLang="en-US" sz="1800" dirty="0"/>
              <a:t>And to make data available to world</a:t>
            </a:r>
          </a:p>
          <a:p>
            <a:pPr lvl="1"/>
            <a:r>
              <a:rPr lang="en-US" altLang="en-US" sz="2000" dirty="0"/>
              <a:t>System needs to support user interactions</a:t>
            </a:r>
          </a:p>
          <a:p>
            <a:pPr lvl="1"/>
            <a:r>
              <a:rPr lang="en-US" altLang="en-US" sz="2000" dirty="0"/>
              <a:t>Generally demands cooperation among machines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435EFA9-53D9-F3A0-1C09-E1FCBE7384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C80F6F86-FC33-937C-D261-63DB28FEC4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When can you provide transparency?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19FCFF59-318C-0175-FFBB-494ED5CBE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1659561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 applications (especially databases)</a:t>
            </a:r>
          </a:p>
          <a:p>
            <a:pPr eaLnBrk="1" hangingPunct="1"/>
            <a:r>
              <a:rPr lang="en-US" altLang="en-US" sz="2400" dirty="0"/>
              <a:t>In programming languages</a:t>
            </a:r>
          </a:p>
          <a:p>
            <a:pPr eaLnBrk="1" hangingPunct="1"/>
            <a:r>
              <a:rPr lang="en-US" altLang="en-US" sz="2400" dirty="0"/>
              <a:t>In OS itself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F1EF272-2BA5-ED2F-FA1B-29B0EF7C91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60</a:t>
            </a:fld>
            <a:endParaRPr lang="zh-TW" alt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BAB8C768-699D-997F-C8F6-9A0D402FA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don’t you want transparency?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CA86411B-FE62-C1BE-6661-ED50DDBC5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2066" y="844153"/>
            <a:ext cx="7814733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When it’s too complex to provide</a:t>
            </a:r>
          </a:p>
          <a:p>
            <a:pPr lvl="1" eaLnBrk="1" hangingPunct="1"/>
            <a:r>
              <a:rPr lang="en-US" altLang="en-US" sz="2200" dirty="0"/>
              <a:t>E.g., heterogeneous systems</a:t>
            </a:r>
          </a:p>
          <a:p>
            <a:pPr eaLnBrk="1" hangingPunct="1"/>
            <a:r>
              <a:rPr lang="en-US" altLang="en-US" sz="2400" dirty="0"/>
              <a:t>When you want particular resources</a:t>
            </a:r>
          </a:p>
          <a:p>
            <a:pPr lvl="1" eaLnBrk="1" hangingPunct="1"/>
            <a:r>
              <a:rPr lang="en-US" altLang="en-US" sz="2200" dirty="0"/>
              <a:t>E.g., /</a:t>
            </a:r>
            <a:r>
              <a:rPr lang="en-US" altLang="en-US" sz="2200" dirty="0" err="1"/>
              <a:t>tmp</a:t>
            </a:r>
            <a:endParaRPr lang="en-US" altLang="en-US" sz="2200" dirty="0"/>
          </a:p>
          <a:p>
            <a:pPr eaLnBrk="1" hangingPunct="1"/>
            <a:r>
              <a:rPr lang="en-US" altLang="en-US" sz="2400" dirty="0"/>
              <a:t>when remote performance is terrible</a:t>
            </a:r>
          </a:p>
          <a:p>
            <a:pPr lvl="1" eaLnBrk="1" hangingPunct="1"/>
            <a:r>
              <a:rPr lang="en-US" altLang="en-US" sz="2200" dirty="0"/>
              <a:t>E.g., over very slow links</a:t>
            </a:r>
          </a:p>
          <a:p>
            <a:pPr eaLnBrk="1" hangingPunct="1"/>
            <a:r>
              <a:rPr lang="en-US" altLang="en-US" sz="2400" dirty="0"/>
              <a:t>Must be able to bypass transparency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5A87CFB-4707-8C64-55C8-C739724001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61</a:t>
            </a:fld>
            <a:endParaRPr lang="zh-TW" alt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34672C20-9BD9-6B8A-C779-8984F5AAE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7401" y="108349"/>
            <a:ext cx="78882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Heterogeneity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FB4AE282-6EA5-568C-E078-871C751C1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How transparent should heterogeneous networks be?</a:t>
            </a:r>
          </a:p>
          <a:p>
            <a:pPr eaLnBrk="1" hangingPunct="1"/>
            <a:r>
              <a:rPr lang="en-US" altLang="en-US" sz="2400" dirty="0"/>
              <a:t>And at what cost?</a:t>
            </a:r>
          </a:p>
          <a:p>
            <a:pPr eaLnBrk="1" hangingPunct="1"/>
            <a:r>
              <a:rPr lang="en-US" altLang="en-US" sz="2400" dirty="0"/>
              <a:t>Generally, how does the network deal with heterogeneity?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06E09EC-258D-CC42-FDA5-AC09ABD126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62</a:t>
            </a:fld>
            <a:endParaRPr lang="zh-TW" alt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13BCCD27-D880-6B68-9D38-48B9C686A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Heterogeneity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5FBC1CAE-C4F5-D972-F230-B8CC3E7B0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Computer heterogeneity</a:t>
            </a:r>
          </a:p>
          <a:p>
            <a:pPr eaLnBrk="1" hangingPunct="1"/>
            <a:r>
              <a:rPr lang="en-US" altLang="en-US" sz="2400" dirty="0"/>
              <a:t>Network heterogeneity</a:t>
            </a:r>
          </a:p>
          <a:p>
            <a:pPr eaLnBrk="1" hangingPunct="1"/>
            <a:r>
              <a:rPr lang="en-US" altLang="en-US" sz="2400" dirty="0"/>
              <a:t>OS heterogeneity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AAEE762-B77C-C754-9B1A-8A9A50792C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63</a:t>
            </a:fld>
            <a:endParaRPr lang="zh-TW" alt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1D56D4B9-4B5A-968A-D31E-D58144997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Computer Heterogeneity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B9CB0C63-2675-8760-2754-7C10304999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7466" y="844153"/>
            <a:ext cx="7789333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Handling different types of computers</a:t>
            </a:r>
          </a:p>
          <a:p>
            <a:pPr eaLnBrk="1" hangingPunct="1"/>
            <a:r>
              <a:rPr lang="en-US" altLang="en-US" sz="2400" dirty="0"/>
              <a:t>Most IPC mechanism easier if machines are homogeneous</a:t>
            </a:r>
          </a:p>
          <a:p>
            <a:pPr lvl="1" eaLnBrk="1" hangingPunct="1"/>
            <a:r>
              <a:rPr lang="en-US" altLang="en-US" sz="2200" dirty="0"/>
              <a:t>Easier sharing of certain kinds of data</a:t>
            </a:r>
          </a:p>
          <a:p>
            <a:pPr eaLnBrk="1" hangingPunct="1"/>
            <a:r>
              <a:rPr lang="en-US" altLang="en-US" sz="2400" dirty="0"/>
              <a:t>Technology trends towards homogeneity</a:t>
            </a:r>
          </a:p>
          <a:p>
            <a:pPr lvl="1" eaLnBrk="1" hangingPunct="1"/>
            <a:r>
              <a:rPr lang="en-US" altLang="en-US" sz="2200" dirty="0"/>
              <a:t>But that can change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385483E-4D51-452D-EF14-EF987A085F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64</a:t>
            </a:fld>
            <a:endParaRPr lang="zh-TW" alt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F712EDB3-B383-EF0B-5046-1C3957879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Heterogeneity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DF55A756-C2E7-EC47-676E-7E675C55FC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Handling different types of networks</a:t>
            </a:r>
          </a:p>
          <a:p>
            <a:pPr lvl="1" eaLnBrk="1" hangingPunct="1"/>
            <a:r>
              <a:rPr lang="en-US" altLang="en-US" sz="2200" dirty="0"/>
              <a:t>Wired vs. wireless </a:t>
            </a:r>
          </a:p>
          <a:p>
            <a:pPr eaLnBrk="1" hangingPunct="1"/>
            <a:r>
              <a:rPr lang="en-US" altLang="en-US" sz="2400" dirty="0"/>
              <a:t>Dominance of IP making network interoperability a reality</a:t>
            </a:r>
          </a:p>
          <a:p>
            <a:pPr eaLnBrk="1" hangingPunct="1"/>
            <a:r>
              <a:rPr lang="en-US" altLang="en-US" sz="2400" dirty="0"/>
              <a:t>But problems remain with differing network performances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5D8EB0D-E0C1-6823-26EC-B3A1735CC0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65</a:t>
            </a:fld>
            <a:endParaRPr lang="zh-TW" alt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4DC2D393-C2EF-CB70-70B1-0EDD2EFAB2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OS Heterogeneity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E81FC6BE-9BCF-3DFD-3DFE-F06BCD497C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Different OSes are not generally prepared to work together</a:t>
            </a:r>
          </a:p>
          <a:p>
            <a:pPr eaLnBrk="1" hangingPunct="1"/>
            <a:r>
              <a:rPr lang="en-US" altLang="en-US" sz="2400" dirty="0"/>
              <a:t>Prevents easy load sharing, migration of tasks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F71F217-6C82-AF89-0B3E-E8326F1E9D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66</a:t>
            </a:fld>
            <a:endParaRPr lang="zh-TW" alt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26A66853-D47D-6E36-7C12-107A57E40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8510" y="108349"/>
            <a:ext cx="787718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Solutions to Heterogeneity problems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77B2D3A1-4CD0-E467-D0E8-407919AC3D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Enforced coherence</a:t>
            </a:r>
          </a:p>
          <a:p>
            <a:pPr lvl="1" eaLnBrk="1" hangingPunct="1"/>
            <a:r>
              <a:rPr lang="en-US" altLang="en-US" sz="2200" dirty="0"/>
              <a:t>Happening at de facto level</a:t>
            </a:r>
          </a:p>
          <a:p>
            <a:pPr eaLnBrk="1" hangingPunct="1"/>
            <a:r>
              <a:rPr lang="en-US" altLang="en-US" sz="2400" dirty="0"/>
              <a:t>High-level standards</a:t>
            </a:r>
          </a:p>
          <a:p>
            <a:pPr lvl="1" eaLnBrk="1" hangingPunct="1"/>
            <a:r>
              <a:rPr lang="en-US" altLang="en-US" sz="2200" dirty="0"/>
              <a:t>E.g., external data representations</a:t>
            </a:r>
          </a:p>
          <a:p>
            <a:pPr eaLnBrk="1" hangingPunct="1"/>
            <a:r>
              <a:rPr lang="en-US" altLang="en-US" sz="2400" dirty="0"/>
              <a:t>Bridges</a:t>
            </a:r>
          </a:p>
          <a:p>
            <a:pPr eaLnBrk="1" hangingPunct="1"/>
            <a:r>
              <a:rPr lang="en-US" altLang="en-US" sz="2400" dirty="0"/>
              <a:t>Virtualization</a:t>
            </a:r>
          </a:p>
          <a:p>
            <a:pPr eaLnBrk="1" hangingPunct="1"/>
            <a:r>
              <a:rPr lang="en-US" altLang="en-US" sz="2400" dirty="0"/>
              <a:t>…</a:t>
            </a:r>
            <a:br>
              <a:rPr lang="en-US" altLang="en-US" sz="2400" dirty="0"/>
            </a:br>
            <a:endParaRPr lang="en-US" altLang="en-US" sz="240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C4D73CD-6BB4-382A-3871-88EA7821B9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67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2CFB9E5-EA2C-F0C9-F010-8711906B1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6667" y="108349"/>
            <a:ext cx="7829024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Introduction (4)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A1333E1-A557-86BC-E4FC-AA4E6C5CA9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6666" y="844153"/>
            <a:ext cx="7840133" cy="3671888"/>
          </a:xfrm>
        </p:spPr>
        <p:txBody>
          <a:bodyPr/>
          <a:lstStyle/>
          <a:p>
            <a:r>
              <a:rPr lang="en-US" altLang="en-US" sz="2400" dirty="0"/>
              <a:t>Reliability</a:t>
            </a:r>
          </a:p>
          <a:p>
            <a:pPr lvl="1"/>
            <a:r>
              <a:rPr lang="en-US" altLang="en-US" sz="2000" dirty="0"/>
              <a:t>Failure of a single machine no longer halts everyone</a:t>
            </a:r>
          </a:p>
          <a:p>
            <a:pPr lvl="1"/>
            <a:r>
              <a:rPr lang="en-US" altLang="en-US" sz="2000" dirty="0"/>
              <a:t>Graceful degradation of the overall system’s resources</a:t>
            </a:r>
          </a:p>
          <a:p>
            <a:pPr lvl="1"/>
            <a:r>
              <a:rPr lang="en-US" altLang="en-US" sz="2000" dirty="0"/>
              <a:t>Can apply fault tolerance for tasks at a high architectural level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B95BAE2-B144-5716-9FE7-4144D97A25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E8FD9B2-35C6-459D-F793-09FFDB924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5133" y="108349"/>
            <a:ext cx="78205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Problems with Distributed Systems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A7E7C2C-C29B-FD7C-313F-2F18DCD24E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5132" y="844153"/>
            <a:ext cx="7831667" cy="367188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More complex</a:t>
            </a:r>
          </a:p>
          <a:p>
            <a:pPr eaLnBrk="1" hangingPunct="1"/>
            <a:r>
              <a:rPr lang="en-US" altLang="en-US" sz="2400" dirty="0"/>
              <a:t>Harder to achieve correctness</a:t>
            </a:r>
          </a:p>
          <a:p>
            <a:pPr eaLnBrk="1" hangingPunct="1"/>
            <a:r>
              <a:rPr lang="en-US" altLang="en-US" sz="2400" dirty="0"/>
              <a:t>Harder to allocate resources properly</a:t>
            </a:r>
          </a:p>
          <a:p>
            <a:pPr eaLnBrk="1" hangingPunct="1"/>
            <a:r>
              <a:rPr lang="en-US" altLang="en-US" sz="2400" dirty="0"/>
              <a:t>Security</a:t>
            </a:r>
          </a:p>
          <a:p>
            <a:pPr eaLnBrk="1" hangingPunct="1"/>
            <a:r>
              <a:rPr lang="en-US" altLang="en-US" sz="2400" dirty="0"/>
              <a:t>Dealing with partial failures</a:t>
            </a:r>
          </a:p>
          <a:p>
            <a:pPr eaLnBrk="1" hangingPunct="1"/>
            <a:r>
              <a:rPr lang="en-US" altLang="en-US" sz="2400" dirty="0"/>
              <a:t>Scaling issues</a:t>
            </a:r>
          </a:p>
          <a:p>
            <a:pPr eaLnBrk="1" hangingPunct="1"/>
            <a:r>
              <a:rPr lang="en-US" altLang="en-US" sz="2400" dirty="0"/>
              <a:t>Heterogeneity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8A3B23B-7AB0-CA95-33AE-110D55DEB9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DE402CF-A82F-E32F-2BF9-17755CBDF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600" y="108349"/>
            <a:ext cx="78120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Complexity of the Model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69BFCDE-3ADE-1D4F-7030-D01B72C54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3600" y="844153"/>
            <a:ext cx="7823200" cy="326339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Problem for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Designers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Users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System software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Harder to understand what will happen at any given 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Network oscillations, cycles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Harder to design software to handle even understood complexities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7FEA6EE-BB26-0CD9-72CD-50B83DEA85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2493</TotalTime>
  <Words>2005</Words>
  <Application>Microsoft Office PowerPoint</Application>
  <PresentationFormat>全屏显示(16:9)</PresentationFormat>
  <Paragraphs>532</Paragraphs>
  <Slides>67</Slides>
  <Notes>66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67</vt:i4>
      </vt:variant>
    </vt:vector>
  </HeadingPairs>
  <TitlesOfParts>
    <vt:vector size="73" baseType="lpstr">
      <vt:lpstr>MS Sans Serif</vt:lpstr>
      <vt:lpstr>Arial</vt:lpstr>
      <vt:lpstr>Calibri</vt:lpstr>
      <vt:lpstr>Times New Roman</vt:lpstr>
      <vt:lpstr>Wingdings</vt:lpstr>
      <vt:lpstr>NTHU UniCloud</vt:lpstr>
      <vt:lpstr>CSC6032 – Advanced Operating Systems</vt:lpstr>
      <vt:lpstr>Outline</vt:lpstr>
      <vt:lpstr>Introduction (1)</vt:lpstr>
      <vt:lpstr>Introduction (2)</vt:lpstr>
      <vt:lpstr>Introduction (3)</vt:lpstr>
      <vt:lpstr>Introduction (3)</vt:lpstr>
      <vt:lpstr>Introduction (4)</vt:lpstr>
      <vt:lpstr>Problems with Distributed Systems</vt:lpstr>
      <vt:lpstr>Complexity of the Model</vt:lpstr>
      <vt:lpstr>Difficulties with Correct Operation</vt:lpstr>
      <vt:lpstr>Difficulties of Allocating Resources</vt:lpstr>
      <vt:lpstr>Security</vt:lpstr>
      <vt:lpstr>Deal with Partial Failures</vt:lpstr>
      <vt:lpstr>Scaling Issues</vt:lpstr>
      <vt:lpstr>Heterogeneity Problems</vt:lpstr>
      <vt:lpstr>Resource Sharing</vt:lpstr>
      <vt:lpstr>Distribution Complicates Everything</vt:lpstr>
      <vt:lpstr>Research in Distributed Operating Systems</vt:lpstr>
      <vt:lpstr>More Research Areas</vt:lpstr>
      <vt:lpstr>Taxonomy of Distributed Systems</vt:lpstr>
      <vt:lpstr>Network vs. Distributed OS</vt:lpstr>
      <vt:lpstr>Network OS Diagram</vt:lpstr>
      <vt:lpstr>Distributed OS Diagram</vt:lpstr>
      <vt:lpstr>Characteristics of Network OS (1)</vt:lpstr>
      <vt:lpstr>Characteristics of Distributed OS (2)</vt:lpstr>
      <vt:lpstr>Reality is Somewhere in Between</vt:lpstr>
      <vt:lpstr>The Role of the Network</vt:lpstr>
      <vt:lpstr>Local Area Networks</vt:lpstr>
      <vt:lpstr>Long Haul Networks</vt:lpstr>
      <vt:lpstr>Communication Protocols</vt:lpstr>
      <vt:lpstr>Protocols in Distributed OS</vt:lpstr>
      <vt:lpstr>General- vs. Special-Purpose Protocols</vt:lpstr>
      <vt:lpstr>Issues in Distributed Operating Systems</vt:lpstr>
      <vt:lpstr>Communication Models for Distributed OS</vt:lpstr>
      <vt:lpstr>Process Interaction in Distributed OS</vt:lpstr>
      <vt:lpstr>Pipe Model</vt:lpstr>
      <vt:lpstr>Pros/Cons of Pipe Model</vt:lpstr>
      <vt:lpstr>Uninterpreted Message Model</vt:lpstr>
      <vt:lpstr>Pros/Cons of Uninterpreted Message Model</vt:lpstr>
      <vt:lpstr>Client-Server Process Interaction Model</vt:lpstr>
      <vt:lpstr>Pros/Cons of Client-Server Model</vt:lpstr>
      <vt:lpstr>Peer-to-Peer Model</vt:lpstr>
      <vt:lpstr>Pros/Cons of Peer-to-Peer Model</vt:lpstr>
      <vt:lpstr>Integrated Process Interaction Model</vt:lpstr>
      <vt:lpstr>Pros/Cons of Integrated Process Interaction Model</vt:lpstr>
      <vt:lpstr>RPC Model</vt:lpstr>
      <vt:lpstr>Pros/Cons of RPC Model</vt:lpstr>
      <vt:lpstr>Shared Memory Model</vt:lpstr>
      <vt:lpstr>Pros/Cons of Shared Memory Model</vt:lpstr>
      <vt:lpstr>Transparency</vt:lpstr>
      <vt:lpstr>Kinds of Transparency</vt:lpstr>
      <vt:lpstr>Data Transparency</vt:lpstr>
      <vt:lpstr>Process Access Transparency</vt:lpstr>
      <vt:lpstr>Location Transparency</vt:lpstr>
      <vt:lpstr>Name Transparency</vt:lpstr>
      <vt:lpstr>Control Transparency</vt:lpstr>
      <vt:lpstr>Execution Transparency</vt:lpstr>
      <vt:lpstr>Performance Transparency</vt:lpstr>
      <vt:lpstr>Benefits of Transparency</vt:lpstr>
      <vt:lpstr>When can you provide transparency?</vt:lpstr>
      <vt:lpstr>When don’t you want transparency?</vt:lpstr>
      <vt:lpstr>Heterogeneity</vt:lpstr>
      <vt:lpstr>Types of Heterogeneity</vt:lpstr>
      <vt:lpstr>Computer Heterogeneity</vt:lpstr>
      <vt:lpstr>Network Heterogeneity</vt:lpstr>
      <vt:lpstr>OS Heterogeneity</vt:lpstr>
      <vt:lpstr>Solutions to Heterogeneity problems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Prof. Chung Yehching (SDS)</cp:lastModifiedBy>
  <cp:revision>282</cp:revision>
  <dcterms:created xsi:type="dcterms:W3CDTF">2015-06-05T07:23:35Z</dcterms:created>
  <dcterms:modified xsi:type="dcterms:W3CDTF">2024-03-11T01:11:41Z</dcterms:modified>
</cp:coreProperties>
</file>