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3"/>
  </p:notesMasterIdLst>
  <p:sldIdLst>
    <p:sldId id="256" r:id="rId3"/>
    <p:sldId id="258" r:id="rId4"/>
    <p:sldId id="352" r:id="rId5"/>
    <p:sldId id="349" r:id="rId6"/>
    <p:sldId id="360" r:id="rId7"/>
    <p:sldId id="372" r:id="rId8"/>
    <p:sldId id="363" r:id="rId9"/>
    <p:sldId id="382" r:id="rId10"/>
    <p:sldId id="364" r:id="rId11"/>
    <p:sldId id="351" r:id="rId12"/>
    <p:sldId id="373" r:id="rId13"/>
    <p:sldId id="375" r:id="rId14"/>
    <p:sldId id="374" r:id="rId15"/>
    <p:sldId id="376" r:id="rId16"/>
    <p:sldId id="377" r:id="rId17"/>
    <p:sldId id="354" r:id="rId18"/>
    <p:sldId id="378" r:id="rId19"/>
    <p:sldId id="355" r:id="rId20"/>
    <p:sldId id="379" r:id="rId21"/>
    <p:sldId id="380" r:id="rId22"/>
    <p:sldId id="356" r:id="rId23"/>
    <p:sldId id="357" r:id="rId24"/>
    <p:sldId id="381" r:id="rId25"/>
    <p:sldId id="358" r:id="rId26"/>
    <p:sldId id="404" r:id="rId27"/>
    <p:sldId id="361" r:id="rId28"/>
    <p:sldId id="383" r:id="rId29"/>
    <p:sldId id="365" r:id="rId30"/>
    <p:sldId id="366" r:id="rId31"/>
    <p:sldId id="391" r:id="rId32"/>
    <p:sldId id="384" r:id="rId33"/>
    <p:sldId id="385" r:id="rId34"/>
    <p:sldId id="386" r:id="rId35"/>
    <p:sldId id="387" r:id="rId36"/>
    <p:sldId id="405" r:id="rId37"/>
    <p:sldId id="388" r:id="rId38"/>
    <p:sldId id="389" r:id="rId39"/>
    <p:sldId id="390" r:id="rId40"/>
    <p:sldId id="367" r:id="rId41"/>
    <p:sldId id="392" r:id="rId42"/>
    <p:sldId id="395" r:id="rId43"/>
    <p:sldId id="393" r:id="rId44"/>
    <p:sldId id="394" r:id="rId45"/>
    <p:sldId id="368" r:id="rId46"/>
    <p:sldId id="397" r:id="rId47"/>
    <p:sldId id="400" r:id="rId48"/>
    <p:sldId id="403" r:id="rId49"/>
    <p:sldId id="402" r:id="rId50"/>
    <p:sldId id="369" r:id="rId51"/>
    <p:sldId id="362" r:id="rId5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102" d="100"/>
          <a:sy n="102"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2024/4/15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12</a:t>
            </a:fld>
            <a:endParaRPr lang="zh-TW" altLang="en-US"/>
          </a:p>
        </p:txBody>
      </p:sp>
    </p:spTree>
    <p:extLst>
      <p:ext uri="{BB962C8B-B14F-4D97-AF65-F5344CB8AC3E}">
        <p14:creationId xmlns:p14="http://schemas.microsoft.com/office/powerpoint/2010/main" val="269864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13</a:t>
            </a:fld>
            <a:endParaRPr lang="zh-TW" altLang="en-US"/>
          </a:p>
        </p:txBody>
      </p:sp>
    </p:spTree>
    <p:extLst>
      <p:ext uri="{BB962C8B-B14F-4D97-AF65-F5344CB8AC3E}">
        <p14:creationId xmlns:p14="http://schemas.microsoft.com/office/powerpoint/2010/main" val="147381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14</a:t>
            </a:fld>
            <a:endParaRPr lang="zh-TW" altLang="en-US"/>
          </a:p>
        </p:txBody>
      </p:sp>
    </p:spTree>
    <p:extLst>
      <p:ext uri="{BB962C8B-B14F-4D97-AF65-F5344CB8AC3E}">
        <p14:creationId xmlns:p14="http://schemas.microsoft.com/office/powerpoint/2010/main" val="91278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15</a:t>
            </a:fld>
            <a:endParaRPr lang="zh-TW" altLang="en-US"/>
          </a:p>
        </p:txBody>
      </p:sp>
    </p:spTree>
    <p:extLst>
      <p:ext uri="{BB962C8B-B14F-4D97-AF65-F5344CB8AC3E}">
        <p14:creationId xmlns:p14="http://schemas.microsoft.com/office/powerpoint/2010/main" val="411255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16</a:t>
            </a:fld>
            <a:endParaRPr lang="zh-TW" altLang="en-US"/>
          </a:p>
        </p:txBody>
      </p:sp>
    </p:spTree>
    <p:extLst>
      <p:ext uri="{BB962C8B-B14F-4D97-AF65-F5344CB8AC3E}">
        <p14:creationId xmlns:p14="http://schemas.microsoft.com/office/powerpoint/2010/main" val="397828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17</a:t>
            </a:fld>
            <a:endParaRPr lang="zh-TW" altLang="en-US"/>
          </a:p>
        </p:txBody>
      </p:sp>
    </p:spTree>
    <p:extLst>
      <p:ext uri="{BB962C8B-B14F-4D97-AF65-F5344CB8AC3E}">
        <p14:creationId xmlns:p14="http://schemas.microsoft.com/office/powerpoint/2010/main" val="294915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18</a:t>
            </a:fld>
            <a:endParaRPr lang="zh-TW" altLang="en-US"/>
          </a:p>
        </p:txBody>
      </p:sp>
    </p:spTree>
    <p:extLst>
      <p:ext uri="{BB962C8B-B14F-4D97-AF65-F5344CB8AC3E}">
        <p14:creationId xmlns:p14="http://schemas.microsoft.com/office/powerpoint/2010/main" val="903971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19</a:t>
            </a:fld>
            <a:endParaRPr lang="zh-TW" altLang="en-US"/>
          </a:p>
        </p:txBody>
      </p:sp>
    </p:spTree>
    <p:extLst>
      <p:ext uri="{BB962C8B-B14F-4D97-AF65-F5344CB8AC3E}">
        <p14:creationId xmlns:p14="http://schemas.microsoft.com/office/powerpoint/2010/main" val="327487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20</a:t>
            </a:fld>
            <a:endParaRPr lang="zh-TW" altLang="en-US"/>
          </a:p>
        </p:txBody>
      </p:sp>
    </p:spTree>
    <p:extLst>
      <p:ext uri="{BB962C8B-B14F-4D97-AF65-F5344CB8AC3E}">
        <p14:creationId xmlns:p14="http://schemas.microsoft.com/office/powerpoint/2010/main" val="148518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21</a:t>
            </a:fld>
            <a:endParaRPr lang="zh-TW" altLang="en-US"/>
          </a:p>
        </p:txBody>
      </p:sp>
    </p:spTree>
    <p:extLst>
      <p:ext uri="{BB962C8B-B14F-4D97-AF65-F5344CB8AC3E}">
        <p14:creationId xmlns:p14="http://schemas.microsoft.com/office/powerpoint/2010/main" val="87713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extLst>
      <p:ext uri="{BB962C8B-B14F-4D97-AF65-F5344CB8AC3E}">
        <p14:creationId xmlns:p14="http://schemas.microsoft.com/office/powerpoint/2010/main" val="383196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22</a:t>
            </a:fld>
            <a:endParaRPr lang="zh-TW" altLang="en-US"/>
          </a:p>
        </p:txBody>
      </p:sp>
    </p:spTree>
    <p:extLst>
      <p:ext uri="{BB962C8B-B14F-4D97-AF65-F5344CB8AC3E}">
        <p14:creationId xmlns:p14="http://schemas.microsoft.com/office/powerpoint/2010/main" val="318339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23</a:t>
            </a:fld>
            <a:endParaRPr lang="zh-TW" altLang="en-US"/>
          </a:p>
        </p:txBody>
      </p:sp>
    </p:spTree>
    <p:extLst>
      <p:ext uri="{BB962C8B-B14F-4D97-AF65-F5344CB8AC3E}">
        <p14:creationId xmlns:p14="http://schemas.microsoft.com/office/powerpoint/2010/main" val="183960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24</a:t>
            </a:fld>
            <a:endParaRPr lang="zh-TW" altLang="en-US"/>
          </a:p>
        </p:txBody>
      </p:sp>
    </p:spTree>
    <p:extLst>
      <p:ext uri="{BB962C8B-B14F-4D97-AF65-F5344CB8AC3E}">
        <p14:creationId xmlns:p14="http://schemas.microsoft.com/office/powerpoint/2010/main" val="306644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25</a:t>
            </a:fld>
            <a:endParaRPr lang="zh-TW" altLang="en-US"/>
          </a:p>
        </p:txBody>
      </p:sp>
    </p:spTree>
    <p:extLst>
      <p:ext uri="{BB962C8B-B14F-4D97-AF65-F5344CB8AC3E}">
        <p14:creationId xmlns:p14="http://schemas.microsoft.com/office/powerpoint/2010/main" val="208620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26</a:t>
            </a:fld>
            <a:endParaRPr lang="zh-TW" altLang="en-US"/>
          </a:p>
        </p:txBody>
      </p:sp>
    </p:spTree>
    <p:extLst>
      <p:ext uri="{BB962C8B-B14F-4D97-AF65-F5344CB8AC3E}">
        <p14:creationId xmlns:p14="http://schemas.microsoft.com/office/powerpoint/2010/main" val="3611764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27</a:t>
            </a:fld>
            <a:endParaRPr lang="zh-TW" altLang="en-US"/>
          </a:p>
        </p:txBody>
      </p:sp>
    </p:spTree>
    <p:extLst>
      <p:ext uri="{BB962C8B-B14F-4D97-AF65-F5344CB8AC3E}">
        <p14:creationId xmlns:p14="http://schemas.microsoft.com/office/powerpoint/2010/main" val="417879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28</a:t>
            </a:fld>
            <a:endParaRPr lang="zh-TW" altLang="en-US"/>
          </a:p>
        </p:txBody>
      </p:sp>
    </p:spTree>
    <p:extLst>
      <p:ext uri="{BB962C8B-B14F-4D97-AF65-F5344CB8AC3E}">
        <p14:creationId xmlns:p14="http://schemas.microsoft.com/office/powerpoint/2010/main" val="2593667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29</a:t>
            </a:fld>
            <a:endParaRPr lang="zh-TW" altLang="en-US"/>
          </a:p>
        </p:txBody>
      </p:sp>
    </p:spTree>
    <p:extLst>
      <p:ext uri="{BB962C8B-B14F-4D97-AF65-F5344CB8AC3E}">
        <p14:creationId xmlns:p14="http://schemas.microsoft.com/office/powerpoint/2010/main" val="3626932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30</a:t>
            </a:fld>
            <a:endParaRPr lang="zh-TW" altLang="en-US"/>
          </a:p>
        </p:txBody>
      </p:sp>
    </p:spTree>
    <p:extLst>
      <p:ext uri="{BB962C8B-B14F-4D97-AF65-F5344CB8AC3E}">
        <p14:creationId xmlns:p14="http://schemas.microsoft.com/office/powerpoint/2010/main" val="1062417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31</a:t>
            </a:fld>
            <a:endParaRPr lang="zh-TW" altLang="en-US"/>
          </a:p>
        </p:txBody>
      </p:sp>
    </p:spTree>
    <p:extLst>
      <p:ext uri="{BB962C8B-B14F-4D97-AF65-F5344CB8AC3E}">
        <p14:creationId xmlns:p14="http://schemas.microsoft.com/office/powerpoint/2010/main" val="168126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5</a:t>
            </a:fld>
            <a:endParaRPr lang="zh-TW" altLang="en-US"/>
          </a:p>
        </p:txBody>
      </p:sp>
    </p:spTree>
    <p:extLst>
      <p:ext uri="{BB962C8B-B14F-4D97-AF65-F5344CB8AC3E}">
        <p14:creationId xmlns:p14="http://schemas.microsoft.com/office/powerpoint/2010/main" val="3482361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32</a:t>
            </a:fld>
            <a:endParaRPr lang="zh-TW" altLang="en-US"/>
          </a:p>
        </p:txBody>
      </p:sp>
    </p:spTree>
    <p:extLst>
      <p:ext uri="{BB962C8B-B14F-4D97-AF65-F5344CB8AC3E}">
        <p14:creationId xmlns:p14="http://schemas.microsoft.com/office/powerpoint/2010/main" val="1297978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33</a:t>
            </a:fld>
            <a:endParaRPr lang="zh-TW" altLang="en-US"/>
          </a:p>
        </p:txBody>
      </p:sp>
    </p:spTree>
    <p:extLst>
      <p:ext uri="{BB962C8B-B14F-4D97-AF65-F5344CB8AC3E}">
        <p14:creationId xmlns:p14="http://schemas.microsoft.com/office/powerpoint/2010/main" val="706977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34</a:t>
            </a:fld>
            <a:endParaRPr lang="zh-TW" altLang="en-US"/>
          </a:p>
        </p:txBody>
      </p:sp>
    </p:spTree>
    <p:extLst>
      <p:ext uri="{BB962C8B-B14F-4D97-AF65-F5344CB8AC3E}">
        <p14:creationId xmlns:p14="http://schemas.microsoft.com/office/powerpoint/2010/main" val="3065388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35</a:t>
            </a:fld>
            <a:endParaRPr lang="zh-TW" altLang="en-US"/>
          </a:p>
        </p:txBody>
      </p:sp>
    </p:spTree>
    <p:extLst>
      <p:ext uri="{BB962C8B-B14F-4D97-AF65-F5344CB8AC3E}">
        <p14:creationId xmlns:p14="http://schemas.microsoft.com/office/powerpoint/2010/main" val="3807184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36</a:t>
            </a:fld>
            <a:endParaRPr lang="zh-TW" altLang="en-US"/>
          </a:p>
        </p:txBody>
      </p:sp>
    </p:spTree>
    <p:extLst>
      <p:ext uri="{BB962C8B-B14F-4D97-AF65-F5344CB8AC3E}">
        <p14:creationId xmlns:p14="http://schemas.microsoft.com/office/powerpoint/2010/main" val="1793302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37</a:t>
            </a:fld>
            <a:endParaRPr lang="zh-TW" altLang="en-US"/>
          </a:p>
        </p:txBody>
      </p:sp>
    </p:spTree>
    <p:extLst>
      <p:ext uri="{BB962C8B-B14F-4D97-AF65-F5344CB8AC3E}">
        <p14:creationId xmlns:p14="http://schemas.microsoft.com/office/powerpoint/2010/main" val="1553245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38</a:t>
            </a:fld>
            <a:endParaRPr lang="zh-TW" altLang="en-US"/>
          </a:p>
        </p:txBody>
      </p:sp>
    </p:spTree>
    <p:extLst>
      <p:ext uri="{BB962C8B-B14F-4D97-AF65-F5344CB8AC3E}">
        <p14:creationId xmlns:p14="http://schemas.microsoft.com/office/powerpoint/2010/main" val="456638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39</a:t>
            </a:fld>
            <a:endParaRPr lang="zh-TW" altLang="en-US"/>
          </a:p>
        </p:txBody>
      </p:sp>
    </p:spTree>
    <p:extLst>
      <p:ext uri="{BB962C8B-B14F-4D97-AF65-F5344CB8AC3E}">
        <p14:creationId xmlns:p14="http://schemas.microsoft.com/office/powerpoint/2010/main" val="995842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40</a:t>
            </a:fld>
            <a:endParaRPr lang="zh-TW" altLang="en-US"/>
          </a:p>
        </p:txBody>
      </p:sp>
    </p:spTree>
    <p:extLst>
      <p:ext uri="{BB962C8B-B14F-4D97-AF65-F5344CB8AC3E}">
        <p14:creationId xmlns:p14="http://schemas.microsoft.com/office/powerpoint/2010/main" val="1644188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41</a:t>
            </a:fld>
            <a:endParaRPr lang="zh-TW" altLang="en-US"/>
          </a:p>
        </p:txBody>
      </p:sp>
    </p:spTree>
    <p:extLst>
      <p:ext uri="{BB962C8B-B14F-4D97-AF65-F5344CB8AC3E}">
        <p14:creationId xmlns:p14="http://schemas.microsoft.com/office/powerpoint/2010/main" val="144648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6</a:t>
            </a:fld>
            <a:endParaRPr lang="zh-TW" altLang="en-US"/>
          </a:p>
        </p:txBody>
      </p:sp>
    </p:spTree>
    <p:extLst>
      <p:ext uri="{BB962C8B-B14F-4D97-AF65-F5344CB8AC3E}">
        <p14:creationId xmlns:p14="http://schemas.microsoft.com/office/powerpoint/2010/main" val="1488234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42</a:t>
            </a:fld>
            <a:endParaRPr lang="zh-TW" altLang="en-US"/>
          </a:p>
        </p:txBody>
      </p:sp>
    </p:spTree>
    <p:extLst>
      <p:ext uri="{BB962C8B-B14F-4D97-AF65-F5344CB8AC3E}">
        <p14:creationId xmlns:p14="http://schemas.microsoft.com/office/powerpoint/2010/main" val="2648700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43</a:t>
            </a:fld>
            <a:endParaRPr lang="zh-TW" altLang="en-US"/>
          </a:p>
        </p:txBody>
      </p:sp>
    </p:spTree>
    <p:extLst>
      <p:ext uri="{BB962C8B-B14F-4D97-AF65-F5344CB8AC3E}">
        <p14:creationId xmlns:p14="http://schemas.microsoft.com/office/powerpoint/2010/main" val="2617713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44</a:t>
            </a:fld>
            <a:endParaRPr lang="zh-TW" altLang="en-US"/>
          </a:p>
        </p:txBody>
      </p:sp>
    </p:spTree>
    <p:extLst>
      <p:ext uri="{BB962C8B-B14F-4D97-AF65-F5344CB8AC3E}">
        <p14:creationId xmlns:p14="http://schemas.microsoft.com/office/powerpoint/2010/main" val="1837546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45</a:t>
            </a:fld>
            <a:endParaRPr lang="zh-TW" altLang="en-US"/>
          </a:p>
        </p:txBody>
      </p:sp>
    </p:spTree>
    <p:extLst>
      <p:ext uri="{BB962C8B-B14F-4D97-AF65-F5344CB8AC3E}">
        <p14:creationId xmlns:p14="http://schemas.microsoft.com/office/powerpoint/2010/main" val="614815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46</a:t>
            </a:fld>
            <a:endParaRPr lang="zh-TW" altLang="en-US"/>
          </a:p>
        </p:txBody>
      </p:sp>
    </p:spTree>
    <p:extLst>
      <p:ext uri="{BB962C8B-B14F-4D97-AF65-F5344CB8AC3E}">
        <p14:creationId xmlns:p14="http://schemas.microsoft.com/office/powerpoint/2010/main" val="1209983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47</a:t>
            </a:fld>
            <a:endParaRPr lang="zh-TW" altLang="en-US"/>
          </a:p>
        </p:txBody>
      </p:sp>
    </p:spTree>
    <p:extLst>
      <p:ext uri="{BB962C8B-B14F-4D97-AF65-F5344CB8AC3E}">
        <p14:creationId xmlns:p14="http://schemas.microsoft.com/office/powerpoint/2010/main" val="1490110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48</a:t>
            </a:fld>
            <a:endParaRPr lang="zh-TW" altLang="en-US"/>
          </a:p>
        </p:txBody>
      </p:sp>
    </p:spTree>
    <p:extLst>
      <p:ext uri="{BB962C8B-B14F-4D97-AF65-F5344CB8AC3E}">
        <p14:creationId xmlns:p14="http://schemas.microsoft.com/office/powerpoint/2010/main" val="4252530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49</a:t>
            </a:fld>
            <a:endParaRPr lang="zh-TW" altLang="en-US"/>
          </a:p>
        </p:txBody>
      </p:sp>
    </p:spTree>
    <p:extLst>
      <p:ext uri="{BB962C8B-B14F-4D97-AF65-F5344CB8AC3E}">
        <p14:creationId xmlns:p14="http://schemas.microsoft.com/office/powerpoint/2010/main" val="2930835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50</a:t>
            </a:fld>
            <a:endParaRPr lang="zh-TW" altLang="en-US"/>
          </a:p>
        </p:txBody>
      </p:sp>
    </p:spTree>
    <p:extLst>
      <p:ext uri="{BB962C8B-B14F-4D97-AF65-F5344CB8AC3E}">
        <p14:creationId xmlns:p14="http://schemas.microsoft.com/office/powerpoint/2010/main" val="192851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7</a:t>
            </a:fld>
            <a:endParaRPr lang="zh-TW" altLang="en-US"/>
          </a:p>
        </p:txBody>
      </p:sp>
    </p:spTree>
    <p:extLst>
      <p:ext uri="{BB962C8B-B14F-4D97-AF65-F5344CB8AC3E}">
        <p14:creationId xmlns:p14="http://schemas.microsoft.com/office/powerpoint/2010/main" val="243534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8</a:t>
            </a:fld>
            <a:endParaRPr lang="zh-TW" altLang="en-US"/>
          </a:p>
        </p:txBody>
      </p:sp>
    </p:spTree>
    <p:extLst>
      <p:ext uri="{BB962C8B-B14F-4D97-AF65-F5344CB8AC3E}">
        <p14:creationId xmlns:p14="http://schemas.microsoft.com/office/powerpoint/2010/main" val="265033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9</a:t>
            </a:fld>
            <a:endParaRPr lang="zh-TW" altLang="en-US"/>
          </a:p>
        </p:txBody>
      </p:sp>
    </p:spTree>
    <p:extLst>
      <p:ext uri="{BB962C8B-B14F-4D97-AF65-F5344CB8AC3E}">
        <p14:creationId xmlns:p14="http://schemas.microsoft.com/office/powerpoint/2010/main" val="341271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10</a:t>
            </a:fld>
            <a:endParaRPr lang="zh-TW" altLang="en-US"/>
          </a:p>
        </p:txBody>
      </p:sp>
    </p:spTree>
    <p:extLst>
      <p:ext uri="{BB962C8B-B14F-4D97-AF65-F5344CB8AC3E}">
        <p14:creationId xmlns:p14="http://schemas.microsoft.com/office/powerpoint/2010/main" val="1283145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11</a:t>
            </a:fld>
            <a:endParaRPr lang="zh-TW" altLang="en-US"/>
          </a:p>
        </p:txBody>
      </p:sp>
    </p:spTree>
    <p:extLst>
      <p:ext uri="{BB962C8B-B14F-4D97-AF65-F5344CB8AC3E}">
        <p14:creationId xmlns:p14="http://schemas.microsoft.com/office/powerpoint/2010/main" val="81792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gwern.net/scaling-hypothes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wern.net/scaling-hypothesi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4800" dirty="0">
                <a:effectLst>
                  <a:outerShdw blurRad="38100" dist="38100" dir="2700000" algn="tl">
                    <a:srgbClr val="000000">
                      <a:alpha val="43137"/>
                    </a:srgbClr>
                  </a:outerShdw>
                </a:effectLst>
              </a:rPr>
              <a:t> Efficient Memory Management for Large Language Model Serving</a:t>
            </a:r>
            <a:br>
              <a:rPr lang="en-US" altLang="zh-CN" sz="4800" dirty="0">
                <a:effectLst>
                  <a:outerShdw blurRad="38100" dist="38100" dir="2700000" algn="tl">
                    <a:srgbClr val="000000">
                      <a:alpha val="43137"/>
                    </a:srgbClr>
                  </a:outerShdw>
                </a:effectLst>
              </a:rPr>
            </a:br>
            <a:br>
              <a:rPr lang="en-US" altLang="zh-CN" sz="4800" dirty="0">
                <a:effectLst>
                  <a:outerShdw blurRad="38100" dist="38100" dir="2700000" algn="tl">
                    <a:srgbClr val="000000">
                      <a:alpha val="43137"/>
                    </a:srgbClr>
                  </a:outerShdw>
                </a:effectLst>
              </a:rPr>
            </a:br>
            <a:r>
              <a:rPr lang="en-US" altLang="zh-CN" sz="3200" b="0" dirty="0">
                <a:effectLst>
                  <a:outerShdw blurRad="38100" dist="38100" dir="2700000" algn="tl">
                    <a:srgbClr val="000000">
                      <a:alpha val="43137"/>
                    </a:srgbClr>
                  </a:outerShdw>
                </a:effectLst>
              </a:rPr>
              <a:t>2024.04.16</a:t>
            </a:r>
            <a:endParaRPr lang="zh-TW" altLang="en-US" sz="32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4495800"/>
            <a:ext cx="8534400" cy="1242287"/>
          </a:xfrm>
        </p:spPr>
        <p:txBody>
          <a:bodyPr/>
          <a:lstStyle/>
          <a:p>
            <a:r>
              <a:rPr lang="en-US" altLang="zh-TW" sz="3200" dirty="0" err="1">
                <a:effectLst>
                  <a:outerShdw blurRad="38100" dist="38100" dir="2700000" algn="tl">
                    <a:srgbClr val="000000">
                      <a:alpha val="43137"/>
                    </a:srgbClr>
                  </a:outerShdw>
                </a:effectLst>
              </a:rPr>
              <a:t>Xiaozhuang</a:t>
            </a:r>
            <a:r>
              <a:rPr lang="en-US" altLang="zh-TW" sz="3200" dirty="0">
                <a:effectLst>
                  <a:outerShdw blurRad="38100" dist="38100" dir="2700000" algn="tl">
                    <a:srgbClr val="000000">
                      <a:alpha val="43137"/>
                    </a:srgbClr>
                  </a:outerShdw>
                </a:effectLst>
              </a:rPr>
              <a:t> Song</a:t>
            </a:r>
            <a:endParaRPr lang="en-US" altLang="zh-TW" sz="3200" dirty="0"/>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Core Challenge with Scale: Efficiency</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10</a:t>
            </a:fld>
            <a:endParaRPr lang="zh-TW" altLang="en-US"/>
          </a:p>
        </p:txBody>
      </p:sp>
      <p:pic>
        <p:nvPicPr>
          <p:cNvPr id="8" name="图片 7">
            <a:extLst>
              <a:ext uri="{FF2B5EF4-FFF2-40B4-BE49-F238E27FC236}">
                <a16:creationId xmlns:a16="http://schemas.microsoft.com/office/drawing/2014/main" id="{1018B159-27FD-FA62-45E7-847AED184785}"/>
              </a:ext>
            </a:extLst>
          </p:cNvPr>
          <p:cNvPicPr>
            <a:picLocks noChangeAspect="1"/>
          </p:cNvPicPr>
          <p:nvPr/>
        </p:nvPicPr>
        <p:blipFill>
          <a:blip r:embed="rId3"/>
          <a:stretch>
            <a:fillRect/>
          </a:stretch>
        </p:blipFill>
        <p:spPr>
          <a:xfrm>
            <a:off x="2393950" y="1827124"/>
            <a:ext cx="6766468" cy="3203752"/>
          </a:xfrm>
          <a:prstGeom prst="rect">
            <a:avLst/>
          </a:prstGeom>
        </p:spPr>
      </p:pic>
      <p:sp>
        <p:nvSpPr>
          <p:cNvPr id="9" name="文本框 8">
            <a:extLst>
              <a:ext uri="{FF2B5EF4-FFF2-40B4-BE49-F238E27FC236}">
                <a16:creationId xmlns:a16="http://schemas.microsoft.com/office/drawing/2014/main" id="{999B6B95-E342-EF36-500A-072A351DD907}"/>
              </a:ext>
            </a:extLst>
          </p:cNvPr>
          <p:cNvSpPr txBox="1"/>
          <p:nvPr/>
        </p:nvSpPr>
        <p:spPr>
          <a:xfrm>
            <a:off x="1296610" y="5211175"/>
            <a:ext cx="8782050" cy="646331"/>
          </a:xfrm>
          <a:prstGeom prst="rect">
            <a:avLst/>
          </a:prstGeom>
          <a:noFill/>
        </p:spPr>
        <p:txBody>
          <a:bodyPr wrap="square" rtlCol="0" anchor="ctr" anchorCtr="1">
            <a:spAutoFit/>
          </a:bodyPr>
          <a:lstStyle/>
          <a:p>
            <a:r>
              <a:rPr lang="en-US" altLang="zh-CN" b="0" i="1" dirty="0">
                <a:solidFill>
                  <a:srgbClr val="333333"/>
                </a:solidFill>
                <a:effectLst/>
                <a:highlight>
                  <a:srgbClr val="FFFFFF"/>
                </a:highlight>
                <a:latin typeface="Helvetica Neue"/>
              </a:rPr>
              <a:t>Behind the bitter lesson is a legion of engineers keeping GPUs running efficiently. Image from </a:t>
            </a:r>
            <a:r>
              <a:rPr lang="en-US" altLang="zh-CN" i="1" dirty="0">
                <a:ea typeface="標楷體" pitchFamily="65" charset="-120"/>
                <a:cs typeface="Calibri" pitchFamily="34" charset="0"/>
                <a:hlinkClick r:id="rId4"/>
              </a:rPr>
              <a:t>The scaling hypothesis</a:t>
            </a:r>
            <a:r>
              <a:rPr lang="en-US" altLang="zh-CN" i="1" dirty="0">
                <a:ea typeface="標楷體" pitchFamily="65" charset="-120"/>
                <a:cs typeface="Calibri" pitchFamily="34" charset="0"/>
              </a:rPr>
              <a:t>. </a:t>
            </a:r>
            <a:r>
              <a:rPr lang="en-US" altLang="zh-CN" i="1" dirty="0" err="1"/>
              <a:t>Gwern</a:t>
            </a:r>
            <a:r>
              <a:rPr lang="en-US" altLang="zh-CN" i="1" dirty="0"/>
              <a:t> Branwen 2022</a:t>
            </a:r>
            <a:r>
              <a:rPr lang="en-US" altLang="zh-CN" i="1" dirty="0">
                <a:ea typeface="標楷體" pitchFamily="65" charset="-120"/>
                <a:cs typeface="Calibri" pitchFamily="34" charset="0"/>
              </a:rPr>
              <a:t> blogs</a:t>
            </a:r>
            <a:endParaRPr lang="zh-CN" altLang="en-US" i="1" dirty="0">
              <a:ea typeface="標楷體" pitchFamily="65" charset="-120"/>
              <a:cs typeface="Calibri" pitchFamily="34" charset="0"/>
            </a:endParaRPr>
          </a:p>
        </p:txBody>
      </p:sp>
    </p:spTree>
    <p:extLst>
      <p:ext uri="{BB962C8B-B14F-4D97-AF65-F5344CB8AC3E}">
        <p14:creationId xmlns:p14="http://schemas.microsoft.com/office/powerpoint/2010/main" val="388334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One way to think about compute is as a factory. We send instructions to our factory (overhead), send it materials (memory-bandwidth), all to keep our factory running efficiently (compute).</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11</a:t>
            </a:fld>
            <a:endParaRPr lang="zh-TW" altLang="en-US"/>
          </a:p>
        </p:txBody>
      </p:sp>
      <p:pic>
        <p:nvPicPr>
          <p:cNvPr id="2056" name="Picture 8">
            <a:extLst>
              <a:ext uri="{FF2B5EF4-FFF2-40B4-BE49-F238E27FC236}">
                <a16:creationId xmlns:a16="http://schemas.microsoft.com/office/drawing/2014/main" id="{1E4D26B5-DF5B-1B3F-B1E4-0DB9CC1091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86" y="2356760"/>
            <a:ext cx="4106862" cy="314233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AF77B730-C239-C775-D959-C30E830A6B41}"/>
              </a:ext>
            </a:extLst>
          </p:cNvPr>
          <p:cNvSpPr txBox="1"/>
          <p:nvPr/>
        </p:nvSpPr>
        <p:spPr>
          <a:xfrm>
            <a:off x="70618" y="5777647"/>
            <a:ext cx="9467081" cy="369332"/>
          </a:xfrm>
          <a:prstGeom prst="rect">
            <a:avLst/>
          </a:prstGeom>
          <a:noFill/>
        </p:spPr>
        <p:txBody>
          <a:bodyPr wrap="square">
            <a:spAutoFit/>
          </a:bodyPr>
          <a:lstStyle/>
          <a:p>
            <a:r>
              <a:rPr lang="en-US" altLang="zh-CN" b="1" i="1" dirty="0">
                <a:solidFill>
                  <a:srgbClr val="000000"/>
                </a:solidFill>
                <a:effectLst/>
                <a:highlight>
                  <a:srgbClr val="FFFFFF"/>
                </a:highlight>
                <a:latin typeface="Helvetica Neue"/>
              </a:rPr>
              <a:t>Making Deep Learning Go </a:t>
            </a:r>
            <a:r>
              <a:rPr lang="en-US" altLang="zh-CN" b="1" i="1" dirty="0" err="1">
                <a:solidFill>
                  <a:srgbClr val="000000"/>
                </a:solidFill>
                <a:effectLst/>
                <a:highlight>
                  <a:srgbClr val="FFFFFF"/>
                </a:highlight>
                <a:latin typeface="Helvetica Neue"/>
              </a:rPr>
              <a:t>Brrrr</a:t>
            </a:r>
            <a:r>
              <a:rPr lang="en-US" altLang="zh-CN" b="1" i="1" dirty="0">
                <a:solidFill>
                  <a:srgbClr val="000000"/>
                </a:solidFill>
                <a:effectLst/>
                <a:highlight>
                  <a:srgbClr val="FFFFFF"/>
                </a:highlight>
                <a:latin typeface="Helvetica Neue"/>
              </a:rPr>
              <a:t> From First Principles,</a:t>
            </a:r>
            <a:r>
              <a:rPr lang="zh-CN" altLang="en-US" b="1" i="1" dirty="0">
                <a:solidFill>
                  <a:srgbClr val="000000"/>
                </a:solidFill>
                <a:effectLst/>
                <a:highlight>
                  <a:srgbClr val="FFFFFF"/>
                </a:highlight>
                <a:latin typeface="Helvetica Neue"/>
              </a:rPr>
              <a:t> </a:t>
            </a:r>
            <a:r>
              <a:rPr lang="en-US" altLang="zh-CN" b="1" i="1" dirty="0">
                <a:solidFill>
                  <a:srgbClr val="000000"/>
                </a:solidFill>
                <a:effectLst/>
                <a:highlight>
                  <a:srgbClr val="FFFFFF"/>
                </a:highlight>
                <a:latin typeface="Helvetica Neue"/>
              </a:rPr>
              <a:t>Horace He </a:t>
            </a:r>
          </a:p>
        </p:txBody>
      </p:sp>
    </p:spTree>
    <p:extLst>
      <p:ext uri="{BB962C8B-B14F-4D97-AF65-F5344CB8AC3E}">
        <p14:creationId xmlns:p14="http://schemas.microsoft.com/office/powerpoint/2010/main" val="197621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1E4D26B5-DF5B-1B3F-B1E4-0DB9CC1091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86" y="2720449"/>
            <a:ext cx="4106862" cy="31423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D7EA2D5-2751-5D46-72A5-8CC91251B7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5898" y="2798713"/>
            <a:ext cx="4858742" cy="28701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So, if our factory increases efficiency faster than the rate at which we can supply it materials, it becomes harder for our factory to achieve its peak efficiency.</a:t>
            </a:r>
          </a:p>
          <a:p>
            <a:r>
              <a:rPr lang="en-US" altLang="zh-CN" sz="2400" dirty="0">
                <a:latin typeface="Times New Roman" panose="02020603050405020304" pitchFamily="18" charset="0"/>
                <a:cs typeface="Times New Roman" panose="02020603050405020304" pitchFamily="18" charset="0"/>
              </a:rPr>
              <a:t>Even though our factory's size (FLOPS) doubled - if our bandwidth can't keep up then our performance isn't also going to double</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12</a:t>
            </a:fld>
            <a:endParaRPr lang="zh-TW" altLang="en-US"/>
          </a:p>
        </p:txBody>
      </p:sp>
      <p:sp>
        <p:nvSpPr>
          <p:cNvPr id="6" name="文本框 5">
            <a:extLst>
              <a:ext uri="{FF2B5EF4-FFF2-40B4-BE49-F238E27FC236}">
                <a16:creationId xmlns:a16="http://schemas.microsoft.com/office/drawing/2014/main" id="{994693C4-FB76-C3B4-1925-71B7DF2B0710}"/>
              </a:ext>
            </a:extLst>
          </p:cNvPr>
          <p:cNvSpPr txBox="1"/>
          <p:nvPr/>
        </p:nvSpPr>
        <p:spPr>
          <a:xfrm>
            <a:off x="70618" y="5777647"/>
            <a:ext cx="9467081" cy="369332"/>
          </a:xfrm>
          <a:prstGeom prst="rect">
            <a:avLst/>
          </a:prstGeom>
          <a:noFill/>
        </p:spPr>
        <p:txBody>
          <a:bodyPr wrap="square">
            <a:spAutoFit/>
          </a:bodyPr>
          <a:lstStyle/>
          <a:p>
            <a:r>
              <a:rPr lang="en-US" altLang="zh-CN" b="1" i="1" dirty="0">
                <a:solidFill>
                  <a:srgbClr val="000000"/>
                </a:solidFill>
                <a:effectLst/>
                <a:highlight>
                  <a:srgbClr val="FFFFFF"/>
                </a:highlight>
                <a:latin typeface="Helvetica Neue"/>
              </a:rPr>
              <a:t>Making Deep Learning Go </a:t>
            </a:r>
            <a:r>
              <a:rPr lang="en-US" altLang="zh-CN" b="1" i="1" dirty="0" err="1">
                <a:solidFill>
                  <a:srgbClr val="000000"/>
                </a:solidFill>
                <a:effectLst/>
                <a:highlight>
                  <a:srgbClr val="FFFFFF"/>
                </a:highlight>
                <a:latin typeface="Helvetica Neue"/>
              </a:rPr>
              <a:t>Brrrr</a:t>
            </a:r>
            <a:r>
              <a:rPr lang="en-US" altLang="zh-CN" b="1" i="1" dirty="0">
                <a:solidFill>
                  <a:srgbClr val="000000"/>
                </a:solidFill>
                <a:effectLst/>
                <a:highlight>
                  <a:srgbClr val="FFFFFF"/>
                </a:highlight>
                <a:latin typeface="Helvetica Neue"/>
              </a:rPr>
              <a:t> From First Principles,</a:t>
            </a:r>
            <a:r>
              <a:rPr lang="zh-CN" altLang="en-US" b="1" i="1" dirty="0">
                <a:solidFill>
                  <a:srgbClr val="000000"/>
                </a:solidFill>
                <a:effectLst/>
                <a:highlight>
                  <a:srgbClr val="FFFFFF"/>
                </a:highlight>
                <a:latin typeface="Helvetica Neue"/>
              </a:rPr>
              <a:t> </a:t>
            </a:r>
            <a:r>
              <a:rPr lang="en-US" altLang="zh-CN" b="1" i="1" dirty="0">
                <a:solidFill>
                  <a:srgbClr val="000000"/>
                </a:solidFill>
                <a:effectLst/>
                <a:highlight>
                  <a:srgbClr val="FFFFFF"/>
                </a:highlight>
                <a:latin typeface="Helvetica Neue"/>
              </a:rPr>
              <a:t>Horace He </a:t>
            </a:r>
          </a:p>
        </p:txBody>
      </p:sp>
    </p:spTree>
    <p:extLst>
      <p:ext uri="{BB962C8B-B14F-4D97-AF65-F5344CB8AC3E}">
        <p14:creationId xmlns:p14="http://schemas.microsoft.com/office/powerpoint/2010/main" val="368670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5706029" cy="4643794"/>
          </a:xfrm>
        </p:spPr>
        <p:txBody>
          <a:bodyPr>
            <a:noAutofit/>
          </a:bodyPr>
          <a:lstStyle/>
          <a:p>
            <a:r>
              <a:rPr lang="en-US" altLang="zh-CN" sz="2200" dirty="0">
                <a:latin typeface="Times New Roman" panose="02020603050405020304" pitchFamily="18" charset="0"/>
                <a:cs typeface="Times New Roman" panose="02020603050405020304" pitchFamily="18" charset="0"/>
              </a:rPr>
              <a:t>This growing difficulty in utilizing our compute also makes understanding our bottlenecks even more important.</a:t>
            </a:r>
          </a:p>
          <a:p>
            <a:r>
              <a:rPr lang="en-US" altLang="zh-CN" sz="2200" dirty="0">
                <a:latin typeface="Times New Roman" panose="02020603050405020304" pitchFamily="18" charset="0"/>
                <a:cs typeface="Times New Roman" panose="02020603050405020304" pitchFamily="18" charset="0"/>
              </a:rPr>
              <a:t>One more addendum about FLOPS. Modern machine learning accelerators all have hardware specialized for </a:t>
            </a:r>
            <a:r>
              <a:rPr lang="en-US" altLang="zh-CN" sz="2200" b="1" dirty="0">
                <a:latin typeface="Times New Roman" panose="02020603050405020304" pitchFamily="18" charset="0"/>
                <a:cs typeface="Times New Roman" panose="02020603050405020304" pitchFamily="18" charset="0"/>
              </a:rPr>
              <a:t>matrix-multiplication</a:t>
            </a:r>
            <a:r>
              <a:rPr lang="en-US" altLang="zh-CN" sz="2200" dirty="0">
                <a:latin typeface="Times New Roman" panose="02020603050405020304" pitchFamily="18" charset="0"/>
                <a:cs typeface="Times New Roman" panose="02020603050405020304" pitchFamily="18" charset="0"/>
              </a:rPr>
              <a:t>, such as Nvidia's "Tensor Cores". So, if you aren't doing matrix multiplication, you'll only be able to achieve 19.5 teraflops instead of the stated 312. Note that this isn't unique to GPUs - in fact, TPUs are even less general than GPUs.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13</a:t>
            </a:fld>
            <a:endParaRPr lang="zh-TW" altLang="en-US"/>
          </a:p>
        </p:txBody>
      </p:sp>
      <p:pic>
        <p:nvPicPr>
          <p:cNvPr id="6" name="图片 5">
            <a:extLst>
              <a:ext uri="{FF2B5EF4-FFF2-40B4-BE49-F238E27FC236}">
                <a16:creationId xmlns:a16="http://schemas.microsoft.com/office/drawing/2014/main" id="{79CF2E67-DBA7-1EE9-5705-E1FE04B748FD}"/>
              </a:ext>
            </a:extLst>
          </p:cNvPr>
          <p:cNvPicPr>
            <a:picLocks noChangeAspect="1"/>
          </p:cNvPicPr>
          <p:nvPr/>
        </p:nvPicPr>
        <p:blipFill>
          <a:blip r:embed="rId3"/>
          <a:stretch>
            <a:fillRect/>
          </a:stretch>
        </p:blipFill>
        <p:spPr>
          <a:xfrm>
            <a:off x="5957217" y="1270000"/>
            <a:ext cx="5865566" cy="3984625"/>
          </a:xfrm>
          <a:prstGeom prst="rect">
            <a:avLst/>
          </a:prstGeom>
        </p:spPr>
      </p:pic>
    </p:spTree>
    <p:extLst>
      <p:ext uri="{BB962C8B-B14F-4D97-AF65-F5344CB8AC3E}">
        <p14:creationId xmlns:p14="http://schemas.microsoft.com/office/powerpoint/2010/main" val="139749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1800" dirty="0">
                <a:latin typeface="Times New Roman" panose="02020603050405020304" pitchFamily="18" charset="0"/>
                <a:cs typeface="Times New Roman" panose="02020603050405020304" pitchFamily="18" charset="0"/>
              </a:rPr>
              <a:t>Altogether, the non-</a:t>
            </a:r>
            <a:r>
              <a:rPr lang="en-US" altLang="zh-CN" sz="1800" dirty="0" err="1">
                <a:latin typeface="Times New Roman" panose="02020603050405020304" pitchFamily="18" charset="0"/>
                <a:cs typeface="Times New Roman" panose="02020603050405020304" pitchFamily="18" charset="0"/>
              </a:rPr>
              <a:t>matmul</a:t>
            </a:r>
            <a:r>
              <a:rPr lang="en-US" altLang="zh-CN" sz="1800" dirty="0">
                <a:latin typeface="Times New Roman" panose="02020603050405020304" pitchFamily="18" charset="0"/>
                <a:cs typeface="Times New Roman" panose="02020603050405020304" pitchFamily="18" charset="0"/>
              </a:rPr>
              <a:t> ops only make up 0.2% of our FLOPS.</a:t>
            </a:r>
          </a:p>
          <a:p>
            <a:r>
              <a:rPr lang="en-US" altLang="zh-CN" sz="1800" dirty="0">
                <a:latin typeface="Times New Roman" panose="02020603050405020304" pitchFamily="18" charset="0"/>
                <a:cs typeface="Times New Roman" panose="02020603050405020304" pitchFamily="18" charset="0"/>
              </a:rPr>
              <a:t>But, in this case, the normalization and pointwise ops actually achieve 250x less FLOPS and 700x less FLOPS than our </a:t>
            </a:r>
            <a:r>
              <a:rPr lang="en-US" altLang="zh-CN" sz="1800" dirty="0" err="1">
                <a:latin typeface="Times New Roman" panose="02020603050405020304" pitchFamily="18" charset="0"/>
                <a:cs typeface="Times New Roman" panose="02020603050405020304" pitchFamily="18" charset="0"/>
              </a:rPr>
              <a:t>matmuls</a:t>
            </a:r>
            <a:r>
              <a:rPr lang="en-US" altLang="zh-CN" sz="1800" dirty="0">
                <a:latin typeface="Times New Roman" panose="02020603050405020304" pitchFamily="18" charset="0"/>
                <a:cs typeface="Times New Roman" panose="02020603050405020304" pitchFamily="18" charset="0"/>
              </a:rPr>
              <a:t> respectively.</a:t>
            </a:r>
            <a:endParaRPr lang="en-US" altLang="zh-CN" sz="1800" b="1" dirty="0">
              <a:solidFill>
                <a:srgbClr val="FF0000"/>
              </a:solidFill>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14</a:t>
            </a:fld>
            <a:endParaRPr lang="zh-TW" altLang="en-US"/>
          </a:p>
        </p:txBody>
      </p:sp>
      <p:pic>
        <p:nvPicPr>
          <p:cNvPr id="6" name="图片 5">
            <a:extLst>
              <a:ext uri="{FF2B5EF4-FFF2-40B4-BE49-F238E27FC236}">
                <a16:creationId xmlns:a16="http://schemas.microsoft.com/office/drawing/2014/main" id="{1F44A89B-FF2B-FB6E-41B4-05649A336A65}"/>
              </a:ext>
            </a:extLst>
          </p:cNvPr>
          <p:cNvPicPr>
            <a:picLocks noChangeAspect="1"/>
          </p:cNvPicPr>
          <p:nvPr/>
        </p:nvPicPr>
        <p:blipFill>
          <a:blip r:embed="rId3"/>
          <a:stretch>
            <a:fillRect/>
          </a:stretch>
        </p:blipFill>
        <p:spPr>
          <a:xfrm>
            <a:off x="2389917" y="2973479"/>
            <a:ext cx="6325166" cy="2241550"/>
          </a:xfrm>
          <a:prstGeom prst="rect">
            <a:avLst/>
          </a:prstGeom>
        </p:spPr>
      </p:pic>
      <p:sp>
        <p:nvSpPr>
          <p:cNvPr id="4" name="文本框 3">
            <a:extLst>
              <a:ext uri="{FF2B5EF4-FFF2-40B4-BE49-F238E27FC236}">
                <a16:creationId xmlns:a16="http://schemas.microsoft.com/office/drawing/2014/main" id="{41A6DCC3-9428-1FB5-8EA6-BEA14BA4B0B5}"/>
              </a:ext>
            </a:extLst>
          </p:cNvPr>
          <p:cNvSpPr txBox="1"/>
          <p:nvPr/>
        </p:nvSpPr>
        <p:spPr>
          <a:xfrm>
            <a:off x="57150" y="5777647"/>
            <a:ext cx="10990701" cy="369332"/>
          </a:xfrm>
          <a:prstGeom prst="rect">
            <a:avLst/>
          </a:prstGeom>
          <a:noFill/>
        </p:spPr>
        <p:txBody>
          <a:bodyPr wrap="none" rtlCol="0" anchor="ctr" anchorCtr="1">
            <a:spAutoFit/>
          </a:bodyPr>
          <a:lstStyle/>
          <a:p>
            <a:r>
              <a:rPr lang="en-US" altLang="zh-CN" b="1" i="1" dirty="0">
                <a:ea typeface="標楷體" pitchFamily="65" charset="-120"/>
                <a:cs typeface="Calibri" pitchFamily="34" charset="0"/>
              </a:rPr>
              <a:t>Data Movement Is All You Need: A Case Study on Optimizing Transformers, 2020, </a:t>
            </a:r>
            <a:r>
              <a:rPr lang="en-US" altLang="zh-CN" b="0" i="1" u="none" strike="noStrike" dirty="0">
                <a:effectLst/>
                <a:highlight>
                  <a:srgbClr val="FFFFFF"/>
                </a:highlight>
                <a:latin typeface="Lucida Grande"/>
              </a:rPr>
              <a:t>Andrei Ivanov et al.</a:t>
            </a:r>
            <a:endParaRPr lang="zh-CN" altLang="en-US" b="1" i="1" dirty="0">
              <a:ea typeface="標楷體" pitchFamily="65" charset="-120"/>
              <a:cs typeface="Calibri" pitchFamily="34" charset="0"/>
            </a:endParaRPr>
          </a:p>
        </p:txBody>
      </p:sp>
    </p:spTree>
    <p:extLst>
      <p:ext uri="{BB962C8B-B14F-4D97-AF65-F5344CB8AC3E}">
        <p14:creationId xmlns:p14="http://schemas.microsoft.com/office/powerpoint/2010/main" val="284624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1800" dirty="0">
                <a:latin typeface="Times New Roman" panose="02020603050405020304" pitchFamily="18" charset="0"/>
                <a:cs typeface="Times New Roman" panose="02020603050405020304" pitchFamily="18" charset="0"/>
              </a:rPr>
              <a:t>Altogether, the non-</a:t>
            </a:r>
            <a:r>
              <a:rPr lang="en-US" altLang="zh-CN" sz="1800" dirty="0" err="1">
                <a:latin typeface="Times New Roman" panose="02020603050405020304" pitchFamily="18" charset="0"/>
                <a:cs typeface="Times New Roman" panose="02020603050405020304" pitchFamily="18" charset="0"/>
              </a:rPr>
              <a:t>matmul</a:t>
            </a:r>
            <a:r>
              <a:rPr lang="en-US" altLang="zh-CN" sz="1800" dirty="0">
                <a:latin typeface="Times New Roman" panose="02020603050405020304" pitchFamily="18" charset="0"/>
                <a:cs typeface="Times New Roman" panose="02020603050405020304" pitchFamily="18" charset="0"/>
              </a:rPr>
              <a:t> ops only make up 0.2% of our FLOPS.</a:t>
            </a:r>
          </a:p>
          <a:p>
            <a:r>
              <a:rPr lang="en-US" altLang="zh-CN" sz="1800" dirty="0">
                <a:latin typeface="Times New Roman" panose="02020603050405020304" pitchFamily="18" charset="0"/>
                <a:cs typeface="Times New Roman" panose="02020603050405020304" pitchFamily="18" charset="0"/>
              </a:rPr>
              <a:t>But, in this case, the normalization and pointwise ops actually achieve 250x less FLOPS and 700x less FLOPS than our </a:t>
            </a:r>
            <a:r>
              <a:rPr lang="en-US" altLang="zh-CN" sz="1800" dirty="0" err="1">
                <a:latin typeface="Times New Roman" panose="02020603050405020304" pitchFamily="18" charset="0"/>
                <a:cs typeface="Times New Roman" panose="02020603050405020304" pitchFamily="18" charset="0"/>
              </a:rPr>
              <a:t>matmuls</a:t>
            </a:r>
            <a:r>
              <a:rPr lang="en-US" altLang="zh-CN" sz="1800" dirty="0">
                <a:latin typeface="Times New Roman" panose="02020603050405020304" pitchFamily="18" charset="0"/>
                <a:cs typeface="Times New Roman" panose="02020603050405020304" pitchFamily="18" charset="0"/>
              </a:rPr>
              <a:t> respectively.</a:t>
            </a:r>
          </a:p>
          <a:p>
            <a:r>
              <a:rPr lang="en-US" altLang="zh-CN" sz="1800" b="1" dirty="0">
                <a:solidFill>
                  <a:srgbClr val="FF0000"/>
                </a:solidFill>
                <a:latin typeface="Times New Roman" panose="02020603050405020304" pitchFamily="18" charset="0"/>
                <a:cs typeface="Times New Roman" panose="02020603050405020304" pitchFamily="18" charset="0"/>
              </a:rPr>
              <a:t>So why do non-</a:t>
            </a:r>
            <a:r>
              <a:rPr lang="en-US" altLang="zh-CN" sz="1800" b="1" dirty="0" err="1">
                <a:solidFill>
                  <a:srgbClr val="FF0000"/>
                </a:solidFill>
                <a:latin typeface="Times New Roman" panose="02020603050405020304" pitchFamily="18" charset="0"/>
                <a:cs typeface="Times New Roman" panose="02020603050405020304" pitchFamily="18" charset="0"/>
              </a:rPr>
              <a:t>matmul</a:t>
            </a:r>
            <a:r>
              <a:rPr lang="en-US" altLang="zh-CN" sz="1800" b="1" dirty="0">
                <a:solidFill>
                  <a:srgbClr val="FF0000"/>
                </a:solidFill>
                <a:latin typeface="Times New Roman" panose="02020603050405020304" pitchFamily="18" charset="0"/>
                <a:cs typeface="Times New Roman" panose="02020603050405020304" pitchFamily="18" charset="0"/>
              </a:rPr>
              <a:t> ops take so much more </a:t>
            </a:r>
            <a:r>
              <a:rPr lang="en-US" altLang="zh-CN" sz="1800" b="1" dirty="0" err="1">
                <a:solidFill>
                  <a:srgbClr val="FF0000"/>
                </a:solidFill>
                <a:latin typeface="Times New Roman" panose="02020603050405020304" pitchFamily="18" charset="0"/>
                <a:cs typeface="Times New Roman" panose="02020603050405020304" pitchFamily="18" charset="0"/>
              </a:rPr>
              <a:t>stime</a:t>
            </a:r>
            <a:r>
              <a:rPr lang="en-US" altLang="zh-CN" sz="1800" b="1" dirty="0">
                <a:solidFill>
                  <a:srgbClr val="FF0000"/>
                </a:solidFill>
                <a:latin typeface="Times New Roman" panose="02020603050405020304" pitchFamily="18" charset="0"/>
                <a:cs typeface="Times New Roman" panose="02020603050405020304" pitchFamily="18" charset="0"/>
              </a:rPr>
              <a:t> than they should?</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15</a:t>
            </a:fld>
            <a:endParaRPr lang="zh-TW" altLang="en-US"/>
          </a:p>
        </p:txBody>
      </p:sp>
      <p:pic>
        <p:nvPicPr>
          <p:cNvPr id="6" name="图片 5">
            <a:extLst>
              <a:ext uri="{FF2B5EF4-FFF2-40B4-BE49-F238E27FC236}">
                <a16:creationId xmlns:a16="http://schemas.microsoft.com/office/drawing/2014/main" id="{1F44A89B-FF2B-FB6E-41B4-05649A336A65}"/>
              </a:ext>
            </a:extLst>
          </p:cNvPr>
          <p:cNvPicPr>
            <a:picLocks noChangeAspect="1"/>
          </p:cNvPicPr>
          <p:nvPr/>
        </p:nvPicPr>
        <p:blipFill>
          <a:blip r:embed="rId3"/>
          <a:stretch>
            <a:fillRect/>
          </a:stretch>
        </p:blipFill>
        <p:spPr>
          <a:xfrm>
            <a:off x="2389917" y="2973479"/>
            <a:ext cx="6325166" cy="2241550"/>
          </a:xfrm>
          <a:prstGeom prst="rect">
            <a:avLst/>
          </a:prstGeom>
        </p:spPr>
      </p:pic>
      <p:sp>
        <p:nvSpPr>
          <p:cNvPr id="4" name="文本框 3">
            <a:extLst>
              <a:ext uri="{FF2B5EF4-FFF2-40B4-BE49-F238E27FC236}">
                <a16:creationId xmlns:a16="http://schemas.microsoft.com/office/drawing/2014/main" id="{41A6DCC3-9428-1FB5-8EA6-BEA14BA4B0B5}"/>
              </a:ext>
            </a:extLst>
          </p:cNvPr>
          <p:cNvSpPr txBox="1"/>
          <p:nvPr/>
        </p:nvSpPr>
        <p:spPr>
          <a:xfrm>
            <a:off x="57150" y="5777647"/>
            <a:ext cx="10990701" cy="369332"/>
          </a:xfrm>
          <a:prstGeom prst="rect">
            <a:avLst/>
          </a:prstGeom>
          <a:noFill/>
        </p:spPr>
        <p:txBody>
          <a:bodyPr wrap="none" rtlCol="0" anchor="ctr" anchorCtr="1">
            <a:spAutoFit/>
          </a:bodyPr>
          <a:lstStyle/>
          <a:p>
            <a:r>
              <a:rPr lang="en-US" altLang="zh-CN" b="1" i="1" dirty="0">
                <a:ea typeface="標楷體" pitchFamily="65" charset="-120"/>
                <a:cs typeface="Calibri" pitchFamily="34" charset="0"/>
              </a:rPr>
              <a:t>Data Movement Is All You Need: A Case Study on Optimizing Transformers, 2020, </a:t>
            </a:r>
            <a:r>
              <a:rPr lang="en-US" altLang="zh-CN" b="0" i="1" u="none" strike="noStrike" dirty="0">
                <a:effectLst/>
                <a:highlight>
                  <a:srgbClr val="FFFFFF"/>
                </a:highlight>
                <a:latin typeface="Lucida Grande"/>
              </a:rPr>
              <a:t>Andrei Ivanov et al.</a:t>
            </a:r>
            <a:endParaRPr lang="zh-CN" altLang="en-US" b="1" i="1" dirty="0">
              <a:ea typeface="標楷體" pitchFamily="65" charset="-120"/>
              <a:cs typeface="Calibri" pitchFamily="34" charset="0"/>
            </a:endParaRPr>
          </a:p>
        </p:txBody>
      </p:sp>
    </p:spTree>
    <p:extLst>
      <p:ext uri="{BB962C8B-B14F-4D97-AF65-F5344CB8AC3E}">
        <p14:creationId xmlns:p14="http://schemas.microsoft.com/office/powerpoint/2010/main" val="239907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Memory Bandwidth Efficiency</a:t>
            </a:r>
            <a:endParaRPr lang="zh-TW" altLang="en-US" dirty="0"/>
          </a:p>
        </p:txBody>
      </p:sp>
      <p:sp>
        <p:nvSpPr>
          <p:cNvPr id="3" name="內容版面配置區 2"/>
          <p:cNvSpPr>
            <a:spLocks noGrp="1"/>
          </p:cNvSpPr>
          <p:nvPr>
            <p:ph idx="1"/>
          </p:nvPr>
        </p:nvSpPr>
        <p:spPr>
          <a:xfrm>
            <a:off x="180421" y="1125537"/>
            <a:ext cx="6131479" cy="4643794"/>
          </a:xfrm>
        </p:spPr>
        <p:txBody>
          <a:bodyPr>
            <a:noAutofit/>
          </a:bodyPr>
          <a:lstStyle/>
          <a:p>
            <a:r>
              <a:rPr lang="en-US" altLang="zh-CN" sz="2000" b="1" dirty="0">
                <a:latin typeface="Times New Roman" panose="02020603050405020304" pitchFamily="18" charset="0"/>
                <a:cs typeface="Times New Roman" panose="02020603050405020304" pitchFamily="18" charset="0"/>
              </a:rPr>
              <a:t>The problem is with memory bandwidth.</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16</a:t>
            </a:fld>
            <a:endParaRPr lang="zh-TW" altLang="en-US"/>
          </a:p>
        </p:txBody>
      </p:sp>
      <p:pic>
        <p:nvPicPr>
          <p:cNvPr id="4098" name="Picture 2">
            <a:extLst>
              <a:ext uri="{FF2B5EF4-FFF2-40B4-BE49-F238E27FC236}">
                <a16:creationId xmlns:a16="http://schemas.microsoft.com/office/drawing/2014/main" id="{612B62A7-B308-55EB-0ACB-DF1A47CC57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1" y="1921615"/>
            <a:ext cx="3968750" cy="301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0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Memory Bandwidth Efficiency</a:t>
            </a:r>
            <a:endParaRPr lang="zh-TW" altLang="en-US" dirty="0"/>
          </a:p>
        </p:txBody>
      </p:sp>
      <p:sp>
        <p:nvSpPr>
          <p:cNvPr id="3" name="內容版面配置區 2"/>
          <p:cNvSpPr>
            <a:spLocks noGrp="1"/>
          </p:cNvSpPr>
          <p:nvPr>
            <p:ph idx="1"/>
          </p:nvPr>
        </p:nvSpPr>
        <p:spPr>
          <a:xfrm>
            <a:off x="180421" y="1125537"/>
            <a:ext cx="6131479" cy="4643794"/>
          </a:xfrm>
        </p:spPr>
        <p:txBody>
          <a:bodyPr>
            <a:noAutofit/>
          </a:bodyPr>
          <a:lstStyle/>
          <a:p>
            <a:r>
              <a:rPr lang="en-US" altLang="zh-CN" sz="2000" b="1" dirty="0">
                <a:latin typeface="Times New Roman" panose="02020603050405020304" pitchFamily="18" charset="0"/>
                <a:cs typeface="Times New Roman" panose="02020603050405020304" pitchFamily="18" charset="0"/>
              </a:rPr>
              <a:t>The problem is with memory bandwidth.</a:t>
            </a:r>
          </a:p>
          <a:p>
            <a:r>
              <a:rPr lang="en-US" altLang="zh-CN" sz="2000" dirty="0">
                <a:latin typeface="Times New Roman" panose="02020603050405020304" pitchFamily="18" charset="0"/>
                <a:cs typeface="Times New Roman" panose="02020603050405020304" pitchFamily="18" charset="0"/>
              </a:rPr>
              <a:t>Although our factory is where we do the actual work, it's not suitable as a bulk storage unit. A large part of this is that since we're doing actual work here, all the storage is optimized for being fast to actually use </a:t>
            </a:r>
            <a:r>
              <a:rPr lang="en-US" altLang="zh-CN" sz="2000" b="1" dirty="0">
                <a:latin typeface="Times New Roman" panose="02020603050405020304" pitchFamily="18" charset="0"/>
                <a:cs typeface="Times New Roman" panose="02020603050405020304" pitchFamily="18" charset="0"/>
              </a:rPr>
              <a:t>(SRAM), </a:t>
            </a:r>
            <a:r>
              <a:rPr lang="en-US" altLang="zh-CN" sz="2000" dirty="0">
                <a:latin typeface="Times New Roman" panose="02020603050405020304" pitchFamily="18" charset="0"/>
                <a:cs typeface="Times New Roman" panose="02020603050405020304" pitchFamily="18" charset="0"/>
              </a:rPr>
              <a:t>instead of having a lot of it.</a:t>
            </a:r>
          </a:p>
          <a:p>
            <a:r>
              <a:rPr lang="en-US" altLang="zh-CN" sz="2000" dirty="0">
                <a:latin typeface="Times New Roman" panose="02020603050405020304" pitchFamily="18" charset="0"/>
                <a:cs typeface="Times New Roman" panose="02020603050405020304" pitchFamily="18" charset="0"/>
              </a:rPr>
              <a:t>So, where do we store the actual results and materials? The typical approach is to have a warehouse, probably somewhere where land is cheap and we have a lot of space </a:t>
            </a:r>
            <a:r>
              <a:rPr lang="en-US" altLang="zh-CN" sz="2000" b="1" dirty="0">
                <a:latin typeface="Times New Roman" panose="02020603050405020304" pitchFamily="18" charset="0"/>
                <a:cs typeface="Times New Roman" panose="02020603050405020304" pitchFamily="18" charset="0"/>
              </a:rPr>
              <a:t>(DRAM). </a:t>
            </a:r>
            <a:r>
              <a:rPr lang="en-US" altLang="zh-CN" sz="2000" dirty="0">
                <a:latin typeface="Times New Roman" panose="02020603050405020304" pitchFamily="18" charset="0"/>
                <a:cs typeface="Times New Roman" panose="02020603050405020304" pitchFamily="18" charset="0"/>
              </a:rPr>
              <a:t>Then, we can ship supplies to and from our factories (memory bandwidth).</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17</a:t>
            </a:fld>
            <a:endParaRPr lang="zh-TW" altLang="en-US"/>
          </a:p>
        </p:txBody>
      </p:sp>
      <p:pic>
        <p:nvPicPr>
          <p:cNvPr id="4" name="Picture 2">
            <a:extLst>
              <a:ext uri="{FF2B5EF4-FFF2-40B4-BE49-F238E27FC236}">
                <a16:creationId xmlns:a16="http://schemas.microsoft.com/office/drawing/2014/main" id="{41AAD1BB-44A8-8E1F-72E4-3DC686EC1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1" y="1921615"/>
            <a:ext cx="3968750" cy="301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7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Memory Bandwidth Efficiency</a:t>
            </a:r>
            <a:endParaRPr lang="zh-TW" altLang="en-US" dirty="0"/>
          </a:p>
        </p:txBody>
      </p:sp>
      <p:sp>
        <p:nvSpPr>
          <p:cNvPr id="3" name="內容版面配置區 2"/>
          <p:cNvSpPr>
            <a:spLocks noGrp="1"/>
          </p:cNvSpPr>
          <p:nvPr>
            <p:ph idx="1"/>
          </p:nvPr>
        </p:nvSpPr>
        <p:spPr>
          <a:xfrm>
            <a:off x="180422" y="1125537"/>
            <a:ext cx="6572804" cy="4643794"/>
          </a:xfrm>
        </p:spPr>
        <p:txBody>
          <a:bodyPr>
            <a:noAutofit/>
          </a:bodyPr>
          <a:lstStyle/>
          <a:p>
            <a:r>
              <a:rPr lang="en-US" altLang="zh-CN" sz="2200" dirty="0">
                <a:latin typeface="Times New Roman" panose="02020603050405020304" pitchFamily="18" charset="0"/>
                <a:cs typeface="Times New Roman" panose="02020603050405020304" pitchFamily="18" charset="0"/>
              </a:rPr>
              <a:t>Imagine what happens when we perform an </a:t>
            </a:r>
            <a:r>
              <a:rPr lang="en-US" altLang="zh-CN" sz="2200" b="1" dirty="0">
                <a:latin typeface="Times New Roman" panose="02020603050405020304" pitchFamily="18" charset="0"/>
                <a:cs typeface="Times New Roman" panose="02020603050405020304" pitchFamily="18" charset="0"/>
              </a:rPr>
              <a:t>unary operation </a:t>
            </a:r>
            <a:r>
              <a:rPr lang="en-US" altLang="zh-CN" sz="2200" dirty="0">
                <a:latin typeface="Times New Roman" panose="02020603050405020304" pitchFamily="18" charset="0"/>
                <a:cs typeface="Times New Roman" panose="02020603050405020304" pitchFamily="18" charset="0"/>
              </a:rPr>
              <a:t>like </a:t>
            </a:r>
            <a:r>
              <a:rPr lang="en-US" altLang="zh-CN" sz="2200" i="1" dirty="0" err="1">
                <a:highlight>
                  <a:srgbClr val="C0C0C0"/>
                </a:highlight>
                <a:latin typeface="Times New Roman" panose="02020603050405020304" pitchFamily="18" charset="0"/>
                <a:cs typeface="Times New Roman" panose="02020603050405020304" pitchFamily="18" charset="0"/>
              </a:rPr>
              <a:t>torch.cos</a:t>
            </a:r>
            <a:r>
              <a:rPr lang="en-US" altLang="zh-CN" sz="2200" dirty="0">
                <a:latin typeface="Times New Roman" panose="02020603050405020304" pitchFamily="18" charset="0"/>
                <a:cs typeface="Times New Roman" panose="02020603050405020304" pitchFamily="18" charset="0"/>
              </a:rPr>
              <a:t>. We need to ship our data from our storage to the warehouse, then perform a tiny bit of computation for each piece of data, and then ship that storage back. Shipping things around is quite expensive. </a:t>
            </a:r>
          </a:p>
          <a:p>
            <a:r>
              <a:rPr lang="en-US" altLang="zh-CN" sz="2200" dirty="0">
                <a:solidFill>
                  <a:srgbClr val="C00000"/>
                </a:solidFill>
                <a:latin typeface="Times New Roman" panose="02020603050405020304" pitchFamily="18" charset="0"/>
                <a:cs typeface="Times New Roman" panose="02020603050405020304" pitchFamily="18" charset="0"/>
              </a:rPr>
              <a:t>As a result, </a:t>
            </a:r>
            <a:r>
              <a:rPr lang="en-US" altLang="zh-CN" sz="2200" b="1" dirty="0">
                <a:solidFill>
                  <a:srgbClr val="C00000"/>
                </a:solidFill>
                <a:latin typeface="Times New Roman" panose="02020603050405020304" pitchFamily="18" charset="0"/>
                <a:cs typeface="Times New Roman" panose="02020603050405020304" pitchFamily="18" charset="0"/>
              </a:rPr>
              <a:t>nearly all of our time here is spent shipping data around, and not on the actual computation itself.</a:t>
            </a:r>
          </a:p>
          <a:p>
            <a:r>
              <a:rPr lang="en-US" altLang="zh-CN" sz="2200" dirty="0">
                <a:latin typeface="Times New Roman" panose="02020603050405020304" pitchFamily="18" charset="0"/>
                <a:cs typeface="Times New Roman" panose="02020603050405020304" pitchFamily="18" charset="0"/>
              </a:rPr>
              <a:t>Since we're spending all of our time on memory-bandwidth, such an operation is called a memory-bound operation, and it means that we're not spending a lot of time on compute.</a:t>
            </a:r>
          </a:p>
          <a:p>
            <a:endParaRPr lang="en-US" altLang="zh-CN" sz="22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18</a:t>
            </a:fld>
            <a:endParaRPr lang="zh-TW" altLang="en-US"/>
          </a:p>
        </p:txBody>
      </p:sp>
      <p:pic>
        <p:nvPicPr>
          <p:cNvPr id="5131" name="Picture 11">
            <a:extLst>
              <a:ext uri="{FF2B5EF4-FFF2-40B4-BE49-F238E27FC236}">
                <a16:creationId xmlns:a16="http://schemas.microsoft.com/office/drawing/2014/main" id="{13F8D4BA-BA8D-88BB-C124-78C41556E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025" y="1299806"/>
            <a:ext cx="4579297" cy="464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4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Memory Bandwidth Efficiency</a:t>
            </a:r>
            <a:endParaRPr lang="zh-TW" altLang="en-US" dirty="0"/>
          </a:p>
        </p:txBody>
      </p:sp>
      <p:sp>
        <p:nvSpPr>
          <p:cNvPr id="3" name="內容版面配置區 2"/>
          <p:cNvSpPr>
            <a:spLocks noGrp="1"/>
          </p:cNvSpPr>
          <p:nvPr>
            <p:ph idx="1"/>
          </p:nvPr>
        </p:nvSpPr>
        <p:spPr>
          <a:xfrm>
            <a:off x="180422" y="1125537"/>
            <a:ext cx="4626528" cy="4643794"/>
          </a:xfrm>
        </p:spPr>
        <p:txBody>
          <a:bodyPr>
            <a:noAutofit/>
          </a:bodyPr>
          <a:lstStyle/>
          <a:p>
            <a:r>
              <a:rPr lang="en-US" altLang="zh-CN" sz="2200" dirty="0">
                <a:latin typeface="Times New Roman" panose="02020603050405020304" pitchFamily="18" charset="0"/>
                <a:cs typeface="Times New Roman" panose="02020603050405020304" pitchFamily="18" charset="0"/>
              </a:rPr>
              <a:t>Instead of sending our triangle back to global memory just to read it back again.</a:t>
            </a:r>
          </a:p>
          <a:p>
            <a:r>
              <a:rPr lang="en-US" altLang="zh-CN" sz="2200" b="1" dirty="0">
                <a:latin typeface="Times New Roman" panose="02020603050405020304" pitchFamily="18" charset="0"/>
                <a:cs typeface="Times New Roman" panose="02020603050405020304" pitchFamily="18" charset="0"/>
              </a:rPr>
              <a:t>What if we instead just do all of our operations in one go?</a:t>
            </a:r>
          </a:p>
          <a:p>
            <a:endParaRPr lang="en-US" altLang="zh-CN" sz="22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19</a:t>
            </a:fld>
            <a:endParaRPr lang="zh-TW" altLang="en-US"/>
          </a:p>
        </p:txBody>
      </p:sp>
      <p:pic>
        <p:nvPicPr>
          <p:cNvPr id="5131" name="Picture 11">
            <a:extLst>
              <a:ext uri="{FF2B5EF4-FFF2-40B4-BE49-F238E27FC236}">
                <a16:creationId xmlns:a16="http://schemas.microsoft.com/office/drawing/2014/main" id="{13F8D4BA-BA8D-88BB-C124-78C41556E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681" y="1757361"/>
            <a:ext cx="3296842" cy="33432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7690A66-9387-C9EE-D38B-3EF796DAD4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149" y="1757362"/>
            <a:ext cx="3306901"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箭头: 右 3">
            <a:extLst>
              <a:ext uri="{FF2B5EF4-FFF2-40B4-BE49-F238E27FC236}">
                <a16:creationId xmlns:a16="http://schemas.microsoft.com/office/drawing/2014/main" id="{EB0BDCD6-4D04-C5B2-E0EE-47E74E3E4844}"/>
              </a:ext>
            </a:extLst>
          </p:cNvPr>
          <p:cNvSpPr/>
          <p:nvPr/>
        </p:nvSpPr>
        <p:spPr bwMode="auto">
          <a:xfrm>
            <a:off x="8211627" y="3243261"/>
            <a:ext cx="419102" cy="371475"/>
          </a:xfrm>
          <a:prstGeom prst="rightArrow">
            <a:avLst/>
          </a:prstGeom>
          <a:solidFill>
            <a:schemeClr val="accent6">
              <a:lumMod val="40000"/>
              <a:lumOff val="60000"/>
            </a:schemeClr>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95428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606573" y="1648618"/>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Background</a:t>
            </a:r>
          </a:p>
          <a:p>
            <a:pPr lvl="1"/>
            <a:r>
              <a:rPr lang="en-US" altLang="zh-CN" sz="1867" dirty="0">
                <a:latin typeface="Times New Roman" panose="02020603050405020304" pitchFamily="18" charset="0"/>
                <a:cs typeface="Times New Roman" panose="02020603050405020304" pitchFamily="18" charset="0"/>
              </a:rPr>
              <a:t>Long context learning</a:t>
            </a:r>
          </a:p>
          <a:p>
            <a:pPr lvl="1"/>
            <a:r>
              <a:rPr lang="en-US" altLang="zh-CN" sz="1867" dirty="0">
                <a:latin typeface="Times New Roman" panose="02020603050405020304" pitchFamily="18" charset="0"/>
                <a:cs typeface="Times New Roman" panose="02020603050405020304" pitchFamily="18" charset="0"/>
              </a:rPr>
              <a:t>Bottlenecks for LLM/LM Servings</a:t>
            </a:r>
          </a:p>
          <a:p>
            <a:r>
              <a:rPr lang="en-US" altLang="zh-CN" sz="2933" dirty="0">
                <a:latin typeface="Times New Roman" panose="02020603050405020304" pitchFamily="18" charset="0"/>
                <a:cs typeface="Times New Roman" panose="02020603050405020304" pitchFamily="18" charset="0"/>
              </a:rPr>
              <a:t>Problems</a:t>
            </a:r>
          </a:p>
          <a:p>
            <a:r>
              <a:rPr lang="en-US" altLang="zh-CN" sz="2933" dirty="0">
                <a:latin typeface="Times New Roman" panose="02020603050405020304" pitchFamily="18" charset="0"/>
                <a:cs typeface="Times New Roman" panose="02020603050405020304" pitchFamily="18" charset="0"/>
              </a:rPr>
              <a:t>Proposed Methods</a:t>
            </a:r>
          </a:p>
          <a:p>
            <a:r>
              <a:rPr lang="en-US" altLang="zh-CN" sz="2933" dirty="0">
                <a:latin typeface="Times New Roman" panose="02020603050405020304" pitchFamily="18" charset="0"/>
                <a:cs typeface="Times New Roman" panose="02020603050405020304" pitchFamily="18" charset="0"/>
              </a:rPr>
              <a:t>Results/Evaluation</a:t>
            </a:r>
          </a:p>
          <a:p>
            <a:r>
              <a:rPr lang="en-US" altLang="zh-CN" sz="2933" dirty="0">
                <a:latin typeface="Times New Roman" panose="02020603050405020304" pitchFamily="18" charset="0"/>
                <a:cs typeface="Times New Roman" panose="02020603050405020304" pitchFamily="18" charset="0"/>
              </a:rPr>
              <a:t>Conclusions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Memory Bandwidth Efficiency</a:t>
            </a:r>
            <a:endParaRPr lang="zh-TW" altLang="en-US" dirty="0"/>
          </a:p>
        </p:txBody>
      </p:sp>
      <p:sp>
        <p:nvSpPr>
          <p:cNvPr id="3" name="內容版面配置區 2"/>
          <p:cNvSpPr>
            <a:spLocks noGrp="1"/>
          </p:cNvSpPr>
          <p:nvPr>
            <p:ph idx="1"/>
          </p:nvPr>
        </p:nvSpPr>
        <p:spPr>
          <a:xfrm>
            <a:off x="180422" y="1125537"/>
            <a:ext cx="4626528" cy="4643794"/>
          </a:xfrm>
        </p:spPr>
        <p:txBody>
          <a:bodyPr>
            <a:noAutofit/>
          </a:bodyPr>
          <a:lstStyle/>
          <a:p>
            <a:r>
              <a:rPr lang="en-US" altLang="zh-CN" sz="2200" dirty="0">
                <a:latin typeface="Times New Roman" panose="02020603050405020304" pitchFamily="18" charset="0"/>
                <a:cs typeface="Times New Roman" panose="02020603050405020304" pitchFamily="18" charset="0"/>
              </a:rPr>
              <a:t>Instead of sending our triangle back to global memory just to read it back again.</a:t>
            </a:r>
          </a:p>
          <a:p>
            <a:r>
              <a:rPr lang="en-US" altLang="zh-CN" sz="2200" b="1" dirty="0">
                <a:latin typeface="Times New Roman" panose="02020603050405020304" pitchFamily="18" charset="0"/>
                <a:cs typeface="Times New Roman" panose="02020603050405020304" pitchFamily="18" charset="0"/>
              </a:rPr>
              <a:t>What if we instead just do all of our operations in one go?</a:t>
            </a:r>
          </a:p>
          <a:p>
            <a:r>
              <a:rPr lang="en-US" altLang="zh-CN" sz="2200" dirty="0">
                <a:latin typeface="Times New Roman" panose="02020603050405020304" pitchFamily="18" charset="0"/>
                <a:cs typeface="Times New Roman" panose="02020603050405020304" pitchFamily="18" charset="0"/>
              </a:rPr>
              <a:t>This is operator fusion - the most important optimization in deep learning compilers. </a:t>
            </a:r>
          </a:p>
          <a:p>
            <a:pPr lvl="1"/>
            <a:r>
              <a:rPr lang="en-US" altLang="zh-CN" sz="1667" dirty="0">
                <a:latin typeface="Times New Roman" panose="02020603050405020304" pitchFamily="18" charset="0"/>
                <a:cs typeface="Times New Roman" panose="02020603050405020304" pitchFamily="18" charset="0"/>
              </a:rPr>
              <a:t>Simply put, </a:t>
            </a:r>
            <a:r>
              <a:rPr lang="en-US" altLang="zh-CN" sz="1667" b="1" dirty="0">
                <a:latin typeface="Times New Roman" panose="02020603050405020304" pitchFamily="18" charset="0"/>
                <a:cs typeface="Times New Roman" panose="02020603050405020304" pitchFamily="18" charset="0"/>
              </a:rPr>
              <a:t>instead of writing our data to global memory just to read it again, we elide the extra memory accesses by performing several computations at once.</a:t>
            </a:r>
          </a:p>
          <a:p>
            <a:endParaRPr lang="en-US" altLang="zh-CN" sz="22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20</a:t>
            </a:fld>
            <a:endParaRPr lang="zh-TW" altLang="en-US"/>
          </a:p>
        </p:txBody>
      </p:sp>
      <p:pic>
        <p:nvPicPr>
          <p:cNvPr id="5131" name="Picture 11">
            <a:extLst>
              <a:ext uri="{FF2B5EF4-FFF2-40B4-BE49-F238E27FC236}">
                <a16:creationId xmlns:a16="http://schemas.microsoft.com/office/drawing/2014/main" id="{13F8D4BA-BA8D-88BB-C124-78C41556E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681" y="1757361"/>
            <a:ext cx="3296842" cy="33432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7690A66-9387-C9EE-D38B-3EF796DAD4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149" y="1757362"/>
            <a:ext cx="3306901"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箭头: 右 3">
            <a:extLst>
              <a:ext uri="{FF2B5EF4-FFF2-40B4-BE49-F238E27FC236}">
                <a16:creationId xmlns:a16="http://schemas.microsoft.com/office/drawing/2014/main" id="{EB0BDCD6-4D04-C5B2-E0EE-47E74E3E4844}"/>
              </a:ext>
            </a:extLst>
          </p:cNvPr>
          <p:cNvSpPr/>
          <p:nvPr/>
        </p:nvSpPr>
        <p:spPr bwMode="auto">
          <a:xfrm>
            <a:off x="8211627" y="3243261"/>
            <a:ext cx="419102" cy="371475"/>
          </a:xfrm>
          <a:prstGeom prst="rightArrow">
            <a:avLst/>
          </a:prstGeom>
          <a:solidFill>
            <a:schemeClr val="accent6">
              <a:lumMod val="40000"/>
              <a:lumOff val="60000"/>
            </a:schemeClr>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186572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Operator fusion</a:t>
            </a:r>
            <a:endParaRPr lang="zh-TW" altLang="en-US" dirty="0"/>
          </a:p>
        </p:txBody>
      </p:sp>
      <p:sp>
        <p:nvSpPr>
          <p:cNvPr id="3" name="內容版面配置區 2"/>
          <p:cNvSpPr>
            <a:spLocks noGrp="1"/>
          </p:cNvSpPr>
          <p:nvPr>
            <p:ph idx="1"/>
          </p:nvPr>
        </p:nvSpPr>
        <p:spPr>
          <a:xfrm>
            <a:off x="165607" y="4126677"/>
            <a:ext cx="11401980" cy="2245081"/>
          </a:xfrm>
        </p:spPr>
        <p:txBody>
          <a:bodyPr>
            <a:noAutofit/>
          </a:bodyPr>
          <a:lstStyle/>
          <a:p>
            <a:r>
              <a:rPr lang="en-US" altLang="zh-CN" sz="2400" dirty="0">
                <a:latin typeface="Times New Roman" panose="02020603050405020304" pitchFamily="18" charset="0"/>
                <a:cs typeface="Times New Roman" panose="02020603050405020304" pitchFamily="18" charset="0"/>
              </a:rPr>
              <a:t>There are a couple of caveats that make this a bit tricky. </a:t>
            </a:r>
          </a:p>
          <a:p>
            <a:pPr lvl="1"/>
            <a:r>
              <a:rPr lang="en-US" altLang="zh-CN" sz="1867" dirty="0">
                <a:latin typeface="Times New Roman" panose="02020603050405020304" pitchFamily="18" charset="0"/>
                <a:cs typeface="Times New Roman" panose="02020603050405020304" pitchFamily="18" charset="0"/>
              </a:rPr>
              <a:t>First of all, the GPU needs to know what's going to happen next when performing the current operation. So, you can't do this optimization in eager-mode, where </a:t>
            </a:r>
            <a:r>
              <a:rPr lang="en-US" altLang="zh-CN" sz="1867" dirty="0" err="1">
                <a:latin typeface="Times New Roman" panose="02020603050405020304" pitchFamily="18" charset="0"/>
                <a:cs typeface="Times New Roman" panose="02020603050405020304" pitchFamily="18" charset="0"/>
              </a:rPr>
              <a:t>PyTorch</a:t>
            </a:r>
            <a:r>
              <a:rPr lang="en-US" altLang="zh-CN" sz="1867" dirty="0">
                <a:latin typeface="Times New Roman" panose="02020603050405020304" pitchFamily="18" charset="0"/>
                <a:cs typeface="Times New Roman" panose="02020603050405020304" pitchFamily="18" charset="0"/>
              </a:rPr>
              <a:t> runs operators one at a time. </a:t>
            </a:r>
          </a:p>
          <a:p>
            <a:pPr lvl="1"/>
            <a:r>
              <a:rPr lang="en-US" altLang="zh-CN" sz="1867" dirty="0">
                <a:latin typeface="Times New Roman" panose="02020603050405020304" pitchFamily="18" charset="0"/>
                <a:cs typeface="Times New Roman" panose="02020603050405020304" pitchFamily="18" charset="0"/>
              </a:rPr>
              <a:t>Second, we actually need to generate CUDA code for this, which opens up a whole new can of worms.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21</a:t>
            </a:fld>
            <a:endParaRPr lang="zh-TW" altLang="en-US"/>
          </a:p>
        </p:txBody>
      </p:sp>
      <p:pic>
        <p:nvPicPr>
          <p:cNvPr id="9" name="图片 8">
            <a:extLst>
              <a:ext uri="{FF2B5EF4-FFF2-40B4-BE49-F238E27FC236}">
                <a16:creationId xmlns:a16="http://schemas.microsoft.com/office/drawing/2014/main" id="{82508FA5-9A91-49D2-DE09-E8B2E3B57A4B}"/>
              </a:ext>
            </a:extLst>
          </p:cNvPr>
          <p:cNvPicPr>
            <a:picLocks noChangeAspect="1"/>
          </p:cNvPicPr>
          <p:nvPr/>
        </p:nvPicPr>
        <p:blipFill>
          <a:blip r:embed="rId3"/>
          <a:stretch>
            <a:fillRect/>
          </a:stretch>
        </p:blipFill>
        <p:spPr>
          <a:xfrm>
            <a:off x="0" y="1088670"/>
            <a:ext cx="12192000" cy="3038007"/>
          </a:xfrm>
          <a:prstGeom prst="rect">
            <a:avLst/>
          </a:prstGeom>
        </p:spPr>
      </p:pic>
    </p:spTree>
    <p:extLst>
      <p:ext uri="{BB962C8B-B14F-4D97-AF65-F5344CB8AC3E}">
        <p14:creationId xmlns:p14="http://schemas.microsoft.com/office/powerpoint/2010/main" val="39766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Operator fusion</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For one, a fused </a:t>
            </a:r>
            <a:r>
              <a:rPr lang="en-US" altLang="zh-CN" sz="2400" i="1" dirty="0" err="1">
                <a:latin typeface="Times New Roman" panose="02020603050405020304" pitchFamily="18" charset="0"/>
                <a:cs typeface="Times New Roman" panose="02020603050405020304" pitchFamily="18" charset="0"/>
              </a:rPr>
              <a:t>x.cos</a:t>
            </a:r>
            <a:r>
              <a:rPr lang="en-US" altLang="zh-CN" sz="2400" i="1" dirty="0">
                <a:latin typeface="Times New Roman" panose="02020603050405020304" pitchFamily="18" charset="0"/>
                <a:cs typeface="Times New Roman" panose="02020603050405020304" pitchFamily="18" charset="0"/>
              </a:rPr>
              <a:t>().cos() </a:t>
            </a:r>
            <a:r>
              <a:rPr lang="en-US" altLang="zh-CN" sz="2400" dirty="0">
                <a:latin typeface="Times New Roman" panose="02020603050405020304" pitchFamily="18" charset="0"/>
                <a:cs typeface="Times New Roman" panose="02020603050405020304" pitchFamily="18" charset="0"/>
              </a:rPr>
              <a:t>will take nearly the exact same time as calling </a:t>
            </a:r>
            <a:r>
              <a:rPr lang="en-US" altLang="zh-CN" sz="2400" i="1" dirty="0" err="1">
                <a:latin typeface="Times New Roman" panose="02020603050405020304" pitchFamily="18" charset="0"/>
                <a:cs typeface="Times New Roman" panose="02020603050405020304" pitchFamily="18" charset="0"/>
              </a:rPr>
              <a:t>x.cos</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by itself. This is why activation functions are nearly all the same cost, despite </a:t>
            </a:r>
            <a:r>
              <a:rPr lang="en-US" altLang="zh-CN" sz="2400" i="1" dirty="0" err="1">
                <a:latin typeface="Times New Roman" panose="02020603050405020304" pitchFamily="18" charset="0"/>
                <a:cs typeface="Times New Roman" panose="02020603050405020304" pitchFamily="18" charset="0"/>
              </a:rPr>
              <a:t>gelu</a:t>
            </a:r>
            <a:r>
              <a:rPr lang="en-US" altLang="zh-CN" sz="2400" dirty="0">
                <a:latin typeface="Times New Roman" panose="02020603050405020304" pitchFamily="18" charset="0"/>
                <a:cs typeface="Times New Roman" panose="02020603050405020304" pitchFamily="18" charset="0"/>
              </a:rPr>
              <a:t> obviously consisting of many more operations than </a:t>
            </a:r>
            <a:r>
              <a:rPr lang="en-US" altLang="zh-CN" sz="2400" i="1" dirty="0" err="1">
                <a:latin typeface="Times New Roman" panose="02020603050405020304" pitchFamily="18" charset="0"/>
                <a:cs typeface="Times New Roman" panose="02020603050405020304" pitchFamily="18" charset="0"/>
              </a:rPr>
              <a:t>relu</a:t>
            </a:r>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Not all operator fusion is as simple as pointwise operators. One can fuse pointwise operators onto reductions, or pointwise operators onto matrix multiplication. </a:t>
            </a:r>
          </a:p>
          <a:p>
            <a:r>
              <a:rPr lang="en-US" altLang="zh-CN" sz="2400" dirty="0">
                <a:latin typeface="Times New Roman" panose="02020603050405020304" pitchFamily="18" charset="0"/>
                <a:cs typeface="Times New Roman" panose="02020603050405020304" pitchFamily="18" charset="0"/>
              </a:rPr>
              <a:t>Even matrix multiplication itself can be thought of as fusing a broadcasting multiply followed by a reduction.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2318760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Operator fusion</a:t>
            </a:r>
            <a:endParaRPr lang="zh-TW" altLang="en-US" dirty="0">
              <a:solidFill>
                <a:schemeClr val="tx1"/>
              </a:solidFill>
            </a:endParaRPr>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For one, a fused </a:t>
            </a:r>
            <a:r>
              <a:rPr lang="en-US" altLang="zh-CN" sz="2400" i="1" dirty="0" err="1">
                <a:latin typeface="Times New Roman" panose="02020603050405020304" pitchFamily="18" charset="0"/>
                <a:cs typeface="Times New Roman" panose="02020603050405020304" pitchFamily="18" charset="0"/>
              </a:rPr>
              <a:t>x.cos</a:t>
            </a:r>
            <a:r>
              <a:rPr lang="en-US" altLang="zh-CN" sz="2400" i="1" dirty="0">
                <a:latin typeface="Times New Roman" panose="02020603050405020304" pitchFamily="18" charset="0"/>
                <a:cs typeface="Times New Roman" panose="02020603050405020304" pitchFamily="18" charset="0"/>
              </a:rPr>
              <a:t>().cos() </a:t>
            </a:r>
            <a:r>
              <a:rPr lang="en-US" altLang="zh-CN" sz="2400" dirty="0">
                <a:latin typeface="Times New Roman" panose="02020603050405020304" pitchFamily="18" charset="0"/>
                <a:cs typeface="Times New Roman" panose="02020603050405020304" pitchFamily="18" charset="0"/>
              </a:rPr>
              <a:t>will take nearly the exact same time as calling </a:t>
            </a:r>
            <a:r>
              <a:rPr lang="en-US" altLang="zh-CN" sz="2400" i="1" dirty="0" err="1">
                <a:latin typeface="Times New Roman" panose="02020603050405020304" pitchFamily="18" charset="0"/>
                <a:cs typeface="Times New Roman" panose="02020603050405020304" pitchFamily="18" charset="0"/>
              </a:rPr>
              <a:t>x.cos</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by itself. This is why activation functions are nearly all the same cost, despite </a:t>
            </a:r>
            <a:r>
              <a:rPr lang="en-US" altLang="zh-CN" sz="2400" i="1" dirty="0" err="1">
                <a:latin typeface="Times New Roman" panose="02020603050405020304" pitchFamily="18" charset="0"/>
                <a:cs typeface="Times New Roman" panose="02020603050405020304" pitchFamily="18" charset="0"/>
              </a:rPr>
              <a:t>gelu</a:t>
            </a:r>
            <a:r>
              <a:rPr lang="en-US" altLang="zh-CN" sz="2400" dirty="0">
                <a:latin typeface="Times New Roman" panose="02020603050405020304" pitchFamily="18" charset="0"/>
                <a:cs typeface="Times New Roman" panose="02020603050405020304" pitchFamily="18" charset="0"/>
              </a:rPr>
              <a:t> obviously consisting of many more operations than </a:t>
            </a:r>
            <a:r>
              <a:rPr lang="en-US" altLang="zh-CN" sz="2400" i="1" dirty="0" err="1">
                <a:latin typeface="Times New Roman" panose="02020603050405020304" pitchFamily="18" charset="0"/>
                <a:cs typeface="Times New Roman" panose="02020603050405020304" pitchFamily="18" charset="0"/>
              </a:rPr>
              <a:t>relu</a:t>
            </a:r>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Not all operator fusion is as simple as pointwise operators. One can fuse pointwise operators onto reductions, or pointwise operators onto matrix multiplication. </a:t>
            </a:r>
          </a:p>
          <a:p>
            <a:r>
              <a:rPr lang="en-US" altLang="zh-CN" sz="2400" dirty="0">
                <a:latin typeface="Times New Roman" panose="02020603050405020304" pitchFamily="18" charset="0"/>
                <a:cs typeface="Times New Roman" panose="02020603050405020304" pitchFamily="18" charset="0"/>
              </a:rPr>
              <a:t>Even matrix multiplication itself can be thought of as fusing a broadcasting multiply followed by a reduction.</a:t>
            </a:r>
          </a:p>
          <a:p>
            <a:r>
              <a:rPr lang="en-US" altLang="zh-CN" sz="2400" b="1" dirty="0">
                <a:latin typeface="Times New Roman" panose="02020603050405020304" pitchFamily="18" charset="0"/>
                <a:cs typeface="Times New Roman" panose="02020603050405020304" pitchFamily="18" charset="0"/>
              </a:rPr>
              <a:t>Moreover, this fact leads to some interesting consequences for </a:t>
            </a:r>
            <a:r>
              <a:rPr lang="en-US" altLang="zh-CN" sz="2400" b="1" dirty="0" err="1">
                <a:latin typeface="Times New Roman" panose="02020603050405020304" pitchFamily="18" charset="0"/>
                <a:cs typeface="Times New Roman" panose="02020603050405020304" pitchFamily="18" charset="0"/>
              </a:rPr>
              <a:t>rematerialization</a:t>
            </a:r>
            <a:r>
              <a:rPr lang="en-US" altLang="zh-CN" sz="2400" b="1" dirty="0">
                <a:latin typeface="Times New Roman" panose="02020603050405020304" pitchFamily="18" charset="0"/>
                <a:cs typeface="Times New Roman" panose="02020603050405020304" pitchFamily="18" charset="0"/>
              </a:rPr>
              <a:t>/activation checkpointing. </a:t>
            </a:r>
            <a:r>
              <a:rPr lang="en-US" altLang="zh-CN" sz="2400" b="1" dirty="0">
                <a:solidFill>
                  <a:srgbClr val="C00000"/>
                </a:solidFill>
                <a:latin typeface="Times New Roman" panose="02020603050405020304" pitchFamily="18" charset="0"/>
                <a:cs typeface="Times New Roman" panose="02020603050405020304" pitchFamily="18" charset="0"/>
              </a:rPr>
              <a:t>Essentially, doing extra </a:t>
            </a:r>
            <a:r>
              <a:rPr lang="en-US" altLang="zh-CN" sz="2400" b="1" dirty="0" err="1">
                <a:solidFill>
                  <a:srgbClr val="C00000"/>
                </a:solidFill>
                <a:latin typeface="Times New Roman" panose="02020603050405020304" pitchFamily="18" charset="0"/>
                <a:cs typeface="Times New Roman" panose="02020603050405020304" pitchFamily="18" charset="0"/>
              </a:rPr>
              <a:t>recomputation</a:t>
            </a:r>
            <a:r>
              <a:rPr lang="en-US" altLang="zh-CN" sz="2400" b="1" dirty="0">
                <a:solidFill>
                  <a:srgbClr val="C00000"/>
                </a:solidFill>
                <a:latin typeface="Times New Roman" panose="02020603050405020304" pitchFamily="18" charset="0"/>
                <a:cs typeface="Times New Roman" panose="02020603050405020304" pitchFamily="18" charset="0"/>
              </a:rPr>
              <a:t> might lead to less memory-bandwidth, and thus less runtime.</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399889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dirty="0" err="1">
                <a:solidFill>
                  <a:schemeClr val="tx1"/>
                </a:solidFill>
                <a:latin typeface="Times New Roman" panose="02020603050405020304" pitchFamily="18" charset="0"/>
                <a:cs typeface="Times New Roman" panose="02020603050405020304" pitchFamily="18" charset="0"/>
              </a:rPr>
              <a:t>R</a:t>
            </a:r>
            <a:r>
              <a:rPr lang="en-US" altLang="zh-CN" sz="4800" b="1" dirty="0" err="1">
                <a:solidFill>
                  <a:schemeClr val="tx1"/>
                </a:solidFill>
                <a:latin typeface="Times New Roman" panose="02020603050405020304" pitchFamily="18" charset="0"/>
                <a:cs typeface="Times New Roman" panose="02020603050405020304" pitchFamily="18" charset="0"/>
              </a:rPr>
              <a:t>ecomputation</a:t>
            </a:r>
            <a:r>
              <a:rPr lang="en-US" altLang="zh-CN" sz="4800" b="1" dirty="0">
                <a:solidFill>
                  <a:schemeClr val="tx1"/>
                </a:solidFill>
                <a:latin typeface="Times New Roman" panose="02020603050405020304" pitchFamily="18" charset="0"/>
                <a:cs typeface="Times New Roman" panose="02020603050405020304" pitchFamily="18" charset="0"/>
              </a:rPr>
              <a:t> make efficiency?</a:t>
            </a:r>
            <a:endParaRPr lang="zh-TW" altLang="en-US" dirty="0"/>
          </a:p>
        </p:txBody>
      </p:sp>
      <p:sp>
        <p:nvSpPr>
          <p:cNvPr id="3" name="內容版面配置區 2"/>
          <p:cNvSpPr>
            <a:spLocks noGrp="1"/>
          </p:cNvSpPr>
          <p:nvPr>
            <p:ph idx="1"/>
          </p:nvPr>
        </p:nvSpPr>
        <p:spPr>
          <a:xfrm>
            <a:off x="180421" y="1125537"/>
            <a:ext cx="11846479" cy="1341438"/>
          </a:xfrm>
        </p:spPr>
        <p:txBody>
          <a:bodyPr>
            <a:noAutofit/>
          </a:bodyPr>
          <a:lstStyle/>
          <a:p>
            <a:r>
              <a:rPr lang="en-US" altLang="zh-CN" sz="2400" b="1" dirty="0">
                <a:latin typeface="Times New Roman" panose="02020603050405020304" pitchFamily="18" charset="0"/>
                <a:cs typeface="Times New Roman" panose="02020603050405020304" pitchFamily="18" charset="0"/>
              </a:rPr>
              <a:t>This fact leads to some interesting consequences for </a:t>
            </a:r>
            <a:r>
              <a:rPr lang="en-US" altLang="zh-CN" sz="2400" b="1" dirty="0" err="1">
                <a:latin typeface="Times New Roman" panose="02020603050405020304" pitchFamily="18" charset="0"/>
                <a:cs typeface="Times New Roman" panose="02020603050405020304" pitchFamily="18" charset="0"/>
              </a:rPr>
              <a:t>rematerialization</a:t>
            </a:r>
            <a:r>
              <a:rPr lang="en-US" altLang="zh-CN" sz="2400" b="1" dirty="0">
                <a:latin typeface="Times New Roman" panose="02020603050405020304" pitchFamily="18" charset="0"/>
                <a:cs typeface="Times New Roman" panose="02020603050405020304" pitchFamily="18" charset="0"/>
              </a:rPr>
              <a:t>/activation checkpointing. </a:t>
            </a:r>
            <a:r>
              <a:rPr lang="en-US" altLang="zh-CN" sz="2400" b="1" dirty="0">
                <a:solidFill>
                  <a:srgbClr val="C00000"/>
                </a:solidFill>
                <a:latin typeface="Times New Roman" panose="02020603050405020304" pitchFamily="18" charset="0"/>
                <a:cs typeface="Times New Roman" panose="02020603050405020304" pitchFamily="18" charset="0"/>
              </a:rPr>
              <a:t>Essentially, doing extra </a:t>
            </a:r>
            <a:r>
              <a:rPr lang="en-US" altLang="zh-CN" sz="2400" b="1" dirty="0" err="1">
                <a:solidFill>
                  <a:srgbClr val="C00000"/>
                </a:solidFill>
                <a:latin typeface="Times New Roman" panose="02020603050405020304" pitchFamily="18" charset="0"/>
                <a:cs typeface="Times New Roman" panose="02020603050405020304" pitchFamily="18" charset="0"/>
              </a:rPr>
              <a:t>recomputation</a:t>
            </a:r>
            <a:r>
              <a:rPr lang="en-US" altLang="zh-CN" sz="2400" b="1" dirty="0">
                <a:solidFill>
                  <a:srgbClr val="C00000"/>
                </a:solidFill>
                <a:latin typeface="Times New Roman" panose="02020603050405020304" pitchFamily="18" charset="0"/>
                <a:cs typeface="Times New Roman" panose="02020603050405020304" pitchFamily="18" charset="0"/>
              </a:rPr>
              <a:t> might lead to less memory-bandwidth, and thus less runtime.</a:t>
            </a: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24</a:t>
            </a:fld>
            <a:endParaRPr lang="zh-TW" altLang="en-US"/>
          </a:p>
        </p:txBody>
      </p:sp>
      <p:pic>
        <p:nvPicPr>
          <p:cNvPr id="6" name="图片 5">
            <a:extLst>
              <a:ext uri="{FF2B5EF4-FFF2-40B4-BE49-F238E27FC236}">
                <a16:creationId xmlns:a16="http://schemas.microsoft.com/office/drawing/2014/main" id="{E1F7F68F-6551-0C7A-775C-2EC5256E1831}"/>
              </a:ext>
            </a:extLst>
          </p:cNvPr>
          <p:cNvPicPr>
            <a:picLocks noChangeAspect="1"/>
          </p:cNvPicPr>
          <p:nvPr/>
        </p:nvPicPr>
        <p:blipFill>
          <a:blip r:embed="rId3"/>
          <a:stretch>
            <a:fillRect/>
          </a:stretch>
        </p:blipFill>
        <p:spPr>
          <a:xfrm>
            <a:off x="909734" y="2466975"/>
            <a:ext cx="4636191" cy="3308350"/>
          </a:xfrm>
          <a:prstGeom prst="rect">
            <a:avLst/>
          </a:prstGeom>
        </p:spPr>
      </p:pic>
      <p:pic>
        <p:nvPicPr>
          <p:cNvPr id="8" name="图片 7">
            <a:extLst>
              <a:ext uri="{FF2B5EF4-FFF2-40B4-BE49-F238E27FC236}">
                <a16:creationId xmlns:a16="http://schemas.microsoft.com/office/drawing/2014/main" id="{F4090C4A-6973-18AF-E13C-2A2FA3BD1C96}"/>
              </a:ext>
            </a:extLst>
          </p:cNvPr>
          <p:cNvPicPr>
            <a:picLocks noChangeAspect="1"/>
          </p:cNvPicPr>
          <p:nvPr/>
        </p:nvPicPr>
        <p:blipFill>
          <a:blip r:embed="rId4"/>
          <a:stretch>
            <a:fillRect/>
          </a:stretch>
        </p:blipFill>
        <p:spPr>
          <a:xfrm>
            <a:off x="6203602" y="2466975"/>
            <a:ext cx="4504615" cy="3308350"/>
          </a:xfrm>
          <a:prstGeom prst="rect">
            <a:avLst/>
          </a:prstGeom>
        </p:spPr>
      </p:pic>
    </p:spTree>
    <p:extLst>
      <p:ext uri="{BB962C8B-B14F-4D97-AF65-F5344CB8AC3E}">
        <p14:creationId xmlns:p14="http://schemas.microsoft.com/office/powerpoint/2010/main" val="394230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74071" y="1256695"/>
            <a:ext cx="11128929" cy="4643794"/>
          </a:xfrm>
        </p:spPr>
        <p:txBody>
          <a:bodyPr>
            <a:noAutofit/>
          </a:bodyPr>
          <a:lstStyle/>
          <a:p>
            <a:pPr marL="0" indent="0">
              <a:buNone/>
            </a:pPr>
            <a:r>
              <a:rPr lang="en-US" altLang="zh-CN" sz="2000" b="1" dirty="0">
                <a:latin typeface="Times New Roman" panose="02020603050405020304" pitchFamily="18" charset="0"/>
                <a:cs typeface="Times New Roman" panose="02020603050405020304" pitchFamily="18" charset="0"/>
              </a:rPr>
              <a:t>How can we optimize the memory efficiency for the transformer models? </a:t>
            </a:r>
            <a:endParaRPr lang="en-US" altLang="zh-CN" sz="18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25</a:t>
            </a:fld>
            <a:endParaRPr lang="zh-TW" altLang="en-US"/>
          </a:p>
        </p:txBody>
      </p:sp>
      <p:pic>
        <p:nvPicPr>
          <p:cNvPr id="6" name="图片 5">
            <a:extLst>
              <a:ext uri="{FF2B5EF4-FFF2-40B4-BE49-F238E27FC236}">
                <a16:creationId xmlns:a16="http://schemas.microsoft.com/office/drawing/2014/main" id="{95DA2096-3033-121A-687E-6F89061B93CB}"/>
              </a:ext>
            </a:extLst>
          </p:cNvPr>
          <p:cNvPicPr>
            <a:picLocks noChangeAspect="1"/>
          </p:cNvPicPr>
          <p:nvPr/>
        </p:nvPicPr>
        <p:blipFill>
          <a:blip r:embed="rId3"/>
          <a:stretch>
            <a:fillRect/>
          </a:stretch>
        </p:blipFill>
        <p:spPr>
          <a:xfrm>
            <a:off x="768350" y="1781877"/>
            <a:ext cx="5327650" cy="3394960"/>
          </a:xfrm>
          <a:prstGeom prst="rect">
            <a:avLst/>
          </a:prstGeom>
        </p:spPr>
      </p:pic>
      <p:pic>
        <p:nvPicPr>
          <p:cNvPr id="9" name="图片 8">
            <a:extLst>
              <a:ext uri="{FF2B5EF4-FFF2-40B4-BE49-F238E27FC236}">
                <a16:creationId xmlns:a16="http://schemas.microsoft.com/office/drawing/2014/main" id="{4222C9E1-8BB4-EB21-7CA8-A14A704217B5}"/>
              </a:ext>
            </a:extLst>
          </p:cNvPr>
          <p:cNvPicPr>
            <a:picLocks noChangeAspect="1"/>
          </p:cNvPicPr>
          <p:nvPr/>
        </p:nvPicPr>
        <p:blipFill>
          <a:blip r:embed="rId4"/>
          <a:stretch>
            <a:fillRect/>
          </a:stretch>
        </p:blipFill>
        <p:spPr>
          <a:xfrm>
            <a:off x="6546329" y="1781878"/>
            <a:ext cx="5123376" cy="3131270"/>
          </a:xfrm>
          <a:prstGeom prst="rect">
            <a:avLst/>
          </a:prstGeom>
        </p:spPr>
      </p:pic>
      <p:sp>
        <p:nvSpPr>
          <p:cNvPr id="12" name="文本框 11">
            <a:extLst>
              <a:ext uri="{FF2B5EF4-FFF2-40B4-BE49-F238E27FC236}">
                <a16:creationId xmlns:a16="http://schemas.microsoft.com/office/drawing/2014/main" id="{03F01BC0-5664-DDD5-5AB0-B94D1BA94BFC}"/>
              </a:ext>
            </a:extLst>
          </p:cNvPr>
          <p:cNvSpPr txBox="1"/>
          <p:nvPr/>
        </p:nvSpPr>
        <p:spPr>
          <a:xfrm>
            <a:off x="7264401" y="5171281"/>
            <a:ext cx="4038599" cy="646331"/>
          </a:xfrm>
          <a:prstGeom prst="rect">
            <a:avLst/>
          </a:prstGeom>
          <a:noFill/>
        </p:spPr>
        <p:txBody>
          <a:bodyPr wrap="square">
            <a:spAutoFit/>
          </a:bodyPr>
          <a:lstStyle/>
          <a:p>
            <a:r>
              <a:rPr lang="en-US" altLang="zh-CN" dirty="0"/>
              <a:t>Efficiency unlocks new capabilities (e.g., long context)</a:t>
            </a:r>
            <a:endParaRPr lang="zh-CN" altLang="en-US" dirty="0"/>
          </a:p>
        </p:txBody>
      </p:sp>
      <p:sp>
        <p:nvSpPr>
          <p:cNvPr id="15" name="文本框 14">
            <a:extLst>
              <a:ext uri="{FF2B5EF4-FFF2-40B4-BE49-F238E27FC236}">
                <a16:creationId xmlns:a16="http://schemas.microsoft.com/office/drawing/2014/main" id="{0AEFE3DB-641E-5585-4833-2382C81F4DC4}"/>
              </a:ext>
            </a:extLst>
          </p:cNvPr>
          <p:cNvSpPr txBox="1"/>
          <p:nvPr/>
        </p:nvSpPr>
        <p:spPr>
          <a:xfrm>
            <a:off x="1296610" y="5176837"/>
            <a:ext cx="4377070" cy="646331"/>
          </a:xfrm>
          <a:prstGeom prst="rect">
            <a:avLst/>
          </a:prstGeom>
          <a:noFill/>
        </p:spPr>
        <p:txBody>
          <a:bodyPr wrap="square">
            <a:spAutoFit/>
          </a:bodyPr>
          <a:lstStyle/>
          <a:p>
            <a:r>
              <a:rPr lang="en-US" altLang="zh-CN" dirty="0"/>
              <a:t>Efficiency eases training, deployment, and facilitates research</a:t>
            </a:r>
            <a:endParaRPr lang="zh-CN" altLang="en-US" dirty="0"/>
          </a:p>
        </p:txBody>
      </p:sp>
    </p:spTree>
    <p:extLst>
      <p:ext uri="{BB962C8B-B14F-4D97-AF65-F5344CB8AC3E}">
        <p14:creationId xmlns:p14="http://schemas.microsoft.com/office/powerpoint/2010/main" val="421455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Approach to Efficiency: Understanding Algorithms &amp; Systems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26</a:t>
            </a:fld>
            <a:endParaRPr lang="zh-TW" altLang="en-US"/>
          </a:p>
        </p:txBody>
      </p:sp>
      <p:sp>
        <p:nvSpPr>
          <p:cNvPr id="4" name="文本框 3">
            <a:extLst>
              <a:ext uri="{FF2B5EF4-FFF2-40B4-BE49-F238E27FC236}">
                <a16:creationId xmlns:a16="http://schemas.microsoft.com/office/drawing/2014/main" id="{E58F14F3-FF5D-FEB6-9005-8F9FC71CCA48}"/>
              </a:ext>
            </a:extLst>
          </p:cNvPr>
          <p:cNvSpPr txBox="1"/>
          <p:nvPr/>
        </p:nvSpPr>
        <p:spPr>
          <a:xfrm>
            <a:off x="7337806" y="1809234"/>
            <a:ext cx="2659702" cy="369332"/>
          </a:xfrm>
          <a:prstGeom prst="rect">
            <a:avLst/>
          </a:prstGeom>
          <a:noFill/>
        </p:spPr>
        <p:txBody>
          <a:bodyPr wrap="none" rtlCol="0" anchor="ctr" anchorCtr="1">
            <a:spAutoFit/>
          </a:bodyPr>
          <a:lstStyle/>
          <a:p>
            <a:r>
              <a:rPr lang="en-US" altLang="zh-CN" dirty="0"/>
              <a:t>Fundamental algorithms</a:t>
            </a:r>
            <a:endParaRPr lang="zh-CN" altLang="en-US" dirty="0">
              <a:ea typeface="標楷體" pitchFamily="65" charset="-120"/>
              <a:cs typeface="Calibri" pitchFamily="34" charset="0"/>
            </a:endParaRPr>
          </a:p>
        </p:txBody>
      </p:sp>
      <p:sp>
        <p:nvSpPr>
          <p:cNvPr id="6" name="文本框 5">
            <a:extLst>
              <a:ext uri="{FF2B5EF4-FFF2-40B4-BE49-F238E27FC236}">
                <a16:creationId xmlns:a16="http://schemas.microsoft.com/office/drawing/2014/main" id="{D6D70FDC-6345-C8AD-4282-0918A21C685B}"/>
              </a:ext>
            </a:extLst>
          </p:cNvPr>
          <p:cNvSpPr txBox="1"/>
          <p:nvPr/>
        </p:nvSpPr>
        <p:spPr>
          <a:xfrm>
            <a:off x="1027832" y="1809234"/>
            <a:ext cx="4826962" cy="369332"/>
          </a:xfrm>
          <a:prstGeom prst="rect">
            <a:avLst/>
          </a:prstGeom>
          <a:noFill/>
        </p:spPr>
        <p:txBody>
          <a:bodyPr wrap="none" rtlCol="0" anchor="ctr" anchorCtr="1">
            <a:spAutoFit/>
          </a:bodyPr>
          <a:lstStyle/>
          <a:p>
            <a:r>
              <a:rPr lang="en-US" altLang="zh-CN" dirty="0"/>
              <a:t>Hardware accelerators &amp; distributed systems </a:t>
            </a:r>
            <a:endParaRPr lang="zh-CN" altLang="en-US" dirty="0">
              <a:ea typeface="標楷體" pitchFamily="65" charset="-120"/>
              <a:cs typeface="Calibri" pitchFamily="34" charset="0"/>
            </a:endParaRPr>
          </a:p>
        </p:txBody>
      </p:sp>
      <p:pic>
        <p:nvPicPr>
          <p:cNvPr id="8" name="图片 7">
            <a:extLst>
              <a:ext uri="{FF2B5EF4-FFF2-40B4-BE49-F238E27FC236}">
                <a16:creationId xmlns:a16="http://schemas.microsoft.com/office/drawing/2014/main" id="{E9ADA97D-4C34-BEE8-23A7-7AD14A71D382}"/>
              </a:ext>
            </a:extLst>
          </p:cNvPr>
          <p:cNvPicPr>
            <a:picLocks noChangeAspect="1"/>
          </p:cNvPicPr>
          <p:nvPr/>
        </p:nvPicPr>
        <p:blipFill>
          <a:blip r:embed="rId3"/>
          <a:stretch>
            <a:fillRect/>
          </a:stretch>
        </p:blipFill>
        <p:spPr>
          <a:xfrm>
            <a:off x="6537705" y="2315086"/>
            <a:ext cx="5272333" cy="3264977"/>
          </a:xfrm>
          <a:prstGeom prst="rect">
            <a:avLst/>
          </a:prstGeom>
        </p:spPr>
      </p:pic>
      <p:pic>
        <p:nvPicPr>
          <p:cNvPr id="10" name="图片 9">
            <a:extLst>
              <a:ext uri="{FF2B5EF4-FFF2-40B4-BE49-F238E27FC236}">
                <a16:creationId xmlns:a16="http://schemas.microsoft.com/office/drawing/2014/main" id="{21A1AF8F-6ED4-6A87-5839-0F9863BE41AC}"/>
              </a:ext>
            </a:extLst>
          </p:cNvPr>
          <p:cNvPicPr>
            <a:picLocks noChangeAspect="1"/>
          </p:cNvPicPr>
          <p:nvPr/>
        </p:nvPicPr>
        <p:blipFill>
          <a:blip r:embed="rId4"/>
          <a:stretch>
            <a:fillRect/>
          </a:stretch>
        </p:blipFill>
        <p:spPr>
          <a:xfrm>
            <a:off x="856230" y="2315086"/>
            <a:ext cx="5170165" cy="3214687"/>
          </a:xfrm>
          <a:prstGeom prst="rect">
            <a:avLst/>
          </a:prstGeom>
        </p:spPr>
      </p:pic>
    </p:spTree>
    <p:extLst>
      <p:ext uri="{BB962C8B-B14F-4D97-AF65-F5344CB8AC3E}">
        <p14:creationId xmlns:p14="http://schemas.microsoft.com/office/powerpoint/2010/main" val="296874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How to efficiently scale models to longer sequences with transformers?</a:t>
            </a:r>
          </a:p>
          <a:p>
            <a:pPr lvl="1"/>
            <a:r>
              <a:rPr lang="en-US" altLang="zh-CN" sz="1867" dirty="0">
                <a:latin typeface="Times New Roman" panose="02020603050405020304" pitchFamily="18" charset="0"/>
                <a:cs typeface="Times New Roman" panose="02020603050405020304" pitchFamily="18" charset="0"/>
              </a:rPr>
              <a:t>Attention is the Heart of Transformers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27</a:t>
            </a:fld>
            <a:endParaRPr lang="zh-TW" altLang="en-US"/>
          </a:p>
        </p:txBody>
      </p:sp>
      <p:pic>
        <p:nvPicPr>
          <p:cNvPr id="6" name="图片 5">
            <a:extLst>
              <a:ext uri="{FF2B5EF4-FFF2-40B4-BE49-F238E27FC236}">
                <a16:creationId xmlns:a16="http://schemas.microsoft.com/office/drawing/2014/main" id="{C48762F8-A88D-97D6-7282-34A009D3711F}"/>
              </a:ext>
            </a:extLst>
          </p:cNvPr>
          <p:cNvPicPr>
            <a:picLocks noChangeAspect="1"/>
          </p:cNvPicPr>
          <p:nvPr/>
        </p:nvPicPr>
        <p:blipFill>
          <a:blip r:embed="rId3"/>
          <a:stretch>
            <a:fillRect/>
          </a:stretch>
        </p:blipFill>
        <p:spPr>
          <a:xfrm>
            <a:off x="2217737" y="1963522"/>
            <a:ext cx="6748463" cy="3708615"/>
          </a:xfrm>
          <a:prstGeom prst="rect">
            <a:avLst/>
          </a:prstGeom>
        </p:spPr>
      </p:pic>
    </p:spTree>
    <p:extLst>
      <p:ext uri="{BB962C8B-B14F-4D97-AF65-F5344CB8AC3E}">
        <p14:creationId xmlns:p14="http://schemas.microsoft.com/office/powerpoint/2010/main" val="196279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Attention scales quadratically in sequence length 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28</a:t>
            </a:fld>
            <a:endParaRPr lang="zh-TW" altLang="en-US"/>
          </a:p>
        </p:txBody>
      </p:sp>
      <p:pic>
        <p:nvPicPr>
          <p:cNvPr id="6" name="图片 5">
            <a:extLst>
              <a:ext uri="{FF2B5EF4-FFF2-40B4-BE49-F238E27FC236}">
                <a16:creationId xmlns:a16="http://schemas.microsoft.com/office/drawing/2014/main" id="{03953898-5A61-EE23-E67C-0011EFDF32DD}"/>
              </a:ext>
            </a:extLst>
          </p:cNvPr>
          <p:cNvPicPr>
            <a:picLocks noChangeAspect="1"/>
          </p:cNvPicPr>
          <p:nvPr/>
        </p:nvPicPr>
        <p:blipFill>
          <a:blip r:embed="rId3"/>
          <a:stretch>
            <a:fillRect/>
          </a:stretch>
        </p:blipFill>
        <p:spPr>
          <a:xfrm>
            <a:off x="1004611" y="1735375"/>
            <a:ext cx="9753600" cy="3855931"/>
          </a:xfrm>
          <a:prstGeom prst="rect">
            <a:avLst/>
          </a:prstGeom>
        </p:spPr>
      </p:pic>
    </p:spTree>
    <p:extLst>
      <p:ext uri="{BB962C8B-B14F-4D97-AF65-F5344CB8AC3E}">
        <p14:creationId xmlns:p14="http://schemas.microsoft.com/office/powerpoint/2010/main" val="290484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Algorithm-level Method: Approximate Attention</a:t>
            </a: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29</a:t>
            </a:fld>
            <a:endParaRPr lang="zh-TW" altLang="en-US"/>
          </a:p>
        </p:txBody>
      </p:sp>
      <p:pic>
        <p:nvPicPr>
          <p:cNvPr id="6" name="图片 5">
            <a:extLst>
              <a:ext uri="{FF2B5EF4-FFF2-40B4-BE49-F238E27FC236}">
                <a16:creationId xmlns:a16="http://schemas.microsoft.com/office/drawing/2014/main" id="{19B547D3-4E49-D3F0-D7A5-640DFD981047}"/>
              </a:ext>
            </a:extLst>
          </p:cNvPr>
          <p:cNvPicPr>
            <a:picLocks noChangeAspect="1"/>
          </p:cNvPicPr>
          <p:nvPr/>
        </p:nvPicPr>
        <p:blipFill>
          <a:blip r:embed="rId3"/>
          <a:stretch>
            <a:fillRect/>
          </a:stretch>
        </p:blipFill>
        <p:spPr>
          <a:xfrm>
            <a:off x="838010" y="2052467"/>
            <a:ext cx="10515980" cy="2411583"/>
          </a:xfrm>
          <a:prstGeom prst="rect">
            <a:avLst/>
          </a:prstGeom>
        </p:spPr>
      </p:pic>
      <p:sp>
        <p:nvSpPr>
          <p:cNvPr id="8" name="文本框 7">
            <a:extLst>
              <a:ext uri="{FF2B5EF4-FFF2-40B4-BE49-F238E27FC236}">
                <a16:creationId xmlns:a16="http://schemas.microsoft.com/office/drawing/2014/main" id="{7CF54EB1-E4CF-EF48-E4F2-C67A5A5A9A48}"/>
              </a:ext>
            </a:extLst>
          </p:cNvPr>
          <p:cNvSpPr txBox="1"/>
          <p:nvPr/>
        </p:nvSpPr>
        <p:spPr>
          <a:xfrm>
            <a:off x="1296610" y="4752970"/>
            <a:ext cx="8229600" cy="369332"/>
          </a:xfrm>
          <a:prstGeom prst="rect">
            <a:avLst/>
          </a:prstGeom>
          <a:noFill/>
        </p:spPr>
        <p:txBody>
          <a:bodyPr wrap="square">
            <a:spAutoFit/>
          </a:bodyPr>
          <a:lstStyle/>
          <a:p>
            <a:r>
              <a:rPr lang="en-US" altLang="zh-CN" b="1" dirty="0"/>
              <a:t>Approximate attention: tradeoff </a:t>
            </a:r>
            <a:r>
              <a:rPr lang="en-US" altLang="zh-CN" b="1" dirty="0">
                <a:solidFill>
                  <a:srgbClr val="C00000"/>
                </a:solidFill>
              </a:rPr>
              <a:t>quality</a:t>
            </a:r>
            <a:r>
              <a:rPr lang="en-US" altLang="zh-CN" b="1" dirty="0"/>
              <a:t> for </a:t>
            </a:r>
            <a:r>
              <a:rPr lang="en-US" altLang="zh-CN" b="1" dirty="0">
                <a:solidFill>
                  <a:srgbClr val="C00000"/>
                </a:solidFill>
              </a:rPr>
              <a:t>speed</a:t>
            </a:r>
            <a:r>
              <a:rPr lang="en-US" altLang="zh-CN" b="1" dirty="0"/>
              <a:t> fewer FLOPs</a:t>
            </a:r>
            <a:endParaRPr lang="zh-CN" altLang="en-US" b="1" dirty="0"/>
          </a:p>
        </p:txBody>
      </p:sp>
      <p:sp>
        <p:nvSpPr>
          <p:cNvPr id="10" name="文本框 9">
            <a:extLst>
              <a:ext uri="{FF2B5EF4-FFF2-40B4-BE49-F238E27FC236}">
                <a16:creationId xmlns:a16="http://schemas.microsoft.com/office/drawing/2014/main" id="{7545559D-9B9B-A7CC-973E-1B6663D9E7AA}"/>
              </a:ext>
            </a:extLst>
          </p:cNvPr>
          <p:cNvSpPr txBox="1"/>
          <p:nvPr/>
        </p:nvSpPr>
        <p:spPr>
          <a:xfrm>
            <a:off x="0" y="5823814"/>
            <a:ext cx="10763250" cy="369332"/>
          </a:xfrm>
          <a:prstGeom prst="rect">
            <a:avLst/>
          </a:prstGeom>
          <a:noFill/>
        </p:spPr>
        <p:txBody>
          <a:bodyPr wrap="square">
            <a:spAutoFit/>
          </a:bodyPr>
          <a:lstStyle/>
          <a:p>
            <a:r>
              <a:rPr lang="en-US" altLang="zh-CN" b="1" dirty="0"/>
              <a:t>Survey: Tay et al. Long Range Arena : A Benchmark for Efficient Transformers. ICLR 2020</a:t>
            </a:r>
            <a:endParaRPr lang="zh-CN" altLang="en-US" b="1" dirty="0"/>
          </a:p>
        </p:txBody>
      </p:sp>
    </p:spTree>
    <p:extLst>
      <p:ext uri="{BB962C8B-B14F-4D97-AF65-F5344CB8AC3E}">
        <p14:creationId xmlns:p14="http://schemas.microsoft.com/office/powerpoint/2010/main" val="134674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Background</a:t>
            </a:r>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Exacerbating the difficulty of maximizing compute utilization is the rate at which compute grows compared to memory bandwidth. Take this table on CPU FLOPS doubling times vs. memory bandwidth doubling times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a:t>
            </a:fld>
            <a:endParaRPr lang="zh-TW" altLang="en-US"/>
          </a:p>
        </p:txBody>
      </p:sp>
      <p:sp>
        <p:nvSpPr>
          <p:cNvPr id="10" name="文本框 9">
            <a:extLst>
              <a:ext uri="{FF2B5EF4-FFF2-40B4-BE49-F238E27FC236}">
                <a16:creationId xmlns:a16="http://schemas.microsoft.com/office/drawing/2014/main" id="{A2259A9D-1ED1-27AA-129D-BB96B07947C5}"/>
              </a:ext>
            </a:extLst>
          </p:cNvPr>
          <p:cNvSpPr txBox="1"/>
          <p:nvPr/>
        </p:nvSpPr>
        <p:spPr>
          <a:xfrm>
            <a:off x="412750" y="5732463"/>
            <a:ext cx="6108700" cy="369332"/>
          </a:xfrm>
          <a:prstGeom prst="rect">
            <a:avLst/>
          </a:prstGeom>
          <a:noFill/>
        </p:spPr>
        <p:txBody>
          <a:bodyPr wrap="square">
            <a:spAutoFit/>
          </a:bodyPr>
          <a:lstStyle/>
          <a:p>
            <a:r>
              <a:rPr lang="en-US" altLang="zh-CN" b="1" i="1" dirty="0"/>
              <a:t>Latency Lags </a:t>
            </a:r>
            <a:r>
              <a:rPr lang="en-US" altLang="zh-CN" b="1" i="1" dirty="0" err="1"/>
              <a:t>Bandwith</a:t>
            </a:r>
            <a:r>
              <a:rPr lang="en-US" altLang="zh-CN" b="1" i="1" dirty="0"/>
              <a:t> David Peterson, 2004</a:t>
            </a:r>
            <a:endParaRPr lang="zh-CN" altLang="en-US" b="1" i="1" dirty="0"/>
          </a:p>
        </p:txBody>
      </p:sp>
      <p:pic>
        <p:nvPicPr>
          <p:cNvPr id="12" name="图片 11">
            <a:extLst>
              <a:ext uri="{FF2B5EF4-FFF2-40B4-BE49-F238E27FC236}">
                <a16:creationId xmlns:a16="http://schemas.microsoft.com/office/drawing/2014/main" id="{C8B4AFB8-A909-C063-38E1-F57AC8D91EB6}"/>
              </a:ext>
            </a:extLst>
          </p:cNvPr>
          <p:cNvPicPr>
            <a:picLocks noChangeAspect="1"/>
          </p:cNvPicPr>
          <p:nvPr/>
        </p:nvPicPr>
        <p:blipFill>
          <a:blip r:embed="rId3"/>
          <a:stretch>
            <a:fillRect/>
          </a:stretch>
        </p:blipFill>
        <p:spPr>
          <a:xfrm>
            <a:off x="7554269" y="2006599"/>
            <a:ext cx="2684653" cy="3612079"/>
          </a:xfrm>
          <a:prstGeom prst="rect">
            <a:avLst/>
          </a:prstGeom>
        </p:spPr>
      </p:pic>
      <p:pic>
        <p:nvPicPr>
          <p:cNvPr id="14" name="图片 13">
            <a:extLst>
              <a:ext uri="{FF2B5EF4-FFF2-40B4-BE49-F238E27FC236}">
                <a16:creationId xmlns:a16="http://schemas.microsoft.com/office/drawing/2014/main" id="{D8526A8D-6133-CF37-2E06-391E29719BFA}"/>
              </a:ext>
            </a:extLst>
          </p:cNvPr>
          <p:cNvPicPr>
            <a:picLocks noChangeAspect="1"/>
          </p:cNvPicPr>
          <p:nvPr/>
        </p:nvPicPr>
        <p:blipFill>
          <a:blip r:embed="rId4"/>
          <a:stretch>
            <a:fillRect/>
          </a:stretch>
        </p:blipFill>
        <p:spPr>
          <a:xfrm>
            <a:off x="835024" y="2847581"/>
            <a:ext cx="6425327" cy="2199599"/>
          </a:xfrm>
          <a:prstGeom prst="rect">
            <a:avLst/>
          </a:prstGeom>
        </p:spPr>
      </p:pic>
    </p:spTree>
    <p:extLst>
      <p:ext uri="{BB962C8B-B14F-4D97-AF65-F5344CB8AC3E}">
        <p14:creationId xmlns:p14="http://schemas.microsoft.com/office/powerpoint/2010/main" val="1391955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Algorithm-level Method: Approximate Attention</a:t>
            </a: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30</a:t>
            </a:fld>
            <a:endParaRPr lang="zh-TW" altLang="en-US"/>
          </a:p>
        </p:txBody>
      </p:sp>
      <p:pic>
        <p:nvPicPr>
          <p:cNvPr id="6" name="图片 5">
            <a:extLst>
              <a:ext uri="{FF2B5EF4-FFF2-40B4-BE49-F238E27FC236}">
                <a16:creationId xmlns:a16="http://schemas.microsoft.com/office/drawing/2014/main" id="{19B547D3-4E49-D3F0-D7A5-640DFD981047}"/>
              </a:ext>
            </a:extLst>
          </p:cNvPr>
          <p:cNvPicPr>
            <a:picLocks noChangeAspect="1"/>
          </p:cNvPicPr>
          <p:nvPr/>
        </p:nvPicPr>
        <p:blipFill>
          <a:blip r:embed="rId3"/>
          <a:stretch>
            <a:fillRect/>
          </a:stretch>
        </p:blipFill>
        <p:spPr>
          <a:xfrm>
            <a:off x="838010" y="2052467"/>
            <a:ext cx="10515980" cy="2411583"/>
          </a:xfrm>
          <a:prstGeom prst="rect">
            <a:avLst/>
          </a:prstGeom>
        </p:spPr>
      </p:pic>
      <p:sp>
        <p:nvSpPr>
          <p:cNvPr id="8" name="文本框 7">
            <a:extLst>
              <a:ext uri="{FF2B5EF4-FFF2-40B4-BE49-F238E27FC236}">
                <a16:creationId xmlns:a16="http://schemas.microsoft.com/office/drawing/2014/main" id="{7CF54EB1-E4CF-EF48-E4F2-C67A5A5A9A48}"/>
              </a:ext>
            </a:extLst>
          </p:cNvPr>
          <p:cNvSpPr txBox="1"/>
          <p:nvPr/>
        </p:nvSpPr>
        <p:spPr>
          <a:xfrm>
            <a:off x="1296610" y="4752970"/>
            <a:ext cx="8229600" cy="369332"/>
          </a:xfrm>
          <a:prstGeom prst="rect">
            <a:avLst/>
          </a:prstGeom>
          <a:noFill/>
        </p:spPr>
        <p:txBody>
          <a:bodyPr wrap="square">
            <a:spAutoFit/>
          </a:bodyPr>
          <a:lstStyle/>
          <a:p>
            <a:r>
              <a:rPr lang="en-US" altLang="zh-CN" b="1" dirty="0"/>
              <a:t>Approximate attention: tradeoff </a:t>
            </a:r>
            <a:r>
              <a:rPr lang="en-US" altLang="zh-CN" b="1" dirty="0">
                <a:solidFill>
                  <a:srgbClr val="C00000"/>
                </a:solidFill>
              </a:rPr>
              <a:t>quality</a:t>
            </a:r>
            <a:r>
              <a:rPr lang="en-US" altLang="zh-CN" b="1" dirty="0"/>
              <a:t> for </a:t>
            </a:r>
            <a:r>
              <a:rPr lang="en-US" altLang="zh-CN" b="1" strike="sngStrike" dirty="0">
                <a:solidFill>
                  <a:srgbClr val="C00000"/>
                </a:solidFill>
              </a:rPr>
              <a:t>speed</a:t>
            </a:r>
            <a:r>
              <a:rPr lang="en-US" altLang="zh-CN" b="1" dirty="0"/>
              <a:t> fewer FLOPs</a:t>
            </a:r>
            <a:endParaRPr lang="zh-CN" altLang="en-US" b="1" dirty="0"/>
          </a:p>
        </p:txBody>
      </p:sp>
      <p:sp>
        <p:nvSpPr>
          <p:cNvPr id="10" name="文本框 9">
            <a:extLst>
              <a:ext uri="{FF2B5EF4-FFF2-40B4-BE49-F238E27FC236}">
                <a16:creationId xmlns:a16="http://schemas.microsoft.com/office/drawing/2014/main" id="{7545559D-9B9B-A7CC-973E-1B6663D9E7AA}"/>
              </a:ext>
            </a:extLst>
          </p:cNvPr>
          <p:cNvSpPr txBox="1"/>
          <p:nvPr/>
        </p:nvSpPr>
        <p:spPr>
          <a:xfrm>
            <a:off x="0" y="5823814"/>
            <a:ext cx="10763250" cy="369332"/>
          </a:xfrm>
          <a:prstGeom prst="rect">
            <a:avLst/>
          </a:prstGeom>
          <a:noFill/>
        </p:spPr>
        <p:txBody>
          <a:bodyPr wrap="square">
            <a:spAutoFit/>
          </a:bodyPr>
          <a:lstStyle/>
          <a:p>
            <a:r>
              <a:rPr lang="en-US" altLang="zh-CN" b="1" i="1" dirty="0"/>
              <a:t>Survey: Tay et al. Long Range Arena : A Benchmark for Efficient Transformers. ICLR 2020</a:t>
            </a:r>
            <a:endParaRPr lang="zh-CN" altLang="en-US" b="1" i="1" dirty="0"/>
          </a:p>
        </p:txBody>
      </p:sp>
      <p:sp>
        <p:nvSpPr>
          <p:cNvPr id="11" name="文本框 10">
            <a:extLst>
              <a:ext uri="{FF2B5EF4-FFF2-40B4-BE49-F238E27FC236}">
                <a16:creationId xmlns:a16="http://schemas.microsoft.com/office/drawing/2014/main" id="{F0A558DA-2FB3-2127-127F-BD6EFE4783D6}"/>
              </a:ext>
            </a:extLst>
          </p:cNvPr>
          <p:cNvSpPr txBox="1"/>
          <p:nvPr/>
        </p:nvSpPr>
        <p:spPr>
          <a:xfrm>
            <a:off x="1296610" y="5154555"/>
            <a:ext cx="8229600" cy="369332"/>
          </a:xfrm>
          <a:prstGeom prst="rect">
            <a:avLst/>
          </a:prstGeom>
          <a:noFill/>
        </p:spPr>
        <p:txBody>
          <a:bodyPr wrap="square">
            <a:spAutoFit/>
          </a:bodyPr>
          <a:lstStyle/>
          <a:p>
            <a:r>
              <a:rPr lang="en-US" altLang="zh-CN" b="1" dirty="0">
                <a:solidFill>
                  <a:srgbClr val="C00000"/>
                </a:solidFill>
              </a:rPr>
              <a:t>But is the compute overhead really bottleneck?</a:t>
            </a:r>
            <a:endParaRPr lang="zh-CN" altLang="en-US" b="1" dirty="0">
              <a:solidFill>
                <a:srgbClr val="C00000"/>
              </a:solidFill>
            </a:endParaRPr>
          </a:p>
        </p:txBody>
      </p:sp>
      <p:pic>
        <p:nvPicPr>
          <p:cNvPr id="4" name="Picture 2">
            <a:extLst>
              <a:ext uri="{FF2B5EF4-FFF2-40B4-BE49-F238E27FC236}">
                <a16:creationId xmlns:a16="http://schemas.microsoft.com/office/drawing/2014/main" id="{A93483F9-35C0-9A7B-1BB2-1B809EB55A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8491" y="4428365"/>
            <a:ext cx="2207608" cy="130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Observation: Attention is Bottlenecked by Memory Reads/Writes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31</a:t>
            </a:fld>
            <a:endParaRPr lang="zh-TW" altLang="en-US"/>
          </a:p>
        </p:txBody>
      </p:sp>
      <p:pic>
        <p:nvPicPr>
          <p:cNvPr id="6" name="图片 5">
            <a:extLst>
              <a:ext uri="{FF2B5EF4-FFF2-40B4-BE49-F238E27FC236}">
                <a16:creationId xmlns:a16="http://schemas.microsoft.com/office/drawing/2014/main" id="{8E376F93-BA55-41C6-56C3-1EB55D212C2A}"/>
              </a:ext>
            </a:extLst>
          </p:cNvPr>
          <p:cNvPicPr>
            <a:picLocks noChangeAspect="1"/>
          </p:cNvPicPr>
          <p:nvPr/>
        </p:nvPicPr>
        <p:blipFill>
          <a:blip r:embed="rId3"/>
          <a:stretch>
            <a:fillRect/>
          </a:stretch>
        </p:blipFill>
        <p:spPr>
          <a:xfrm>
            <a:off x="1106110" y="1805970"/>
            <a:ext cx="9108017" cy="3282927"/>
          </a:xfrm>
          <a:prstGeom prst="rect">
            <a:avLst/>
          </a:prstGeom>
        </p:spPr>
      </p:pic>
      <p:sp>
        <p:nvSpPr>
          <p:cNvPr id="8" name="文本框 7">
            <a:extLst>
              <a:ext uri="{FF2B5EF4-FFF2-40B4-BE49-F238E27FC236}">
                <a16:creationId xmlns:a16="http://schemas.microsoft.com/office/drawing/2014/main" id="{05140D6F-EF4D-8A8B-5E2B-87D47803F565}"/>
              </a:ext>
            </a:extLst>
          </p:cNvPr>
          <p:cNvSpPr txBox="1"/>
          <p:nvPr/>
        </p:nvSpPr>
        <p:spPr>
          <a:xfrm>
            <a:off x="609599" y="5563186"/>
            <a:ext cx="12084050" cy="338554"/>
          </a:xfrm>
          <a:prstGeom prst="rect">
            <a:avLst/>
          </a:prstGeom>
          <a:noFill/>
        </p:spPr>
        <p:txBody>
          <a:bodyPr wrap="square">
            <a:spAutoFit/>
          </a:bodyPr>
          <a:lstStyle/>
          <a:p>
            <a:r>
              <a:rPr lang="en-US" altLang="zh-CN" sz="1600" b="1" dirty="0"/>
              <a:t>The biggest cost is in moving the bits! Standard implementation requires repeated R/W from slow GPU </a:t>
            </a:r>
            <a:r>
              <a:rPr lang="en-US" altLang="zh-CN" sz="1600" b="1" dirty="0" err="1"/>
              <a:t>maemory</a:t>
            </a:r>
            <a:endParaRPr lang="zh-CN" altLang="en-US" sz="1600" b="1" dirty="0"/>
          </a:p>
        </p:txBody>
      </p:sp>
    </p:spTree>
    <p:extLst>
      <p:ext uri="{BB962C8B-B14F-4D97-AF65-F5344CB8AC3E}">
        <p14:creationId xmlns:p14="http://schemas.microsoft.com/office/powerpoint/2010/main" val="372958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Proposed Method</a:t>
            </a:r>
            <a:endParaRPr lang="zh-TW" altLang="en-US" dirty="0"/>
          </a:p>
        </p:txBody>
      </p:sp>
      <p:sp>
        <p:nvSpPr>
          <p:cNvPr id="3" name="內容版面配置區 2"/>
          <p:cNvSpPr>
            <a:spLocks noGrp="1"/>
          </p:cNvSpPr>
          <p:nvPr>
            <p:ph idx="1"/>
          </p:nvPr>
        </p:nvSpPr>
        <p:spPr>
          <a:xfrm>
            <a:off x="409021" y="2052459"/>
            <a:ext cx="3578779" cy="3045181"/>
          </a:xfrm>
        </p:spPr>
        <p:txBody>
          <a:bodyPr>
            <a:noAutofit/>
          </a:bodyPr>
          <a:lstStyle/>
          <a:p>
            <a:r>
              <a:rPr lang="en-US" altLang="zh-CN" sz="1800" b="1" dirty="0"/>
              <a:t>Can we exploit the memory asymmetry to get speed up? With IO-awareness/hardware-awareness (accounting for Read/Write to different levels of memory)</a:t>
            </a:r>
            <a:endParaRPr lang="en-US" altLang="zh-CN" sz="4000" b="1"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32</a:t>
            </a:fld>
            <a:endParaRPr lang="zh-TW" altLang="en-US"/>
          </a:p>
        </p:txBody>
      </p:sp>
      <p:pic>
        <p:nvPicPr>
          <p:cNvPr id="11" name="图片 10">
            <a:extLst>
              <a:ext uri="{FF2B5EF4-FFF2-40B4-BE49-F238E27FC236}">
                <a16:creationId xmlns:a16="http://schemas.microsoft.com/office/drawing/2014/main" id="{257B9BEB-2B88-A637-F892-45EE6D973CF8}"/>
              </a:ext>
            </a:extLst>
          </p:cNvPr>
          <p:cNvPicPr>
            <a:picLocks noChangeAspect="1"/>
          </p:cNvPicPr>
          <p:nvPr/>
        </p:nvPicPr>
        <p:blipFill>
          <a:blip r:embed="rId3"/>
          <a:stretch>
            <a:fillRect/>
          </a:stretch>
        </p:blipFill>
        <p:spPr>
          <a:xfrm>
            <a:off x="6995848" y="3786195"/>
            <a:ext cx="3868738" cy="2182489"/>
          </a:xfrm>
          <a:prstGeom prst="rect">
            <a:avLst/>
          </a:prstGeom>
        </p:spPr>
      </p:pic>
      <p:pic>
        <p:nvPicPr>
          <p:cNvPr id="15" name="图片 14">
            <a:extLst>
              <a:ext uri="{FF2B5EF4-FFF2-40B4-BE49-F238E27FC236}">
                <a16:creationId xmlns:a16="http://schemas.microsoft.com/office/drawing/2014/main" id="{9F0A2316-CB08-9F19-AFE5-B38A5387C0A1}"/>
              </a:ext>
            </a:extLst>
          </p:cNvPr>
          <p:cNvPicPr>
            <a:picLocks noChangeAspect="1"/>
          </p:cNvPicPr>
          <p:nvPr/>
        </p:nvPicPr>
        <p:blipFill>
          <a:blip r:embed="rId4"/>
          <a:stretch>
            <a:fillRect/>
          </a:stretch>
        </p:blipFill>
        <p:spPr>
          <a:xfrm>
            <a:off x="4781550" y="1182633"/>
            <a:ext cx="7115907" cy="2392417"/>
          </a:xfrm>
          <a:prstGeom prst="rect">
            <a:avLst/>
          </a:prstGeom>
        </p:spPr>
      </p:pic>
      <p:sp>
        <p:nvSpPr>
          <p:cNvPr id="16" name="文本框 15">
            <a:extLst>
              <a:ext uri="{FF2B5EF4-FFF2-40B4-BE49-F238E27FC236}">
                <a16:creationId xmlns:a16="http://schemas.microsoft.com/office/drawing/2014/main" id="{865AE317-2B50-6E3D-EFEC-955E1E6699B7}"/>
              </a:ext>
            </a:extLst>
          </p:cNvPr>
          <p:cNvSpPr txBox="1"/>
          <p:nvPr/>
        </p:nvSpPr>
        <p:spPr>
          <a:xfrm>
            <a:off x="70618" y="5777647"/>
            <a:ext cx="9467081" cy="369332"/>
          </a:xfrm>
          <a:prstGeom prst="rect">
            <a:avLst/>
          </a:prstGeom>
          <a:noFill/>
        </p:spPr>
        <p:txBody>
          <a:bodyPr wrap="square">
            <a:spAutoFit/>
          </a:bodyPr>
          <a:lstStyle/>
          <a:p>
            <a:r>
              <a:rPr lang="en-US" altLang="zh-CN" b="1" i="1" dirty="0">
                <a:solidFill>
                  <a:srgbClr val="000000"/>
                </a:solidFill>
                <a:effectLst/>
                <a:highlight>
                  <a:srgbClr val="FFFFFF"/>
                </a:highlight>
                <a:latin typeface="Helvetica Neue"/>
              </a:rPr>
              <a:t>Making Deep Learning Go </a:t>
            </a:r>
            <a:r>
              <a:rPr lang="en-US" altLang="zh-CN" b="1" i="1" dirty="0" err="1">
                <a:solidFill>
                  <a:srgbClr val="000000"/>
                </a:solidFill>
                <a:effectLst/>
                <a:highlight>
                  <a:srgbClr val="FFFFFF"/>
                </a:highlight>
                <a:latin typeface="Helvetica Neue"/>
              </a:rPr>
              <a:t>Brrrr</a:t>
            </a:r>
            <a:r>
              <a:rPr lang="en-US" altLang="zh-CN" b="1" i="1" dirty="0">
                <a:solidFill>
                  <a:srgbClr val="000000"/>
                </a:solidFill>
                <a:effectLst/>
                <a:highlight>
                  <a:srgbClr val="FFFFFF"/>
                </a:highlight>
                <a:latin typeface="Helvetica Neue"/>
              </a:rPr>
              <a:t> From First Principles,</a:t>
            </a:r>
            <a:r>
              <a:rPr lang="zh-CN" altLang="en-US" b="1" i="1" dirty="0">
                <a:solidFill>
                  <a:srgbClr val="000000"/>
                </a:solidFill>
                <a:effectLst/>
                <a:highlight>
                  <a:srgbClr val="FFFFFF"/>
                </a:highlight>
                <a:latin typeface="Helvetica Neue"/>
              </a:rPr>
              <a:t> </a:t>
            </a:r>
            <a:r>
              <a:rPr lang="en-US" altLang="zh-CN" b="1" i="1" dirty="0">
                <a:solidFill>
                  <a:srgbClr val="000000"/>
                </a:solidFill>
                <a:effectLst/>
                <a:highlight>
                  <a:srgbClr val="FFFFFF"/>
                </a:highlight>
                <a:latin typeface="Helvetica Neue"/>
              </a:rPr>
              <a:t>Horace He </a:t>
            </a:r>
          </a:p>
        </p:txBody>
      </p:sp>
    </p:spTree>
    <p:extLst>
      <p:ext uri="{BB962C8B-B14F-4D97-AF65-F5344CB8AC3E}">
        <p14:creationId xmlns:p14="http://schemas.microsoft.com/office/powerpoint/2010/main" val="62073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Proposed Method</a:t>
            </a:r>
            <a:endParaRPr lang="zh-TW" altLang="en-US" dirty="0"/>
          </a:p>
        </p:txBody>
      </p:sp>
      <p:sp>
        <p:nvSpPr>
          <p:cNvPr id="3" name="內容版面配置區 2"/>
          <p:cNvSpPr>
            <a:spLocks noGrp="1"/>
          </p:cNvSpPr>
          <p:nvPr>
            <p:ph idx="1"/>
          </p:nvPr>
        </p:nvSpPr>
        <p:spPr>
          <a:xfrm>
            <a:off x="180421" y="1125537"/>
            <a:ext cx="5261529" cy="4643794"/>
          </a:xfrm>
        </p:spPr>
        <p:txBody>
          <a:bodyPr>
            <a:noAutofit/>
          </a:bodyPr>
          <a:lstStyle/>
          <a:p>
            <a:r>
              <a:rPr lang="en-US" altLang="zh-CN" sz="2000" dirty="0">
                <a:latin typeface="Times New Roman" panose="02020603050405020304" pitchFamily="18" charset="0"/>
                <a:cs typeface="Times New Roman" panose="02020603050405020304" pitchFamily="18" charset="0"/>
              </a:rPr>
              <a:t>Challenge:</a:t>
            </a:r>
          </a:p>
          <a:p>
            <a:pPr lvl="1"/>
            <a:r>
              <a:rPr lang="en-US" altLang="zh-CN" sz="1800" b="1" dirty="0">
                <a:latin typeface="Times New Roman" panose="02020603050405020304" pitchFamily="18" charset="0"/>
                <a:cs typeface="Times New Roman" panose="02020603050405020304" pitchFamily="18" charset="0"/>
              </a:rPr>
              <a:t>Compute </a:t>
            </a:r>
            <a:r>
              <a:rPr lang="en-US" altLang="zh-CN" sz="1800" b="1" dirty="0" err="1">
                <a:latin typeface="Times New Roman" panose="02020603050405020304" pitchFamily="18" charset="0"/>
                <a:cs typeface="Times New Roman" panose="02020603050405020304" pitchFamily="18" charset="0"/>
              </a:rPr>
              <a:t>softmax</a:t>
            </a:r>
            <a:r>
              <a:rPr lang="en-US" altLang="zh-CN" sz="1800" b="1" dirty="0">
                <a:latin typeface="Times New Roman" panose="02020603050405020304" pitchFamily="18" charset="0"/>
                <a:cs typeface="Times New Roman" panose="02020603050405020304" pitchFamily="18" charset="0"/>
              </a:rPr>
              <a:t> normalization without access to full input.</a:t>
            </a:r>
          </a:p>
          <a:p>
            <a:pPr lvl="1"/>
            <a:r>
              <a:rPr lang="en-US" altLang="zh-CN" sz="1800" b="1" dirty="0">
                <a:latin typeface="Times New Roman" panose="02020603050405020304" pitchFamily="18" charset="0"/>
                <a:cs typeface="Times New Roman" panose="02020603050405020304" pitchFamily="18" charset="0"/>
              </a:rPr>
              <a:t>Backward without reading the large attention matrix from forward (</a:t>
            </a:r>
            <a:r>
              <a:rPr lang="en-US" altLang="zh-CN" sz="1800" b="1" dirty="0" err="1">
                <a:latin typeface="Times New Roman" panose="02020603050405020304" pitchFamily="18" charset="0"/>
                <a:cs typeface="Times New Roman" panose="02020603050405020304" pitchFamily="18" charset="0"/>
              </a:rPr>
              <a:t>Recomputation</a:t>
            </a:r>
            <a:r>
              <a:rPr lang="en-US" altLang="zh-CN" sz="1800" b="1" dirty="0">
                <a:latin typeface="Times New Roman" panose="02020603050405020304" pitchFamily="18" charset="0"/>
                <a:cs typeface="Times New Roman" panose="02020603050405020304" pitchFamily="18" charset="0"/>
              </a:rPr>
              <a:t>)</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33</a:t>
            </a:fld>
            <a:endParaRPr lang="zh-TW" altLang="en-US"/>
          </a:p>
        </p:txBody>
      </p:sp>
      <p:pic>
        <p:nvPicPr>
          <p:cNvPr id="8" name="图片 7">
            <a:extLst>
              <a:ext uri="{FF2B5EF4-FFF2-40B4-BE49-F238E27FC236}">
                <a16:creationId xmlns:a16="http://schemas.microsoft.com/office/drawing/2014/main" id="{54B30C88-7CEE-FD02-6BAF-D67E8843D11C}"/>
              </a:ext>
            </a:extLst>
          </p:cNvPr>
          <p:cNvPicPr>
            <a:picLocks noChangeAspect="1"/>
          </p:cNvPicPr>
          <p:nvPr/>
        </p:nvPicPr>
        <p:blipFill>
          <a:blip r:embed="rId3"/>
          <a:stretch>
            <a:fillRect/>
          </a:stretch>
        </p:blipFill>
        <p:spPr>
          <a:xfrm>
            <a:off x="1195110" y="3723893"/>
            <a:ext cx="4151313" cy="2359785"/>
          </a:xfrm>
          <a:prstGeom prst="rect">
            <a:avLst/>
          </a:prstGeom>
        </p:spPr>
      </p:pic>
      <p:pic>
        <p:nvPicPr>
          <p:cNvPr id="10" name="图片 9">
            <a:extLst>
              <a:ext uri="{FF2B5EF4-FFF2-40B4-BE49-F238E27FC236}">
                <a16:creationId xmlns:a16="http://schemas.microsoft.com/office/drawing/2014/main" id="{8958B7BC-FC9A-1FFA-0C50-7F774DBFE6DC}"/>
              </a:ext>
            </a:extLst>
          </p:cNvPr>
          <p:cNvPicPr>
            <a:picLocks noChangeAspect="1"/>
          </p:cNvPicPr>
          <p:nvPr/>
        </p:nvPicPr>
        <p:blipFill>
          <a:blip r:embed="rId4"/>
          <a:stretch>
            <a:fillRect/>
          </a:stretch>
        </p:blipFill>
        <p:spPr>
          <a:xfrm>
            <a:off x="6361112" y="3723893"/>
            <a:ext cx="3697479" cy="2219325"/>
          </a:xfrm>
          <a:prstGeom prst="rect">
            <a:avLst/>
          </a:prstGeom>
        </p:spPr>
      </p:pic>
      <p:sp>
        <p:nvSpPr>
          <p:cNvPr id="13" name="內容版面配置區 2">
            <a:extLst>
              <a:ext uri="{FF2B5EF4-FFF2-40B4-BE49-F238E27FC236}">
                <a16:creationId xmlns:a16="http://schemas.microsoft.com/office/drawing/2014/main" id="{F0358F74-0054-5245-7D4B-6E479A872FA1}"/>
              </a:ext>
            </a:extLst>
          </p:cNvPr>
          <p:cNvSpPr txBox="1">
            <a:spLocks/>
          </p:cNvSpPr>
          <p:nvPr/>
        </p:nvSpPr>
        <p:spPr bwMode="auto">
          <a:xfrm>
            <a:off x="5579086" y="1125537"/>
            <a:ext cx="5261529" cy="4643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b="1" kern="0" dirty="0">
                <a:solidFill>
                  <a:schemeClr val="tx1">
                    <a:lumMod val="95000"/>
                    <a:lumOff val="5000"/>
                  </a:schemeClr>
                </a:solidFill>
                <a:latin typeface="Times New Roman" panose="02020603050405020304" pitchFamily="18" charset="0"/>
                <a:cs typeface="Times New Roman" panose="02020603050405020304" pitchFamily="18" charset="0"/>
              </a:rPr>
              <a:t>Approaches:</a:t>
            </a:r>
          </a:p>
          <a:p>
            <a:pPr lvl="1"/>
            <a:r>
              <a:rPr lang="en-US" altLang="zh-CN" sz="1600" b="1" kern="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zh-CN" sz="1600" b="1" kern="0" dirty="0">
                <a:solidFill>
                  <a:srgbClr val="C00000"/>
                </a:solidFill>
                <a:latin typeface="Times New Roman" panose="02020603050405020304" pitchFamily="18" charset="0"/>
                <a:cs typeface="Times New Roman" panose="02020603050405020304" pitchFamily="18" charset="0"/>
              </a:rPr>
              <a:t>Tiling: </a:t>
            </a:r>
            <a:r>
              <a:rPr lang="en-US" altLang="zh-CN" sz="1600" b="1" kern="0" dirty="0">
                <a:solidFill>
                  <a:schemeClr val="tx1">
                    <a:lumMod val="95000"/>
                    <a:lumOff val="5000"/>
                  </a:schemeClr>
                </a:solidFill>
                <a:latin typeface="Times New Roman" panose="02020603050405020304" pitchFamily="18" charset="0"/>
                <a:cs typeface="Times New Roman" panose="02020603050405020304" pitchFamily="18" charset="0"/>
              </a:rPr>
              <a:t>Restructure algorithm to load block by block from HBM to SRAM to compute attention.</a:t>
            </a:r>
          </a:p>
          <a:p>
            <a:pPr lvl="1"/>
            <a:r>
              <a:rPr lang="en-US" altLang="zh-CN" sz="1600" b="1" kern="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zh-CN" sz="1600" b="1" kern="0" dirty="0" err="1">
                <a:solidFill>
                  <a:srgbClr val="C00000"/>
                </a:solidFill>
                <a:latin typeface="Times New Roman" panose="02020603050405020304" pitchFamily="18" charset="0"/>
                <a:cs typeface="Times New Roman" panose="02020603050405020304" pitchFamily="18" charset="0"/>
              </a:rPr>
              <a:t>Recomputation</a:t>
            </a:r>
            <a:r>
              <a:rPr lang="en-US" altLang="zh-CN" sz="1600" b="1" kern="0" dirty="0">
                <a:solidFill>
                  <a:srgbClr val="C00000"/>
                </a:solidFill>
                <a:latin typeface="Times New Roman" panose="02020603050405020304" pitchFamily="18" charset="0"/>
                <a:cs typeface="Times New Roman" panose="02020603050405020304" pitchFamily="18" charset="0"/>
              </a:rPr>
              <a:t>: </a:t>
            </a:r>
            <a:r>
              <a:rPr lang="en-US" altLang="zh-CN" sz="1600" b="1" kern="0" dirty="0">
                <a:solidFill>
                  <a:schemeClr val="tx1">
                    <a:lumMod val="95000"/>
                    <a:lumOff val="5000"/>
                  </a:schemeClr>
                </a:solidFill>
                <a:latin typeface="Times New Roman" panose="02020603050405020304" pitchFamily="18" charset="0"/>
                <a:cs typeface="Times New Roman" panose="02020603050405020304" pitchFamily="18" charset="0"/>
              </a:rPr>
              <a:t>Don’t store attn. matrix from forward, recompute it in the backward</a:t>
            </a:r>
            <a:endParaRPr lang="en-US" altLang="zh-CN" sz="1400" b="1" kern="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17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Proposed Method</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b="1" dirty="0">
                <a:latin typeface="Times New Roman" panose="02020603050405020304" pitchFamily="18" charset="0"/>
                <a:cs typeface="Times New Roman" panose="02020603050405020304" pitchFamily="18" charset="0"/>
              </a:rPr>
              <a:t>Recap: Attention Computation Pipeline</a:t>
            </a:r>
          </a:p>
          <a:p>
            <a:pPr lvl="1"/>
            <a:r>
              <a:rPr lang="en-US" altLang="zh-CN" sz="1867" dirty="0" err="1">
                <a:latin typeface="Times New Roman" panose="02020603050405020304" pitchFamily="18" charset="0"/>
                <a:cs typeface="Times New Roman" panose="02020603050405020304" pitchFamily="18" charset="0"/>
              </a:rPr>
              <a:t>Softmax</a:t>
            </a:r>
            <a:r>
              <a:rPr lang="en-US" altLang="zh-CN" sz="1867" dirty="0">
                <a:latin typeface="Times New Roman" panose="02020603050405020304" pitchFamily="18" charset="0"/>
                <a:cs typeface="Times New Roman" panose="02020603050405020304" pitchFamily="18" charset="0"/>
              </a:rPr>
              <a:t> row-wise normalization constant</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34</a:t>
            </a:fld>
            <a:endParaRPr lang="zh-TW" altLang="en-US"/>
          </a:p>
        </p:txBody>
      </p:sp>
      <p:pic>
        <p:nvPicPr>
          <p:cNvPr id="6" name="图片 5">
            <a:extLst>
              <a:ext uri="{FF2B5EF4-FFF2-40B4-BE49-F238E27FC236}">
                <a16:creationId xmlns:a16="http://schemas.microsoft.com/office/drawing/2014/main" id="{CEB57AC0-7D71-54D4-FD87-4A623888D825}"/>
              </a:ext>
            </a:extLst>
          </p:cNvPr>
          <p:cNvPicPr>
            <a:picLocks noChangeAspect="1"/>
          </p:cNvPicPr>
          <p:nvPr/>
        </p:nvPicPr>
        <p:blipFill>
          <a:blip r:embed="rId3"/>
          <a:stretch>
            <a:fillRect/>
          </a:stretch>
        </p:blipFill>
        <p:spPr>
          <a:xfrm>
            <a:off x="2645419" y="1907051"/>
            <a:ext cx="5107931" cy="4059889"/>
          </a:xfrm>
          <a:prstGeom prst="rect">
            <a:avLst/>
          </a:prstGeom>
        </p:spPr>
      </p:pic>
      <p:pic>
        <p:nvPicPr>
          <p:cNvPr id="10" name="图片 9">
            <a:extLst>
              <a:ext uri="{FF2B5EF4-FFF2-40B4-BE49-F238E27FC236}">
                <a16:creationId xmlns:a16="http://schemas.microsoft.com/office/drawing/2014/main" id="{5B1F7B01-C9E3-850C-20D7-B6BF95AF101E}"/>
              </a:ext>
            </a:extLst>
          </p:cNvPr>
          <p:cNvPicPr>
            <a:picLocks noChangeAspect="1"/>
          </p:cNvPicPr>
          <p:nvPr/>
        </p:nvPicPr>
        <p:blipFill>
          <a:blip r:embed="rId4"/>
          <a:stretch>
            <a:fillRect/>
          </a:stretch>
        </p:blipFill>
        <p:spPr>
          <a:xfrm>
            <a:off x="766479" y="5019840"/>
            <a:ext cx="3029427" cy="539294"/>
          </a:xfrm>
          <a:prstGeom prst="rect">
            <a:avLst/>
          </a:prstGeom>
        </p:spPr>
      </p:pic>
      <p:sp>
        <p:nvSpPr>
          <p:cNvPr id="15" name="文本框 14">
            <a:extLst>
              <a:ext uri="{FF2B5EF4-FFF2-40B4-BE49-F238E27FC236}">
                <a16:creationId xmlns:a16="http://schemas.microsoft.com/office/drawing/2014/main" id="{DE4B2728-5CBC-E39E-E461-2B10688CBBC6}"/>
              </a:ext>
            </a:extLst>
          </p:cNvPr>
          <p:cNvSpPr txBox="1"/>
          <p:nvPr/>
        </p:nvSpPr>
        <p:spPr>
          <a:xfrm>
            <a:off x="6300520" y="2243601"/>
            <a:ext cx="4996129" cy="338554"/>
          </a:xfrm>
          <a:prstGeom prst="rect">
            <a:avLst/>
          </a:prstGeom>
          <a:noFill/>
        </p:spPr>
        <p:txBody>
          <a:bodyPr wrap="square">
            <a:spAutoFit/>
          </a:bodyPr>
          <a:lstStyle/>
          <a:p>
            <a:r>
              <a:rPr lang="en-US" altLang="zh-CN" sz="1600" b="1" dirty="0"/>
              <a:t>Compute by blocks: easy to split Q</a:t>
            </a:r>
            <a:endParaRPr lang="zh-CN" altLang="en-US" sz="1600" b="1" dirty="0">
              <a:solidFill>
                <a:srgbClr val="C00000"/>
              </a:solidFill>
            </a:endParaRPr>
          </a:p>
        </p:txBody>
      </p:sp>
    </p:spTree>
    <p:extLst>
      <p:ext uri="{BB962C8B-B14F-4D97-AF65-F5344CB8AC3E}">
        <p14:creationId xmlns:p14="http://schemas.microsoft.com/office/powerpoint/2010/main" val="97946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Proposed Method</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b="1" dirty="0">
                <a:latin typeface="Times New Roman" panose="02020603050405020304" pitchFamily="18" charset="0"/>
                <a:cs typeface="Times New Roman" panose="02020603050405020304" pitchFamily="18" charset="0"/>
              </a:rPr>
              <a:t>Recap: Attention Computation Pipeline</a:t>
            </a:r>
          </a:p>
          <a:p>
            <a:pPr lvl="1"/>
            <a:r>
              <a:rPr lang="en-US" altLang="zh-CN" sz="1867" dirty="0" err="1">
                <a:latin typeface="Times New Roman" panose="02020603050405020304" pitchFamily="18" charset="0"/>
                <a:cs typeface="Times New Roman" panose="02020603050405020304" pitchFamily="18" charset="0"/>
              </a:rPr>
              <a:t>Softmax</a:t>
            </a:r>
            <a:r>
              <a:rPr lang="en-US" altLang="zh-CN" sz="1867" dirty="0">
                <a:latin typeface="Times New Roman" panose="02020603050405020304" pitchFamily="18" charset="0"/>
                <a:cs typeface="Times New Roman" panose="02020603050405020304" pitchFamily="18" charset="0"/>
              </a:rPr>
              <a:t> row-wise normalization constant</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35</a:t>
            </a:fld>
            <a:endParaRPr lang="zh-TW" altLang="en-US"/>
          </a:p>
        </p:txBody>
      </p:sp>
      <p:pic>
        <p:nvPicPr>
          <p:cNvPr id="6" name="图片 5">
            <a:extLst>
              <a:ext uri="{FF2B5EF4-FFF2-40B4-BE49-F238E27FC236}">
                <a16:creationId xmlns:a16="http://schemas.microsoft.com/office/drawing/2014/main" id="{CEB57AC0-7D71-54D4-FD87-4A623888D825}"/>
              </a:ext>
            </a:extLst>
          </p:cNvPr>
          <p:cNvPicPr>
            <a:picLocks noChangeAspect="1"/>
          </p:cNvPicPr>
          <p:nvPr/>
        </p:nvPicPr>
        <p:blipFill>
          <a:blip r:embed="rId3"/>
          <a:stretch>
            <a:fillRect/>
          </a:stretch>
        </p:blipFill>
        <p:spPr>
          <a:xfrm>
            <a:off x="2645419" y="1907051"/>
            <a:ext cx="5107931" cy="4059889"/>
          </a:xfrm>
          <a:prstGeom prst="rect">
            <a:avLst/>
          </a:prstGeom>
        </p:spPr>
      </p:pic>
      <p:pic>
        <p:nvPicPr>
          <p:cNvPr id="10" name="图片 9">
            <a:extLst>
              <a:ext uri="{FF2B5EF4-FFF2-40B4-BE49-F238E27FC236}">
                <a16:creationId xmlns:a16="http://schemas.microsoft.com/office/drawing/2014/main" id="{5B1F7B01-C9E3-850C-20D7-B6BF95AF101E}"/>
              </a:ext>
            </a:extLst>
          </p:cNvPr>
          <p:cNvPicPr>
            <a:picLocks noChangeAspect="1"/>
          </p:cNvPicPr>
          <p:nvPr/>
        </p:nvPicPr>
        <p:blipFill>
          <a:blip r:embed="rId4"/>
          <a:stretch>
            <a:fillRect/>
          </a:stretch>
        </p:blipFill>
        <p:spPr>
          <a:xfrm>
            <a:off x="766479" y="5019840"/>
            <a:ext cx="3029427" cy="539294"/>
          </a:xfrm>
          <a:prstGeom prst="rect">
            <a:avLst/>
          </a:prstGeom>
        </p:spPr>
      </p:pic>
      <p:sp>
        <p:nvSpPr>
          <p:cNvPr id="12" name="文本框 11">
            <a:extLst>
              <a:ext uri="{FF2B5EF4-FFF2-40B4-BE49-F238E27FC236}">
                <a16:creationId xmlns:a16="http://schemas.microsoft.com/office/drawing/2014/main" id="{2B1360FE-009A-B824-8D85-8D3153E7061F}"/>
              </a:ext>
            </a:extLst>
          </p:cNvPr>
          <p:cNvSpPr txBox="1"/>
          <p:nvPr/>
        </p:nvSpPr>
        <p:spPr>
          <a:xfrm>
            <a:off x="6300520" y="2243601"/>
            <a:ext cx="4996129" cy="584775"/>
          </a:xfrm>
          <a:prstGeom prst="rect">
            <a:avLst/>
          </a:prstGeom>
          <a:noFill/>
        </p:spPr>
        <p:txBody>
          <a:bodyPr wrap="square">
            <a:spAutoFit/>
          </a:bodyPr>
          <a:lstStyle/>
          <a:p>
            <a:r>
              <a:rPr lang="en-US" altLang="zh-CN" sz="1600" b="1" dirty="0"/>
              <a:t>Compute by blocks: easy to split Q, </a:t>
            </a:r>
          </a:p>
          <a:p>
            <a:r>
              <a:rPr lang="en-US" altLang="zh-CN" sz="1600" b="1" dirty="0">
                <a:solidFill>
                  <a:srgbClr val="C00000"/>
                </a:solidFill>
              </a:rPr>
              <a:t>but how do we split K &amp; V?</a:t>
            </a:r>
            <a:endParaRPr lang="zh-CN" altLang="en-US" sz="1600" b="1" dirty="0">
              <a:solidFill>
                <a:srgbClr val="C00000"/>
              </a:solidFill>
            </a:endParaRPr>
          </a:p>
        </p:txBody>
      </p:sp>
    </p:spTree>
    <p:extLst>
      <p:ext uri="{BB962C8B-B14F-4D97-AF65-F5344CB8AC3E}">
        <p14:creationId xmlns:p14="http://schemas.microsoft.com/office/powerpoint/2010/main" val="1703549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Flash-attention</a:t>
            </a:r>
            <a:endParaRPr lang="zh-TW" altLang="en-US" dirty="0"/>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36</a:t>
            </a:fld>
            <a:endParaRPr lang="zh-TW" altLang="en-US"/>
          </a:p>
        </p:txBody>
      </p:sp>
      <p:pic>
        <p:nvPicPr>
          <p:cNvPr id="10" name="内容占位符 9">
            <a:extLst>
              <a:ext uri="{FF2B5EF4-FFF2-40B4-BE49-F238E27FC236}">
                <a16:creationId xmlns:a16="http://schemas.microsoft.com/office/drawing/2014/main" id="{BE7B0C0C-CC0D-1C31-87E4-F14A01DB2B67}"/>
              </a:ext>
            </a:extLst>
          </p:cNvPr>
          <p:cNvPicPr>
            <a:picLocks noGrp="1" noChangeAspect="1"/>
          </p:cNvPicPr>
          <p:nvPr>
            <p:ph idx="1"/>
          </p:nvPr>
        </p:nvPicPr>
        <p:blipFill>
          <a:blip r:embed="rId3"/>
          <a:stretch>
            <a:fillRect/>
          </a:stretch>
        </p:blipFill>
        <p:spPr>
          <a:xfrm>
            <a:off x="1557472" y="1125538"/>
            <a:ext cx="9077055" cy="4895850"/>
          </a:xfrm>
        </p:spPr>
      </p:pic>
    </p:spTree>
    <p:extLst>
      <p:ext uri="{BB962C8B-B14F-4D97-AF65-F5344CB8AC3E}">
        <p14:creationId xmlns:p14="http://schemas.microsoft.com/office/powerpoint/2010/main" val="2318601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Flash-attention</a:t>
            </a:r>
            <a:endParaRPr lang="zh-TW" altLang="en-US" dirty="0"/>
          </a:p>
        </p:txBody>
      </p:sp>
      <p:pic>
        <p:nvPicPr>
          <p:cNvPr id="6" name="内容占位符 5">
            <a:extLst>
              <a:ext uri="{FF2B5EF4-FFF2-40B4-BE49-F238E27FC236}">
                <a16:creationId xmlns:a16="http://schemas.microsoft.com/office/drawing/2014/main" id="{97093733-DDC3-D013-ABEF-C6D68ED253C9}"/>
              </a:ext>
            </a:extLst>
          </p:cNvPr>
          <p:cNvPicPr>
            <a:picLocks noGrp="1" noChangeAspect="1"/>
          </p:cNvPicPr>
          <p:nvPr>
            <p:ph idx="1"/>
          </p:nvPr>
        </p:nvPicPr>
        <p:blipFill>
          <a:blip r:embed="rId3"/>
          <a:stretch>
            <a:fillRect/>
          </a:stretch>
        </p:blipFill>
        <p:spPr>
          <a:xfrm>
            <a:off x="651159" y="1085850"/>
            <a:ext cx="10356163" cy="5064125"/>
          </a:xfrm>
        </p:spPr>
      </p:pic>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150584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Flash-attention</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38</a:t>
            </a:fld>
            <a:endParaRPr lang="zh-TW" altLang="en-US"/>
          </a:p>
        </p:txBody>
      </p:sp>
      <p:pic>
        <p:nvPicPr>
          <p:cNvPr id="6" name="图片 5">
            <a:extLst>
              <a:ext uri="{FF2B5EF4-FFF2-40B4-BE49-F238E27FC236}">
                <a16:creationId xmlns:a16="http://schemas.microsoft.com/office/drawing/2014/main" id="{F60E9F31-5A5F-3AAA-04EE-A7D46DF9B4F4}"/>
              </a:ext>
            </a:extLst>
          </p:cNvPr>
          <p:cNvPicPr>
            <a:picLocks noChangeAspect="1"/>
          </p:cNvPicPr>
          <p:nvPr/>
        </p:nvPicPr>
        <p:blipFill>
          <a:blip r:embed="rId3"/>
          <a:stretch>
            <a:fillRect/>
          </a:stretch>
        </p:blipFill>
        <p:spPr>
          <a:xfrm>
            <a:off x="133350" y="1088669"/>
            <a:ext cx="11703050" cy="4916787"/>
          </a:xfrm>
          <a:prstGeom prst="rect">
            <a:avLst/>
          </a:prstGeom>
        </p:spPr>
      </p:pic>
    </p:spTree>
    <p:extLst>
      <p:ext uri="{BB962C8B-B14F-4D97-AF65-F5344CB8AC3E}">
        <p14:creationId xmlns:p14="http://schemas.microsoft.com/office/powerpoint/2010/main" val="1375783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dirty="0" err="1"/>
              <a:t>Recomputation</a:t>
            </a:r>
            <a:r>
              <a:rPr lang="en-US" altLang="zh-CN" dirty="0"/>
              <a:t> (Backward Pass)</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b="1" dirty="0">
                <a:latin typeface="Times New Roman" panose="02020603050405020304" pitchFamily="18" charset="0"/>
                <a:cs typeface="Times New Roman" panose="02020603050405020304" pitchFamily="18" charset="0"/>
              </a:rPr>
              <a:t>Essentially, doing extra </a:t>
            </a:r>
            <a:r>
              <a:rPr lang="en-US" altLang="zh-CN" sz="2400" b="1" dirty="0" err="1">
                <a:latin typeface="Times New Roman" panose="02020603050405020304" pitchFamily="18" charset="0"/>
                <a:cs typeface="Times New Roman" panose="02020603050405020304" pitchFamily="18" charset="0"/>
              </a:rPr>
              <a:t>recomputation</a:t>
            </a:r>
            <a:r>
              <a:rPr lang="en-US" altLang="zh-CN" sz="2400" b="1" dirty="0">
                <a:latin typeface="Times New Roman" panose="02020603050405020304" pitchFamily="18" charset="0"/>
                <a:cs typeface="Times New Roman" panose="02020603050405020304" pitchFamily="18" charset="0"/>
              </a:rPr>
              <a:t> might lead to less memory-bandwidth, and thus less runtime.</a:t>
            </a: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39</a:t>
            </a:fld>
            <a:endParaRPr lang="zh-TW" altLang="en-US"/>
          </a:p>
        </p:txBody>
      </p:sp>
      <p:pic>
        <p:nvPicPr>
          <p:cNvPr id="4" name="图片 3">
            <a:extLst>
              <a:ext uri="{FF2B5EF4-FFF2-40B4-BE49-F238E27FC236}">
                <a16:creationId xmlns:a16="http://schemas.microsoft.com/office/drawing/2014/main" id="{7522D181-35C4-D52F-4BC4-38E4945E38BF}"/>
              </a:ext>
            </a:extLst>
          </p:cNvPr>
          <p:cNvPicPr>
            <a:picLocks noChangeAspect="1"/>
          </p:cNvPicPr>
          <p:nvPr/>
        </p:nvPicPr>
        <p:blipFill>
          <a:blip r:embed="rId3"/>
          <a:stretch>
            <a:fillRect/>
          </a:stretch>
        </p:blipFill>
        <p:spPr>
          <a:xfrm>
            <a:off x="909734" y="2219325"/>
            <a:ext cx="4636191" cy="3308350"/>
          </a:xfrm>
          <a:prstGeom prst="rect">
            <a:avLst/>
          </a:prstGeom>
        </p:spPr>
      </p:pic>
      <p:pic>
        <p:nvPicPr>
          <p:cNvPr id="6" name="图片 5">
            <a:extLst>
              <a:ext uri="{FF2B5EF4-FFF2-40B4-BE49-F238E27FC236}">
                <a16:creationId xmlns:a16="http://schemas.microsoft.com/office/drawing/2014/main" id="{032C3364-0377-78BA-5A7A-1D6676E43BFF}"/>
              </a:ext>
            </a:extLst>
          </p:cNvPr>
          <p:cNvPicPr>
            <a:picLocks noChangeAspect="1"/>
          </p:cNvPicPr>
          <p:nvPr/>
        </p:nvPicPr>
        <p:blipFill>
          <a:blip r:embed="rId4"/>
          <a:stretch>
            <a:fillRect/>
          </a:stretch>
        </p:blipFill>
        <p:spPr>
          <a:xfrm>
            <a:off x="6203602" y="2219325"/>
            <a:ext cx="4504615" cy="3308350"/>
          </a:xfrm>
          <a:prstGeom prst="rect">
            <a:avLst/>
          </a:prstGeom>
        </p:spPr>
      </p:pic>
    </p:spTree>
    <p:extLst>
      <p:ext uri="{BB962C8B-B14F-4D97-AF65-F5344CB8AC3E}">
        <p14:creationId xmlns:p14="http://schemas.microsoft.com/office/powerpoint/2010/main" val="417803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BF10A8-B01D-3196-95D0-27593A7075D6}"/>
              </a:ext>
            </a:extLst>
          </p:cNvPr>
          <p:cNvSpPr>
            <a:spLocks noGrp="1"/>
          </p:cNvSpPr>
          <p:nvPr>
            <p:ph type="title"/>
          </p:nvPr>
        </p:nvSpPr>
        <p:spPr/>
        <p:txBody>
          <a:bodyPr/>
          <a:lstStyle/>
          <a:p>
            <a:r>
              <a:rPr lang="en-US" altLang="zh-CN" sz="4800" dirty="0">
                <a:latin typeface="Times New Roman" panose="02020603050405020304" pitchFamily="18" charset="0"/>
                <a:cs typeface="Times New Roman" panose="02020603050405020304" pitchFamily="18" charset="0"/>
              </a:rPr>
              <a:t>Background</a:t>
            </a:r>
            <a:endParaRPr lang="zh-CN" altLang="en-US" dirty="0"/>
          </a:p>
        </p:txBody>
      </p:sp>
      <p:sp>
        <p:nvSpPr>
          <p:cNvPr id="3" name="内容占位符 2">
            <a:extLst>
              <a:ext uri="{FF2B5EF4-FFF2-40B4-BE49-F238E27FC236}">
                <a16:creationId xmlns:a16="http://schemas.microsoft.com/office/drawing/2014/main" id="{4E227E7D-E01B-1F3D-4D10-89D8F6DFABAA}"/>
              </a:ext>
            </a:extLst>
          </p:cNvPr>
          <p:cNvSpPr>
            <a:spLocks noGrp="1"/>
          </p:cNvSpPr>
          <p:nvPr>
            <p:ph idx="1"/>
          </p:nvPr>
        </p:nvSpPr>
        <p:spPr/>
        <p:txBody>
          <a:bodyPr/>
          <a:lstStyle/>
          <a:p>
            <a:r>
              <a:rPr lang="en-US" altLang="zh-CN" dirty="0"/>
              <a:t>Machine Learning Has Made Exciting Progress</a:t>
            </a:r>
          </a:p>
        </p:txBody>
      </p:sp>
      <p:sp>
        <p:nvSpPr>
          <p:cNvPr id="14" name="文本框 13">
            <a:extLst>
              <a:ext uri="{FF2B5EF4-FFF2-40B4-BE49-F238E27FC236}">
                <a16:creationId xmlns:a16="http://schemas.microsoft.com/office/drawing/2014/main" id="{75F60DF4-47E6-29DA-FEF0-03D42444418A}"/>
              </a:ext>
            </a:extLst>
          </p:cNvPr>
          <p:cNvSpPr txBox="1"/>
          <p:nvPr/>
        </p:nvSpPr>
        <p:spPr>
          <a:xfrm>
            <a:off x="6764843" y="4739147"/>
            <a:ext cx="2124299" cy="523220"/>
          </a:xfrm>
          <a:prstGeom prst="rect">
            <a:avLst/>
          </a:prstGeom>
          <a:noFill/>
        </p:spPr>
        <p:txBody>
          <a:bodyPr wrap="none" rtlCol="0">
            <a:spAutoFit/>
          </a:bodyPr>
          <a:lstStyle/>
          <a:p>
            <a:pPr algn="ctr"/>
            <a:r>
              <a:rPr lang="en-US" altLang="zh-CN" sz="1400" dirty="0"/>
              <a:t>Design Drugs </a:t>
            </a:r>
          </a:p>
          <a:p>
            <a:pPr algn="ctr"/>
            <a:r>
              <a:rPr lang="en-US" altLang="zh-CN" sz="1400" dirty="0"/>
              <a:t>(AlphaFold – DeepMind)</a:t>
            </a:r>
            <a:endParaRPr lang="zh-CN" altLang="en-US" sz="1400" dirty="0"/>
          </a:p>
        </p:txBody>
      </p:sp>
      <p:sp>
        <p:nvSpPr>
          <p:cNvPr id="15" name="文本框 14">
            <a:extLst>
              <a:ext uri="{FF2B5EF4-FFF2-40B4-BE49-F238E27FC236}">
                <a16:creationId xmlns:a16="http://schemas.microsoft.com/office/drawing/2014/main" id="{29BC9B4E-5B63-046F-D339-E23AC8C48C1B}"/>
              </a:ext>
            </a:extLst>
          </p:cNvPr>
          <p:cNvSpPr txBox="1"/>
          <p:nvPr/>
        </p:nvSpPr>
        <p:spPr>
          <a:xfrm>
            <a:off x="3656570" y="4739147"/>
            <a:ext cx="2684934" cy="523220"/>
          </a:xfrm>
          <a:prstGeom prst="rect">
            <a:avLst/>
          </a:prstGeom>
          <a:noFill/>
        </p:spPr>
        <p:txBody>
          <a:bodyPr wrap="square" rtlCol="0">
            <a:spAutoFit/>
          </a:bodyPr>
          <a:lstStyle/>
          <a:p>
            <a:pPr algn="ctr"/>
            <a:r>
              <a:rPr lang="en-US" altLang="zh-CN" sz="1400" dirty="0"/>
              <a:t>Generate Art </a:t>
            </a:r>
          </a:p>
          <a:p>
            <a:pPr algn="ctr"/>
            <a:r>
              <a:rPr lang="en-US" altLang="zh-CN" sz="1400" dirty="0"/>
              <a:t>(Stable Diffusion Stability.AI)</a:t>
            </a:r>
            <a:endParaRPr lang="zh-CN" altLang="en-US" sz="1400" dirty="0"/>
          </a:p>
        </p:txBody>
      </p:sp>
      <p:sp>
        <p:nvSpPr>
          <p:cNvPr id="16" name="文本框 15">
            <a:extLst>
              <a:ext uri="{FF2B5EF4-FFF2-40B4-BE49-F238E27FC236}">
                <a16:creationId xmlns:a16="http://schemas.microsoft.com/office/drawing/2014/main" id="{B252317E-90A5-3EF3-ECE6-E7FE3E1199D5}"/>
              </a:ext>
            </a:extLst>
          </p:cNvPr>
          <p:cNvSpPr txBox="1"/>
          <p:nvPr/>
        </p:nvSpPr>
        <p:spPr>
          <a:xfrm>
            <a:off x="9994421" y="4846869"/>
            <a:ext cx="881973" cy="523220"/>
          </a:xfrm>
          <a:prstGeom prst="rect">
            <a:avLst/>
          </a:prstGeom>
          <a:noFill/>
        </p:spPr>
        <p:txBody>
          <a:bodyPr wrap="none" rtlCol="0">
            <a:spAutoFit/>
          </a:bodyPr>
          <a:lstStyle/>
          <a:p>
            <a:pPr algn="ctr"/>
            <a:r>
              <a:rPr lang="en-US" altLang="zh-CN" sz="1400" dirty="0"/>
              <a:t>Robotics</a:t>
            </a:r>
          </a:p>
          <a:p>
            <a:pPr algn="ctr"/>
            <a:r>
              <a:rPr lang="en-US" altLang="zh-CN" sz="1400" dirty="0"/>
              <a:t>(Figure)</a:t>
            </a:r>
            <a:endParaRPr lang="zh-CN" altLang="en-US" sz="1400" dirty="0"/>
          </a:p>
        </p:txBody>
      </p:sp>
      <p:sp>
        <p:nvSpPr>
          <p:cNvPr id="11" name="文本框 10">
            <a:extLst>
              <a:ext uri="{FF2B5EF4-FFF2-40B4-BE49-F238E27FC236}">
                <a16:creationId xmlns:a16="http://schemas.microsoft.com/office/drawing/2014/main" id="{FFC9BFC5-00D2-7517-6236-C42A14C6EE62}"/>
              </a:ext>
            </a:extLst>
          </p:cNvPr>
          <p:cNvSpPr txBox="1"/>
          <p:nvPr/>
        </p:nvSpPr>
        <p:spPr>
          <a:xfrm>
            <a:off x="558365" y="4850011"/>
            <a:ext cx="3010761" cy="307777"/>
          </a:xfrm>
          <a:prstGeom prst="rect">
            <a:avLst/>
          </a:prstGeom>
          <a:noFill/>
        </p:spPr>
        <p:txBody>
          <a:bodyPr wrap="none" rtlCol="0" anchor="ctr" anchorCtr="1">
            <a:spAutoFit/>
          </a:bodyPr>
          <a:lstStyle/>
          <a:p>
            <a:r>
              <a:rPr lang="en-US" altLang="zh-CN" sz="1400" dirty="0"/>
              <a:t>Chatbot (ChatGPT/GPT4 - OpenAI)</a:t>
            </a:r>
            <a:endParaRPr lang="zh-CN" altLang="en-US" sz="1400" dirty="0">
              <a:ea typeface="標楷體" pitchFamily="65" charset="-120"/>
              <a:cs typeface="Calibri" pitchFamily="34" charset="0"/>
            </a:endParaRPr>
          </a:p>
        </p:txBody>
      </p:sp>
      <p:pic>
        <p:nvPicPr>
          <p:cNvPr id="12" name="图片 11">
            <a:extLst>
              <a:ext uri="{FF2B5EF4-FFF2-40B4-BE49-F238E27FC236}">
                <a16:creationId xmlns:a16="http://schemas.microsoft.com/office/drawing/2014/main" id="{CC3F066F-B68B-0EB2-F8BE-78D9525E3D4F}"/>
              </a:ext>
            </a:extLst>
          </p:cNvPr>
          <p:cNvPicPr>
            <a:picLocks noChangeAspect="1"/>
          </p:cNvPicPr>
          <p:nvPr/>
        </p:nvPicPr>
        <p:blipFill>
          <a:blip r:embed="rId2"/>
          <a:stretch>
            <a:fillRect/>
          </a:stretch>
        </p:blipFill>
        <p:spPr>
          <a:xfrm>
            <a:off x="862706" y="1807957"/>
            <a:ext cx="2402078" cy="2506867"/>
          </a:xfrm>
          <a:prstGeom prst="rect">
            <a:avLst/>
          </a:prstGeom>
        </p:spPr>
      </p:pic>
      <p:pic>
        <p:nvPicPr>
          <p:cNvPr id="20" name="图片 19">
            <a:extLst>
              <a:ext uri="{FF2B5EF4-FFF2-40B4-BE49-F238E27FC236}">
                <a16:creationId xmlns:a16="http://schemas.microsoft.com/office/drawing/2014/main" id="{D1681A7F-82EF-6848-87E6-68182F0426A2}"/>
              </a:ext>
            </a:extLst>
          </p:cNvPr>
          <p:cNvPicPr>
            <a:picLocks noChangeAspect="1"/>
          </p:cNvPicPr>
          <p:nvPr/>
        </p:nvPicPr>
        <p:blipFill>
          <a:blip r:embed="rId3"/>
          <a:stretch>
            <a:fillRect/>
          </a:stretch>
        </p:blipFill>
        <p:spPr>
          <a:xfrm>
            <a:off x="6545666" y="2195217"/>
            <a:ext cx="2402078" cy="2439351"/>
          </a:xfrm>
          <a:prstGeom prst="rect">
            <a:avLst/>
          </a:prstGeom>
        </p:spPr>
      </p:pic>
      <p:sp>
        <p:nvSpPr>
          <p:cNvPr id="24" name="文本框 23">
            <a:extLst>
              <a:ext uri="{FF2B5EF4-FFF2-40B4-BE49-F238E27FC236}">
                <a16:creationId xmlns:a16="http://schemas.microsoft.com/office/drawing/2014/main" id="{A60D1CD2-4F42-210C-E3D0-A0FD3FF6CE73}"/>
              </a:ext>
            </a:extLst>
          </p:cNvPr>
          <p:cNvSpPr txBox="1"/>
          <p:nvPr/>
        </p:nvSpPr>
        <p:spPr>
          <a:xfrm>
            <a:off x="1333729" y="5617223"/>
            <a:ext cx="10418238" cy="369332"/>
          </a:xfrm>
          <a:prstGeom prst="rect">
            <a:avLst/>
          </a:prstGeom>
          <a:noFill/>
        </p:spPr>
        <p:txBody>
          <a:bodyPr wrap="square">
            <a:spAutoFit/>
          </a:bodyPr>
          <a:lstStyle/>
          <a:p>
            <a:r>
              <a:rPr lang="en-US" altLang="zh-CN" dirty="0"/>
              <a:t>What enabled these advances? What are outstanding problems? How do we approach them?</a:t>
            </a:r>
            <a:endParaRPr lang="zh-CN" altLang="en-US" dirty="0"/>
          </a:p>
        </p:txBody>
      </p:sp>
      <p:pic>
        <p:nvPicPr>
          <p:cNvPr id="4" name="图片 3">
            <a:extLst>
              <a:ext uri="{FF2B5EF4-FFF2-40B4-BE49-F238E27FC236}">
                <a16:creationId xmlns:a16="http://schemas.microsoft.com/office/drawing/2014/main" id="{DAEEB37D-2D9E-E833-B5C7-6B5EA57369BE}"/>
              </a:ext>
            </a:extLst>
          </p:cNvPr>
          <p:cNvPicPr>
            <a:picLocks noChangeAspect="1"/>
          </p:cNvPicPr>
          <p:nvPr/>
        </p:nvPicPr>
        <p:blipFill>
          <a:blip r:embed="rId4"/>
          <a:stretch>
            <a:fillRect/>
          </a:stretch>
        </p:blipFill>
        <p:spPr>
          <a:xfrm>
            <a:off x="3644285" y="2118853"/>
            <a:ext cx="2664442" cy="2325741"/>
          </a:xfrm>
          <a:prstGeom prst="rect">
            <a:avLst/>
          </a:prstGeom>
        </p:spPr>
      </p:pic>
      <p:pic>
        <p:nvPicPr>
          <p:cNvPr id="6" name="图片 5">
            <a:extLst>
              <a:ext uri="{FF2B5EF4-FFF2-40B4-BE49-F238E27FC236}">
                <a16:creationId xmlns:a16="http://schemas.microsoft.com/office/drawing/2014/main" id="{13B7D30D-363B-F2C5-36E9-F8370B7AAC89}"/>
              </a:ext>
            </a:extLst>
          </p:cNvPr>
          <p:cNvPicPr>
            <a:picLocks noChangeAspect="1"/>
          </p:cNvPicPr>
          <p:nvPr/>
        </p:nvPicPr>
        <p:blipFill>
          <a:blip r:embed="rId5"/>
          <a:stretch>
            <a:fillRect/>
          </a:stretch>
        </p:blipFill>
        <p:spPr>
          <a:xfrm>
            <a:off x="9138043" y="2457298"/>
            <a:ext cx="2702657" cy="1898244"/>
          </a:xfrm>
          <a:prstGeom prst="rect">
            <a:avLst/>
          </a:prstGeom>
        </p:spPr>
      </p:pic>
    </p:spTree>
    <p:extLst>
      <p:ext uri="{BB962C8B-B14F-4D97-AF65-F5344CB8AC3E}">
        <p14:creationId xmlns:p14="http://schemas.microsoft.com/office/powerpoint/2010/main" val="281450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dirty="0" err="1"/>
              <a:t>Recomputation</a:t>
            </a:r>
            <a:r>
              <a:rPr lang="en-US" altLang="zh-CN" dirty="0"/>
              <a:t> (Backward Pass)</a:t>
            </a:r>
            <a:endParaRPr lang="zh-TW" altLang="en-US" dirty="0"/>
          </a:p>
        </p:txBody>
      </p:sp>
      <p:sp>
        <p:nvSpPr>
          <p:cNvPr id="3" name="內容版面配置區 2"/>
          <p:cNvSpPr>
            <a:spLocks noGrp="1"/>
          </p:cNvSpPr>
          <p:nvPr>
            <p:ph idx="1"/>
          </p:nvPr>
        </p:nvSpPr>
        <p:spPr>
          <a:xfrm>
            <a:off x="180421" y="1125537"/>
            <a:ext cx="6423579" cy="4643794"/>
          </a:xfrm>
        </p:spPr>
        <p:txBody>
          <a:bodyPr>
            <a:noAutofit/>
          </a:bodyPr>
          <a:lstStyle/>
          <a:p>
            <a:r>
              <a:rPr lang="en-US" altLang="zh-CN" sz="2400" b="1" dirty="0">
                <a:latin typeface="Times New Roman" panose="02020603050405020304" pitchFamily="18" charset="0"/>
                <a:cs typeface="Times New Roman" panose="02020603050405020304" pitchFamily="18" charset="0"/>
              </a:rPr>
              <a:t>By storing </a:t>
            </a:r>
            <a:r>
              <a:rPr lang="en-US" altLang="zh-CN" sz="2400" b="1" dirty="0" err="1">
                <a:latin typeface="Times New Roman" panose="02020603050405020304" pitchFamily="18" charset="0"/>
                <a:cs typeface="Times New Roman" panose="02020603050405020304" pitchFamily="18" charset="0"/>
              </a:rPr>
              <a:t>softmax</a:t>
            </a:r>
            <a:r>
              <a:rPr lang="en-US" altLang="zh-CN" sz="2400" b="1" dirty="0">
                <a:latin typeface="Times New Roman" panose="02020603050405020304" pitchFamily="18" charset="0"/>
                <a:cs typeface="Times New Roman" panose="02020603050405020304" pitchFamily="18" charset="0"/>
              </a:rPr>
              <a:t> normalization from forward (size N), quickly recompute attention in the backward from inputs in SRAM.</a:t>
            </a:r>
          </a:p>
          <a:p>
            <a:endParaRPr lang="en-US" altLang="zh-CN" sz="2400" b="1"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40</a:t>
            </a:fld>
            <a:endParaRPr lang="zh-TW" altLang="en-US"/>
          </a:p>
        </p:txBody>
      </p:sp>
      <p:pic>
        <p:nvPicPr>
          <p:cNvPr id="8" name="图片 7">
            <a:extLst>
              <a:ext uri="{FF2B5EF4-FFF2-40B4-BE49-F238E27FC236}">
                <a16:creationId xmlns:a16="http://schemas.microsoft.com/office/drawing/2014/main" id="{32C16EFC-DDA8-4184-7E27-A8B00385F2B9}"/>
              </a:ext>
            </a:extLst>
          </p:cNvPr>
          <p:cNvPicPr>
            <a:picLocks noChangeAspect="1"/>
          </p:cNvPicPr>
          <p:nvPr/>
        </p:nvPicPr>
        <p:blipFill>
          <a:blip r:embed="rId3"/>
          <a:stretch>
            <a:fillRect/>
          </a:stretch>
        </p:blipFill>
        <p:spPr>
          <a:xfrm>
            <a:off x="6660938" y="1555750"/>
            <a:ext cx="4555471" cy="3879850"/>
          </a:xfrm>
          <a:prstGeom prst="rect">
            <a:avLst/>
          </a:prstGeom>
        </p:spPr>
      </p:pic>
    </p:spTree>
    <p:extLst>
      <p:ext uri="{BB962C8B-B14F-4D97-AF65-F5344CB8AC3E}">
        <p14:creationId xmlns:p14="http://schemas.microsoft.com/office/powerpoint/2010/main" val="3840924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dirty="0" err="1"/>
              <a:t>Recomputation</a:t>
            </a:r>
            <a:r>
              <a:rPr lang="en-US" altLang="zh-CN" dirty="0"/>
              <a:t> (Backward Pass)</a:t>
            </a:r>
            <a:endParaRPr lang="zh-TW" altLang="en-US" dirty="0"/>
          </a:p>
        </p:txBody>
      </p:sp>
      <p:sp>
        <p:nvSpPr>
          <p:cNvPr id="3" name="內容版面配置區 2"/>
          <p:cNvSpPr>
            <a:spLocks noGrp="1"/>
          </p:cNvSpPr>
          <p:nvPr>
            <p:ph idx="1"/>
          </p:nvPr>
        </p:nvSpPr>
        <p:spPr>
          <a:xfrm>
            <a:off x="180421" y="1125537"/>
            <a:ext cx="6423579" cy="4643794"/>
          </a:xfrm>
        </p:spPr>
        <p:txBody>
          <a:bodyPr>
            <a:noAutofit/>
          </a:bodyPr>
          <a:lstStyle/>
          <a:p>
            <a:r>
              <a:rPr lang="en-US" altLang="zh-CN" sz="2400" b="1" dirty="0">
                <a:latin typeface="Times New Roman" panose="02020603050405020304" pitchFamily="18" charset="0"/>
                <a:cs typeface="Times New Roman" panose="02020603050405020304" pitchFamily="18" charset="0"/>
              </a:rPr>
              <a:t>By storing </a:t>
            </a:r>
            <a:r>
              <a:rPr lang="en-US" altLang="zh-CN" sz="2400" b="1" dirty="0" err="1">
                <a:latin typeface="Times New Roman" panose="02020603050405020304" pitchFamily="18" charset="0"/>
                <a:cs typeface="Times New Roman" panose="02020603050405020304" pitchFamily="18" charset="0"/>
              </a:rPr>
              <a:t>softmax</a:t>
            </a:r>
            <a:r>
              <a:rPr lang="en-US" altLang="zh-CN" sz="2400" b="1" dirty="0">
                <a:latin typeface="Times New Roman" panose="02020603050405020304" pitchFamily="18" charset="0"/>
                <a:cs typeface="Times New Roman" panose="02020603050405020304" pitchFamily="18" charset="0"/>
              </a:rPr>
              <a:t> normalization from forward (size N), quickly recompute attention in the backward from inputs in SRAM.</a:t>
            </a:r>
          </a:p>
          <a:p>
            <a:r>
              <a:rPr lang="en-US" altLang="zh-CN" sz="2400" b="1" dirty="0" err="1">
                <a:latin typeface="Times New Roman" panose="02020603050405020304" pitchFamily="18" charset="0"/>
                <a:cs typeface="Times New Roman" panose="02020603050405020304" pitchFamily="18" charset="0"/>
              </a:rPr>
              <a:t>FlashAttention</a:t>
            </a:r>
            <a:r>
              <a:rPr lang="en-US" altLang="zh-CN" sz="2400" b="1" dirty="0">
                <a:latin typeface="Times New Roman" panose="02020603050405020304" pitchFamily="18" charset="0"/>
                <a:cs typeface="Times New Roman" panose="02020603050405020304" pitchFamily="18" charset="0"/>
              </a:rPr>
              <a:t> speeds up backward pass even with increased FLOPs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41</a:t>
            </a:fld>
            <a:endParaRPr lang="zh-TW" altLang="en-US"/>
          </a:p>
        </p:txBody>
      </p:sp>
      <p:pic>
        <p:nvPicPr>
          <p:cNvPr id="8" name="图片 7">
            <a:extLst>
              <a:ext uri="{FF2B5EF4-FFF2-40B4-BE49-F238E27FC236}">
                <a16:creationId xmlns:a16="http://schemas.microsoft.com/office/drawing/2014/main" id="{32C16EFC-DDA8-4184-7E27-A8B00385F2B9}"/>
              </a:ext>
            </a:extLst>
          </p:cNvPr>
          <p:cNvPicPr>
            <a:picLocks noChangeAspect="1"/>
          </p:cNvPicPr>
          <p:nvPr/>
        </p:nvPicPr>
        <p:blipFill>
          <a:blip r:embed="rId3"/>
          <a:stretch>
            <a:fillRect/>
          </a:stretch>
        </p:blipFill>
        <p:spPr>
          <a:xfrm>
            <a:off x="6660938" y="1555750"/>
            <a:ext cx="4555471" cy="3879850"/>
          </a:xfrm>
          <a:prstGeom prst="rect">
            <a:avLst/>
          </a:prstGeom>
        </p:spPr>
      </p:pic>
      <p:pic>
        <p:nvPicPr>
          <p:cNvPr id="10" name="图片 9">
            <a:extLst>
              <a:ext uri="{FF2B5EF4-FFF2-40B4-BE49-F238E27FC236}">
                <a16:creationId xmlns:a16="http://schemas.microsoft.com/office/drawing/2014/main" id="{3EB275E0-E19E-B820-EDCD-A8166507E2AD}"/>
              </a:ext>
            </a:extLst>
          </p:cNvPr>
          <p:cNvPicPr>
            <a:picLocks noChangeAspect="1"/>
          </p:cNvPicPr>
          <p:nvPr/>
        </p:nvPicPr>
        <p:blipFill>
          <a:blip r:embed="rId4"/>
          <a:stretch>
            <a:fillRect/>
          </a:stretch>
        </p:blipFill>
        <p:spPr>
          <a:xfrm>
            <a:off x="419100" y="3495675"/>
            <a:ext cx="6289914" cy="1754187"/>
          </a:xfrm>
          <a:prstGeom prst="rect">
            <a:avLst/>
          </a:prstGeom>
        </p:spPr>
      </p:pic>
    </p:spTree>
    <p:extLst>
      <p:ext uri="{BB962C8B-B14F-4D97-AF65-F5344CB8AC3E}">
        <p14:creationId xmlns:p14="http://schemas.microsoft.com/office/powerpoint/2010/main" val="300171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3600" dirty="0"/>
              <a:t>Results: 2-4x speedup, 10-20x memory reduction</a:t>
            </a:r>
            <a:endParaRPr lang="zh-TW" altLang="en-US" sz="3600" dirty="0"/>
          </a:p>
        </p:txBody>
      </p:sp>
      <p:pic>
        <p:nvPicPr>
          <p:cNvPr id="6" name="内容占位符 5">
            <a:extLst>
              <a:ext uri="{FF2B5EF4-FFF2-40B4-BE49-F238E27FC236}">
                <a16:creationId xmlns:a16="http://schemas.microsoft.com/office/drawing/2014/main" id="{F2980E06-BEDF-A762-A853-CA115A5A22D0}"/>
              </a:ext>
            </a:extLst>
          </p:cNvPr>
          <p:cNvPicPr>
            <a:picLocks noGrp="1" noChangeAspect="1"/>
          </p:cNvPicPr>
          <p:nvPr>
            <p:ph idx="1"/>
          </p:nvPr>
        </p:nvPicPr>
        <p:blipFill>
          <a:blip r:embed="rId3"/>
          <a:stretch>
            <a:fillRect/>
          </a:stretch>
        </p:blipFill>
        <p:spPr>
          <a:xfrm>
            <a:off x="180975" y="1153518"/>
            <a:ext cx="11401425" cy="4587476"/>
          </a:xfrm>
        </p:spPr>
      </p:pic>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44033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3600" dirty="0"/>
              <a:t>GPT3: Faster Training, Longer Context, Better Model</a:t>
            </a:r>
            <a:endParaRPr lang="zh-TW" altLang="en-US" sz="3600" dirty="0"/>
          </a:p>
        </p:txBody>
      </p:sp>
      <p:sp>
        <p:nvSpPr>
          <p:cNvPr id="3" name="內容版面配置區 2"/>
          <p:cNvSpPr>
            <a:spLocks noGrp="1"/>
          </p:cNvSpPr>
          <p:nvPr>
            <p:ph idx="1"/>
          </p:nvPr>
        </p:nvSpPr>
        <p:spPr>
          <a:xfrm>
            <a:off x="180421" y="1125537"/>
            <a:ext cx="11401980" cy="4643794"/>
          </a:xfrm>
        </p:spPr>
        <p:txBody>
          <a:bodyPr>
            <a:noAutofit/>
          </a:bodyPr>
          <a:lstStyle/>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43</a:t>
            </a:fld>
            <a:endParaRPr lang="zh-TW" altLang="en-US"/>
          </a:p>
        </p:txBody>
      </p:sp>
      <p:pic>
        <p:nvPicPr>
          <p:cNvPr id="6" name="图片 5">
            <a:extLst>
              <a:ext uri="{FF2B5EF4-FFF2-40B4-BE49-F238E27FC236}">
                <a16:creationId xmlns:a16="http://schemas.microsoft.com/office/drawing/2014/main" id="{C396C878-3443-A84F-37BF-66E40DE9ABC4}"/>
              </a:ext>
            </a:extLst>
          </p:cNvPr>
          <p:cNvPicPr>
            <a:picLocks noChangeAspect="1"/>
          </p:cNvPicPr>
          <p:nvPr/>
        </p:nvPicPr>
        <p:blipFill>
          <a:blip r:embed="rId3"/>
          <a:stretch>
            <a:fillRect/>
          </a:stretch>
        </p:blipFill>
        <p:spPr>
          <a:xfrm>
            <a:off x="1041399" y="1095561"/>
            <a:ext cx="9925051" cy="4753766"/>
          </a:xfrm>
          <a:prstGeom prst="rect">
            <a:avLst/>
          </a:prstGeom>
        </p:spPr>
      </p:pic>
    </p:spTree>
    <p:extLst>
      <p:ext uri="{BB962C8B-B14F-4D97-AF65-F5344CB8AC3E}">
        <p14:creationId xmlns:p14="http://schemas.microsoft.com/office/powerpoint/2010/main" val="705725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Follow-up studies</a:t>
            </a:r>
            <a:endParaRPr lang="zh-TW" altLang="en-US" dirty="0"/>
          </a:p>
        </p:txBody>
      </p:sp>
      <p:pic>
        <p:nvPicPr>
          <p:cNvPr id="6" name="内容占位符 5">
            <a:extLst>
              <a:ext uri="{FF2B5EF4-FFF2-40B4-BE49-F238E27FC236}">
                <a16:creationId xmlns:a16="http://schemas.microsoft.com/office/drawing/2014/main" id="{6C20CA37-12B9-0E68-77DC-31DA37CB6B16}"/>
              </a:ext>
            </a:extLst>
          </p:cNvPr>
          <p:cNvPicPr>
            <a:picLocks noGrp="1" noChangeAspect="1"/>
          </p:cNvPicPr>
          <p:nvPr>
            <p:ph idx="1"/>
          </p:nvPr>
        </p:nvPicPr>
        <p:blipFill>
          <a:blip r:embed="rId3"/>
          <a:stretch>
            <a:fillRect/>
          </a:stretch>
        </p:blipFill>
        <p:spPr>
          <a:xfrm>
            <a:off x="890816" y="1077436"/>
            <a:ext cx="10132784" cy="5040789"/>
          </a:xfrm>
        </p:spPr>
      </p:pic>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44</a:t>
            </a:fld>
            <a:endParaRPr lang="zh-TW" altLang="en-US"/>
          </a:p>
        </p:txBody>
      </p:sp>
    </p:spTree>
    <p:extLst>
      <p:ext uri="{BB962C8B-B14F-4D97-AF65-F5344CB8AC3E}">
        <p14:creationId xmlns:p14="http://schemas.microsoft.com/office/powerpoint/2010/main" val="2928519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Flash-Attention-2</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Reduce non-</a:t>
            </a:r>
            <a:r>
              <a:rPr lang="en-US" altLang="zh-CN" sz="2400" dirty="0" err="1">
                <a:latin typeface="Times New Roman" panose="02020603050405020304" pitchFamily="18" charset="0"/>
                <a:cs typeface="Times New Roman" panose="02020603050405020304" pitchFamily="18" charset="0"/>
              </a:rPr>
              <a:t>matmul</a:t>
            </a:r>
            <a:r>
              <a:rPr lang="en-US" altLang="zh-CN" sz="2400" dirty="0">
                <a:latin typeface="Times New Roman" panose="02020603050405020304" pitchFamily="18" charset="0"/>
                <a:cs typeface="Times New Roman" panose="02020603050405020304" pitchFamily="18" charset="0"/>
              </a:rPr>
              <a:t> FLOPs </a:t>
            </a:r>
            <a:r>
              <a:rPr lang="en-US" altLang="zh-CN" sz="2400" b="1" dirty="0">
                <a:latin typeface="Times New Roman" panose="02020603050405020304" pitchFamily="18" charset="0"/>
                <a:cs typeface="Times New Roman" panose="02020603050405020304" pitchFamily="18" charset="0"/>
              </a:rPr>
              <a:t>(operator fusion)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45</a:t>
            </a:fld>
            <a:endParaRPr lang="zh-TW" altLang="en-US"/>
          </a:p>
        </p:txBody>
      </p:sp>
      <p:pic>
        <p:nvPicPr>
          <p:cNvPr id="8" name="内容占位符 7">
            <a:extLst>
              <a:ext uri="{FF2B5EF4-FFF2-40B4-BE49-F238E27FC236}">
                <a16:creationId xmlns:a16="http://schemas.microsoft.com/office/drawing/2014/main" id="{1ED90148-5956-D876-5D90-0F36376A7063}"/>
              </a:ext>
            </a:extLst>
          </p:cNvPr>
          <p:cNvPicPr>
            <a:picLocks noChangeAspect="1"/>
          </p:cNvPicPr>
          <p:nvPr/>
        </p:nvPicPr>
        <p:blipFill>
          <a:blip r:embed="rId3"/>
          <a:stretch>
            <a:fillRect/>
          </a:stretch>
        </p:blipFill>
        <p:spPr bwMode="auto">
          <a:xfrm>
            <a:off x="114300" y="2375252"/>
            <a:ext cx="5283200" cy="1953595"/>
          </a:xfrm>
          <a:prstGeom prst="rect">
            <a:avLst/>
          </a:prstGeom>
          <a:noFill/>
          <a:ln w="9525">
            <a:noFill/>
            <a:miter lim="800000"/>
            <a:headEnd/>
            <a:tailEnd/>
          </a:ln>
        </p:spPr>
      </p:pic>
      <p:pic>
        <p:nvPicPr>
          <p:cNvPr id="6" name="图片 5">
            <a:extLst>
              <a:ext uri="{FF2B5EF4-FFF2-40B4-BE49-F238E27FC236}">
                <a16:creationId xmlns:a16="http://schemas.microsoft.com/office/drawing/2014/main" id="{63FFE871-E996-0858-3AAC-DDCF006D7816}"/>
              </a:ext>
            </a:extLst>
          </p:cNvPr>
          <p:cNvPicPr>
            <a:picLocks noChangeAspect="1"/>
          </p:cNvPicPr>
          <p:nvPr/>
        </p:nvPicPr>
        <p:blipFill>
          <a:blip r:embed="rId4"/>
          <a:stretch>
            <a:fillRect/>
          </a:stretch>
        </p:blipFill>
        <p:spPr>
          <a:xfrm>
            <a:off x="6794503" y="2820362"/>
            <a:ext cx="3898898" cy="1538172"/>
          </a:xfrm>
          <a:prstGeom prst="rect">
            <a:avLst/>
          </a:prstGeom>
        </p:spPr>
      </p:pic>
      <p:sp>
        <p:nvSpPr>
          <p:cNvPr id="7" name="矩形: 圆角 6">
            <a:extLst>
              <a:ext uri="{FF2B5EF4-FFF2-40B4-BE49-F238E27FC236}">
                <a16:creationId xmlns:a16="http://schemas.microsoft.com/office/drawing/2014/main" id="{B22FF440-7F2C-418D-808E-1BB0C78B5D0F}"/>
              </a:ext>
            </a:extLst>
          </p:cNvPr>
          <p:cNvSpPr/>
          <p:nvPr/>
        </p:nvSpPr>
        <p:spPr bwMode="auto">
          <a:xfrm>
            <a:off x="806450" y="4121150"/>
            <a:ext cx="812800" cy="177801"/>
          </a:xfrm>
          <a:prstGeom prst="roundRect">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dirty="0">
              <a:ln>
                <a:noFill/>
              </a:ln>
              <a:solidFill>
                <a:schemeClr val="tx1"/>
              </a:solidFill>
              <a:effectLst/>
              <a:latin typeface="Arial" pitchFamily="34" charset="0"/>
              <a:ea typeface="新細明體" pitchFamily="18" charset="-120"/>
            </a:endParaRPr>
          </a:p>
        </p:txBody>
      </p:sp>
      <p:sp>
        <p:nvSpPr>
          <p:cNvPr id="11" name="矩形: 圆角 10">
            <a:extLst>
              <a:ext uri="{FF2B5EF4-FFF2-40B4-BE49-F238E27FC236}">
                <a16:creationId xmlns:a16="http://schemas.microsoft.com/office/drawing/2014/main" id="{AD0F5AD9-6CC9-DDBE-9405-920E09385D53}"/>
              </a:ext>
            </a:extLst>
          </p:cNvPr>
          <p:cNvSpPr/>
          <p:nvPr/>
        </p:nvSpPr>
        <p:spPr bwMode="auto">
          <a:xfrm>
            <a:off x="469900" y="3903185"/>
            <a:ext cx="1371600" cy="177801"/>
          </a:xfrm>
          <a:prstGeom prst="roundRect">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dirty="0">
              <a:ln>
                <a:noFill/>
              </a:ln>
              <a:solidFill>
                <a:schemeClr val="tx1"/>
              </a:solidFill>
              <a:effectLst/>
              <a:latin typeface="Arial" pitchFamily="34" charset="0"/>
              <a:ea typeface="新細明體" pitchFamily="18" charset="-120"/>
            </a:endParaRPr>
          </a:p>
        </p:txBody>
      </p:sp>
      <p:sp>
        <p:nvSpPr>
          <p:cNvPr id="12" name="矩形: 圆角 11">
            <a:extLst>
              <a:ext uri="{FF2B5EF4-FFF2-40B4-BE49-F238E27FC236}">
                <a16:creationId xmlns:a16="http://schemas.microsoft.com/office/drawing/2014/main" id="{0117AC67-5A65-FEB7-FCEE-B50FB436D3CC}"/>
              </a:ext>
            </a:extLst>
          </p:cNvPr>
          <p:cNvSpPr/>
          <p:nvPr/>
        </p:nvSpPr>
        <p:spPr bwMode="auto">
          <a:xfrm>
            <a:off x="488950" y="3098801"/>
            <a:ext cx="1797050" cy="207486"/>
          </a:xfrm>
          <a:prstGeom prst="roundRect">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dirty="0">
              <a:ln>
                <a:noFill/>
              </a:ln>
              <a:solidFill>
                <a:schemeClr val="tx1"/>
              </a:solidFill>
              <a:effectLst/>
              <a:latin typeface="Arial" pitchFamily="34" charset="0"/>
              <a:ea typeface="新細明體" pitchFamily="18" charset="-120"/>
            </a:endParaRPr>
          </a:p>
        </p:txBody>
      </p:sp>
      <p:sp>
        <p:nvSpPr>
          <p:cNvPr id="13" name="箭头: 右 12">
            <a:extLst>
              <a:ext uri="{FF2B5EF4-FFF2-40B4-BE49-F238E27FC236}">
                <a16:creationId xmlns:a16="http://schemas.microsoft.com/office/drawing/2014/main" id="{07A97B6E-4D75-D47F-854E-D123422E47FA}"/>
              </a:ext>
            </a:extLst>
          </p:cNvPr>
          <p:cNvSpPr/>
          <p:nvPr/>
        </p:nvSpPr>
        <p:spPr bwMode="auto">
          <a:xfrm>
            <a:off x="5925861" y="3206750"/>
            <a:ext cx="487639" cy="444499"/>
          </a:xfrm>
          <a:prstGeom prst="rightArrow">
            <a:avLst/>
          </a:prstGeom>
          <a:solidFill>
            <a:srgbClr val="C00000"/>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920242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Flash-Attention-2</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Parallelism/work partition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46</a:t>
            </a:fld>
            <a:endParaRPr lang="zh-TW" altLang="en-US"/>
          </a:p>
        </p:txBody>
      </p:sp>
      <p:pic>
        <p:nvPicPr>
          <p:cNvPr id="9" name="图片 8">
            <a:extLst>
              <a:ext uri="{FF2B5EF4-FFF2-40B4-BE49-F238E27FC236}">
                <a16:creationId xmlns:a16="http://schemas.microsoft.com/office/drawing/2014/main" id="{0F7A3FF6-1823-397D-FF84-9A0B9A786CD9}"/>
              </a:ext>
            </a:extLst>
          </p:cNvPr>
          <p:cNvPicPr>
            <a:picLocks noChangeAspect="1"/>
          </p:cNvPicPr>
          <p:nvPr/>
        </p:nvPicPr>
        <p:blipFill>
          <a:blip r:embed="rId3"/>
          <a:stretch>
            <a:fillRect/>
          </a:stretch>
        </p:blipFill>
        <p:spPr>
          <a:xfrm>
            <a:off x="222358" y="1705373"/>
            <a:ext cx="5648631" cy="3711178"/>
          </a:xfrm>
          <a:prstGeom prst="rect">
            <a:avLst/>
          </a:prstGeom>
        </p:spPr>
      </p:pic>
      <p:pic>
        <p:nvPicPr>
          <p:cNvPr id="14" name="图片 13">
            <a:extLst>
              <a:ext uri="{FF2B5EF4-FFF2-40B4-BE49-F238E27FC236}">
                <a16:creationId xmlns:a16="http://schemas.microsoft.com/office/drawing/2014/main" id="{268FEF07-7A3D-2785-5443-1567540D81F6}"/>
              </a:ext>
            </a:extLst>
          </p:cNvPr>
          <p:cNvPicPr>
            <a:picLocks noChangeAspect="1"/>
          </p:cNvPicPr>
          <p:nvPr/>
        </p:nvPicPr>
        <p:blipFill>
          <a:blip r:embed="rId4"/>
          <a:stretch>
            <a:fillRect/>
          </a:stretch>
        </p:blipFill>
        <p:spPr>
          <a:xfrm>
            <a:off x="5474521" y="2146300"/>
            <a:ext cx="6586604" cy="2130227"/>
          </a:xfrm>
          <a:prstGeom prst="rect">
            <a:avLst/>
          </a:prstGeom>
        </p:spPr>
      </p:pic>
      <p:sp>
        <p:nvSpPr>
          <p:cNvPr id="16" name="文本框 15">
            <a:extLst>
              <a:ext uri="{FF2B5EF4-FFF2-40B4-BE49-F238E27FC236}">
                <a16:creationId xmlns:a16="http://schemas.microsoft.com/office/drawing/2014/main" id="{8C313594-A903-E1A5-792D-6511759D87D7}"/>
              </a:ext>
            </a:extLst>
          </p:cNvPr>
          <p:cNvSpPr txBox="1"/>
          <p:nvPr/>
        </p:nvSpPr>
        <p:spPr>
          <a:xfrm>
            <a:off x="2165350" y="5391723"/>
            <a:ext cx="6108700" cy="369332"/>
          </a:xfrm>
          <a:prstGeom prst="rect">
            <a:avLst/>
          </a:prstGeom>
          <a:noFill/>
        </p:spPr>
        <p:txBody>
          <a:bodyPr wrap="square">
            <a:spAutoFit/>
          </a:bodyPr>
          <a:lstStyle/>
          <a:p>
            <a:r>
              <a:rPr lang="en-US" altLang="zh-CN" sz="1800" dirty="0">
                <a:latin typeface="Times New Roman" panose="02020603050405020304" pitchFamily="18" charset="0"/>
                <a:cs typeface="Times New Roman" panose="02020603050405020304" pitchFamily="18" charset="0"/>
              </a:rPr>
              <a:t>Parallelism</a:t>
            </a:r>
            <a:endParaRPr lang="zh-CN" altLang="en-US" dirty="0"/>
          </a:p>
        </p:txBody>
      </p:sp>
      <p:sp>
        <p:nvSpPr>
          <p:cNvPr id="17" name="文本框 16">
            <a:extLst>
              <a:ext uri="{FF2B5EF4-FFF2-40B4-BE49-F238E27FC236}">
                <a16:creationId xmlns:a16="http://schemas.microsoft.com/office/drawing/2014/main" id="{5ECF3DEE-7F7E-E7BD-0F2D-1C5CDE42DB60}"/>
              </a:ext>
            </a:extLst>
          </p:cNvPr>
          <p:cNvSpPr txBox="1"/>
          <p:nvPr/>
        </p:nvSpPr>
        <p:spPr>
          <a:xfrm>
            <a:off x="7518400" y="4935861"/>
            <a:ext cx="3376501" cy="738664"/>
          </a:xfrm>
          <a:prstGeom prst="rect">
            <a:avLst/>
          </a:prstGeom>
          <a:noFill/>
        </p:spPr>
        <p:txBody>
          <a:bodyPr wrap="square">
            <a:spAutoFit/>
          </a:bodyPr>
          <a:lstStyle/>
          <a:p>
            <a:r>
              <a:rPr lang="en-US" altLang="zh-CN" sz="1400" dirty="0"/>
              <a:t>Better Work Partitioning Between Warps/No</a:t>
            </a:r>
            <a:r>
              <a:rPr lang="zh-CN" altLang="en-US" sz="1400" dirty="0"/>
              <a:t> </a:t>
            </a:r>
            <a:r>
              <a:rPr lang="en-US" altLang="zh-CN" sz="1400" dirty="0"/>
              <a:t>need</a:t>
            </a:r>
            <a:r>
              <a:rPr lang="zh-CN" altLang="en-US" sz="1400" dirty="0"/>
              <a:t> </a:t>
            </a:r>
            <a:r>
              <a:rPr lang="en-US" altLang="zh-CN" sz="1400" dirty="0"/>
              <a:t>for</a:t>
            </a:r>
            <a:r>
              <a:rPr lang="zh-CN" altLang="en-US" sz="1400" dirty="0"/>
              <a:t> </a:t>
            </a:r>
            <a:r>
              <a:rPr lang="en-US" altLang="zh-CN" sz="1400" dirty="0"/>
              <a:t>communication</a:t>
            </a:r>
            <a:r>
              <a:rPr lang="zh-CN" altLang="en-US" sz="1400" dirty="0"/>
              <a:t> </a:t>
            </a:r>
            <a:r>
              <a:rPr lang="en-US" altLang="zh-CN" sz="1400" dirty="0"/>
              <a:t>between</a:t>
            </a:r>
            <a:r>
              <a:rPr lang="zh-CN" altLang="en-US" sz="1400" dirty="0"/>
              <a:t> </a:t>
            </a:r>
            <a:r>
              <a:rPr lang="en-US" altLang="zh-CN" sz="1400" dirty="0"/>
              <a:t>warps</a:t>
            </a:r>
          </a:p>
        </p:txBody>
      </p:sp>
    </p:spTree>
    <p:extLst>
      <p:ext uri="{BB962C8B-B14F-4D97-AF65-F5344CB8AC3E}">
        <p14:creationId xmlns:p14="http://schemas.microsoft.com/office/powerpoint/2010/main" val="3689870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400" dirty="0"/>
              <a:t>Optimizing </a:t>
            </a:r>
            <a:r>
              <a:rPr lang="en-US" altLang="zh-CN" sz="4400" dirty="0" err="1"/>
              <a:t>FlashAttention</a:t>
            </a:r>
            <a:r>
              <a:rPr lang="en-US" altLang="zh-CN" sz="4400" dirty="0"/>
              <a:t> for H100 GPU</a:t>
            </a:r>
            <a:endParaRPr lang="zh-TW" altLang="en-US" sz="4400" dirty="0"/>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47</a:t>
            </a:fld>
            <a:endParaRPr lang="zh-TW" altLang="en-US"/>
          </a:p>
        </p:txBody>
      </p:sp>
      <p:pic>
        <p:nvPicPr>
          <p:cNvPr id="8" name="内容占位符 7">
            <a:extLst>
              <a:ext uri="{FF2B5EF4-FFF2-40B4-BE49-F238E27FC236}">
                <a16:creationId xmlns:a16="http://schemas.microsoft.com/office/drawing/2014/main" id="{399B04A1-50AE-E884-1DD0-866325C8058A}"/>
              </a:ext>
            </a:extLst>
          </p:cNvPr>
          <p:cNvPicPr>
            <a:picLocks noGrp="1" noChangeAspect="1"/>
          </p:cNvPicPr>
          <p:nvPr>
            <p:ph idx="1"/>
          </p:nvPr>
        </p:nvPicPr>
        <p:blipFill>
          <a:blip r:embed="rId3"/>
          <a:stretch>
            <a:fillRect/>
          </a:stretch>
        </p:blipFill>
        <p:spPr>
          <a:xfrm>
            <a:off x="539750" y="1118661"/>
            <a:ext cx="10972800" cy="4198403"/>
          </a:xfrm>
        </p:spPr>
      </p:pic>
      <p:sp>
        <p:nvSpPr>
          <p:cNvPr id="10" name="文本框 9">
            <a:extLst>
              <a:ext uri="{FF2B5EF4-FFF2-40B4-BE49-F238E27FC236}">
                <a16:creationId xmlns:a16="http://schemas.microsoft.com/office/drawing/2014/main" id="{F774E8C4-EB55-4755-F4FB-E851AB5C5173}"/>
              </a:ext>
            </a:extLst>
          </p:cNvPr>
          <p:cNvSpPr txBox="1"/>
          <p:nvPr/>
        </p:nvSpPr>
        <p:spPr>
          <a:xfrm>
            <a:off x="-25400" y="5705402"/>
            <a:ext cx="12103100" cy="430887"/>
          </a:xfrm>
          <a:prstGeom prst="rect">
            <a:avLst/>
          </a:prstGeom>
          <a:noFill/>
        </p:spPr>
        <p:txBody>
          <a:bodyPr wrap="square">
            <a:spAutoFit/>
          </a:bodyPr>
          <a:lstStyle/>
          <a:p>
            <a:r>
              <a:rPr lang="en-US" altLang="zh-CN" sz="1100" i="1" dirty="0"/>
              <a:t>Ganesh </a:t>
            </a:r>
            <a:r>
              <a:rPr lang="en-US" altLang="zh-CN" sz="1100" i="1" dirty="0" err="1"/>
              <a:t>Bikshandi</a:t>
            </a:r>
            <a:r>
              <a:rPr lang="en-US" altLang="zh-CN" sz="1100" i="1" dirty="0"/>
              <a:t> and Jay Shah, A Case Study in CUDA Kernel Fusion: Implementing FlashAttention-2 on NVIDIA Hopper Architecture using the CUTLASS Library </a:t>
            </a:r>
          </a:p>
          <a:p>
            <a:r>
              <a:rPr lang="en-US" altLang="zh-CN" sz="1100" i="1" dirty="0"/>
              <a:t>Ganesh </a:t>
            </a:r>
            <a:r>
              <a:rPr lang="en-US" altLang="zh-CN" sz="1100" i="1" dirty="0" err="1"/>
              <a:t>Bikshandi</a:t>
            </a:r>
            <a:r>
              <a:rPr lang="en-US" altLang="zh-CN" sz="1100" i="1" dirty="0"/>
              <a:t> and Jay Shah, Delivering 1 PFLOP/s of Performance with FP8 FlashAttention-2</a:t>
            </a:r>
            <a:endParaRPr lang="zh-CN" altLang="en-US" sz="1100" i="1" dirty="0"/>
          </a:p>
        </p:txBody>
      </p:sp>
    </p:spTree>
    <p:extLst>
      <p:ext uri="{BB962C8B-B14F-4D97-AF65-F5344CB8AC3E}">
        <p14:creationId xmlns:p14="http://schemas.microsoft.com/office/powerpoint/2010/main" val="1267226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sz="4400" dirty="0"/>
              <a:t>Flash-Decoding for long context inference</a:t>
            </a:r>
            <a:endParaRPr lang="zh-TW" altLang="en-US" sz="4400" dirty="0"/>
          </a:p>
        </p:txBody>
      </p:sp>
      <p:pic>
        <p:nvPicPr>
          <p:cNvPr id="6" name="内容占位符 5">
            <a:extLst>
              <a:ext uri="{FF2B5EF4-FFF2-40B4-BE49-F238E27FC236}">
                <a16:creationId xmlns:a16="http://schemas.microsoft.com/office/drawing/2014/main" id="{8413145A-7E37-7CF9-FDC5-8D1CE5463235}"/>
              </a:ext>
            </a:extLst>
          </p:cNvPr>
          <p:cNvPicPr>
            <a:picLocks noGrp="1" noChangeAspect="1"/>
          </p:cNvPicPr>
          <p:nvPr>
            <p:ph idx="1"/>
          </p:nvPr>
        </p:nvPicPr>
        <p:blipFill>
          <a:blip r:embed="rId3"/>
          <a:stretch>
            <a:fillRect/>
          </a:stretch>
        </p:blipFill>
        <p:spPr>
          <a:xfrm>
            <a:off x="180975" y="1183693"/>
            <a:ext cx="11401425" cy="4527127"/>
          </a:xfrm>
        </p:spPr>
      </p:pic>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401673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Conclusion</a:t>
            </a:r>
            <a:endParaRPr lang="zh-TW" altLang="en-US" dirty="0"/>
          </a:p>
        </p:txBody>
      </p:sp>
      <p:sp>
        <p:nvSpPr>
          <p:cNvPr id="3" name="內容版面配置區 2"/>
          <p:cNvSpPr>
            <a:spLocks noGrp="1"/>
          </p:cNvSpPr>
          <p:nvPr>
            <p:ph idx="1"/>
          </p:nvPr>
        </p:nvSpPr>
        <p:spPr>
          <a:xfrm>
            <a:off x="180421" y="1125537"/>
            <a:ext cx="7071279"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Fast and memory-efficient algorithm for exact attention</a:t>
            </a:r>
          </a:p>
          <a:p>
            <a:r>
              <a:rPr lang="en-US" altLang="zh-CN" sz="2400" dirty="0">
                <a:latin typeface="Times New Roman" panose="02020603050405020304" pitchFamily="18" charset="0"/>
                <a:cs typeface="Times New Roman" panose="02020603050405020304" pitchFamily="18" charset="0"/>
              </a:rPr>
              <a:t>Key ideas: enable fast and memory-efficient algorithm for exact attention computation by maximizing the memory bandwidth cost.</a:t>
            </a:r>
          </a:p>
          <a:p>
            <a:r>
              <a:rPr lang="en-US" altLang="zh-CN" sz="2000" b="1" dirty="0">
                <a:latin typeface="Times New Roman" panose="02020603050405020304" pitchFamily="18" charset="0"/>
                <a:cs typeface="Times New Roman" panose="02020603050405020304" pitchFamily="18" charset="0"/>
              </a:rPr>
              <a:t>Methods: </a:t>
            </a:r>
          </a:p>
          <a:p>
            <a:pPr lvl="1"/>
            <a:r>
              <a:rPr lang="en-US" altLang="zh-CN" sz="1600" b="1" dirty="0">
                <a:latin typeface="Times New Roman" panose="02020603050405020304" pitchFamily="18" charset="0"/>
                <a:cs typeface="Times New Roman" panose="02020603050405020304" pitchFamily="18" charset="0"/>
              </a:rPr>
              <a:t>Tiling &amp; backward </a:t>
            </a:r>
            <a:r>
              <a:rPr lang="en-US" altLang="zh-CN" sz="1600" b="1" dirty="0" err="1">
                <a:latin typeface="Times New Roman" panose="02020603050405020304" pitchFamily="18" charset="0"/>
                <a:cs typeface="Times New Roman" panose="02020603050405020304" pitchFamily="18" charset="0"/>
              </a:rPr>
              <a:t>recomputation</a:t>
            </a:r>
            <a:endParaRPr lang="en-US" altLang="zh-CN" sz="1600" b="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Upshot: faster training, better models with longer sequences/contexts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49</a:t>
            </a:fld>
            <a:endParaRPr lang="zh-TW" altLang="en-US"/>
          </a:p>
        </p:txBody>
      </p:sp>
      <p:pic>
        <p:nvPicPr>
          <p:cNvPr id="4" name="Picture 2">
            <a:extLst>
              <a:ext uri="{FF2B5EF4-FFF2-40B4-BE49-F238E27FC236}">
                <a16:creationId xmlns:a16="http://schemas.microsoft.com/office/drawing/2014/main" id="{41AAD1BB-44A8-8E1F-72E4-3DC686EC1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8837" y="1851765"/>
            <a:ext cx="3968750" cy="301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8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Background (Long context learning)</a:t>
            </a:r>
            <a:endParaRPr lang="zh-TW" altLang="en-US" dirty="0"/>
          </a:p>
        </p:txBody>
      </p:sp>
      <p:pic>
        <p:nvPicPr>
          <p:cNvPr id="6" name="内容占位符 5">
            <a:extLst>
              <a:ext uri="{FF2B5EF4-FFF2-40B4-BE49-F238E27FC236}">
                <a16:creationId xmlns:a16="http://schemas.microsoft.com/office/drawing/2014/main" id="{528E579F-D540-3B03-9D5C-F39C2684B27C}"/>
              </a:ext>
            </a:extLst>
          </p:cNvPr>
          <p:cNvPicPr>
            <a:picLocks noGrp="1" noChangeAspect="1"/>
          </p:cNvPicPr>
          <p:nvPr>
            <p:ph idx="1"/>
          </p:nvPr>
        </p:nvPicPr>
        <p:blipFill>
          <a:blip r:embed="rId3"/>
          <a:stretch>
            <a:fillRect/>
          </a:stretch>
        </p:blipFill>
        <p:spPr>
          <a:xfrm>
            <a:off x="295585" y="2057399"/>
            <a:ext cx="5258042" cy="3019425"/>
          </a:xfrm>
        </p:spPr>
      </p:pic>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5</a:t>
            </a:fld>
            <a:endParaRPr lang="zh-TW" altLang="en-US"/>
          </a:p>
        </p:txBody>
      </p:sp>
      <p:sp>
        <p:nvSpPr>
          <p:cNvPr id="8" name="文本框 7">
            <a:extLst>
              <a:ext uri="{FF2B5EF4-FFF2-40B4-BE49-F238E27FC236}">
                <a16:creationId xmlns:a16="http://schemas.microsoft.com/office/drawing/2014/main" id="{3BB2B695-EEAC-CC80-48B4-7D02C7F9F288}"/>
              </a:ext>
            </a:extLst>
          </p:cNvPr>
          <p:cNvSpPr txBox="1"/>
          <p:nvPr/>
        </p:nvSpPr>
        <p:spPr>
          <a:xfrm>
            <a:off x="44449" y="5356910"/>
            <a:ext cx="10896601" cy="584775"/>
          </a:xfrm>
          <a:prstGeom prst="rect">
            <a:avLst/>
          </a:prstGeom>
          <a:noFill/>
        </p:spPr>
        <p:txBody>
          <a:bodyPr wrap="square">
            <a:spAutoFit/>
          </a:bodyPr>
          <a:lstStyle/>
          <a:p>
            <a:r>
              <a:rPr lang="en-US" altLang="zh-CN" sz="1600" b="0" dirty="0">
                <a:effectLst/>
                <a:highlight>
                  <a:srgbClr val="FFFFFF"/>
                </a:highlight>
                <a:latin typeface="+mj-lt"/>
              </a:rPr>
              <a:t>An Explanation of In-context Learning as Implicit Bayesian Inference, </a:t>
            </a:r>
            <a:r>
              <a:rPr lang="en-US" altLang="zh-CN" sz="1600" i="1" dirty="0"/>
              <a:t>Sang M. Xie et al., arXiv.2111.02080</a:t>
            </a:r>
            <a:endParaRPr lang="en-US" altLang="zh-CN" sz="1600" b="0" i="1" dirty="0">
              <a:effectLst/>
              <a:highlight>
                <a:srgbClr val="FFFFFF"/>
              </a:highlight>
              <a:latin typeface="+mj-lt"/>
            </a:endParaRPr>
          </a:p>
          <a:p>
            <a:r>
              <a:rPr lang="en-US" altLang="zh-CN" sz="1600" dirty="0">
                <a:latin typeface="+mj-lt"/>
              </a:rPr>
              <a:t>Effective Long-Context Scaling of Foundation Models, Meta, </a:t>
            </a:r>
            <a:r>
              <a:rPr lang="en-US" altLang="zh-CN" sz="1600" i="1" dirty="0">
                <a:latin typeface="+mj-lt"/>
              </a:rPr>
              <a:t>arXiv.</a:t>
            </a:r>
            <a:r>
              <a:rPr lang="en-US" altLang="zh-CN" sz="1600" dirty="0">
                <a:latin typeface="+mj-lt"/>
              </a:rPr>
              <a:t>2309.16039</a:t>
            </a:r>
            <a:endParaRPr lang="zh-CN" altLang="en-US" sz="1600" dirty="0">
              <a:latin typeface="+mj-lt"/>
            </a:endParaRPr>
          </a:p>
        </p:txBody>
      </p:sp>
      <p:pic>
        <p:nvPicPr>
          <p:cNvPr id="10" name="图片 9">
            <a:extLst>
              <a:ext uri="{FF2B5EF4-FFF2-40B4-BE49-F238E27FC236}">
                <a16:creationId xmlns:a16="http://schemas.microsoft.com/office/drawing/2014/main" id="{39E661AD-E4A6-DA93-DEE8-616EAE1175FD}"/>
              </a:ext>
            </a:extLst>
          </p:cNvPr>
          <p:cNvPicPr>
            <a:picLocks noChangeAspect="1"/>
          </p:cNvPicPr>
          <p:nvPr/>
        </p:nvPicPr>
        <p:blipFill>
          <a:blip r:embed="rId4"/>
          <a:stretch>
            <a:fillRect/>
          </a:stretch>
        </p:blipFill>
        <p:spPr>
          <a:xfrm>
            <a:off x="6432098" y="2057399"/>
            <a:ext cx="5056764" cy="2657239"/>
          </a:xfrm>
          <a:prstGeom prst="rect">
            <a:avLst/>
          </a:prstGeom>
        </p:spPr>
      </p:pic>
    </p:spTree>
    <p:extLst>
      <p:ext uri="{BB962C8B-B14F-4D97-AF65-F5344CB8AC3E}">
        <p14:creationId xmlns:p14="http://schemas.microsoft.com/office/powerpoint/2010/main" val="301546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Introduction</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Flash-attention: fast and memory-efficient attention algorithm, with no approximation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50</a:t>
            </a:fld>
            <a:endParaRPr lang="zh-TW" altLang="en-US"/>
          </a:p>
        </p:txBody>
      </p:sp>
      <p:sp>
        <p:nvSpPr>
          <p:cNvPr id="6" name="文本框 5">
            <a:extLst>
              <a:ext uri="{FF2B5EF4-FFF2-40B4-BE49-F238E27FC236}">
                <a16:creationId xmlns:a16="http://schemas.microsoft.com/office/drawing/2014/main" id="{61DA5491-F5AC-47BE-A8B2-21F513F5BDD1}"/>
              </a:ext>
            </a:extLst>
          </p:cNvPr>
          <p:cNvSpPr txBox="1"/>
          <p:nvPr/>
        </p:nvSpPr>
        <p:spPr>
          <a:xfrm>
            <a:off x="609599" y="5688919"/>
            <a:ext cx="10693400" cy="369332"/>
          </a:xfrm>
          <a:prstGeom prst="rect">
            <a:avLst/>
          </a:prstGeom>
          <a:noFill/>
        </p:spPr>
        <p:txBody>
          <a:bodyPr wrap="square">
            <a:spAutoFit/>
          </a:bodyPr>
          <a:lstStyle/>
          <a:p>
            <a:r>
              <a:rPr lang="en-US" altLang="zh-CN" dirty="0"/>
              <a:t>IO-awareness: reducing reads/writes to GPU memory yields significant speedup</a:t>
            </a:r>
            <a:endParaRPr lang="zh-CN" altLang="en-US" dirty="0"/>
          </a:p>
        </p:txBody>
      </p:sp>
      <p:pic>
        <p:nvPicPr>
          <p:cNvPr id="8" name="图片 7">
            <a:extLst>
              <a:ext uri="{FF2B5EF4-FFF2-40B4-BE49-F238E27FC236}">
                <a16:creationId xmlns:a16="http://schemas.microsoft.com/office/drawing/2014/main" id="{6AD88186-3053-7C9F-A197-BBABEB249C60}"/>
              </a:ext>
            </a:extLst>
          </p:cNvPr>
          <p:cNvPicPr>
            <a:picLocks noChangeAspect="1"/>
          </p:cNvPicPr>
          <p:nvPr/>
        </p:nvPicPr>
        <p:blipFill>
          <a:blip r:embed="rId3"/>
          <a:stretch>
            <a:fillRect/>
          </a:stretch>
        </p:blipFill>
        <p:spPr>
          <a:xfrm>
            <a:off x="2646368" y="2124982"/>
            <a:ext cx="5911285" cy="3328987"/>
          </a:xfrm>
          <a:prstGeom prst="rect">
            <a:avLst/>
          </a:prstGeom>
        </p:spPr>
      </p:pic>
    </p:spTree>
    <p:extLst>
      <p:ext uri="{BB962C8B-B14F-4D97-AF65-F5344CB8AC3E}">
        <p14:creationId xmlns:p14="http://schemas.microsoft.com/office/powerpoint/2010/main" val="221034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Background</a:t>
            </a:r>
            <a:endParaRPr lang="zh-TW" altLang="en-US" dirty="0"/>
          </a:p>
        </p:txBody>
      </p:sp>
      <p:sp>
        <p:nvSpPr>
          <p:cNvPr id="3" name="內容版面配置區 2"/>
          <p:cNvSpPr>
            <a:spLocks noGrp="1"/>
          </p:cNvSpPr>
          <p:nvPr>
            <p:ph idx="1"/>
          </p:nvPr>
        </p:nvSpPr>
        <p:spPr>
          <a:xfrm>
            <a:off x="174071" y="1256695"/>
            <a:ext cx="6819787" cy="4643794"/>
          </a:xfrm>
        </p:spPr>
        <p:txBody>
          <a:bodyPr>
            <a:noAutofit/>
          </a:bodyPr>
          <a:lstStyle/>
          <a:p>
            <a:pPr marL="0" indent="0">
              <a:buNone/>
            </a:pPr>
            <a:r>
              <a:rPr lang="en-US" altLang="zh-CN" sz="2000" b="1" dirty="0">
                <a:latin typeface="Times New Roman" panose="02020603050405020304" pitchFamily="18" charset="0"/>
                <a:cs typeface="Times New Roman" panose="02020603050405020304" pitchFamily="18" charset="0"/>
              </a:rPr>
              <a:t>Scale Brings Quality and Capabilities</a:t>
            </a:r>
          </a:p>
          <a:p>
            <a:r>
              <a:rPr lang="en-US" altLang="zh-CN" sz="2000" dirty="0">
                <a:latin typeface="Times New Roman" panose="02020603050405020304" pitchFamily="18" charset="0"/>
                <a:cs typeface="Times New Roman" panose="02020603050405020304" pitchFamily="18" charset="0"/>
              </a:rPr>
              <a:t>Input: I tried 10000 random restarts of my neural network, but I was accused of overfitting. I guess no good seed goes unpunished.</a:t>
            </a:r>
          </a:p>
          <a:p>
            <a:pPr lvl="1"/>
            <a:r>
              <a:rPr lang="en-US" altLang="zh-CN" sz="1400" b="1" dirty="0">
                <a:solidFill>
                  <a:srgbClr val="C00000"/>
                </a:solidFill>
                <a:latin typeface="Times New Roman" panose="02020603050405020304" pitchFamily="18" charset="0"/>
                <a:cs typeface="Times New Roman" panose="02020603050405020304" pitchFamily="18" charset="0"/>
              </a:rPr>
              <a:t>1.3B model</a:t>
            </a:r>
            <a:r>
              <a:rPr lang="en-US" altLang="zh-CN" sz="1400" b="1" dirty="0">
                <a:latin typeface="Times New Roman" panose="02020603050405020304" pitchFamily="18" charset="0"/>
                <a:cs typeface="Times New Roman" panose="02020603050405020304" pitchFamily="18" charset="0"/>
              </a:rPr>
              <a:t>: The joke is that if you try 10000 different seed </a:t>
            </a:r>
            <a:r>
              <a:rPr lang="en-US" altLang="zh-CN" sz="1400" b="1" dirty="0" err="1">
                <a:latin typeface="Times New Roman" panose="02020603050405020304" pitchFamily="18" charset="0"/>
                <a:cs typeface="Times New Roman" panose="02020603050405020304" pitchFamily="18" charset="0"/>
              </a:rPr>
              <a:t>choices,you'll</a:t>
            </a:r>
            <a:r>
              <a:rPr lang="en-US" altLang="zh-CN" sz="1400" b="1" dirty="0">
                <a:latin typeface="Times New Roman" panose="02020603050405020304" pitchFamily="18" charset="0"/>
                <a:cs typeface="Times New Roman" panose="02020603050405020304" pitchFamily="18" charset="0"/>
              </a:rPr>
              <a:t> eventually find one that works, but you'll be accused of overfitting.</a:t>
            </a:r>
          </a:p>
          <a:p>
            <a:pPr lvl="1"/>
            <a:r>
              <a:rPr lang="en-US" altLang="zh-CN" sz="1400" b="1" dirty="0">
                <a:solidFill>
                  <a:srgbClr val="C00000"/>
                </a:solidFill>
                <a:latin typeface="Times New Roman" panose="02020603050405020304" pitchFamily="18" charset="0"/>
                <a:cs typeface="Times New Roman" panose="02020603050405020304" pitchFamily="18" charset="0"/>
              </a:rPr>
              <a:t>175B model</a:t>
            </a:r>
            <a:r>
              <a:rPr lang="en-US" altLang="zh-CN" sz="1400" b="1" dirty="0">
                <a:latin typeface="Times New Roman" panose="02020603050405020304" pitchFamily="18" charset="0"/>
                <a:cs typeface="Times New Roman" panose="02020603050405020304" pitchFamily="18" charset="0"/>
              </a:rPr>
              <a:t>: This joke is a play on words related to neural networks, a type of machine learning algorithm. The punchline, "I guess no good seed goes unpunished," is a play on the phrase "no good deed goes unpunished." In this case, "good seed" refers to a starting point for the random restarts and the joke implies that even when trying to improve the neural network’s performance, the person is still accused of overfitting.</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6</a:t>
            </a:fld>
            <a:endParaRPr lang="zh-TW" altLang="en-US"/>
          </a:p>
        </p:txBody>
      </p:sp>
      <p:sp>
        <p:nvSpPr>
          <p:cNvPr id="7" name="文本框 6">
            <a:extLst>
              <a:ext uri="{FF2B5EF4-FFF2-40B4-BE49-F238E27FC236}">
                <a16:creationId xmlns:a16="http://schemas.microsoft.com/office/drawing/2014/main" id="{AEAE5C08-0530-F7DF-6307-D4A9733FFAB3}"/>
              </a:ext>
            </a:extLst>
          </p:cNvPr>
          <p:cNvSpPr txBox="1"/>
          <p:nvPr/>
        </p:nvSpPr>
        <p:spPr>
          <a:xfrm>
            <a:off x="514350" y="5531157"/>
            <a:ext cx="4955203" cy="369332"/>
          </a:xfrm>
          <a:prstGeom prst="rect">
            <a:avLst/>
          </a:prstGeom>
          <a:noFill/>
        </p:spPr>
        <p:txBody>
          <a:bodyPr wrap="none" rtlCol="0" anchor="ctr" anchorCtr="1">
            <a:spAutoFit/>
          </a:bodyPr>
          <a:lstStyle/>
          <a:p>
            <a:r>
              <a:rPr lang="en-US" altLang="zh-CN" i="1" dirty="0">
                <a:ea typeface="標楷體" pitchFamily="65" charset="-120"/>
                <a:cs typeface="Calibri" pitchFamily="34" charset="0"/>
                <a:hlinkClick r:id="rId3"/>
              </a:rPr>
              <a:t>The scaling hypothesis</a:t>
            </a:r>
            <a:r>
              <a:rPr lang="en-US" altLang="zh-CN" i="1" dirty="0">
                <a:ea typeface="標楷體" pitchFamily="65" charset="-120"/>
                <a:cs typeface="Calibri" pitchFamily="34" charset="0"/>
              </a:rPr>
              <a:t>. </a:t>
            </a:r>
            <a:r>
              <a:rPr lang="en-US" altLang="zh-CN" i="1" dirty="0" err="1"/>
              <a:t>Gwern</a:t>
            </a:r>
            <a:r>
              <a:rPr lang="en-US" altLang="zh-CN" i="1" dirty="0"/>
              <a:t> Branwen 2022</a:t>
            </a:r>
            <a:r>
              <a:rPr lang="en-US" altLang="zh-CN" i="1" dirty="0">
                <a:ea typeface="標楷體" pitchFamily="65" charset="-120"/>
                <a:cs typeface="Calibri" pitchFamily="34" charset="0"/>
              </a:rPr>
              <a:t> </a:t>
            </a:r>
            <a:endParaRPr lang="zh-CN" altLang="en-US" i="1" dirty="0">
              <a:ea typeface="標楷體" pitchFamily="65" charset="-120"/>
              <a:cs typeface="Calibri" pitchFamily="34" charset="0"/>
            </a:endParaRPr>
          </a:p>
        </p:txBody>
      </p:sp>
      <p:pic>
        <p:nvPicPr>
          <p:cNvPr id="11" name="图片 10">
            <a:extLst>
              <a:ext uri="{FF2B5EF4-FFF2-40B4-BE49-F238E27FC236}">
                <a16:creationId xmlns:a16="http://schemas.microsoft.com/office/drawing/2014/main" id="{AB62CA2E-3703-C89B-E0A4-D095797F802D}"/>
              </a:ext>
            </a:extLst>
          </p:cNvPr>
          <p:cNvPicPr>
            <a:picLocks noChangeAspect="1"/>
          </p:cNvPicPr>
          <p:nvPr/>
        </p:nvPicPr>
        <p:blipFill>
          <a:blip r:embed="rId4"/>
          <a:stretch>
            <a:fillRect/>
          </a:stretch>
        </p:blipFill>
        <p:spPr>
          <a:xfrm>
            <a:off x="7137400" y="1713955"/>
            <a:ext cx="5054600" cy="3183174"/>
          </a:xfrm>
          <a:prstGeom prst="rect">
            <a:avLst/>
          </a:prstGeom>
        </p:spPr>
      </p:pic>
      <p:sp>
        <p:nvSpPr>
          <p:cNvPr id="13" name="文本框 12">
            <a:extLst>
              <a:ext uri="{FF2B5EF4-FFF2-40B4-BE49-F238E27FC236}">
                <a16:creationId xmlns:a16="http://schemas.microsoft.com/office/drawing/2014/main" id="{A8BFF7E1-811E-654F-2C00-B02AA45B0DB7}"/>
              </a:ext>
            </a:extLst>
          </p:cNvPr>
          <p:cNvSpPr txBox="1"/>
          <p:nvPr/>
        </p:nvSpPr>
        <p:spPr>
          <a:xfrm>
            <a:off x="3759200" y="5100862"/>
            <a:ext cx="6108700" cy="369332"/>
          </a:xfrm>
          <a:prstGeom prst="rect">
            <a:avLst/>
          </a:prstGeom>
          <a:noFill/>
        </p:spPr>
        <p:txBody>
          <a:bodyPr wrap="square">
            <a:spAutoFit/>
          </a:bodyPr>
          <a:lstStyle/>
          <a:p>
            <a:pPr marL="0" indent="0">
              <a:buNone/>
            </a:pPr>
            <a:r>
              <a:rPr lang="en-US" altLang="zh-CN" sz="1800" b="1" dirty="0">
                <a:solidFill>
                  <a:srgbClr val="FF0000"/>
                </a:solidFill>
                <a:latin typeface="Times New Roman" panose="02020603050405020304" pitchFamily="18" charset="0"/>
                <a:cs typeface="Times New Roman" panose="02020603050405020304" pitchFamily="18" charset="0"/>
              </a:rPr>
              <a:t>Scale is more closely tied to advances in ML than ever before</a:t>
            </a:r>
          </a:p>
        </p:txBody>
      </p:sp>
    </p:spTree>
    <p:extLst>
      <p:ext uri="{BB962C8B-B14F-4D97-AF65-F5344CB8AC3E}">
        <p14:creationId xmlns:p14="http://schemas.microsoft.com/office/powerpoint/2010/main" val="13036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Background</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Motivation: Modeling Long Sequences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7</a:t>
            </a:fld>
            <a:endParaRPr lang="zh-TW" altLang="en-US"/>
          </a:p>
        </p:txBody>
      </p:sp>
      <p:pic>
        <p:nvPicPr>
          <p:cNvPr id="6" name="图片 5">
            <a:extLst>
              <a:ext uri="{FF2B5EF4-FFF2-40B4-BE49-F238E27FC236}">
                <a16:creationId xmlns:a16="http://schemas.microsoft.com/office/drawing/2014/main" id="{012CECC7-C5C4-EDE5-AEAD-5B135DF10D88}"/>
              </a:ext>
            </a:extLst>
          </p:cNvPr>
          <p:cNvPicPr>
            <a:picLocks noChangeAspect="1"/>
          </p:cNvPicPr>
          <p:nvPr/>
        </p:nvPicPr>
        <p:blipFill>
          <a:blip r:embed="rId3"/>
          <a:stretch>
            <a:fillRect/>
          </a:stretch>
        </p:blipFill>
        <p:spPr>
          <a:xfrm>
            <a:off x="783671" y="1860549"/>
            <a:ext cx="7303084" cy="3486501"/>
          </a:xfrm>
          <a:prstGeom prst="rect">
            <a:avLst/>
          </a:prstGeom>
        </p:spPr>
      </p:pic>
      <p:pic>
        <p:nvPicPr>
          <p:cNvPr id="8" name="图片 7">
            <a:extLst>
              <a:ext uri="{FF2B5EF4-FFF2-40B4-BE49-F238E27FC236}">
                <a16:creationId xmlns:a16="http://schemas.microsoft.com/office/drawing/2014/main" id="{2C08B95A-FE36-0FDE-5127-0C616F817042}"/>
              </a:ext>
            </a:extLst>
          </p:cNvPr>
          <p:cNvPicPr>
            <a:picLocks noChangeAspect="1"/>
          </p:cNvPicPr>
          <p:nvPr/>
        </p:nvPicPr>
        <p:blipFill>
          <a:blip r:embed="rId4"/>
          <a:stretch>
            <a:fillRect/>
          </a:stretch>
        </p:blipFill>
        <p:spPr>
          <a:xfrm>
            <a:off x="8531769" y="1752950"/>
            <a:ext cx="2942167" cy="3594100"/>
          </a:xfrm>
          <a:prstGeom prst="rect">
            <a:avLst/>
          </a:prstGeom>
        </p:spPr>
      </p:pic>
      <p:pic>
        <p:nvPicPr>
          <p:cNvPr id="10" name="图片 9">
            <a:extLst>
              <a:ext uri="{FF2B5EF4-FFF2-40B4-BE49-F238E27FC236}">
                <a16:creationId xmlns:a16="http://schemas.microsoft.com/office/drawing/2014/main" id="{0CFCF56B-3F06-6351-775F-0CC29E6448CC}"/>
              </a:ext>
            </a:extLst>
          </p:cNvPr>
          <p:cNvPicPr>
            <a:picLocks noChangeAspect="1"/>
          </p:cNvPicPr>
          <p:nvPr/>
        </p:nvPicPr>
        <p:blipFill>
          <a:blip r:embed="rId5"/>
          <a:stretch>
            <a:fillRect/>
          </a:stretch>
        </p:blipFill>
        <p:spPr>
          <a:xfrm>
            <a:off x="8859838" y="5429607"/>
            <a:ext cx="1788500" cy="408164"/>
          </a:xfrm>
          <a:prstGeom prst="rect">
            <a:avLst/>
          </a:prstGeom>
        </p:spPr>
      </p:pic>
    </p:spTree>
    <p:extLst>
      <p:ext uri="{BB962C8B-B14F-4D97-AF65-F5344CB8AC3E}">
        <p14:creationId xmlns:p14="http://schemas.microsoft.com/office/powerpoint/2010/main" val="209395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74071" y="1256695"/>
            <a:ext cx="9705220" cy="4643794"/>
          </a:xfrm>
        </p:spPr>
        <p:txBody>
          <a:bodyPr>
            <a:noAutofit/>
          </a:bodyPr>
          <a:lstStyle/>
          <a:p>
            <a:pPr marL="0" indent="0">
              <a:buNone/>
            </a:pPr>
            <a:r>
              <a:rPr lang="en-US" altLang="zh-CN" sz="2000" b="1" dirty="0">
                <a:latin typeface="Times New Roman" panose="02020603050405020304" pitchFamily="18" charset="0"/>
                <a:cs typeface="Times New Roman" panose="02020603050405020304" pitchFamily="18" charset="0"/>
              </a:rPr>
              <a:t>Core Challenge with Large Scale/Long Context/Long Sequence: Efficiency</a:t>
            </a:r>
            <a:endParaRPr lang="en-US" altLang="zh-CN" sz="18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8</a:t>
            </a:fld>
            <a:endParaRPr lang="zh-TW" altLang="en-US"/>
          </a:p>
        </p:txBody>
      </p:sp>
      <p:pic>
        <p:nvPicPr>
          <p:cNvPr id="6" name="图片 5">
            <a:extLst>
              <a:ext uri="{FF2B5EF4-FFF2-40B4-BE49-F238E27FC236}">
                <a16:creationId xmlns:a16="http://schemas.microsoft.com/office/drawing/2014/main" id="{95DA2096-3033-121A-687E-6F89061B93CB}"/>
              </a:ext>
            </a:extLst>
          </p:cNvPr>
          <p:cNvPicPr>
            <a:picLocks noChangeAspect="1"/>
          </p:cNvPicPr>
          <p:nvPr/>
        </p:nvPicPr>
        <p:blipFill>
          <a:blip r:embed="rId3"/>
          <a:stretch>
            <a:fillRect/>
          </a:stretch>
        </p:blipFill>
        <p:spPr>
          <a:xfrm>
            <a:off x="768350" y="1781877"/>
            <a:ext cx="5327650" cy="3394960"/>
          </a:xfrm>
          <a:prstGeom prst="rect">
            <a:avLst/>
          </a:prstGeom>
        </p:spPr>
      </p:pic>
      <p:pic>
        <p:nvPicPr>
          <p:cNvPr id="9" name="图片 8">
            <a:extLst>
              <a:ext uri="{FF2B5EF4-FFF2-40B4-BE49-F238E27FC236}">
                <a16:creationId xmlns:a16="http://schemas.microsoft.com/office/drawing/2014/main" id="{4222C9E1-8BB4-EB21-7CA8-A14A704217B5}"/>
              </a:ext>
            </a:extLst>
          </p:cNvPr>
          <p:cNvPicPr>
            <a:picLocks noChangeAspect="1"/>
          </p:cNvPicPr>
          <p:nvPr/>
        </p:nvPicPr>
        <p:blipFill>
          <a:blip r:embed="rId4"/>
          <a:stretch>
            <a:fillRect/>
          </a:stretch>
        </p:blipFill>
        <p:spPr>
          <a:xfrm>
            <a:off x="6546329" y="1781878"/>
            <a:ext cx="5123376" cy="3131270"/>
          </a:xfrm>
          <a:prstGeom prst="rect">
            <a:avLst/>
          </a:prstGeom>
        </p:spPr>
      </p:pic>
      <p:sp>
        <p:nvSpPr>
          <p:cNvPr id="12" name="文本框 11">
            <a:extLst>
              <a:ext uri="{FF2B5EF4-FFF2-40B4-BE49-F238E27FC236}">
                <a16:creationId xmlns:a16="http://schemas.microsoft.com/office/drawing/2014/main" id="{03F01BC0-5664-DDD5-5AB0-B94D1BA94BFC}"/>
              </a:ext>
            </a:extLst>
          </p:cNvPr>
          <p:cNvSpPr txBox="1"/>
          <p:nvPr/>
        </p:nvSpPr>
        <p:spPr>
          <a:xfrm>
            <a:off x="7264401" y="5171281"/>
            <a:ext cx="4038599" cy="646331"/>
          </a:xfrm>
          <a:prstGeom prst="rect">
            <a:avLst/>
          </a:prstGeom>
          <a:noFill/>
        </p:spPr>
        <p:txBody>
          <a:bodyPr wrap="square">
            <a:spAutoFit/>
          </a:bodyPr>
          <a:lstStyle/>
          <a:p>
            <a:r>
              <a:rPr lang="en-US" altLang="zh-CN" dirty="0"/>
              <a:t>Efficiency unlocks new capabilities (e.g., long context)</a:t>
            </a:r>
            <a:endParaRPr lang="zh-CN" altLang="en-US" dirty="0"/>
          </a:p>
        </p:txBody>
      </p:sp>
      <p:sp>
        <p:nvSpPr>
          <p:cNvPr id="15" name="文本框 14">
            <a:extLst>
              <a:ext uri="{FF2B5EF4-FFF2-40B4-BE49-F238E27FC236}">
                <a16:creationId xmlns:a16="http://schemas.microsoft.com/office/drawing/2014/main" id="{0AEFE3DB-641E-5585-4833-2382C81F4DC4}"/>
              </a:ext>
            </a:extLst>
          </p:cNvPr>
          <p:cNvSpPr txBox="1"/>
          <p:nvPr/>
        </p:nvSpPr>
        <p:spPr>
          <a:xfrm>
            <a:off x="1296610" y="5176837"/>
            <a:ext cx="4377070" cy="646331"/>
          </a:xfrm>
          <a:prstGeom prst="rect">
            <a:avLst/>
          </a:prstGeom>
          <a:noFill/>
        </p:spPr>
        <p:txBody>
          <a:bodyPr wrap="square">
            <a:spAutoFit/>
          </a:bodyPr>
          <a:lstStyle/>
          <a:p>
            <a:r>
              <a:rPr lang="en-US" altLang="zh-CN" dirty="0"/>
              <a:t>Efficiency eases training, deployment, and facilitates research</a:t>
            </a:r>
            <a:endParaRPr lang="zh-CN" altLang="en-US" dirty="0"/>
          </a:p>
        </p:txBody>
      </p:sp>
    </p:spTree>
    <p:extLst>
      <p:ext uri="{BB962C8B-B14F-4D97-AF65-F5344CB8AC3E}">
        <p14:creationId xmlns:p14="http://schemas.microsoft.com/office/powerpoint/2010/main" val="187477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CN" sz="4800" dirty="0">
                <a:latin typeface="Times New Roman" panose="02020603050405020304" pitchFamily="18" charset="0"/>
                <a:cs typeface="Times New Roman" panose="02020603050405020304" pitchFamily="18" charset="0"/>
              </a:rPr>
              <a:t>Problem</a:t>
            </a:r>
            <a:endParaRPr lang="zh-TW" altLang="en-US" dirty="0"/>
          </a:p>
        </p:txBody>
      </p:sp>
      <p:sp>
        <p:nvSpPr>
          <p:cNvPr id="3" name="內容版面配置區 2"/>
          <p:cNvSpPr>
            <a:spLocks noGrp="1"/>
          </p:cNvSpPr>
          <p:nvPr>
            <p:ph idx="1"/>
          </p:nvPr>
        </p:nvSpPr>
        <p:spPr>
          <a:xfrm>
            <a:off x="180421" y="1125537"/>
            <a:ext cx="11401980" cy="4643794"/>
          </a:xfrm>
        </p:spPr>
        <p:txBody>
          <a:bodyPr>
            <a:noAutofit/>
          </a:bodyPr>
          <a:lstStyle/>
          <a:p>
            <a:r>
              <a:rPr lang="en-US" altLang="zh-CN" sz="2400" dirty="0">
                <a:latin typeface="Times New Roman" panose="02020603050405020304" pitchFamily="18" charset="0"/>
                <a:cs typeface="Times New Roman" panose="02020603050405020304" pitchFamily="18" charset="0"/>
              </a:rPr>
              <a:t>Efficiency is the Bottleneck for Modeling Long Sequences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9</a:t>
            </a:fld>
            <a:endParaRPr lang="zh-TW" altLang="en-US"/>
          </a:p>
        </p:txBody>
      </p:sp>
      <p:sp>
        <p:nvSpPr>
          <p:cNvPr id="4" name="文本框 3">
            <a:extLst>
              <a:ext uri="{FF2B5EF4-FFF2-40B4-BE49-F238E27FC236}">
                <a16:creationId xmlns:a16="http://schemas.microsoft.com/office/drawing/2014/main" id="{034ECF7F-2BF1-C7DC-4212-F2D16E8DE6C8}"/>
              </a:ext>
            </a:extLst>
          </p:cNvPr>
          <p:cNvSpPr txBox="1"/>
          <p:nvPr/>
        </p:nvSpPr>
        <p:spPr>
          <a:xfrm>
            <a:off x="840821" y="2641421"/>
            <a:ext cx="3883581" cy="1200329"/>
          </a:xfrm>
          <a:prstGeom prst="rect">
            <a:avLst/>
          </a:prstGeom>
          <a:noFill/>
        </p:spPr>
        <p:txBody>
          <a:bodyPr wrap="square" rtlCol="0" anchor="ctr" anchorCtr="1">
            <a:spAutoFit/>
          </a:bodyPr>
          <a:lstStyle/>
          <a:p>
            <a:r>
              <a:rPr lang="en-US" altLang="zh-CN" dirty="0"/>
              <a:t>Context length: how many other elements in the sequence does the current element interact with</a:t>
            </a:r>
          </a:p>
          <a:p>
            <a:endParaRPr lang="zh-CN" altLang="en-US" dirty="0">
              <a:ea typeface="標楷體" pitchFamily="65" charset="-120"/>
              <a:cs typeface="Calibri" pitchFamily="34" charset="0"/>
            </a:endParaRPr>
          </a:p>
        </p:txBody>
      </p:sp>
      <p:sp>
        <p:nvSpPr>
          <p:cNvPr id="7" name="文本框 6">
            <a:extLst>
              <a:ext uri="{FF2B5EF4-FFF2-40B4-BE49-F238E27FC236}">
                <a16:creationId xmlns:a16="http://schemas.microsoft.com/office/drawing/2014/main" id="{54668F21-8695-8B93-71F0-3500C41AFFA5}"/>
              </a:ext>
            </a:extLst>
          </p:cNvPr>
          <p:cNvSpPr txBox="1"/>
          <p:nvPr/>
        </p:nvSpPr>
        <p:spPr>
          <a:xfrm>
            <a:off x="5354375" y="1859339"/>
            <a:ext cx="6108700" cy="369332"/>
          </a:xfrm>
          <a:prstGeom prst="rect">
            <a:avLst/>
          </a:prstGeom>
          <a:noFill/>
        </p:spPr>
        <p:txBody>
          <a:bodyPr wrap="square">
            <a:spAutoFit/>
          </a:bodyPr>
          <a:lstStyle/>
          <a:p>
            <a:r>
              <a:rPr lang="en-US" altLang="zh-CN" dirty="0"/>
              <a:t>Increasing context length slows down (or stops) training</a:t>
            </a:r>
            <a:endParaRPr lang="zh-CN" altLang="en-US" dirty="0"/>
          </a:p>
        </p:txBody>
      </p:sp>
      <p:pic>
        <p:nvPicPr>
          <p:cNvPr id="9" name="图片 8">
            <a:extLst>
              <a:ext uri="{FF2B5EF4-FFF2-40B4-BE49-F238E27FC236}">
                <a16:creationId xmlns:a16="http://schemas.microsoft.com/office/drawing/2014/main" id="{FD2EEC9D-1D7E-5A1D-C694-32E3F0C2A326}"/>
              </a:ext>
            </a:extLst>
          </p:cNvPr>
          <p:cNvPicPr>
            <a:picLocks noChangeAspect="1"/>
          </p:cNvPicPr>
          <p:nvPr/>
        </p:nvPicPr>
        <p:blipFill>
          <a:blip r:embed="rId3"/>
          <a:stretch>
            <a:fillRect/>
          </a:stretch>
        </p:blipFill>
        <p:spPr>
          <a:xfrm>
            <a:off x="5518945" y="2291082"/>
            <a:ext cx="5268913" cy="3415837"/>
          </a:xfrm>
          <a:prstGeom prst="rect">
            <a:avLst/>
          </a:prstGeom>
        </p:spPr>
      </p:pic>
      <p:sp>
        <p:nvSpPr>
          <p:cNvPr id="11" name="文本框 10">
            <a:extLst>
              <a:ext uri="{FF2B5EF4-FFF2-40B4-BE49-F238E27FC236}">
                <a16:creationId xmlns:a16="http://schemas.microsoft.com/office/drawing/2014/main" id="{3CCFE381-9392-0D57-64E8-8F174930B9A4}"/>
              </a:ext>
            </a:extLst>
          </p:cNvPr>
          <p:cNvSpPr txBox="1"/>
          <p:nvPr/>
        </p:nvSpPr>
        <p:spPr>
          <a:xfrm>
            <a:off x="0" y="4259998"/>
            <a:ext cx="6108700" cy="369332"/>
          </a:xfrm>
          <a:prstGeom prst="rect">
            <a:avLst/>
          </a:prstGeom>
          <a:noFill/>
        </p:spPr>
        <p:txBody>
          <a:bodyPr wrap="square">
            <a:spAutoFit/>
          </a:bodyPr>
          <a:lstStyle/>
          <a:p>
            <a:r>
              <a:rPr lang="en-US" altLang="zh-CN" b="1" dirty="0">
                <a:solidFill>
                  <a:srgbClr val="C00000"/>
                </a:solidFill>
              </a:rPr>
              <a:t>How to efficiently scale models to longer sequences?</a:t>
            </a:r>
            <a:endParaRPr lang="zh-CN" altLang="en-US" b="1" dirty="0">
              <a:solidFill>
                <a:srgbClr val="C00000"/>
              </a:solidFill>
            </a:endParaRPr>
          </a:p>
        </p:txBody>
      </p:sp>
    </p:spTree>
    <p:extLst>
      <p:ext uri="{BB962C8B-B14F-4D97-AF65-F5344CB8AC3E}">
        <p14:creationId xmlns:p14="http://schemas.microsoft.com/office/powerpoint/2010/main" val="407067830"/>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2144</Words>
  <Application>Microsoft Office PowerPoint</Application>
  <PresentationFormat>宽屏</PresentationFormat>
  <Paragraphs>271</Paragraphs>
  <Slides>50</Slides>
  <Notes>48</Notes>
  <HiddenSlides>2</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50</vt:i4>
      </vt:variant>
    </vt:vector>
  </HeadingPairs>
  <TitlesOfParts>
    <vt:vector size="62" baseType="lpstr">
      <vt:lpstr>標楷體</vt:lpstr>
      <vt:lpstr>Helvetica Neue</vt:lpstr>
      <vt:lpstr>Lucida Grande</vt:lpstr>
      <vt:lpstr>MS Sans Serif</vt:lpstr>
      <vt:lpstr>楷体</vt:lpstr>
      <vt:lpstr>Arial</vt:lpstr>
      <vt:lpstr>Calibri</vt:lpstr>
      <vt:lpstr>Calibri Light</vt:lpstr>
      <vt:lpstr>Times New Roman</vt:lpstr>
      <vt:lpstr>Wingdings</vt:lpstr>
      <vt:lpstr>NTHU UniCloud</vt:lpstr>
      <vt:lpstr>自訂設計</vt:lpstr>
      <vt:lpstr> Efficient Memory Management for Large Language Model Serving  2024.04.16</vt:lpstr>
      <vt:lpstr>Outline</vt:lpstr>
      <vt:lpstr>Background</vt:lpstr>
      <vt:lpstr>Background</vt:lpstr>
      <vt:lpstr>Background (Long context learning)</vt:lpstr>
      <vt:lpstr>Background</vt:lpstr>
      <vt:lpstr>Background</vt:lpstr>
      <vt:lpstr>Problem</vt:lpstr>
      <vt:lpstr>Problem</vt:lpstr>
      <vt:lpstr>Problem</vt:lpstr>
      <vt:lpstr>Problem</vt:lpstr>
      <vt:lpstr>Problem</vt:lpstr>
      <vt:lpstr>Problem</vt:lpstr>
      <vt:lpstr>Problem</vt:lpstr>
      <vt:lpstr>Problem</vt:lpstr>
      <vt:lpstr>Memory Bandwidth Efficiency</vt:lpstr>
      <vt:lpstr>Memory Bandwidth Efficiency</vt:lpstr>
      <vt:lpstr>Memory Bandwidth Efficiency</vt:lpstr>
      <vt:lpstr>Memory Bandwidth Efficiency</vt:lpstr>
      <vt:lpstr>Memory Bandwidth Efficiency</vt:lpstr>
      <vt:lpstr>Operator fusion</vt:lpstr>
      <vt:lpstr>Operator fusion</vt:lpstr>
      <vt:lpstr>Operator fusion</vt:lpstr>
      <vt:lpstr>Recomputation make efficiency?</vt:lpstr>
      <vt:lpstr>Problem</vt:lpstr>
      <vt:lpstr>Problem</vt:lpstr>
      <vt:lpstr>Problem</vt:lpstr>
      <vt:lpstr>Problem</vt:lpstr>
      <vt:lpstr>Problem</vt:lpstr>
      <vt:lpstr>Problem</vt:lpstr>
      <vt:lpstr>Problem</vt:lpstr>
      <vt:lpstr>Proposed Method</vt:lpstr>
      <vt:lpstr>Proposed Method</vt:lpstr>
      <vt:lpstr>Proposed Method</vt:lpstr>
      <vt:lpstr>Proposed Method</vt:lpstr>
      <vt:lpstr>Flash-attention</vt:lpstr>
      <vt:lpstr>Flash-attention</vt:lpstr>
      <vt:lpstr>Flash-attention</vt:lpstr>
      <vt:lpstr>Recomputation (Backward Pass)</vt:lpstr>
      <vt:lpstr>Recomputation (Backward Pass)</vt:lpstr>
      <vt:lpstr>Recomputation (Backward Pass)</vt:lpstr>
      <vt:lpstr>Results: 2-4x speedup, 10-20x memory reduction</vt:lpstr>
      <vt:lpstr>GPT3: Faster Training, Longer Context, Better Model</vt:lpstr>
      <vt:lpstr>Follow-up studies</vt:lpstr>
      <vt:lpstr>Flash-Attention-2</vt:lpstr>
      <vt:lpstr>Flash-Attention-2</vt:lpstr>
      <vt:lpstr>Optimizing FlashAttention for H100 GPU</vt:lpstr>
      <vt:lpstr>Flash-Decoding for long context inference</vt:lpstr>
      <vt:lpstr>Conclusion</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e11257</cp:lastModifiedBy>
  <cp:revision>358</cp:revision>
  <dcterms:created xsi:type="dcterms:W3CDTF">2020-07-15T11:13:39Z</dcterms:created>
  <dcterms:modified xsi:type="dcterms:W3CDTF">2024-04-15T06:55:21Z</dcterms:modified>
</cp:coreProperties>
</file>