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60" r:id="rId2"/>
  </p:sldMasterIdLst>
  <p:notesMasterIdLst>
    <p:notesMasterId r:id="rId57"/>
  </p:notesMasterIdLst>
  <p:sldIdLst>
    <p:sldId id="256" r:id="rId3"/>
    <p:sldId id="258" r:id="rId4"/>
    <p:sldId id="289" r:id="rId5"/>
    <p:sldId id="293" r:id="rId6"/>
    <p:sldId id="294" r:id="rId7"/>
    <p:sldId id="295" r:id="rId8"/>
    <p:sldId id="298" r:id="rId9"/>
    <p:sldId id="299" r:id="rId10"/>
    <p:sldId id="297" r:id="rId11"/>
    <p:sldId id="296" r:id="rId12"/>
    <p:sldId id="291" r:id="rId13"/>
    <p:sldId id="290" r:id="rId14"/>
    <p:sldId id="292" r:id="rId15"/>
    <p:sldId id="300" r:id="rId16"/>
    <p:sldId id="303" r:id="rId17"/>
    <p:sldId id="302" r:id="rId18"/>
    <p:sldId id="304" r:id="rId19"/>
    <p:sldId id="301" r:id="rId20"/>
    <p:sldId id="305" r:id="rId21"/>
    <p:sldId id="308" r:id="rId22"/>
    <p:sldId id="306" r:id="rId23"/>
    <p:sldId id="307" r:id="rId24"/>
    <p:sldId id="309" r:id="rId25"/>
    <p:sldId id="310" r:id="rId26"/>
    <p:sldId id="312" r:id="rId27"/>
    <p:sldId id="311" r:id="rId28"/>
    <p:sldId id="313" r:id="rId29"/>
    <p:sldId id="314" r:id="rId30"/>
    <p:sldId id="315" r:id="rId31"/>
    <p:sldId id="318" r:id="rId32"/>
    <p:sldId id="319" r:id="rId33"/>
    <p:sldId id="320" r:id="rId34"/>
    <p:sldId id="321" r:id="rId35"/>
    <p:sldId id="322" r:id="rId36"/>
    <p:sldId id="323" r:id="rId37"/>
    <p:sldId id="324" r:id="rId38"/>
    <p:sldId id="326" r:id="rId39"/>
    <p:sldId id="328" r:id="rId40"/>
    <p:sldId id="327" r:id="rId41"/>
    <p:sldId id="329" r:id="rId42"/>
    <p:sldId id="325" r:id="rId43"/>
    <p:sldId id="330" r:id="rId44"/>
    <p:sldId id="331" r:id="rId45"/>
    <p:sldId id="339" r:id="rId46"/>
    <p:sldId id="332" r:id="rId47"/>
    <p:sldId id="333" r:id="rId48"/>
    <p:sldId id="334" r:id="rId49"/>
    <p:sldId id="335" r:id="rId50"/>
    <p:sldId id="336" r:id="rId51"/>
    <p:sldId id="337" r:id="rId52"/>
    <p:sldId id="338" r:id="rId53"/>
    <p:sldId id="341" r:id="rId54"/>
    <p:sldId id="340" r:id="rId55"/>
    <p:sldId id="342" r:id="rId56"/>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35" autoAdjust="0"/>
    <p:restoredTop sz="81245"/>
  </p:normalViewPr>
  <p:slideViewPr>
    <p:cSldViewPr snapToGrid="0">
      <p:cViewPr varScale="1">
        <p:scale>
          <a:sx n="48" d="100"/>
          <a:sy n="48" d="100"/>
        </p:scale>
        <p:origin x="1552" y="36"/>
      </p:cViewPr>
      <p:guideLst/>
    </p:cSldViewPr>
  </p:slideViewPr>
  <p:notesTextViewPr>
    <p:cViewPr>
      <p:scale>
        <a:sx n="95" d="100"/>
        <a:sy n="9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1F4A7B-8284-4E61-88F9-84C6CA6E31E8}" type="datetimeFigureOut">
              <a:rPr lang="zh-TW" altLang="en-US" smtClean="0"/>
              <a:t>2024/4/7</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1D5518-E2B7-47D3-A483-775D39982443}" type="slidenum">
              <a:rPr lang="zh-TW" altLang="en-US" smtClean="0"/>
              <a:t>‹#›</a:t>
            </a:fld>
            <a:endParaRPr lang="zh-TW" altLang="en-US"/>
          </a:p>
        </p:txBody>
      </p:sp>
    </p:spTree>
    <p:extLst>
      <p:ext uri="{BB962C8B-B14F-4D97-AF65-F5344CB8AC3E}">
        <p14:creationId xmlns:p14="http://schemas.microsoft.com/office/powerpoint/2010/main" val="2637007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An introduction, a review, a discussion, and an implementation</a:t>
            </a:r>
            <a:endParaRPr kumimoji="1"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1</a:t>
            </a:fld>
            <a:endParaRPr lang="zh-TW" altLang="en-US"/>
          </a:p>
        </p:txBody>
      </p:sp>
    </p:spTree>
    <p:extLst>
      <p:ext uri="{BB962C8B-B14F-4D97-AF65-F5344CB8AC3E}">
        <p14:creationId xmlns:p14="http://schemas.microsoft.com/office/powerpoint/2010/main" val="4291662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16</a:t>
            </a:fld>
            <a:endParaRPr lang="zh-TW" altLang="en-US"/>
          </a:p>
        </p:txBody>
      </p:sp>
    </p:spTree>
    <p:extLst>
      <p:ext uri="{BB962C8B-B14F-4D97-AF65-F5344CB8AC3E}">
        <p14:creationId xmlns:p14="http://schemas.microsoft.com/office/powerpoint/2010/main" val="4036201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17</a:t>
            </a:fld>
            <a:endParaRPr lang="zh-TW" altLang="en-US"/>
          </a:p>
        </p:txBody>
      </p:sp>
    </p:spTree>
    <p:extLst>
      <p:ext uri="{BB962C8B-B14F-4D97-AF65-F5344CB8AC3E}">
        <p14:creationId xmlns:p14="http://schemas.microsoft.com/office/powerpoint/2010/main" val="2706672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18</a:t>
            </a:fld>
            <a:endParaRPr lang="zh-TW" altLang="en-US"/>
          </a:p>
        </p:txBody>
      </p:sp>
    </p:spTree>
    <p:extLst>
      <p:ext uri="{BB962C8B-B14F-4D97-AF65-F5344CB8AC3E}">
        <p14:creationId xmlns:p14="http://schemas.microsoft.com/office/powerpoint/2010/main" val="1530838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19</a:t>
            </a:fld>
            <a:endParaRPr lang="zh-TW" altLang="en-US"/>
          </a:p>
        </p:txBody>
      </p:sp>
    </p:spTree>
    <p:extLst>
      <p:ext uri="{BB962C8B-B14F-4D97-AF65-F5344CB8AC3E}">
        <p14:creationId xmlns:p14="http://schemas.microsoft.com/office/powerpoint/2010/main" val="693509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20</a:t>
            </a:fld>
            <a:endParaRPr lang="zh-TW" altLang="en-US"/>
          </a:p>
        </p:txBody>
      </p:sp>
    </p:spTree>
    <p:extLst>
      <p:ext uri="{BB962C8B-B14F-4D97-AF65-F5344CB8AC3E}">
        <p14:creationId xmlns:p14="http://schemas.microsoft.com/office/powerpoint/2010/main" val="3864627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pPr/>
              <a:t>21</a:t>
            </a:fld>
            <a:endParaRPr lang="zh-TW" altLang="en-US"/>
          </a:p>
        </p:txBody>
      </p:sp>
    </p:spTree>
    <p:extLst>
      <p:ext uri="{BB962C8B-B14F-4D97-AF65-F5344CB8AC3E}">
        <p14:creationId xmlns:p14="http://schemas.microsoft.com/office/powerpoint/2010/main" val="3224145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22</a:t>
            </a:fld>
            <a:endParaRPr lang="zh-TW" altLang="en-US"/>
          </a:p>
        </p:txBody>
      </p:sp>
    </p:spTree>
    <p:extLst>
      <p:ext uri="{BB962C8B-B14F-4D97-AF65-F5344CB8AC3E}">
        <p14:creationId xmlns:p14="http://schemas.microsoft.com/office/powerpoint/2010/main" val="16197881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23</a:t>
            </a:fld>
            <a:endParaRPr lang="zh-TW" altLang="en-US"/>
          </a:p>
        </p:txBody>
      </p:sp>
    </p:spTree>
    <p:extLst>
      <p:ext uri="{BB962C8B-B14F-4D97-AF65-F5344CB8AC3E}">
        <p14:creationId xmlns:p14="http://schemas.microsoft.com/office/powerpoint/2010/main" val="42551927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24</a:t>
            </a:fld>
            <a:endParaRPr lang="zh-TW" altLang="en-US"/>
          </a:p>
        </p:txBody>
      </p:sp>
    </p:spTree>
    <p:extLst>
      <p:ext uri="{BB962C8B-B14F-4D97-AF65-F5344CB8AC3E}">
        <p14:creationId xmlns:p14="http://schemas.microsoft.com/office/powerpoint/2010/main" val="8942773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25</a:t>
            </a:fld>
            <a:endParaRPr lang="zh-TW" altLang="en-US"/>
          </a:p>
        </p:txBody>
      </p:sp>
    </p:spTree>
    <p:extLst>
      <p:ext uri="{BB962C8B-B14F-4D97-AF65-F5344CB8AC3E}">
        <p14:creationId xmlns:p14="http://schemas.microsoft.com/office/powerpoint/2010/main" val="552080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pPr/>
              <a:t>2</a:t>
            </a:fld>
            <a:endParaRPr lang="zh-TW"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26</a:t>
            </a:fld>
            <a:endParaRPr lang="zh-TW" altLang="en-US"/>
          </a:p>
        </p:txBody>
      </p:sp>
    </p:spTree>
    <p:extLst>
      <p:ext uri="{BB962C8B-B14F-4D97-AF65-F5344CB8AC3E}">
        <p14:creationId xmlns:p14="http://schemas.microsoft.com/office/powerpoint/2010/main" val="3969250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27</a:t>
            </a:fld>
            <a:endParaRPr lang="zh-TW" altLang="en-US"/>
          </a:p>
        </p:txBody>
      </p:sp>
    </p:spTree>
    <p:extLst>
      <p:ext uri="{BB962C8B-B14F-4D97-AF65-F5344CB8AC3E}">
        <p14:creationId xmlns:p14="http://schemas.microsoft.com/office/powerpoint/2010/main" val="35718580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28</a:t>
            </a:fld>
            <a:endParaRPr lang="zh-TW" altLang="en-US"/>
          </a:p>
        </p:txBody>
      </p:sp>
    </p:spTree>
    <p:extLst>
      <p:ext uri="{BB962C8B-B14F-4D97-AF65-F5344CB8AC3E}">
        <p14:creationId xmlns:p14="http://schemas.microsoft.com/office/powerpoint/2010/main" val="6692735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pPr/>
              <a:t>29</a:t>
            </a:fld>
            <a:endParaRPr lang="zh-TW" altLang="en-US"/>
          </a:p>
        </p:txBody>
      </p:sp>
    </p:spTree>
    <p:extLst>
      <p:ext uri="{BB962C8B-B14F-4D97-AF65-F5344CB8AC3E}">
        <p14:creationId xmlns:p14="http://schemas.microsoft.com/office/powerpoint/2010/main" val="20657414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30</a:t>
            </a:fld>
            <a:endParaRPr lang="zh-TW" altLang="en-US"/>
          </a:p>
        </p:txBody>
      </p:sp>
    </p:spTree>
    <p:extLst>
      <p:ext uri="{BB962C8B-B14F-4D97-AF65-F5344CB8AC3E}">
        <p14:creationId xmlns:p14="http://schemas.microsoft.com/office/powerpoint/2010/main" val="23766562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31</a:t>
            </a:fld>
            <a:endParaRPr lang="zh-TW" altLang="en-US"/>
          </a:p>
        </p:txBody>
      </p:sp>
    </p:spTree>
    <p:extLst>
      <p:ext uri="{BB962C8B-B14F-4D97-AF65-F5344CB8AC3E}">
        <p14:creationId xmlns:p14="http://schemas.microsoft.com/office/powerpoint/2010/main" val="2776312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32</a:t>
            </a:fld>
            <a:endParaRPr lang="zh-TW" altLang="en-US"/>
          </a:p>
        </p:txBody>
      </p:sp>
    </p:spTree>
    <p:extLst>
      <p:ext uri="{BB962C8B-B14F-4D97-AF65-F5344CB8AC3E}">
        <p14:creationId xmlns:p14="http://schemas.microsoft.com/office/powerpoint/2010/main" val="31748080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33</a:t>
            </a:fld>
            <a:endParaRPr lang="zh-TW" altLang="en-US"/>
          </a:p>
        </p:txBody>
      </p:sp>
    </p:spTree>
    <p:extLst>
      <p:ext uri="{BB962C8B-B14F-4D97-AF65-F5344CB8AC3E}">
        <p14:creationId xmlns:p14="http://schemas.microsoft.com/office/powerpoint/2010/main" val="11904645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34</a:t>
            </a:fld>
            <a:endParaRPr lang="zh-TW" altLang="en-US"/>
          </a:p>
        </p:txBody>
      </p:sp>
    </p:spTree>
    <p:extLst>
      <p:ext uri="{BB962C8B-B14F-4D97-AF65-F5344CB8AC3E}">
        <p14:creationId xmlns:p14="http://schemas.microsoft.com/office/powerpoint/2010/main" val="41006561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pPr/>
              <a:t>35</a:t>
            </a:fld>
            <a:endParaRPr lang="zh-TW" altLang="en-US"/>
          </a:p>
        </p:txBody>
      </p:sp>
    </p:spTree>
    <p:extLst>
      <p:ext uri="{BB962C8B-B14F-4D97-AF65-F5344CB8AC3E}">
        <p14:creationId xmlns:p14="http://schemas.microsoft.com/office/powerpoint/2010/main" val="3609425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pPr/>
              <a:t>3</a:t>
            </a:fld>
            <a:endParaRPr lang="zh-TW"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36</a:t>
            </a:fld>
            <a:endParaRPr lang="zh-TW" altLang="en-US"/>
          </a:p>
        </p:txBody>
      </p:sp>
    </p:spTree>
    <p:extLst>
      <p:ext uri="{BB962C8B-B14F-4D97-AF65-F5344CB8AC3E}">
        <p14:creationId xmlns:p14="http://schemas.microsoft.com/office/powerpoint/2010/main" val="25327610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37</a:t>
            </a:fld>
            <a:endParaRPr lang="zh-TW" altLang="en-US"/>
          </a:p>
        </p:txBody>
      </p:sp>
    </p:spTree>
    <p:extLst>
      <p:ext uri="{BB962C8B-B14F-4D97-AF65-F5344CB8AC3E}">
        <p14:creationId xmlns:p14="http://schemas.microsoft.com/office/powerpoint/2010/main" val="6038096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38</a:t>
            </a:fld>
            <a:endParaRPr lang="zh-TW" altLang="en-US"/>
          </a:p>
        </p:txBody>
      </p:sp>
    </p:spTree>
    <p:extLst>
      <p:ext uri="{BB962C8B-B14F-4D97-AF65-F5344CB8AC3E}">
        <p14:creationId xmlns:p14="http://schemas.microsoft.com/office/powerpoint/2010/main" val="42898824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39</a:t>
            </a:fld>
            <a:endParaRPr lang="zh-TW" altLang="en-US"/>
          </a:p>
        </p:txBody>
      </p:sp>
    </p:spTree>
    <p:extLst>
      <p:ext uri="{BB962C8B-B14F-4D97-AF65-F5344CB8AC3E}">
        <p14:creationId xmlns:p14="http://schemas.microsoft.com/office/powerpoint/2010/main" val="29561664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40</a:t>
            </a:fld>
            <a:endParaRPr lang="zh-TW" altLang="en-US"/>
          </a:p>
        </p:txBody>
      </p:sp>
    </p:spTree>
    <p:extLst>
      <p:ext uri="{BB962C8B-B14F-4D97-AF65-F5344CB8AC3E}">
        <p14:creationId xmlns:p14="http://schemas.microsoft.com/office/powerpoint/2010/main" val="23041291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41</a:t>
            </a:fld>
            <a:endParaRPr lang="zh-TW" altLang="en-US"/>
          </a:p>
        </p:txBody>
      </p:sp>
    </p:spTree>
    <p:extLst>
      <p:ext uri="{BB962C8B-B14F-4D97-AF65-F5344CB8AC3E}">
        <p14:creationId xmlns:p14="http://schemas.microsoft.com/office/powerpoint/2010/main" val="35432104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42</a:t>
            </a:fld>
            <a:endParaRPr lang="zh-TW" altLang="en-US"/>
          </a:p>
        </p:txBody>
      </p:sp>
    </p:spTree>
    <p:extLst>
      <p:ext uri="{BB962C8B-B14F-4D97-AF65-F5344CB8AC3E}">
        <p14:creationId xmlns:p14="http://schemas.microsoft.com/office/powerpoint/2010/main" val="20106041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43</a:t>
            </a:fld>
            <a:endParaRPr lang="zh-TW" altLang="en-US"/>
          </a:p>
        </p:txBody>
      </p:sp>
    </p:spTree>
    <p:extLst>
      <p:ext uri="{BB962C8B-B14F-4D97-AF65-F5344CB8AC3E}">
        <p14:creationId xmlns:p14="http://schemas.microsoft.com/office/powerpoint/2010/main" val="16502965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44</a:t>
            </a:fld>
            <a:endParaRPr lang="zh-TW" altLang="en-US"/>
          </a:p>
        </p:txBody>
      </p:sp>
    </p:spTree>
    <p:extLst>
      <p:ext uri="{BB962C8B-B14F-4D97-AF65-F5344CB8AC3E}">
        <p14:creationId xmlns:p14="http://schemas.microsoft.com/office/powerpoint/2010/main" val="27586944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45</a:t>
            </a:fld>
            <a:endParaRPr lang="zh-TW" altLang="en-US"/>
          </a:p>
        </p:txBody>
      </p:sp>
    </p:spTree>
    <p:extLst>
      <p:ext uri="{BB962C8B-B14F-4D97-AF65-F5344CB8AC3E}">
        <p14:creationId xmlns:p14="http://schemas.microsoft.com/office/powerpoint/2010/main" val="3969558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Server</a:t>
            </a:r>
            <a:r>
              <a:rPr kumimoji="1" lang="zh-CN" altLang="en-US" dirty="0"/>
              <a:t> </a:t>
            </a:r>
            <a:r>
              <a:rPr kumimoji="1" lang="en-US" altLang="zh-CN" dirty="0"/>
              <a:t>load</a:t>
            </a:r>
            <a:r>
              <a:rPr kumimoji="1" lang="zh-CN" altLang="en-US" dirty="0"/>
              <a:t> </a:t>
            </a:r>
            <a:r>
              <a:rPr kumimoji="1" lang="en-US" altLang="zh-CN" dirty="0"/>
              <a:t>balancer</a:t>
            </a:r>
            <a:endParaRPr kumimoji="1"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8</a:t>
            </a:fld>
            <a:endParaRPr lang="zh-TW" altLang="en-US"/>
          </a:p>
        </p:txBody>
      </p:sp>
    </p:spTree>
    <p:extLst>
      <p:ext uri="{BB962C8B-B14F-4D97-AF65-F5344CB8AC3E}">
        <p14:creationId xmlns:p14="http://schemas.microsoft.com/office/powerpoint/2010/main" val="11644944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46</a:t>
            </a:fld>
            <a:endParaRPr lang="zh-TW" altLang="en-US"/>
          </a:p>
        </p:txBody>
      </p:sp>
    </p:spTree>
    <p:extLst>
      <p:ext uri="{BB962C8B-B14F-4D97-AF65-F5344CB8AC3E}">
        <p14:creationId xmlns:p14="http://schemas.microsoft.com/office/powerpoint/2010/main" val="11600873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47</a:t>
            </a:fld>
            <a:endParaRPr lang="zh-TW" altLang="en-US"/>
          </a:p>
        </p:txBody>
      </p:sp>
    </p:spTree>
    <p:extLst>
      <p:ext uri="{BB962C8B-B14F-4D97-AF65-F5344CB8AC3E}">
        <p14:creationId xmlns:p14="http://schemas.microsoft.com/office/powerpoint/2010/main" val="30853169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pPr/>
              <a:t>48</a:t>
            </a:fld>
            <a:endParaRPr lang="zh-TW" altLang="en-US"/>
          </a:p>
        </p:txBody>
      </p:sp>
    </p:spTree>
    <p:extLst>
      <p:ext uri="{BB962C8B-B14F-4D97-AF65-F5344CB8AC3E}">
        <p14:creationId xmlns:p14="http://schemas.microsoft.com/office/powerpoint/2010/main" val="39216331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49</a:t>
            </a:fld>
            <a:endParaRPr lang="zh-TW" altLang="en-US"/>
          </a:p>
        </p:txBody>
      </p:sp>
    </p:spTree>
    <p:extLst>
      <p:ext uri="{BB962C8B-B14F-4D97-AF65-F5344CB8AC3E}">
        <p14:creationId xmlns:p14="http://schemas.microsoft.com/office/powerpoint/2010/main" val="24159379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50</a:t>
            </a:fld>
            <a:endParaRPr lang="zh-TW" altLang="en-US"/>
          </a:p>
        </p:txBody>
      </p:sp>
    </p:spTree>
    <p:extLst>
      <p:ext uri="{BB962C8B-B14F-4D97-AF65-F5344CB8AC3E}">
        <p14:creationId xmlns:p14="http://schemas.microsoft.com/office/powerpoint/2010/main" val="1043438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51</a:t>
            </a:fld>
            <a:endParaRPr lang="zh-TW" altLang="en-US"/>
          </a:p>
        </p:txBody>
      </p:sp>
    </p:spTree>
    <p:extLst>
      <p:ext uri="{BB962C8B-B14F-4D97-AF65-F5344CB8AC3E}">
        <p14:creationId xmlns:p14="http://schemas.microsoft.com/office/powerpoint/2010/main" val="39038739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pPr/>
              <a:t>52</a:t>
            </a:fld>
            <a:endParaRPr lang="zh-TW" altLang="en-US"/>
          </a:p>
        </p:txBody>
      </p:sp>
    </p:spTree>
    <p:extLst>
      <p:ext uri="{BB962C8B-B14F-4D97-AF65-F5344CB8AC3E}">
        <p14:creationId xmlns:p14="http://schemas.microsoft.com/office/powerpoint/2010/main" val="40520574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53</a:t>
            </a:fld>
            <a:endParaRPr lang="zh-TW" altLang="en-US"/>
          </a:p>
        </p:txBody>
      </p:sp>
    </p:spTree>
    <p:extLst>
      <p:ext uri="{BB962C8B-B14F-4D97-AF65-F5344CB8AC3E}">
        <p14:creationId xmlns:p14="http://schemas.microsoft.com/office/powerpoint/2010/main" val="22068223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54</a:t>
            </a:fld>
            <a:endParaRPr lang="zh-TW" altLang="en-US"/>
          </a:p>
        </p:txBody>
      </p:sp>
    </p:spTree>
    <p:extLst>
      <p:ext uri="{BB962C8B-B14F-4D97-AF65-F5344CB8AC3E}">
        <p14:creationId xmlns:p14="http://schemas.microsoft.com/office/powerpoint/2010/main" val="1828898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The</a:t>
            </a:r>
            <a:r>
              <a:rPr kumimoji="1" lang="zh-CN" altLang="en-US" dirty="0"/>
              <a:t> </a:t>
            </a:r>
            <a:r>
              <a:rPr kumimoji="1" lang="en-US" altLang="zh-CN" dirty="0"/>
              <a:t>root</a:t>
            </a:r>
            <a:r>
              <a:rPr kumimoji="1" lang="zh-CN" altLang="en-US" dirty="0"/>
              <a:t> </a:t>
            </a:r>
            <a:r>
              <a:rPr kumimoji="1" lang="en-US" altLang="zh-CN" dirty="0"/>
              <a:t>cause</a:t>
            </a:r>
            <a:r>
              <a:rPr kumimoji="1" lang="zh-CN" altLang="en-US" dirty="0"/>
              <a:t> </a:t>
            </a:r>
            <a:r>
              <a:rPr kumimoji="1" lang="en-US" altLang="zh-CN" dirty="0"/>
              <a:t>is</a:t>
            </a:r>
            <a:r>
              <a:rPr kumimoji="1" lang="zh-CN" altLang="en-US" dirty="0"/>
              <a:t> </a:t>
            </a:r>
            <a:r>
              <a:rPr kumimoji="1" lang="en-US" altLang="zh-CN" dirty="0"/>
              <a:t>a</a:t>
            </a:r>
            <a:r>
              <a:rPr kumimoji="1" lang="zh-CN" altLang="en-US" dirty="0"/>
              <a:t> </a:t>
            </a:r>
            <a:r>
              <a:rPr kumimoji="1" lang="en-US" altLang="zh-CN" dirty="0" err="1"/>
              <a:t>lua</a:t>
            </a:r>
            <a:r>
              <a:rPr kumimoji="1" lang="zh-CN" altLang="en-US" dirty="0"/>
              <a:t> </a:t>
            </a:r>
            <a:r>
              <a:rPr kumimoji="1" lang="en-US" altLang="zh-CN" dirty="0"/>
              <a:t>function</a:t>
            </a:r>
            <a:r>
              <a:rPr kumimoji="1" lang="zh-CN" altLang="en-US" dirty="0"/>
              <a:t>（</a:t>
            </a:r>
            <a:r>
              <a:rPr kumimoji="1" lang="en-US" altLang="zh-CN" dirty="0"/>
              <a:t>code-level</a:t>
            </a:r>
            <a:r>
              <a:rPr kumimoji="1" lang="zh-CN" altLang="en-US" dirty="0"/>
              <a:t> </a:t>
            </a:r>
            <a:r>
              <a:rPr kumimoji="1" lang="en-US" altLang="zh-CN" dirty="0"/>
              <a:t>function</a:t>
            </a:r>
            <a:r>
              <a:rPr kumimoji="1" lang="zh-CN" altLang="en-US" dirty="0"/>
              <a:t>）</a:t>
            </a:r>
          </a:p>
        </p:txBody>
      </p:sp>
      <p:sp>
        <p:nvSpPr>
          <p:cNvPr id="4" name="灯片编号占位符 3"/>
          <p:cNvSpPr>
            <a:spLocks noGrp="1"/>
          </p:cNvSpPr>
          <p:nvPr>
            <p:ph type="sldNum" sz="quarter" idx="5"/>
          </p:nvPr>
        </p:nvSpPr>
        <p:spPr/>
        <p:txBody>
          <a:bodyPr/>
          <a:lstStyle/>
          <a:p>
            <a:fld id="{B11D5518-E2B7-47D3-A483-775D39982443}" type="slidenum">
              <a:rPr lang="zh-TW" altLang="en-US" smtClean="0"/>
              <a:t>9</a:t>
            </a:fld>
            <a:endParaRPr lang="zh-TW" altLang="en-US"/>
          </a:p>
        </p:txBody>
      </p:sp>
    </p:spTree>
    <p:extLst>
      <p:ext uri="{BB962C8B-B14F-4D97-AF65-F5344CB8AC3E}">
        <p14:creationId xmlns:p14="http://schemas.microsoft.com/office/powerpoint/2010/main" val="1672071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err="1"/>
              <a:t>Prometheus+Grafana</a:t>
            </a:r>
            <a:endParaRPr kumimoji="1"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10</a:t>
            </a:fld>
            <a:endParaRPr lang="zh-TW" altLang="en-US"/>
          </a:p>
        </p:txBody>
      </p:sp>
    </p:spTree>
    <p:extLst>
      <p:ext uri="{BB962C8B-B14F-4D97-AF65-F5344CB8AC3E}">
        <p14:creationId xmlns:p14="http://schemas.microsoft.com/office/powerpoint/2010/main" val="1252651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13</a:t>
            </a:fld>
            <a:endParaRPr lang="zh-TW" altLang="en-US"/>
          </a:p>
        </p:txBody>
      </p:sp>
    </p:spTree>
    <p:extLst>
      <p:ext uri="{BB962C8B-B14F-4D97-AF65-F5344CB8AC3E}">
        <p14:creationId xmlns:p14="http://schemas.microsoft.com/office/powerpoint/2010/main" val="2783842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14</a:t>
            </a:fld>
            <a:endParaRPr lang="zh-TW" altLang="en-US"/>
          </a:p>
        </p:txBody>
      </p:sp>
    </p:spTree>
    <p:extLst>
      <p:ext uri="{BB962C8B-B14F-4D97-AF65-F5344CB8AC3E}">
        <p14:creationId xmlns:p14="http://schemas.microsoft.com/office/powerpoint/2010/main" val="56885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15</a:t>
            </a:fld>
            <a:endParaRPr lang="zh-TW" altLang="en-US"/>
          </a:p>
        </p:txBody>
      </p:sp>
    </p:spTree>
    <p:extLst>
      <p:ext uri="{BB962C8B-B14F-4D97-AF65-F5344CB8AC3E}">
        <p14:creationId xmlns:p14="http://schemas.microsoft.com/office/powerpoint/2010/main" val="1756345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Click to edit Master title style</a:t>
            </a:r>
            <a:endParaRPr lang="zh-TW" altLang="en-US" dirty="0"/>
          </a:p>
        </p:txBody>
      </p:sp>
      <p:sp>
        <p:nvSpPr>
          <p:cNvPr id="3" name="內容版面配置區 2"/>
          <p:cNvSpPr>
            <a:spLocks noGrp="1"/>
          </p:cNvSpPr>
          <p:nvPr>
            <p:ph idx="1"/>
          </p:nvPr>
        </p:nvSpPr>
        <p:spPr/>
        <p:txBody>
          <a:bodyPr/>
          <a:lstStyle>
            <a:lvl3pPr>
              <a:defRPr sz="2667">
                <a:latin typeface="Calibri" pitchFamily="34" charset="0"/>
                <a:ea typeface="標楷體" pitchFamily="65" charset="-120"/>
                <a:cs typeface="Calibri" pitchFamily="34" charset="0"/>
              </a:defRPr>
            </a:lvl3pPr>
            <a:lvl4pPr>
              <a:defRPr sz="2400">
                <a:latin typeface="Calibri" pitchFamily="34" charset="0"/>
                <a:ea typeface="標楷體" pitchFamily="65" charset="-120"/>
                <a:cs typeface="Calibri" pitchFamily="34" charset="0"/>
              </a:defRPr>
            </a:lvl4pPr>
            <a:lvl5pPr>
              <a:defRPr sz="2133">
                <a:latin typeface="Calibri" pitchFamily="34" charset="0"/>
                <a:ea typeface="標楷體" pitchFamily="65" charset="-120"/>
                <a:cs typeface="Calibri" pitchFamily="34" charset="0"/>
              </a:defRPr>
            </a:lvl5p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zh-TW" altLang="en-US" dirty="0"/>
          </a:p>
        </p:txBody>
      </p:sp>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1384839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直排標題及文字">
    <p:spTree>
      <p:nvGrpSpPr>
        <p:cNvPr id="1" name=""/>
        <p:cNvGrpSpPr/>
        <p:nvPr/>
      </p:nvGrpSpPr>
      <p:grpSpPr>
        <a:xfrm>
          <a:off x="0" y="0"/>
          <a:ext cx="0" cy="0"/>
          <a:chOff x="0" y="0"/>
          <a:chExt cx="0" cy="0"/>
        </a:xfrm>
      </p:grpSpPr>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3533043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609600" y="73028"/>
            <a:ext cx="10972800" cy="1700213"/>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3"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51860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標題及表格">
    <p:spTree>
      <p:nvGrpSpPr>
        <p:cNvPr id="1" name=""/>
        <p:cNvGrpSpPr/>
        <p:nvPr/>
      </p:nvGrpSpPr>
      <p:grpSpPr>
        <a:xfrm>
          <a:off x="0" y="0"/>
          <a:ext cx="0" cy="0"/>
          <a:chOff x="0" y="0"/>
          <a:chExt cx="0" cy="0"/>
        </a:xfrm>
      </p:grpSpPr>
      <p:sp>
        <p:nvSpPr>
          <p:cNvPr id="3" name="表格版面配置區 2"/>
          <p:cNvSpPr>
            <a:spLocks noGrp="1"/>
          </p:cNvSpPr>
          <p:nvPr>
            <p:ph type="tbl" idx="1"/>
          </p:nvPr>
        </p:nvSpPr>
        <p:spPr>
          <a:xfrm>
            <a:off x="609600" y="1125542"/>
            <a:ext cx="10972800" cy="647700"/>
          </a:xfrm>
        </p:spPr>
        <p:txBody>
          <a:bodyPr/>
          <a:lstStyle/>
          <a:p>
            <a:pPr lvl="0"/>
            <a:r>
              <a:rPr lang="en-US" altLang="zh-TW" noProof="0"/>
              <a:t>Click icon to add table</a:t>
            </a:r>
            <a:endParaRPr lang="zh-TW" altLang="en-US" noProof="0"/>
          </a:p>
        </p:txBody>
      </p:sp>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2199221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914400" y="2130432"/>
            <a:ext cx="10363200" cy="1470025"/>
          </a:xfrm>
        </p:spPr>
        <p:txBody>
          <a:bodyPr/>
          <a:lstStyle>
            <a:lvl1pPr algn="ctr">
              <a:defRPr sz="5333"/>
            </a:lvl1pPr>
          </a:lstStyle>
          <a:p>
            <a:r>
              <a:rPr lang="en-US" altLang="zh-TW"/>
              <a:t>Click to edit Master title style</a:t>
            </a:r>
            <a:endParaRPr lang="zh-TW" altLang="en-US"/>
          </a:p>
        </p:txBody>
      </p:sp>
      <p:sp>
        <p:nvSpPr>
          <p:cNvPr id="3" name="副標題 2"/>
          <p:cNvSpPr>
            <a:spLocks noGrp="1"/>
          </p:cNvSpPr>
          <p:nvPr>
            <p:ph type="subTitle" idx="1"/>
          </p:nvPr>
        </p:nvSpPr>
        <p:spPr>
          <a:xfrm>
            <a:off x="1828800" y="3886200"/>
            <a:ext cx="8534400" cy="1752600"/>
          </a:xfrm>
        </p:spPr>
        <p:txBody>
          <a:bodyPr/>
          <a:lstStyle>
            <a:lvl1pPr marL="0" indent="0" algn="ctr">
              <a:buNone/>
              <a:defRPr/>
            </a:lvl1pPr>
            <a:lvl2pPr marL="457177" indent="0" algn="ctr">
              <a:buNone/>
              <a:defRPr/>
            </a:lvl2pPr>
            <a:lvl3pPr marL="914354" indent="0" algn="ctr">
              <a:buNone/>
              <a:defRPr/>
            </a:lvl3pPr>
            <a:lvl4pPr marL="1371531" indent="0" algn="ctr">
              <a:buNone/>
              <a:defRPr/>
            </a:lvl4pPr>
            <a:lvl5pPr marL="1828709" indent="0" algn="ctr">
              <a:buNone/>
              <a:defRPr/>
            </a:lvl5pPr>
            <a:lvl6pPr marL="2285886" indent="0" algn="ctr">
              <a:buNone/>
              <a:defRPr/>
            </a:lvl6pPr>
            <a:lvl7pPr marL="2743063" indent="0" algn="ctr">
              <a:buNone/>
              <a:defRPr/>
            </a:lvl7pPr>
            <a:lvl8pPr marL="3200240" indent="0" algn="ctr">
              <a:buNone/>
              <a:defRPr/>
            </a:lvl8pPr>
            <a:lvl9pPr marL="3657417" indent="0" algn="ctr">
              <a:buNone/>
              <a:defRPr/>
            </a:lvl9pPr>
          </a:lstStyle>
          <a:p>
            <a:r>
              <a:rPr lang="en-US" altLang="zh-TW"/>
              <a:t>Click to edit Master subtitle style</a:t>
            </a:r>
            <a:endParaRPr lang="zh-TW" altLang="en-US"/>
          </a:p>
        </p:txBody>
      </p:sp>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2149947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A11D65F-25B7-47C5-85DC-B1A2A3BE76D7}" type="slidenum">
              <a:rPr lang="zh-TW" altLang="en-US" smtClean="0"/>
              <a:t>‹#›</a:t>
            </a:fld>
            <a:endParaRPr lang="zh-TW" altLang="en-US"/>
          </a:p>
        </p:txBody>
      </p:sp>
    </p:spTree>
    <p:extLst>
      <p:ext uri="{BB962C8B-B14F-4D97-AF65-F5344CB8AC3E}">
        <p14:creationId xmlns:p14="http://schemas.microsoft.com/office/powerpoint/2010/main" val="2079865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A11D65F-25B7-47C5-85DC-B1A2A3BE76D7}" type="slidenum">
              <a:rPr lang="zh-TW" altLang="en-US" smtClean="0"/>
              <a:t>‹#›</a:t>
            </a:fld>
            <a:endParaRPr lang="zh-TW" altLang="en-US"/>
          </a:p>
        </p:txBody>
      </p:sp>
    </p:spTree>
    <p:extLst>
      <p:ext uri="{BB962C8B-B14F-4D97-AF65-F5344CB8AC3E}">
        <p14:creationId xmlns:p14="http://schemas.microsoft.com/office/powerpoint/2010/main" val="20283935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A11D65F-25B7-47C5-85DC-B1A2A3BE76D7}" type="slidenum">
              <a:rPr lang="zh-TW" altLang="en-US" smtClean="0"/>
              <a:t>‹#›</a:t>
            </a:fld>
            <a:endParaRPr lang="zh-TW" altLang="en-US"/>
          </a:p>
        </p:txBody>
      </p:sp>
    </p:spTree>
    <p:extLst>
      <p:ext uri="{BB962C8B-B14F-4D97-AF65-F5344CB8AC3E}">
        <p14:creationId xmlns:p14="http://schemas.microsoft.com/office/powerpoint/2010/main" val="35634368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A11D65F-25B7-47C5-85DC-B1A2A3BE76D7}" type="slidenum">
              <a:rPr lang="zh-TW" altLang="en-US" smtClean="0"/>
              <a:t>‹#›</a:t>
            </a:fld>
            <a:endParaRPr lang="zh-TW" altLang="en-US"/>
          </a:p>
        </p:txBody>
      </p:sp>
    </p:spTree>
    <p:extLst>
      <p:ext uri="{BB962C8B-B14F-4D97-AF65-F5344CB8AC3E}">
        <p14:creationId xmlns:p14="http://schemas.microsoft.com/office/powerpoint/2010/main" val="2863783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FA11D65F-25B7-47C5-85DC-B1A2A3BE76D7}" type="slidenum">
              <a:rPr lang="zh-TW" altLang="en-US" smtClean="0"/>
              <a:t>‹#›</a:t>
            </a:fld>
            <a:endParaRPr lang="zh-TW" altLang="en-US"/>
          </a:p>
        </p:txBody>
      </p:sp>
    </p:spTree>
    <p:extLst>
      <p:ext uri="{BB962C8B-B14F-4D97-AF65-F5344CB8AC3E}">
        <p14:creationId xmlns:p14="http://schemas.microsoft.com/office/powerpoint/2010/main" val="17755558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FA11D65F-25B7-47C5-85DC-B1A2A3BE76D7}" type="slidenum">
              <a:rPr lang="zh-TW" altLang="en-US" smtClean="0"/>
              <a:t>‹#›</a:t>
            </a:fld>
            <a:endParaRPr lang="zh-TW" altLang="en-US"/>
          </a:p>
        </p:txBody>
      </p:sp>
    </p:spTree>
    <p:extLst>
      <p:ext uri="{BB962C8B-B14F-4D97-AF65-F5344CB8AC3E}">
        <p14:creationId xmlns:p14="http://schemas.microsoft.com/office/powerpoint/2010/main" val="3998438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3"/>
            <a:ext cx="10363200" cy="1362075"/>
          </a:xfrm>
        </p:spPr>
        <p:txBody>
          <a:bodyPr anchor="t"/>
          <a:lstStyle>
            <a:lvl1pPr algn="l">
              <a:defRPr sz="4267" b="1" cap="all"/>
            </a:lvl1pPr>
          </a:lstStyle>
          <a:p>
            <a:r>
              <a:rPr lang="en-US" altLang="zh-TW" dirty="0"/>
              <a:t>Click to edit Master title style</a:t>
            </a:r>
            <a:endParaRPr lang="zh-TW" altLang="en-US" dirty="0"/>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3733"/>
            </a:lvl1pPr>
            <a:lvl2pPr marL="457177" indent="0">
              <a:buNone/>
              <a:defRPr sz="1801"/>
            </a:lvl2pPr>
            <a:lvl3pPr marL="914354" indent="0">
              <a:buNone/>
              <a:defRPr sz="1600"/>
            </a:lvl3pPr>
            <a:lvl4pPr marL="1371531" indent="0">
              <a:buNone/>
              <a:defRPr sz="1401"/>
            </a:lvl4pPr>
            <a:lvl5pPr marL="1828709" indent="0">
              <a:buNone/>
              <a:defRPr sz="1401"/>
            </a:lvl5pPr>
            <a:lvl6pPr marL="2285886" indent="0">
              <a:buNone/>
              <a:defRPr sz="1401"/>
            </a:lvl6pPr>
            <a:lvl7pPr marL="2743063" indent="0">
              <a:buNone/>
              <a:defRPr sz="1401"/>
            </a:lvl7pPr>
            <a:lvl8pPr marL="3200240" indent="0">
              <a:buNone/>
              <a:defRPr sz="1401"/>
            </a:lvl8pPr>
            <a:lvl9pPr marL="3657417" indent="0">
              <a:buNone/>
              <a:defRPr sz="1401"/>
            </a:lvl9pPr>
          </a:lstStyle>
          <a:p>
            <a:pPr lvl="0"/>
            <a:r>
              <a:rPr lang="en-US" altLang="zh-TW" dirty="0"/>
              <a:t>Click to edit Master text styles</a:t>
            </a:r>
          </a:p>
        </p:txBody>
      </p:sp>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3716034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FA11D65F-25B7-47C5-85DC-B1A2A3BE76D7}" type="slidenum">
              <a:rPr lang="zh-TW" altLang="en-US" smtClean="0"/>
              <a:t>‹#›</a:t>
            </a:fld>
            <a:endParaRPr lang="zh-TW" altLang="en-US"/>
          </a:p>
        </p:txBody>
      </p:sp>
    </p:spTree>
    <p:extLst>
      <p:ext uri="{BB962C8B-B14F-4D97-AF65-F5344CB8AC3E}">
        <p14:creationId xmlns:p14="http://schemas.microsoft.com/office/powerpoint/2010/main" val="27388628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A11D65F-25B7-47C5-85DC-B1A2A3BE76D7}" type="slidenum">
              <a:rPr lang="zh-TW" altLang="en-US" smtClean="0"/>
              <a:t>‹#›</a:t>
            </a:fld>
            <a:endParaRPr lang="zh-TW" altLang="en-US"/>
          </a:p>
        </p:txBody>
      </p:sp>
    </p:spTree>
    <p:extLst>
      <p:ext uri="{BB962C8B-B14F-4D97-AF65-F5344CB8AC3E}">
        <p14:creationId xmlns:p14="http://schemas.microsoft.com/office/powerpoint/2010/main" val="30185375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A11D65F-25B7-47C5-85DC-B1A2A3BE76D7}" type="slidenum">
              <a:rPr lang="zh-TW" altLang="en-US" smtClean="0"/>
              <a:t>‹#›</a:t>
            </a:fld>
            <a:endParaRPr lang="zh-TW" altLang="en-US"/>
          </a:p>
        </p:txBody>
      </p:sp>
    </p:spTree>
    <p:extLst>
      <p:ext uri="{BB962C8B-B14F-4D97-AF65-F5344CB8AC3E}">
        <p14:creationId xmlns:p14="http://schemas.microsoft.com/office/powerpoint/2010/main" val="23079622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A11D65F-25B7-47C5-85DC-B1A2A3BE76D7}" type="slidenum">
              <a:rPr lang="zh-TW" altLang="en-US" smtClean="0"/>
              <a:t>‹#›</a:t>
            </a:fld>
            <a:endParaRPr lang="zh-TW" altLang="en-US"/>
          </a:p>
        </p:txBody>
      </p:sp>
    </p:spTree>
    <p:extLst>
      <p:ext uri="{BB962C8B-B14F-4D97-AF65-F5344CB8AC3E}">
        <p14:creationId xmlns:p14="http://schemas.microsoft.com/office/powerpoint/2010/main" val="2748278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A11D65F-25B7-47C5-85DC-B1A2A3BE76D7}" type="slidenum">
              <a:rPr lang="zh-TW" altLang="en-US" smtClean="0"/>
              <a:t>‹#›</a:t>
            </a:fld>
            <a:endParaRPr lang="zh-TW" altLang="en-US"/>
          </a:p>
        </p:txBody>
      </p:sp>
    </p:spTree>
    <p:extLst>
      <p:ext uri="{BB962C8B-B14F-4D97-AF65-F5344CB8AC3E}">
        <p14:creationId xmlns:p14="http://schemas.microsoft.com/office/powerpoint/2010/main" val="727367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Click to edit Master title style</a:t>
            </a:r>
            <a:endParaRPr lang="zh-TW" altLang="en-US" dirty="0"/>
          </a:p>
        </p:txBody>
      </p:sp>
      <p:sp>
        <p:nvSpPr>
          <p:cNvPr id="3" name="內容版面配置區 2"/>
          <p:cNvSpPr>
            <a:spLocks noGrp="1"/>
          </p:cNvSpPr>
          <p:nvPr>
            <p:ph sz="half" idx="1"/>
          </p:nvPr>
        </p:nvSpPr>
        <p:spPr>
          <a:xfrm>
            <a:off x="609600" y="1125536"/>
            <a:ext cx="5384800" cy="4227699"/>
          </a:xfrm>
        </p:spPr>
        <p:txBody>
          <a:bodyPr/>
          <a:lstStyle>
            <a:lvl1pPr>
              <a:defRPr sz="3733"/>
            </a:lvl1pPr>
            <a:lvl2pPr>
              <a:defRPr sz="3200"/>
            </a:lvl2pPr>
            <a:lvl3pPr>
              <a:defRPr sz="2400"/>
            </a:lvl3pPr>
            <a:lvl4pPr>
              <a:defRPr sz="2133"/>
            </a:lvl4pPr>
            <a:lvl5pPr>
              <a:defRPr sz="2133"/>
            </a:lvl5pPr>
            <a:lvl6pPr>
              <a:defRPr sz="1801"/>
            </a:lvl6pPr>
            <a:lvl7pPr>
              <a:defRPr sz="1801"/>
            </a:lvl7pPr>
            <a:lvl8pPr>
              <a:defRPr sz="1801"/>
            </a:lvl8pPr>
            <a:lvl9pPr>
              <a:defRPr sz="1801"/>
            </a:lvl9p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zh-TW" altLang="en-US" dirty="0"/>
          </a:p>
        </p:txBody>
      </p:sp>
      <p:sp>
        <p:nvSpPr>
          <p:cNvPr id="4" name="內容版面配置區 3"/>
          <p:cNvSpPr>
            <a:spLocks noGrp="1"/>
          </p:cNvSpPr>
          <p:nvPr>
            <p:ph sz="half" idx="2"/>
          </p:nvPr>
        </p:nvSpPr>
        <p:spPr>
          <a:xfrm>
            <a:off x="6197600" y="1125536"/>
            <a:ext cx="5384800" cy="4227699"/>
          </a:xfrm>
        </p:spPr>
        <p:txBody>
          <a:bodyPr/>
          <a:lstStyle>
            <a:lvl1pPr>
              <a:defRPr sz="3733"/>
            </a:lvl1pPr>
            <a:lvl2pPr>
              <a:defRPr sz="3200"/>
            </a:lvl2pPr>
            <a:lvl3pPr>
              <a:defRPr sz="2400"/>
            </a:lvl3pPr>
            <a:lvl4pPr>
              <a:defRPr sz="2133"/>
            </a:lvl4pPr>
            <a:lvl5pPr>
              <a:defRPr sz="2133"/>
            </a:lvl5pPr>
            <a:lvl6pPr>
              <a:defRPr sz="1801"/>
            </a:lvl6pPr>
            <a:lvl7pPr>
              <a:defRPr sz="1801"/>
            </a:lvl7pPr>
            <a:lvl8pPr>
              <a:defRPr sz="1801"/>
            </a:lvl8pPr>
            <a:lvl9pPr>
              <a:defRPr sz="1801"/>
            </a:lvl9p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zh-TW" altLang="en-US" dirty="0"/>
          </a:p>
        </p:txBody>
      </p:sp>
      <p:sp>
        <p:nvSpPr>
          <p:cNvPr id="5"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1164985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比對">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609602" y="1268773"/>
            <a:ext cx="5386917" cy="639763"/>
          </a:xfrm>
        </p:spPr>
        <p:txBody>
          <a:bodyPr anchor="b"/>
          <a:lstStyle>
            <a:lvl1pPr marL="0" indent="0">
              <a:buNone/>
              <a:defRPr sz="2667" b="1"/>
            </a:lvl1pPr>
            <a:lvl2pPr marL="457177" indent="0">
              <a:buNone/>
              <a:defRPr sz="2000" b="1"/>
            </a:lvl2pPr>
            <a:lvl3pPr marL="914354" indent="0">
              <a:buNone/>
              <a:defRPr sz="1801" b="1"/>
            </a:lvl3pPr>
            <a:lvl4pPr marL="1371531"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ltLang="zh-TW"/>
              <a:t>Click to edit Master text styles</a:t>
            </a:r>
          </a:p>
        </p:txBody>
      </p:sp>
      <p:sp>
        <p:nvSpPr>
          <p:cNvPr id="4" name="內容版面配置區 3"/>
          <p:cNvSpPr>
            <a:spLocks noGrp="1"/>
          </p:cNvSpPr>
          <p:nvPr>
            <p:ph sz="half" idx="2"/>
          </p:nvPr>
        </p:nvSpPr>
        <p:spPr>
          <a:xfrm>
            <a:off x="609602" y="1908535"/>
            <a:ext cx="5386917" cy="3951288"/>
          </a:xfrm>
        </p:spPr>
        <p:txBody>
          <a:bodyPr/>
          <a:lstStyle>
            <a:lvl1pPr>
              <a:defRPr sz="2667"/>
            </a:lvl1pPr>
            <a:lvl2pPr>
              <a:defRPr sz="2133"/>
            </a:lvl2pPr>
            <a:lvl3pPr>
              <a:defRPr sz="1867"/>
            </a:lvl3pPr>
            <a:lvl4pPr>
              <a:defRPr sz="1867"/>
            </a:lvl4pPr>
            <a:lvl5pPr>
              <a:defRPr sz="1867"/>
            </a:lvl5pPr>
            <a:lvl6pPr>
              <a:defRPr sz="1600"/>
            </a:lvl6pPr>
            <a:lvl7pPr>
              <a:defRPr sz="1600"/>
            </a:lvl7pPr>
            <a:lvl8pPr>
              <a:defRPr sz="1600"/>
            </a:lvl8pPr>
            <a:lvl9pPr>
              <a:defRPr sz="1600"/>
            </a:lvl9p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zh-TW" altLang="en-US" dirty="0"/>
          </a:p>
        </p:txBody>
      </p:sp>
      <p:sp>
        <p:nvSpPr>
          <p:cNvPr id="5" name="文字版面配置區 4"/>
          <p:cNvSpPr>
            <a:spLocks noGrp="1"/>
          </p:cNvSpPr>
          <p:nvPr>
            <p:ph type="body" sz="quarter" idx="3"/>
          </p:nvPr>
        </p:nvSpPr>
        <p:spPr>
          <a:xfrm>
            <a:off x="6193373" y="1268773"/>
            <a:ext cx="5389033" cy="639763"/>
          </a:xfrm>
        </p:spPr>
        <p:txBody>
          <a:bodyPr anchor="b"/>
          <a:lstStyle>
            <a:lvl1pPr marL="0" indent="0">
              <a:buNone/>
              <a:defRPr sz="2667" b="1"/>
            </a:lvl1pPr>
            <a:lvl2pPr marL="457177" indent="0">
              <a:buNone/>
              <a:defRPr sz="2000" b="1"/>
            </a:lvl2pPr>
            <a:lvl3pPr marL="914354" indent="0">
              <a:buNone/>
              <a:defRPr sz="1801" b="1"/>
            </a:lvl3pPr>
            <a:lvl4pPr marL="1371531"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ltLang="zh-TW"/>
              <a:t>Click to edit Master text styles</a:t>
            </a:r>
          </a:p>
        </p:txBody>
      </p:sp>
      <p:sp>
        <p:nvSpPr>
          <p:cNvPr id="6" name="內容版面配置區 5"/>
          <p:cNvSpPr>
            <a:spLocks noGrp="1"/>
          </p:cNvSpPr>
          <p:nvPr>
            <p:ph sz="quarter" idx="4"/>
          </p:nvPr>
        </p:nvSpPr>
        <p:spPr>
          <a:xfrm>
            <a:off x="6193373" y="1908535"/>
            <a:ext cx="5389033" cy="3951288"/>
          </a:xfrm>
        </p:spPr>
        <p:txBody>
          <a:bodyPr/>
          <a:lstStyle>
            <a:lvl1pPr>
              <a:defRPr sz="2667"/>
            </a:lvl1pPr>
            <a:lvl2pPr>
              <a:defRPr sz="2133"/>
            </a:lvl2pPr>
            <a:lvl3pPr>
              <a:defRPr sz="1867"/>
            </a:lvl3pPr>
            <a:lvl4pPr>
              <a:defRPr sz="1867"/>
            </a:lvl4pPr>
            <a:lvl5pPr>
              <a:defRPr sz="1867"/>
            </a:lvl5pPr>
            <a:lvl6pPr>
              <a:defRPr sz="1600"/>
            </a:lvl6pPr>
            <a:lvl7pPr>
              <a:defRPr sz="1600"/>
            </a:lvl7pPr>
            <a:lvl8pPr>
              <a:defRPr sz="1600"/>
            </a:lvl8pPr>
            <a:lvl9pPr>
              <a:defRPr sz="16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7"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
        <p:nvSpPr>
          <p:cNvPr id="8" name="標題 1"/>
          <p:cNvSpPr>
            <a:spLocks noGrp="1"/>
          </p:cNvSpPr>
          <p:nvPr>
            <p:ph type="title"/>
          </p:nvPr>
        </p:nvSpPr>
        <p:spPr>
          <a:xfrm>
            <a:off x="624421" y="144466"/>
            <a:ext cx="10943167" cy="692151"/>
          </a:xfrm>
        </p:spPr>
        <p:txBody>
          <a:bodyPr/>
          <a:lstStyle/>
          <a:p>
            <a:r>
              <a:rPr lang="en-US" altLang="zh-TW" dirty="0"/>
              <a:t>Click to edit Master title style</a:t>
            </a:r>
            <a:endParaRPr lang="zh-TW" altLang="en-US" dirty="0"/>
          </a:p>
        </p:txBody>
      </p:sp>
    </p:spTree>
    <p:extLst>
      <p:ext uri="{BB962C8B-B14F-4D97-AF65-F5344CB8AC3E}">
        <p14:creationId xmlns:p14="http://schemas.microsoft.com/office/powerpoint/2010/main" val="37794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Click to edit Master title style</a:t>
            </a:r>
            <a:endParaRPr lang="zh-TW" altLang="en-US"/>
          </a:p>
        </p:txBody>
      </p:sp>
      <p:sp>
        <p:nvSpPr>
          <p:cNvPr id="3"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4030701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1263319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6" y="273049"/>
            <a:ext cx="4011084" cy="1162051"/>
          </a:xfrm>
        </p:spPr>
        <p:txBody>
          <a:bodyPr anchor="b"/>
          <a:lstStyle>
            <a:lvl1pPr algn="l">
              <a:defRPr sz="2000" b="1"/>
            </a:lvl1pPr>
          </a:lstStyle>
          <a:p>
            <a:r>
              <a:rPr lang="en-US" altLang="zh-TW"/>
              <a:t>Click to edit Master title style</a:t>
            </a:r>
            <a:endParaRPr lang="zh-TW" altLang="en-US"/>
          </a:p>
        </p:txBody>
      </p:sp>
      <p:sp>
        <p:nvSpPr>
          <p:cNvPr id="3" name="內容版面配置區 2"/>
          <p:cNvSpPr>
            <a:spLocks noGrp="1"/>
          </p:cNvSpPr>
          <p:nvPr>
            <p:ph idx="1"/>
          </p:nvPr>
        </p:nvSpPr>
        <p:spPr>
          <a:xfrm>
            <a:off x="4766734" y="273056"/>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文字版面配置區 3"/>
          <p:cNvSpPr>
            <a:spLocks noGrp="1"/>
          </p:cNvSpPr>
          <p:nvPr>
            <p:ph type="body" sz="half" idx="2"/>
          </p:nvPr>
        </p:nvSpPr>
        <p:spPr>
          <a:xfrm>
            <a:off x="609606" y="1435104"/>
            <a:ext cx="4011084" cy="4691063"/>
          </a:xfrm>
        </p:spPr>
        <p:txBody>
          <a:bodyPr/>
          <a:lstStyle>
            <a:lvl1pPr marL="0" indent="0">
              <a:buNone/>
              <a:defRPr sz="1401"/>
            </a:lvl1pPr>
            <a:lvl2pPr marL="457177" indent="0">
              <a:buNone/>
              <a:defRPr sz="1200"/>
            </a:lvl2pPr>
            <a:lvl3pPr marL="914354" indent="0">
              <a:buNone/>
              <a:defRPr sz="1001"/>
            </a:lvl3pPr>
            <a:lvl4pPr marL="1371531" indent="0">
              <a:buNone/>
              <a:defRPr sz="900"/>
            </a:lvl4pPr>
            <a:lvl5pPr marL="1828709" indent="0">
              <a:buNone/>
              <a:defRPr sz="900"/>
            </a:lvl5pPr>
            <a:lvl6pPr marL="2285886" indent="0">
              <a:buNone/>
              <a:defRPr sz="900"/>
            </a:lvl6pPr>
            <a:lvl7pPr marL="2743063" indent="0">
              <a:buNone/>
              <a:defRPr sz="900"/>
            </a:lvl7pPr>
            <a:lvl8pPr marL="3200240" indent="0">
              <a:buNone/>
              <a:defRPr sz="900"/>
            </a:lvl8pPr>
            <a:lvl9pPr marL="3657417" indent="0">
              <a:buNone/>
              <a:defRPr sz="900"/>
            </a:lvl9pPr>
          </a:lstStyle>
          <a:p>
            <a:pPr lvl="0"/>
            <a:r>
              <a:rPr lang="en-US" altLang="zh-TW"/>
              <a:t>Click to edit Master text styles</a:t>
            </a:r>
          </a:p>
        </p:txBody>
      </p:sp>
      <p:sp>
        <p:nvSpPr>
          <p:cNvPr id="5"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850483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9"/>
          </a:xfrm>
        </p:spPr>
        <p:txBody>
          <a:bodyPr anchor="b"/>
          <a:lstStyle>
            <a:lvl1pPr algn="l">
              <a:defRPr sz="2000" b="1"/>
            </a:lvl1pPr>
          </a:lstStyle>
          <a:p>
            <a:r>
              <a:rPr lang="en-US" altLang="zh-TW"/>
              <a:t>Click to edit Master title style</a:t>
            </a:r>
            <a:endParaRPr lang="zh-TW" altLang="en-US"/>
          </a:p>
        </p:txBody>
      </p:sp>
      <p:sp>
        <p:nvSpPr>
          <p:cNvPr id="3" name="圖片版面配置區 2"/>
          <p:cNvSpPr>
            <a:spLocks noGrp="1"/>
          </p:cNvSpPr>
          <p:nvPr>
            <p:ph type="pic" idx="1"/>
          </p:nvPr>
        </p:nvSpPr>
        <p:spPr>
          <a:xfrm>
            <a:off x="2389717" y="612775"/>
            <a:ext cx="7315200" cy="4114800"/>
          </a:xfrm>
        </p:spPr>
        <p:txBody>
          <a:bodyPr/>
          <a:lstStyle>
            <a:lvl1pPr marL="0" indent="0">
              <a:buNone/>
              <a:defRPr sz="3200"/>
            </a:lvl1pPr>
            <a:lvl2pPr marL="457177" indent="0">
              <a:buNone/>
              <a:defRPr sz="2800"/>
            </a:lvl2pPr>
            <a:lvl3pPr marL="914354" indent="0">
              <a:buNone/>
              <a:defRPr sz="2400"/>
            </a:lvl3pPr>
            <a:lvl4pPr marL="1371531" indent="0">
              <a:buNone/>
              <a:defRPr sz="2000"/>
            </a:lvl4pPr>
            <a:lvl5pPr marL="1828709" indent="0">
              <a:buNone/>
              <a:defRPr sz="2000"/>
            </a:lvl5pPr>
            <a:lvl6pPr marL="2285886" indent="0">
              <a:buNone/>
              <a:defRPr sz="2000"/>
            </a:lvl6pPr>
            <a:lvl7pPr marL="2743063" indent="0">
              <a:buNone/>
              <a:defRPr sz="2000"/>
            </a:lvl7pPr>
            <a:lvl8pPr marL="3200240" indent="0">
              <a:buNone/>
              <a:defRPr sz="2000"/>
            </a:lvl8pPr>
            <a:lvl9pPr marL="3657417" indent="0">
              <a:buNone/>
              <a:defRPr sz="2000"/>
            </a:lvl9pPr>
          </a:lstStyle>
          <a:p>
            <a:pPr lvl="0"/>
            <a:r>
              <a:rPr lang="en-US" altLang="zh-TW" noProof="0"/>
              <a:t>Click icon to add picture</a:t>
            </a:r>
            <a:endParaRPr lang="zh-TW" altLang="en-US" noProof="0"/>
          </a:p>
        </p:txBody>
      </p:sp>
      <p:sp>
        <p:nvSpPr>
          <p:cNvPr id="4" name="文字版面配置區 3"/>
          <p:cNvSpPr>
            <a:spLocks noGrp="1"/>
          </p:cNvSpPr>
          <p:nvPr>
            <p:ph type="body" sz="half" idx="2"/>
          </p:nvPr>
        </p:nvSpPr>
        <p:spPr>
          <a:xfrm>
            <a:off x="2389717" y="5367341"/>
            <a:ext cx="7315200" cy="804863"/>
          </a:xfrm>
        </p:spPr>
        <p:txBody>
          <a:bodyPr/>
          <a:lstStyle>
            <a:lvl1pPr marL="0" indent="0">
              <a:buNone/>
              <a:defRPr sz="1401"/>
            </a:lvl1pPr>
            <a:lvl2pPr marL="457177" indent="0">
              <a:buNone/>
              <a:defRPr sz="1200"/>
            </a:lvl2pPr>
            <a:lvl3pPr marL="914354" indent="0">
              <a:buNone/>
              <a:defRPr sz="1001"/>
            </a:lvl3pPr>
            <a:lvl4pPr marL="1371531" indent="0">
              <a:buNone/>
              <a:defRPr sz="900"/>
            </a:lvl4pPr>
            <a:lvl5pPr marL="1828709" indent="0">
              <a:buNone/>
              <a:defRPr sz="900"/>
            </a:lvl5pPr>
            <a:lvl6pPr marL="2285886" indent="0">
              <a:buNone/>
              <a:defRPr sz="900"/>
            </a:lvl6pPr>
            <a:lvl7pPr marL="2743063" indent="0">
              <a:buNone/>
              <a:defRPr sz="900"/>
            </a:lvl7pPr>
            <a:lvl8pPr marL="3200240" indent="0">
              <a:buNone/>
              <a:defRPr sz="900"/>
            </a:lvl8pPr>
            <a:lvl9pPr marL="3657417" indent="0">
              <a:buNone/>
              <a:defRPr sz="900"/>
            </a:lvl9pPr>
          </a:lstStyle>
          <a:p>
            <a:pPr lvl="0"/>
            <a:r>
              <a:rPr lang="en-US" altLang="zh-TW"/>
              <a:t>Click to edit Master text styles</a:t>
            </a:r>
          </a:p>
        </p:txBody>
      </p:sp>
      <p:sp>
        <p:nvSpPr>
          <p:cNvPr id="5"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1125657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Click to edit Master title style</a:t>
            </a:r>
            <a:endParaRPr lang="zh-TW" altLang="en-US"/>
          </a:p>
        </p:txBody>
      </p:sp>
      <p:sp>
        <p:nvSpPr>
          <p:cNvPr id="3" name="直排文字版面配置區 2"/>
          <p:cNvSpPr>
            <a:spLocks noGrp="1"/>
          </p:cNvSpPr>
          <p:nvPr>
            <p:ph type="body" orient="vert" idx="1"/>
          </p:nvPr>
        </p:nvSpPr>
        <p:spPr/>
        <p:txBody>
          <a:bodyPr vert="eaVert"/>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3173676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17"/>
          <p:cNvSpPr>
            <a:spLocks noGrp="1" noChangeArrowheads="1"/>
          </p:cNvSpPr>
          <p:nvPr>
            <p:ph type="title"/>
          </p:nvPr>
        </p:nvSpPr>
        <p:spPr bwMode="auto">
          <a:xfrm>
            <a:off x="1049867" y="144466"/>
            <a:ext cx="10517721" cy="69215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dirty="0"/>
              <a:t>按一下以編輯母片標題樣式</a:t>
            </a:r>
          </a:p>
        </p:txBody>
      </p:sp>
      <p:sp>
        <p:nvSpPr>
          <p:cNvPr id="1028" name="Rectangle 18"/>
          <p:cNvSpPr>
            <a:spLocks noGrp="1" noChangeArrowheads="1"/>
          </p:cNvSpPr>
          <p:nvPr>
            <p:ph type="body" idx="1"/>
          </p:nvPr>
        </p:nvSpPr>
        <p:spPr bwMode="auto">
          <a:xfrm>
            <a:off x="609600" y="1125537"/>
            <a:ext cx="10972800" cy="48958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dirty="0"/>
              <a:t>按一下以編輯母片</a:t>
            </a:r>
          </a:p>
          <a:p>
            <a:pPr lvl="1"/>
            <a:r>
              <a:rPr lang="zh-TW" altLang="en-US" dirty="0"/>
              <a:t>按一下以編輯母片</a:t>
            </a:r>
          </a:p>
          <a:p>
            <a:pPr lvl="1"/>
            <a:endParaRPr lang="zh-TW" altLang="en-US" dirty="0"/>
          </a:p>
          <a:p>
            <a:pPr lvl="0"/>
            <a:endParaRPr lang="en-US" altLang="zh-TW" dirty="0"/>
          </a:p>
        </p:txBody>
      </p:sp>
      <p:pic>
        <p:nvPicPr>
          <p:cNvPr id="1029" name="Picture 25" descr="name"/>
          <p:cNvPicPr>
            <a:picLocks noChangeAspect="1" noChangeArrowheads="1"/>
          </p:cNvPicPr>
          <p:nvPr/>
        </p:nvPicPr>
        <p:blipFill>
          <a:blip r:embed="rId15" cstate="print"/>
          <a:srcRect/>
          <a:stretch>
            <a:fillRect/>
          </a:stretch>
        </p:blipFill>
        <p:spPr bwMode="auto">
          <a:xfrm>
            <a:off x="3" y="6357940"/>
            <a:ext cx="5111751" cy="198437"/>
          </a:xfrm>
          <a:prstGeom prst="rect">
            <a:avLst/>
          </a:prstGeom>
          <a:noFill/>
          <a:ln w="9525">
            <a:noFill/>
            <a:miter lim="800000"/>
            <a:headEnd/>
            <a:tailEnd/>
          </a:ln>
        </p:spPr>
      </p:pic>
      <p:sp>
        <p:nvSpPr>
          <p:cNvPr id="8" name="矩形 7"/>
          <p:cNvSpPr/>
          <p:nvPr/>
        </p:nvSpPr>
        <p:spPr>
          <a:xfrm>
            <a:off x="792808" y="6581777"/>
            <a:ext cx="3574825" cy="276999"/>
          </a:xfrm>
          <a:prstGeom prst="rect">
            <a:avLst/>
          </a:prstGeom>
        </p:spPr>
        <p:txBody>
          <a:bodyPr wrap="none">
            <a:spAutoFit/>
          </a:bodyPr>
          <a:lstStyle/>
          <a:p>
            <a:pPr algn="ctr">
              <a:defRPr/>
            </a:pPr>
            <a:r>
              <a:rPr lang="en-US" sz="1200" b="1" dirty="0">
                <a:solidFill>
                  <a:schemeClr val="bg1"/>
                </a:solidFill>
                <a:latin typeface="Arial" pitchFamily="34" charset="0"/>
                <a:ea typeface="新細明體" pitchFamily="18" charset="-120"/>
                <a:cs typeface="Arial" pitchFamily="34" charset="0"/>
              </a:rPr>
              <a:t>National Tsing Hua University ® copyright OIA</a:t>
            </a:r>
            <a:endParaRPr lang="zh-TW" altLang="en-US" sz="1200" b="1" dirty="0">
              <a:solidFill>
                <a:schemeClr val="bg1"/>
              </a:solidFill>
              <a:latin typeface="Arial" pitchFamily="34" charset="0"/>
              <a:ea typeface="新細明體" pitchFamily="18" charset="-120"/>
              <a:cs typeface="Arial" pitchFamily="34" charset="0"/>
            </a:endParaRPr>
          </a:p>
        </p:txBody>
      </p:sp>
      <p:sp>
        <p:nvSpPr>
          <p:cNvPr id="4105" name="Rectangle 9"/>
          <p:cNvSpPr>
            <a:spLocks noChangeArrowheads="1"/>
          </p:cNvSpPr>
          <p:nvPr/>
        </p:nvSpPr>
        <p:spPr bwMode="auto">
          <a:xfrm>
            <a:off x="0" y="908055"/>
            <a:ext cx="12192000" cy="144463"/>
          </a:xfrm>
          <a:prstGeom prst="rect">
            <a:avLst/>
          </a:prstGeom>
          <a:solidFill>
            <a:srgbClr val="990099"/>
          </a:solidFill>
          <a:ln w="15875">
            <a:noFill/>
            <a:miter lim="800000"/>
            <a:headEnd/>
            <a:tailEnd/>
          </a:ln>
          <a:effectLst>
            <a:prstShdw prst="shdw18" dist="17961" dir="13500000">
              <a:srgbClr val="990099">
                <a:gamma/>
                <a:shade val="60000"/>
                <a:invGamma/>
              </a:srgbClr>
            </a:prstShdw>
          </a:effectLst>
        </p:spPr>
        <p:txBody>
          <a:bodyPr wrap="none" anchor="ctr"/>
          <a:lstStyle/>
          <a:p>
            <a:pPr>
              <a:defRPr/>
            </a:pPr>
            <a:endParaRPr lang="zh-TW" altLang="en-US" sz="1801">
              <a:ea typeface="新細明體" pitchFamily="18" charset="-120"/>
            </a:endParaRPr>
          </a:p>
        </p:txBody>
      </p:sp>
      <p:sp>
        <p:nvSpPr>
          <p:cNvPr id="4106" name="Rectangle 10"/>
          <p:cNvSpPr>
            <a:spLocks noChangeArrowheads="1"/>
          </p:cNvSpPr>
          <p:nvPr userDrawn="1"/>
        </p:nvSpPr>
        <p:spPr bwMode="auto">
          <a:xfrm>
            <a:off x="0" y="6165849"/>
            <a:ext cx="12192000" cy="719139"/>
          </a:xfrm>
          <a:prstGeom prst="rect">
            <a:avLst/>
          </a:prstGeom>
          <a:solidFill>
            <a:srgbClr val="990099"/>
          </a:solidFill>
          <a:ln w="15875">
            <a:noFill/>
            <a:miter lim="800000"/>
            <a:headEnd/>
            <a:tailEnd/>
          </a:ln>
          <a:effectLst>
            <a:prstShdw prst="shdw18" dist="17961" dir="13500000">
              <a:srgbClr val="990099">
                <a:gamma/>
                <a:shade val="60000"/>
                <a:invGamma/>
              </a:srgbClr>
            </a:prstShdw>
          </a:effectLst>
        </p:spPr>
        <p:txBody>
          <a:bodyPr wrap="none" anchor="ctr"/>
          <a:lstStyle/>
          <a:p>
            <a:pPr>
              <a:defRPr/>
            </a:pPr>
            <a:endParaRPr lang="zh-TW" altLang="en-US" sz="1801">
              <a:ea typeface="新細明體" pitchFamily="18" charset="-120"/>
            </a:endParaRPr>
          </a:p>
        </p:txBody>
      </p:sp>
      <p:sp>
        <p:nvSpPr>
          <p:cNvPr id="1043" name="Rectangle 19"/>
          <p:cNvSpPr>
            <a:spLocks noGrp="1" noChangeArrowheads="1"/>
          </p:cNvSpPr>
          <p:nvPr>
            <p:ph type="sldNum" sz="quarter" idx="4"/>
          </p:nvPr>
        </p:nvSpPr>
        <p:spPr bwMode="auto">
          <a:xfrm>
            <a:off x="9108017" y="6524628"/>
            <a:ext cx="28448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bg1"/>
                </a:solidFill>
                <a:latin typeface="Arial" pitchFamily="34" charset="0"/>
                <a:ea typeface="新細明體" pitchFamily="18" charset="-120"/>
              </a:defRPr>
            </a:lvl1pPr>
          </a:lstStyle>
          <a:p>
            <a:fld id="{D9B6BDF2-6896-4B98-8776-C18582F63BA5}" type="slidenum">
              <a:rPr lang="zh-TW" altLang="en-US" smtClean="0"/>
              <a:pPr/>
              <a:t>‹#›</a:t>
            </a:fld>
            <a:endParaRPr lang="zh-TW" altLang="en-US"/>
          </a:p>
        </p:txBody>
      </p:sp>
      <p:pic>
        <p:nvPicPr>
          <p:cNvPr id="14" name="圖片 13"/>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33280" y="124614"/>
            <a:ext cx="916587" cy="672311"/>
          </a:xfrm>
          <a:prstGeom prst="rect">
            <a:avLst/>
          </a:prstGeom>
        </p:spPr>
      </p:pic>
      <p:grpSp>
        <p:nvGrpSpPr>
          <p:cNvPr id="2" name="群組 1"/>
          <p:cNvGrpSpPr/>
          <p:nvPr userDrawn="1"/>
        </p:nvGrpSpPr>
        <p:grpSpPr>
          <a:xfrm>
            <a:off x="86980" y="6239920"/>
            <a:ext cx="3223375" cy="569415"/>
            <a:chOff x="86980" y="6239920"/>
            <a:chExt cx="3223375" cy="569415"/>
          </a:xfrm>
        </p:grpSpPr>
        <p:pic>
          <p:nvPicPr>
            <p:cNvPr id="12" name="圖片 1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6980" y="6239920"/>
              <a:ext cx="817930" cy="569415"/>
            </a:xfrm>
            <a:prstGeom prst="rect">
              <a:avLst/>
            </a:prstGeom>
          </p:spPr>
        </p:pic>
        <p:sp>
          <p:nvSpPr>
            <p:cNvPr id="15" name="矩形 14"/>
            <p:cNvSpPr/>
            <p:nvPr userDrawn="1"/>
          </p:nvSpPr>
          <p:spPr>
            <a:xfrm>
              <a:off x="829837" y="6347770"/>
              <a:ext cx="2480518" cy="430887"/>
            </a:xfrm>
            <a:prstGeom prst="rect">
              <a:avLst/>
            </a:prstGeom>
          </p:spPr>
          <p:txBody>
            <a:bodyPr wrap="square">
              <a:spAutoFit/>
            </a:bodyPr>
            <a:lstStyle/>
            <a:p>
              <a:pPr algn="ctr">
                <a:spcAft>
                  <a:spcPts val="0"/>
                </a:spcAft>
              </a:pPr>
              <a:r>
                <a:rPr lang="zh-CN" altLang="zh-TW" sz="1200" kern="100" dirty="0">
                  <a:solidFill>
                    <a:schemeClr val="bg1"/>
                  </a:solidFill>
                  <a:latin typeface="楷体" panose="02010609060101010101" pitchFamily="49" charset="-122"/>
                  <a:ea typeface="楷体" panose="02010609060101010101" pitchFamily="49" charset="-122"/>
                  <a:cs typeface="Times New Roman" panose="02020603050405020304" pitchFamily="18" charset="0"/>
                </a:rPr>
                <a:t>香港中文大学（深圳）数据科学院</a:t>
              </a:r>
              <a:endParaRPr lang="zh-TW" altLang="zh-TW" sz="1200" kern="100" dirty="0">
                <a:solidFill>
                  <a:schemeClr val="bg1"/>
                </a:solidFill>
                <a:latin typeface="楷体" panose="02010609060101010101" pitchFamily="49" charset="-122"/>
                <a:ea typeface="楷体" panose="02010609060101010101" pitchFamily="49" charset="-122"/>
                <a:cs typeface="Times New Roman" panose="02020603050405020304" pitchFamily="18" charset="0"/>
              </a:endParaRPr>
            </a:p>
            <a:p>
              <a:pPr algn="ctr">
                <a:spcAft>
                  <a:spcPts val="0"/>
                </a:spcAft>
              </a:pPr>
              <a:r>
                <a:rPr lang="en-US" altLang="zh-TW" sz="1000" kern="1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CUHK</a:t>
              </a:r>
              <a:r>
                <a:rPr lang="en-US" altLang="zh-TW" sz="1000" kern="100" dirty="0">
                  <a:solidFill>
                    <a:schemeClr val="bg1"/>
                  </a:solidFill>
                  <a:latin typeface="Times New Roman" panose="02020603050405020304" pitchFamily="18" charset="0"/>
                  <a:ea typeface="DengXian"/>
                  <a:cs typeface="Times New Roman" panose="02020603050405020304" pitchFamily="18" charset="0"/>
                </a:rPr>
                <a:t>-SZ Sc</a:t>
              </a:r>
              <a:r>
                <a:rPr lang="en-US" altLang="zh-TW" sz="1000" kern="1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hool of Data Science</a:t>
              </a:r>
              <a:endParaRPr lang="zh-TW" altLang="zh-TW" sz="1000" kern="100" dirty="0">
                <a:solidFill>
                  <a:schemeClr val="bg1"/>
                </a:solidFill>
                <a:latin typeface="Calibri" panose="020F0502020204030204" pitchFamily="34" charset="0"/>
                <a:ea typeface="新細明體" panose="02020500000000000000" pitchFamily="18" charset="-120"/>
                <a:cs typeface="Times New Roman" panose="02020603050405020304" pitchFamily="18" charset="0"/>
              </a:endParaRPr>
            </a:p>
          </p:txBody>
        </p:sp>
      </p:grpSp>
    </p:spTree>
    <p:extLst>
      <p:ext uri="{BB962C8B-B14F-4D97-AF65-F5344CB8AC3E}">
        <p14:creationId xmlns:p14="http://schemas.microsoft.com/office/powerpoint/2010/main" val="15662312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ftr="0" dt="0"/>
  <p:txStyles>
    <p:titleStyle>
      <a:lvl1pPr algn="l" rtl="0" eaLnBrk="1" fontAlgn="base" hangingPunct="1">
        <a:spcBef>
          <a:spcPct val="0"/>
        </a:spcBef>
        <a:spcAft>
          <a:spcPct val="0"/>
        </a:spcAft>
        <a:defRPr kumimoji="1" sz="4800" b="1">
          <a:solidFill>
            <a:schemeClr val="tx2"/>
          </a:solidFill>
          <a:latin typeface="Calibri" pitchFamily="34" charset="0"/>
          <a:ea typeface="標楷體" pitchFamily="65" charset="-120"/>
          <a:cs typeface="+mj-cs"/>
        </a:defRPr>
      </a:lvl1pPr>
      <a:lvl2pPr algn="l" rtl="0" eaLnBrk="1" fontAlgn="base" hangingPunct="1">
        <a:spcBef>
          <a:spcPct val="0"/>
        </a:spcBef>
        <a:spcAft>
          <a:spcPct val="0"/>
        </a:spcAft>
        <a:defRPr kumimoji="1" sz="3600" b="1">
          <a:solidFill>
            <a:schemeClr val="tx2"/>
          </a:solidFill>
          <a:latin typeface="Calibri" pitchFamily="34" charset="0"/>
          <a:ea typeface="標楷體" pitchFamily="65" charset="-120"/>
          <a:cs typeface="MS Sans Serif"/>
        </a:defRPr>
      </a:lvl2pPr>
      <a:lvl3pPr algn="l" rtl="0" eaLnBrk="1" fontAlgn="base" hangingPunct="1">
        <a:spcBef>
          <a:spcPct val="0"/>
        </a:spcBef>
        <a:spcAft>
          <a:spcPct val="0"/>
        </a:spcAft>
        <a:defRPr kumimoji="1" sz="3600" b="1">
          <a:solidFill>
            <a:schemeClr val="tx2"/>
          </a:solidFill>
          <a:latin typeface="Calibri" pitchFamily="34" charset="0"/>
          <a:ea typeface="標楷體" pitchFamily="65" charset="-120"/>
          <a:cs typeface="MS Sans Serif"/>
        </a:defRPr>
      </a:lvl3pPr>
      <a:lvl4pPr algn="l" rtl="0" eaLnBrk="1" fontAlgn="base" hangingPunct="1">
        <a:spcBef>
          <a:spcPct val="0"/>
        </a:spcBef>
        <a:spcAft>
          <a:spcPct val="0"/>
        </a:spcAft>
        <a:defRPr kumimoji="1" sz="3600" b="1">
          <a:solidFill>
            <a:schemeClr val="tx2"/>
          </a:solidFill>
          <a:latin typeface="Calibri" pitchFamily="34" charset="0"/>
          <a:ea typeface="標楷體" pitchFamily="65" charset="-120"/>
          <a:cs typeface="MS Sans Serif"/>
        </a:defRPr>
      </a:lvl4pPr>
      <a:lvl5pPr algn="l" rtl="0" eaLnBrk="1" fontAlgn="base" hangingPunct="1">
        <a:spcBef>
          <a:spcPct val="0"/>
        </a:spcBef>
        <a:spcAft>
          <a:spcPct val="0"/>
        </a:spcAft>
        <a:defRPr kumimoji="1" sz="3600" b="1">
          <a:solidFill>
            <a:schemeClr val="tx2"/>
          </a:solidFill>
          <a:latin typeface="Calibri" pitchFamily="34" charset="0"/>
          <a:ea typeface="標楷體" pitchFamily="65" charset="-120"/>
          <a:cs typeface="MS Sans Serif"/>
        </a:defRPr>
      </a:lvl5pPr>
      <a:lvl6pPr marL="457177" algn="l" rtl="0" eaLnBrk="1" fontAlgn="base" hangingPunct="1">
        <a:spcBef>
          <a:spcPct val="0"/>
        </a:spcBef>
        <a:spcAft>
          <a:spcPct val="0"/>
        </a:spcAft>
        <a:defRPr kumimoji="1" sz="3001" b="1">
          <a:solidFill>
            <a:schemeClr val="tx2"/>
          </a:solidFill>
          <a:latin typeface="MS Sans Serif"/>
          <a:ea typeface="MS Sans Serif"/>
          <a:cs typeface="MS Sans Serif"/>
        </a:defRPr>
      </a:lvl6pPr>
      <a:lvl7pPr marL="914354" algn="l" rtl="0" eaLnBrk="1" fontAlgn="base" hangingPunct="1">
        <a:spcBef>
          <a:spcPct val="0"/>
        </a:spcBef>
        <a:spcAft>
          <a:spcPct val="0"/>
        </a:spcAft>
        <a:defRPr kumimoji="1" sz="3001" b="1">
          <a:solidFill>
            <a:schemeClr val="tx2"/>
          </a:solidFill>
          <a:latin typeface="MS Sans Serif"/>
          <a:ea typeface="MS Sans Serif"/>
          <a:cs typeface="MS Sans Serif"/>
        </a:defRPr>
      </a:lvl7pPr>
      <a:lvl8pPr marL="1371531" algn="l" rtl="0" eaLnBrk="1" fontAlgn="base" hangingPunct="1">
        <a:spcBef>
          <a:spcPct val="0"/>
        </a:spcBef>
        <a:spcAft>
          <a:spcPct val="0"/>
        </a:spcAft>
        <a:defRPr kumimoji="1" sz="3001" b="1">
          <a:solidFill>
            <a:schemeClr val="tx2"/>
          </a:solidFill>
          <a:latin typeface="MS Sans Serif"/>
          <a:ea typeface="MS Sans Serif"/>
          <a:cs typeface="MS Sans Serif"/>
        </a:defRPr>
      </a:lvl8pPr>
      <a:lvl9pPr marL="1828709" algn="l" rtl="0" eaLnBrk="1" fontAlgn="base" hangingPunct="1">
        <a:spcBef>
          <a:spcPct val="0"/>
        </a:spcBef>
        <a:spcAft>
          <a:spcPct val="0"/>
        </a:spcAft>
        <a:defRPr kumimoji="1" sz="3001" b="1">
          <a:solidFill>
            <a:schemeClr val="tx2"/>
          </a:solidFill>
          <a:latin typeface="MS Sans Serif"/>
          <a:ea typeface="MS Sans Serif"/>
          <a:cs typeface="MS Sans Serif"/>
        </a:defRPr>
      </a:lvl9pPr>
    </p:titleStyle>
    <p:bodyStyle>
      <a:lvl1pPr marL="342882" indent="-342882" algn="l" rtl="0" eaLnBrk="1" fontAlgn="base" hangingPunct="1">
        <a:spcBef>
          <a:spcPct val="20000"/>
        </a:spcBef>
        <a:spcAft>
          <a:spcPct val="0"/>
        </a:spcAft>
        <a:buClr>
          <a:srgbClr val="0000FF"/>
        </a:buClr>
        <a:buSzPct val="80000"/>
        <a:buFont typeface="Wingdings" pitchFamily="2" charset="2"/>
        <a:buChar char="l"/>
        <a:defRPr kumimoji="1" sz="3733">
          <a:solidFill>
            <a:schemeClr val="tx1"/>
          </a:solidFill>
          <a:latin typeface="Calibri" pitchFamily="34" charset="0"/>
          <a:ea typeface="標楷體" pitchFamily="65" charset="-120"/>
          <a:cs typeface="+mn-cs"/>
        </a:defRPr>
      </a:lvl1pPr>
      <a:lvl2pPr marL="742913" indent="-285737" algn="l" rtl="0" eaLnBrk="1" fontAlgn="base" hangingPunct="1">
        <a:spcBef>
          <a:spcPct val="20000"/>
        </a:spcBef>
        <a:spcAft>
          <a:spcPct val="0"/>
        </a:spcAft>
        <a:buClr>
          <a:srgbClr val="0000FF"/>
        </a:buClr>
        <a:buSzPct val="90000"/>
        <a:buFont typeface="Arial" charset="0"/>
        <a:buChar char="–"/>
        <a:defRPr kumimoji="1" sz="3200">
          <a:solidFill>
            <a:schemeClr val="tx1"/>
          </a:solidFill>
          <a:latin typeface="Calibri" pitchFamily="34" charset="0"/>
          <a:ea typeface="標楷體" pitchFamily="65" charset="-120"/>
        </a:defRPr>
      </a:lvl2pPr>
      <a:lvl3pPr marL="1142943" indent="-228589" algn="l" rtl="0" eaLnBrk="1" fontAlgn="base" hangingPunct="1">
        <a:spcBef>
          <a:spcPct val="20000"/>
        </a:spcBef>
        <a:spcAft>
          <a:spcPct val="0"/>
        </a:spcAft>
        <a:buChar char="•"/>
        <a:defRPr kumimoji="1" sz="2400">
          <a:solidFill>
            <a:schemeClr val="tx1"/>
          </a:solidFill>
          <a:latin typeface="+mn-lt"/>
          <a:ea typeface="+mn-ea"/>
        </a:defRPr>
      </a:lvl3pPr>
      <a:lvl4pPr marL="1600121" indent="-228589" algn="l" rtl="0" eaLnBrk="1" fontAlgn="base" hangingPunct="1">
        <a:spcBef>
          <a:spcPct val="20000"/>
        </a:spcBef>
        <a:spcAft>
          <a:spcPct val="0"/>
        </a:spcAft>
        <a:buChar char="–"/>
        <a:defRPr kumimoji="1" sz="2000">
          <a:solidFill>
            <a:schemeClr val="tx1"/>
          </a:solidFill>
          <a:latin typeface="+mn-lt"/>
          <a:ea typeface="+mn-ea"/>
        </a:defRPr>
      </a:lvl4pPr>
      <a:lvl5pPr marL="2057298" indent="-228589" algn="l" rtl="0" eaLnBrk="1" fontAlgn="base" hangingPunct="1">
        <a:spcBef>
          <a:spcPct val="20000"/>
        </a:spcBef>
        <a:spcAft>
          <a:spcPct val="0"/>
        </a:spcAft>
        <a:buChar char="»"/>
        <a:defRPr kumimoji="1" sz="2000">
          <a:solidFill>
            <a:schemeClr val="tx1"/>
          </a:solidFill>
          <a:latin typeface="+mn-lt"/>
          <a:ea typeface="+mn-ea"/>
        </a:defRPr>
      </a:lvl5pPr>
      <a:lvl6pPr marL="2514476" indent="-228589" algn="l" rtl="0" eaLnBrk="1" fontAlgn="base" hangingPunct="1">
        <a:spcBef>
          <a:spcPct val="20000"/>
        </a:spcBef>
        <a:spcAft>
          <a:spcPct val="0"/>
        </a:spcAft>
        <a:buChar char="»"/>
        <a:defRPr kumimoji="1" sz="2000">
          <a:solidFill>
            <a:schemeClr val="tx1"/>
          </a:solidFill>
          <a:latin typeface="+mn-lt"/>
          <a:ea typeface="+mn-ea"/>
        </a:defRPr>
      </a:lvl6pPr>
      <a:lvl7pPr marL="2971652" indent="-228589" algn="l" rtl="0" eaLnBrk="1" fontAlgn="base" hangingPunct="1">
        <a:spcBef>
          <a:spcPct val="20000"/>
        </a:spcBef>
        <a:spcAft>
          <a:spcPct val="0"/>
        </a:spcAft>
        <a:buChar char="»"/>
        <a:defRPr kumimoji="1" sz="2000">
          <a:solidFill>
            <a:schemeClr val="tx1"/>
          </a:solidFill>
          <a:latin typeface="+mn-lt"/>
          <a:ea typeface="+mn-ea"/>
        </a:defRPr>
      </a:lvl7pPr>
      <a:lvl8pPr marL="3428829" indent="-228589" algn="l" rtl="0" eaLnBrk="1" fontAlgn="base" hangingPunct="1">
        <a:spcBef>
          <a:spcPct val="20000"/>
        </a:spcBef>
        <a:spcAft>
          <a:spcPct val="0"/>
        </a:spcAft>
        <a:buChar char="»"/>
        <a:defRPr kumimoji="1" sz="2000">
          <a:solidFill>
            <a:schemeClr val="tx1"/>
          </a:solidFill>
          <a:latin typeface="+mn-lt"/>
          <a:ea typeface="+mn-ea"/>
        </a:defRPr>
      </a:lvl8pPr>
      <a:lvl9pPr marL="3886007" indent="-228589"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354" rtl="0" eaLnBrk="1" latinLnBrk="0" hangingPunct="1">
        <a:defRPr sz="1801" kern="1200">
          <a:solidFill>
            <a:schemeClr val="tx1"/>
          </a:solidFill>
          <a:latin typeface="+mn-lt"/>
          <a:ea typeface="+mn-ea"/>
          <a:cs typeface="+mn-cs"/>
        </a:defRPr>
      </a:lvl1pPr>
      <a:lvl2pPr marL="457177" algn="l" defTabSz="914354" rtl="0" eaLnBrk="1" latinLnBrk="0" hangingPunct="1">
        <a:defRPr sz="1801" kern="1200">
          <a:solidFill>
            <a:schemeClr val="tx1"/>
          </a:solidFill>
          <a:latin typeface="+mn-lt"/>
          <a:ea typeface="+mn-ea"/>
          <a:cs typeface="+mn-cs"/>
        </a:defRPr>
      </a:lvl2pPr>
      <a:lvl3pPr marL="914354" algn="l" defTabSz="914354" rtl="0" eaLnBrk="1" latinLnBrk="0" hangingPunct="1">
        <a:defRPr sz="1801" kern="1200">
          <a:solidFill>
            <a:schemeClr val="tx1"/>
          </a:solidFill>
          <a:latin typeface="+mn-lt"/>
          <a:ea typeface="+mn-ea"/>
          <a:cs typeface="+mn-cs"/>
        </a:defRPr>
      </a:lvl3pPr>
      <a:lvl4pPr marL="1371531" algn="l" defTabSz="914354" rtl="0" eaLnBrk="1" latinLnBrk="0" hangingPunct="1">
        <a:defRPr sz="1801" kern="1200">
          <a:solidFill>
            <a:schemeClr val="tx1"/>
          </a:solidFill>
          <a:latin typeface="+mn-lt"/>
          <a:ea typeface="+mn-ea"/>
          <a:cs typeface="+mn-cs"/>
        </a:defRPr>
      </a:lvl4pPr>
      <a:lvl5pPr marL="1828709" algn="l" defTabSz="914354" rtl="0" eaLnBrk="1" latinLnBrk="0" hangingPunct="1">
        <a:defRPr sz="1801" kern="1200">
          <a:solidFill>
            <a:schemeClr val="tx1"/>
          </a:solidFill>
          <a:latin typeface="+mn-lt"/>
          <a:ea typeface="+mn-ea"/>
          <a:cs typeface="+mn-cs"/>
        </a:defRPr>
      </a:lvl5pPr>
      <a:lvl6pPr marL="2285886" algn="l" defTabSz="914354" rtl="0" eaLnBrk="1" latinLnBrk="0" hangingPunct="1">
        <a:defRPr sz="1801" kern="1200">
          <a:solidFill>
            <a:schemeClr val="tx1"/>
          </a:solidFill>
          <a:latin typeface="+mn-lt"/>
          <a:ea typeface="+mn-ea"/>
          <a:cs typeface="+mn-cs"/>
        </a:defRPr>
      </a:lvl6pPr>
      <a:lvl7pPr marL="2743063" algn="l" defTabSz="914354" rtl="0" eaLnBrk="1" latinLnBrk="0" hangingPunct="1">
        <a:defRPr sz="1801" kern="1200">
          <a:solidFill>
            <a:schemeClr val="tx1"/>
          </a:solidFill>
          <a:latin typeface="+mn-lt"/>
          <a:ea typeface="+mn-ea"/>
          <a:cs typeface="+mn-cs"/>
        </a:defRPr>
      </a:lvl7pPr>
      <a:lvl8pPr marL="3200240" algn="l" defTabSz="914354" rtl="0" eaLnBrk="1" latinLnBrk="0" hangingPunct="1">
        <a:defRPr sz="1801" kern="1200">
          <a:solidFill>
            <a:schemeClr val="tx1"/>
          </a:solidFill>
          <a:latin typeface="+mn-lt"/>
          <a:ea typeface="+mn-ea"/>
          <a:cs typeface="+mn-cs"/>
        </a:defRPr>
      </a:lvl8pPr>
      <a:lvl9pPr marL="3657417" algn="l" defTabSz="914354"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11D65F-25B7-47C5-85DC-B1A2A3BE76D7}" type="slidenum">
              <a:rPr lang="zh-TW" altLang="en-US" smtClean="0"/>
              <a:t>‹#›</a:t>
            </a:fld>
            <a:endParaRPr lang="zh-TW" altLang="en-US"/>
          </a:p>
        </p:txBody>
      </p:sp>
    </p:spTree>
    <p:extLst>
      <p:ext uri="{BB962C8B-B14F-4D97-AF65-F5344CB8AC3E}">
        <p14:creationId xmlns:p14="http://schemas.microsoft.com/office/powerpoint/2010/main" val="34568717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github.com/GoogleCloudPlatform/microservices-demo/blob/main/docs/img/architecture-diagram.pn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github.com/GoogleCloudPlatform/microservices-demo/blob/main/docs/img/architecture-diagram.pn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hyperlink" Target="https://github.com/GoogleCloudPlatform/microservices-demo/blob/main/docs/img/architecture-diagram.pn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hyperlink" Target="https://www.google.com/imgres?q=Grafana%20Promtail&amp;imgurl=https%3A%2F%2Fmiro.medium.com%2Fv2%2Fresize%3Afit%3A1400%2F1*GB2DwlT6piV8SNhWNrnDnA.png&amp;imgrefurl=https%3A%2F%2Fmedium.com%2F%40bagalrahul16%2Ftitle-simplifying-monitoring-with-grafana-loki-and-promtail-4e967b2f4868&amp;docid=Ra7w2_OiXlAZhM&amp;tbnid=GOM6JKChnNkfvM&amp;vet=12ahUKEwiz3o7z0a2FAxVHlFYBHTt8CWkQM3oECHcQAA..i&amp;w=1400&amp;h=406&amp;hcb=2&amp;ved=2ahUKEwiz3o7z0a2FAxVHlFYBHTt8CWkQM3oECHcQAA" TargetMode="External"/><Relationship Id="rId7" Type="http://schemas.openxmlformats.org/officeDocument/2006/relationships/hyperlink" Target="https://www.google.com/imgres?q=cAdvisor&amp;imgurl=https%3A%2F%2Fraw.githubusercontent.com%2Fgoogle%2Fcadvisor%2Fmaster%2Flogo.png&amp;imgrefurl=https%3A%2F%2Fibm.github.io%2Fibm-z-oss-hub%2Fcontainers%2Fcadvisor.html&amp;docid=wFDOskIB_zey1M&amp;tbnid=yeV2i6_6DPMdZM&amp;vet=12ahUKEwj5392J0q2FAxUY2TQHHTOXBlMQM3oECBMQAA..i&amp;w=1973&amp;h=866&amp;hcb=2&amp;ved=2ahUKEwj5392J0q2FAxUY2TQHHTOXBlMQM3oECBMQAA"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hyperlink" Target="https://www.google.com/imgres?q=Opentelemetry%20Collector&amp;imgurl=https%3A%2F%2Fmiro.medium.com%2Fv2%2Fresize%3Afit%3A1400%2F1*zHc9d823Uol9SSj8s_uBug.png&amp;imgrefurl=https%3A%2F%2Fmedium.com%2F%40vaibhavverma016%2Fopentelemetry-collector-on-openshift-the-ultimate-guide-to-smarter-observability-fe4711873a60&amp;docid=v7fHYyPVcYYrhM&amp;tbnid=LUDsjs7s_bbzlM&amp;vet=12ahUKEwj294fp0a2FAxWhklYBHco9BeUQM3oECF8QAA..i&amp;w=1400&amp;h=733&amp;hcb=2&amp;ved=2ahUKEwj294fp0a2FAxWhklYBHco9BeUQM3oECF8QAA" TargetMode="External"/><Relationship Id="rId10" Type="http://schemas.openxmlformats.org/officeDocument/2006/relationships/image" Target="../media/image42.png"/><Relationship Id="rId4" Type="http://schemas.openxmlformats.org/officeDocument/2006/relationships/image" Target="../media/image39.png"/><Relationship Id="rId9" Type="http://schemas.openxmlformats.org/officeDocument/2006/relationships/hyperlink" Target="https://www.google.com/imgres?q=Istio&amp;imgurl=https%3A%2F%2Flandscape.cncf.io%2Flogos%2Ff8b0352227e8fe525229221580f75c9eaa8dc64880ba0ea25c41a7da35f99e21.svg&amp;imgrefurl=https%3A%2F%2Fwww.cncf.io%2Fprojects%2Fistio%2F&amp;docid=fqOTq6CP0g2eiM&amp;tbnid=01JoU5bJ2d_1FM&amp;vet=12ahUKEwj6zpGt0q2FAxUIklYBHXBcAxUQM3oECDEQAA..i&amp;w=800&amp;h=378&amp;hcb=2&amp;ved=2ahUKEwj6zpGt0q2FAxUIklYBHXBcAxUQM3oECDEQAA"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camo.githubusercontent.com/7b4f63f59306f88948aeb36fb4ff7fedf9655a5ca644562b916c88f3b7720120/68747470733a2f2f6368616f73626c6164652e6f73732d636e2d68616e677a686f752e616c6979756e63732e636f6d2f646f632f696d6167652f6368616f73626c6164652d6c6f676f2e706e67" TargetMode="External"/><Relationship Id="rId7" Type="http://schemas.openxmlformats.org/officeDocument/2006/relationships/image" Target="../media/image47.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1471" y="1406845"/>
            <a:ext cx="11396871" cy="1882455"/>
          </a:xfrm>
        </p:spPr>
        <p:txBody>
          <a:bodyPr/>
          <a:lstStyle/>
          <a:p>
            <a:pPr algn="ctr"/>
            <a:r>
              <a:rPr lang="en-US" altLang="zh-CN" sz="4800" dirty="0">
                <a:effectLst>
                  <a:outerShdw blurRad="38100" dist="38100" dir="2700000" algn="tl">
                    <a:srgbClr val="000000">
                      <a:alpha val="43137"/>
                    </a:srgbClr>
                  </a:outerShdw>
                </a:effectLst>
              </a:rPr>
              <a:t>LLM4Ops Benchmark System</a:t>
            </a:r>
            <a:br>
              <a:rPr lang="en-US" altLang="zh-CN" sz="4800" dirty="0">
                <a:effectLst>
                  <a:outerShdw blurRad="38100" dist="38100" dir="2700000" algn="tl">
                    <a:srgbClr val="000000">
                      <a:alpha val="43137"/>
                    </a:srgbClr>
                  </a:outerShdw>
                </a:effectLst>
              </a:rPr>
            </a:br>
            <a:r>
              <a:rPr lang="en-US" altLang="zh-CN" sz="4800" dirty="0">
                <a:effectLst>
                  <a:outerShdw blurRad="38100" dist="38100" dir="2700000" algn="tl">
                    <a:srgbClr val="000000">
                      <a:alpha val="43137"/>
                    </a:srgbClr>
                  </a:outerShdw>
                </a:effectLst>
              </a:rPr>
              <a:t> </a:t>
            </a:r>
            <a:br>
              <a:rPr lang="en-US" altLang="zh-CN" sz="4800" dirty="0">
                <a:effectLst>
                  <a:outerShdw blurRad="38100" dist="38100" dir="2700000" algn="tl">
                    <a:srgbClr val="000000">
                      <a:alpha val="43137"/>
                    </a:srgbClr>
                  </a:outerShdw>
                </a:effectLst>
              </a:rPr>
            </a:br>
            <a:r>
              <a:rPr lang="en-US" altLang="zh-CN" sz="3200" b="0" dirty="0">
                <a:effectLst>
                  <a:outerShdw blurRad="38100" dist="38100" dir="2700000" algn="tl">
                    <a:srgbClr val="000000">
                      <a:alpha val="43137"/>
                    </a:srgbClr>
                  </a:outerShdw>
                </a:effectLst>
              </a:rPr>
              <a:t>2024.04.07</a:t>
            </a:r>
            <a:endParaRPr lang="zh-TW" altLang="en-US" sz="3200" b="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662706" y="3866264"/>
            <a:ext cx="8534400" cy="1882455"/>
          </a:xfrm>
        </p:spPr>
        <p:txBody>
          <a:bodyPr/>
          <a:lstStyle/>
          <a:p>
            <a:r>
              <a:rPr lang="en-US" altLang="zh-TW" sz="3200" dirty="0" err="1">
                <a:effectLst>
                  <a:outerShdw blurRad="38100" dist="38100" dir="2700000" algn="tl">
                    <a:srgbClr val="000000">
                      <a:alpha val="43137"/>
                    </a:srgbClr>
                  </a:outerShdw>
                </a:effectLst>
              </a:rPr>
              <a:t>Junjielong</a:t>
            </a:r>
            <a:r>
              <a:rPr lang="en-US" altLang="zh-TW" sz="3200" dirty="0">
                <a:effectLst>
                  <a:outerShdw blurRad="38100" dist="38100" dir="2700000" algn="tl">
                    <a:srgbClr val="000000">
                      <a:alpha val="43137"/>
                    </a:srgbClr>
                  </a:outerShdw>
                </a:effectLst>
              </a:rPr>
              <a:t> Xu</a:t>
            </a:r>
          </a:p>
          <a:p>
            <a:r>
              <a:rPr lang="en-US" altLang="zh-TW" sz="3200" dirty="0"/>
              <a:t>School of </a:t>
            </a:r>
            <a:r>
              <a:rPr lang="en-US" altLang="zh-CN" sz="3200" dirty="0"/>
              <a:t>Data </a:t>
            </a:r>
            <a:r>
              <a:rPr lang="en-US" altLang="zh-TW" sz="3200" dirty="0"/>
              <a:t>Science</a:t>
            </a:r>
          </a:p>
          <a:p>
            <a:r>
              <a:rPr lang="en-US" altLang="zh-TW" sz="3200" dirty="0"/>
              <a:t>Chinese University of Hong Kong, Shenzhen</a:t>
            </a:r>
          </a:p>
        </p:txBody>
      </p:sp>
    </p:spTree>
    <p:extLst>
      <p:ext uri="{BB962C8B-B14F-4D97-AF65-F5344CB8AC3E}">
        <p14:creationId xmlns:p14="http://schemas.microsoft.com/office/powerpoint/2010/main" val="406468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957744B1-6549-3611-E9A0-DD9AA2AE593B}"/>
              </a:ext>
            </a:extLst>
          </p:cNvPr>
          <p:cNvSpPr>
            <a:spLocks noGrp="1"/>
          </p:cNvSpPr>
          <p:nvPr>
            <p:ph type="sldNum" sz="quarter" idx="10"/>
          </p:nvPr>
        </p:nvSpPr>
        <p:spPr/>
        <p:txBody>
          <a:bodyPr/>
          <a:lstStyle/>
          <a:p>
            <a:fld id="{D9B6BDF2-6896-4B98-8776-C18582F63BA5}" type="slidenum">
              <a:rPr lang="zh-TW" altLang="en-US" smtClean="0"/>
              <a:pPr/>
              <a:t>10</a:t>
            </a:fld>
            <a:endParaRPr lang="zh-TW" altLang="en-US"/>
          </a:p>
        </p:txBody>
      </p:sp>
      <p:sp>
        <p:nvSpPr>
          <p:cNvPr id="6" name="標題 1">
            <a:extLst>
              <a:ext uri="{FF2B5EF4-FFF2-40B4-BE49-F238E27FC236}">
                <a16:creationId xmlns:a16="http://schemas.microsoft.com/office/drawing/2014/main" id="{BF3E4EDF-F73D-67E2-7EEF-58E048672BDC}"/>
              </a:ext>
            </a:extLst>
          </p:cNvPr>
          <p:cNvSpPr>
            <a:spLocks noGrp="1"/>
          </p:cNvSpPr>
          <p:nvPr>
            <p:ph type="title"/>
          </p:nvPr>
        </p:nvSpPr>
        <p:spPr>
          <a:xfrm>
            <a:off x="1296610" y="144466"/>
            <a:ext cx="10270977" cy="692151"/>
          </a:xfrm>
        </p:spPr>
        <p:txBody>
          <a:bodyPr/>
          <a:lstStyle/>
          <a:p>
            <a:r>
              <a:rPr lang="en-US" altLang="zh-TW" dirty="0"/>
              <a:t>Introduction-it operation</a:t>
            </a:r>
            <a:endParaRPr lang="zh-TW" altLang="en-US" dirty="0"/>
          </a:p>
        </p:txBody>
      </p:sp>
      <p:sp>
        <p:nvSpPr>
          <p:cNvPr id="8" name="文本框 7">
            <a:extLst>
              <a:ext uri="{FF2B5EF4-FFF2-40B4-BE49-F238E27FC236}">
                <a16:creationId xmlns:a16="http://schemas.microsoft.com/office/drawing/2014/main" id="{E0A8D853-00AC-54D3-E801-5FFB8B27BA1A}"/>
              </a:ext>
            </a:extLst>
          </p:cNvPr>
          <p:cNvSpPr txBox="1"/>
          <p:nvPr/>
        </p:nvSpPr>
        <p:spPr>
          <a:xfrm>
            <a:off x="751490" y="1336501"/>
            <a:ext cx="5484210" cy="369332"/>
          </a:xfrm>
          <a:prstGeom prst="rect">
            <a:avLst/>
          </a:prstGeom>
          <a:noFill/>
        </p:spPr>
        <p:txBody>
          <a:bodyPr wrap="square">
            <a:spAutoFit/>
          </a:bodyPr>
          <a:lstStyle/>
          <a:p>
            <a:r>
              <a:rPr lang="en-US" altLang="zh-CN" b="1" dirty="0">
                <a:latin typeface="Times New Roman" panose="02020603050405020304" pitchFamily="18" charset="0"/>
                <a:cs typeface="Times New Roman" panose="02020603050405020304" pitchFamily="18" charset="0"/>
              </a:rPr>
              <a:t>A</a:t>
            </a:r>
            <a:r>
              <a:rPr lang="zh-CN" altLang="en-US" b="1"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simplified IT operation case:  (Metric Panel)</a:t>
            </a:r>
          </a:p>
        </p:txBody>
      </p:sp>
      <p:pic>
        <p:nvPicPr>
          <p:cNvPr id="7170" name="Picture 2">
            <a:extLst>
              <a:ext uri="{FF2B5EF4-FFF2-40B4-BE49-F238E27FC236}">
                <a16:creationId xmlns:a16="http://schemas.microsoft.com/office/drawing/2014/main" id="{12B43517-3057-8220-9D1B-3E0DA61018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0157" y="1705833"/>
            <a:ext cx="7151686" cy="4469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352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957744B1-6549-3611-E9A0-DD9AA2AE593B}"/>
              </a:ext>
            </a:extLst>
          </p:cNvPr>
          <p:cNvSpPr>
            <a:spLocks noGrp="1"/>
          </p:cNvSpPr>
          <p:nvPr>
            <p:ph type="sldNum" sz="quarter" idx="10"/>
          </p:nvPr>
        </p:nvSpPr>
        <p:spPr/>
        <p:txBody>
          <a:bodyPr/>
          <a:lstStyle/>
          <a:p>
            <a:fld id="{D9B6BDF2-6896-4B98-8776-C18582F63BA5}" type="slidenum">
              <a:rPr lang="zh-TW" altLang="en-US" smtClean="0"/>
              <a:pPr/>
              <a:t>11</a:t>
            </a:fld>
            <a:endParaRPr lang="zh-TW" altLang="en-US"/>
          </a:p>
        </p:txBody>
      </p:sp>
      <p:sp>
        <p:nvSpPr>
          <p:cNvPr id="6" name="標題 1">
            <a:extLst>
              <a:ext uri="{FF2B5EF4-FFF2-40B4-BE49-F238E27FC236}">
                <a16:creationId xmlns:a16="http://schemas.microsoft.com/office/drawing/2014/main" id="{BF3E4EDF-F73D-67E2-7EEF-58E048672BDC}"/>
              </a:ext>
            </a:extLst>
          </p:cNvPr>
          <p:cNvSpPr>
            <a:spLocks noGrp="1"/>
          </p:cNvSpPr>
          <p:nvPr>
            <p:ph type="title"/>
          </p:nvPr>
        </p:nvSpPr>
        <p:spPr>
          <a:xfrm>
            <a:off x="1296610" y="144466"/>
            <a:ext cx="10270977" cy="692151"/>
          </a:xfrm>
        </p:spPr>
        <p:txBody>
          <a:bodyPr/>
          <a:lstStyle/>
          <a:p>
            <a:r>
              <a:rPr lang="en-US" altLang="zh-TW" dirty="0"/>
              <a:t>Introduction-it operation</a:t>
            </a:r>
            <a:endParaRPr lang="zh-TW" altLang="en-US" dirty="0"/>
          </a:p>
        </p:txBody>
      </p:sp>
      <p:sp>
        <p:nvSpPr>
          <p:cNvPr id="8" name="文本框 7">
            <a:extLst>
              <a:ext uri="{FF2B5EF4-FFF2-40B4-BE49-F238E27FC236}">
                <a16:creationId xmlns:a16="http://schemas.microsoft.com/office/drawing/2014/main" id="{E0A8D853-00AC-54D3-E801-5FFB8B27BA1A}"/>
              </a:ext>
            </a:extLst>
          </p:cNvPr>
          <p:cNvSpPr txBox="1"/>
          <p:nvPr/>
        </p:nvSpPr>
        <p:spPr>
          <a:xfrm>
            <a:off x="751490" y="1336501"/>
            <a:ext cx="5484210" cy="369332"/>
          </a:xfrm>
          <a:prstGeom prst="rect">
            <a:avLst/>
          </a:prstGeom>
          <a:noFill/>
        </p:spPr>
        <p:txBody>
          <a:bodyPr wrap="square">
            <a:spAutoFit/>
          </a:bodyPr>
          <a:lstStyle/>
          <a:p>
            <a:r>
              <a:rPr lang="en-US" altLang="zh-CN" b="1" dirty="0">
                <a:latin typeface="Times New Roman" panose="02020603050405020304" pitchFamily="18" charset="0"/>
                <a:cs typeface="Times New Roman" panose="02020603050405020304" pitchFamily="18" charset="0"/>
              </a:rPr>
              <a:t>A</a:t>
            </a:r>
            <a:r>
              <a:rPr lang="zh-CN" altLang="en-US" b="1"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simplified IT operation case:  (Trace Topology)</a:t>
            </a:r>
          </a:p>
        </p:txBody>
      </p:sp>
      <p:pic>
        <p:nvPicPr>
          <p:cNvPr id="7" name="图片 6">
            <a:extLst>
              <a:ext uri="{FF2B5EF4-FFF2-40B4-BE49-F238E27FC236}">
                <a16:creationId xmlns:a16="http://schemas.microsoft.com/office/drawing/2014/main" id="{AF3FFD82-88CD-E4F8-DFE5-61404AF8F9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9643" y="1901665"/>
            <a:ext cx="9192714" cy="4242465"/>
          </a:xfrm>
          <a:prstGeom prst="rect">
            <a:avLst/>
          </a:prstGeom>
        </p:spPr>
      </p:pic>
    </p:spTree>
    <p:extLst>
      <p:ext uri="{BB962C8B-B14F-4D97-AF65-F5344CB8AC3E}">
        <p14:creationId xmlns:p14="http://schemas.microsoft.com/office/powerpoint/2010/main" val="4180296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957744B1-6549-3611-E9A0-DD9AA2AE593B}"/>
              </a:ext>
            </a:extLst>
          </p:cNvPr>
          <p:cNvSpPr>
            <a:spLocks noGrp="1"/>
          </p:cNvSpPr>
          <p:nvPr>
            <p:ph type="sldNum" sz="quarter" idx="10"/>
          </p:nvPr>
        </p:nvSpPr>
        <p:spPr/>
        <p:txBody>
          <a:bodyPr/>
          <a:lstStyle/>
          <a:p>
            <a:fld id="{D9B6BDF2-6896-4B98-8776-C18582F63BA5}" type="slidenum">
              <a:rPr lang="zh-TW" altLang="en-US" smtClean="0"/>
              <a:pPr/>
              <a:t>12</a:t>
            </a:fld>
            <a:endParaRPr lang="zh-TW" altLang="en-US"/>
          </a:p>
        </p:txBody>
      </p:sp>
      <p:sp>
        <p:nvSpPr>
          <p:cNvPr id="6" name="標題 1">
            <a:extLst>
              <a:ext uri="{FF2B5EF4-FFF2-40B4-BE49-F238E27FC236}">
                <a16:creationId xmlns:a16="http://schemas.microsoft.com/office/drawing/2014/main" id="{BF3E4EDF-F73D-67E2-7EEF-58E048672BDC}"/>
              </a:ext>
            </a:extLst>
          </p:cNvPr>
          <p:cNvSpPr>
            <a:spLocks noGrp="1"/>
          </p:cNvSpPr>
          <p:nvPr>
            <p:ph type="title"/>
          </p:nvPr>
        </p:nvSpPr>
        <p:spPr>
          <a:xfrm>
            <a:off x="1296610" y="144466"/>
            <a:ext cx="10270977" cy="692151"/>
          </a:xfrm>
        </p:spPr>
        <p:txBody>
          <a:bodyPr/>
          <a:lstStyle/>
          <a:p>
            <a:r>
              <a:rPr lang="en-US" altLang="zh-TW" dirty="0"/>
              <a:t>Introduction-AIOps</a:t>
            </a:r>
            <a:endParaRPr lang="zh-TW" altLang="en-US" dirty="0"/>
          </a:p>
        </p:txBody>
      </p:sp>
      <p:pic>
        <p:nvPicPr>
          <p:cNvPr id="1026" name="Picture 2" descr="一个长着红色长发的人，在桌旁面对电脑工作">
            <a:extLst>
              <a:ext uri="{FF2B5EF4-FFF2-40B4-BE49-F238E27FC236}">
                <a16:creationId xmlns:a16="http://schemas.microsoft.com/office/drawing/2014/main" id="{863FD7CD-C117-885D-8475-3D4E43383C5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531" y="1965434"/>
            <a:ext cx="3512557" cy="2927131"/>
          </a:xfrm>
          <a:prstGeom prst="rect">
            <a:avLst/>
          </a:prstGeom>
          <a:noFill/>
          <a:extLst>
            <a:ext uri="{909E8E84-426E-40DD-AFC4-6F175D3DCCD1}">
              <a14:hiddenFill xmlns:a14="http://schemas.microsoft.com/office/drawing/2010/main">
                <a:solidFill>
                  <a:srgbClr val="FFFFFF"/>
                </a:solidFill>
              </a14:hiddenFill>
            </a:ext>
          </a:extLst>
        </p:spPr>
      </p:pic>
      <p:sp>
        <p:nvSpPr>
          <p:cNvPr id="8" name="文本框 7">
            <a:extLst>
              <a:ext uri="{FF2B5EF4-FFF2-40B4-BE49-F238E27FC236}">
                <a16:creationId xmlns:a16="http://schemas.microsoft.com/office/drawing/2014/main" id="{E0A8D853-00AC-54D3-E801-5FFB8B27BA1A}"/>
              </a:ext>
            </a:extLst>
          </p:cNvPr>
          <p:cNvSpPr txBox="1"/>
          <p:nvPr/>
        </p:nvSpPr>
        <p:spPr>
          <a:xfrm>
            <a:off x="5260427" y="2551836"/>
            <a:ext cx="6427075" cy="1754326"/>
          </a:xfrm>
          <a:prstGeom prst="rect">
            <a:avLst/>
          </a:prstGeom>
          <a:noFill/>
        </p:spPr>
        <p:txBody>
          <a:bodyPr wrap="square">
            <a:spAutoFit/>
          </a:bodyPr>
          <a:lstStyle/>
          <a:p>
            <a:r>
              <a:rPr lang="en" altLang="zh-CN" b="1" dirty="0">
                <a:latin typeface="Times New Roman" panose="02020603050405020304" pitchFamily="18" charset="0"/>
                <a:cs typeface="Times New Roman" panose="02020603050405020304" pitchFamily="18" charset="0"/>
              </a:rPr>
              <a:t>AIOps</a:t>
            </a:r>
            <a:r>
              <a:rPr lang="zh-CN" altLang="en-US" b="1"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(Artificial</a:t>
            </a:r>
            <a:r>
              <a:rPr lang="zh-CN" altLang="en-US" b="1"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Intelligent</a:t>
            </a:r>
            <a:r>
              <a:rPr lang="zh-CN" altLang="en-US" b="1"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for</a:t>
            </a:r>
            <a:r>
              <a:rPr lang="zh-CN" altLang="en-US" b="1"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IT</a:t>
            </a:r>
            <a:r>
              <a:rPr lang="zh-CN" altLang="en-US" b="1"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Operation)</a:t>
            </a:r>
            <a:r>
              <a:rPr lang="en" altLang="zh-CN" b="1" dirty="0">
                <a:latin typeface="Times New Roman" panose="02020603050405020304" pitchFamily="18" charset="0"/>
                <a:cs typeface="Times New Roman" panose="02020603050405020304" pitchFamily="18" charset="0"/>
              </a:rPr>
              <a:t> </a:t>
            </a:r>
            <a:r>
              <a:rPr lang="en" altLang="zh-CN" dirty="0">
                <a:latin typeface="Times New Roman" panose="02020603050405020304" pitchFamily="18" charset="0"/>
                <a:cs typeface="Times New Roman" panose="02020603050405020304" pitchFamily="18" charset="0"/>
              </a:rPr>
              <a:t>is a growing field that integrates artificial intelligence, machine learning, and data science techniques into the traditional IT operations process. It aims to enhance the efficiency and effectiveness of IT operations teams by automating complex tasks, improving service quality, and enabling faster and more accurate decision-making. </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262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957744B1-6549-3611-E9A0-DD9AA2AE593B}"/>
              </a:ext>
            </a:extLst>
          </p:cNvPr>
          <p:cNvSpPr>
            <a:spLocks noGrp="1"/>
          </p:cNvSpPr>
          <p:nvPr>
            <p:ph type="sldNum" sz="quarter" idx="10"/>
          </p:nvPr>
        </p:nvSpPr>
        <p:spPr/>
        <p:txBody>
          <a:bodyPr/>
          <a:lstStyle/>
          <a:p>
            <a:fld id="{D9B6BDF2-6896-4B98-8776-C18582F63BA5}" type="slidenum">
              <a:rPr lang="zh-TW" altLang="en-US" smtClean="0"/>
              <a:pPr/>
              <a:t>13</a:t>
            </a:fld>
            <a:endParaRPr lang="zh-TW" altLang="en-US"/>
          </a:p>
        </p:txBody>
      </p:sp>
      <p:sp>
        <p:nvSpPr>
          <p:cNvPr id="6" name="標題 1">
            <a:extLst>
              <a:ext uri="{FF2B5EF4-FFF2-40B4-BE49-F238E27FC236}">
                <a16:creationId xmlns:a16="http://schemas.microsoft.com/office/drawing/2014/main" id="{BF3E4EDF-F73D-67E2-7EEF-58E048672BDC}"/>
              </a:ext>
            </a:extLst>
          </p:cNvPr>
          <p:cNvSpPr>
            <a:spLocks noGrp="1"/>
          </p:cNvSpPr>
          <p:nvPr>
            <p:ph type="title"/>
          </p:nvPr>
        </p:nvSpPr>
        <p:spPr>
          <a:xfrm>
            <a:off x="1296610" y="144466"/>
            <a:ext cx="10270977" cy="692151"/>
          </a:xfrm>
        </p:spPr>
        <p:txBody>
          <a:bodyPr/>
          <a:lstStyle/>
          <a:p>
            <a:r>
              <a:rPr lang="en-US" altLang="zh-TW" dirty="0"/>
              <a:t>Introduction-AIOps</a:t>
            </a:r>
            <a:endParaRPr lang="zh-TW" altLang="en-US" dirty="0"/>
          </a:p>
        </p:txBody>
      </p:sp>
      <p:sp>
        <p:nvSpPr>
          <p:cNvPr id="8" name="文本框 7">
            <a:extLst>
              <a:ext uri="{FF2B5EF4-FFF2-40B4-BE49-F238E27FC236}">
                <a16:creationId xmlns:a16="http://schemas.microsoft.com/office/drawing/2014/main" id="{E0A8D853-00AC-54D3-E801-5FFB8B27BA1A}"/>
              </a:ext>
            </a:extLst>
          </p:cNvPr>
          <p:cNvSpPr txBox="1"/>
          <p:nvPr/>
        </p:nvSpPr>
        <p:spPr>
          <a:xfrm>
            <a:off x="306010" y="1256132"/>
            <a:ext cx="1981200" cy="369332"/>
          </a:xfrm>
          <a:prstGeom prst="rect">
            <a:avLst/>
          </a:prstGeom>
          <a:noFill/>
        </p:spPr>
        <p:txBody>
          <a:bodyPr wrap="square">
            <a:spAutoFit/>
          </a:bodyPr>
          <a:lstStyle/>
          <a:p>
            <a:r>
              <a:rPr lang="en-US" altLang="zh-CN" b="1" dirty="0">
                <a:latin typeface="Times New Roman" panose="02020603050405020304" pitchFamily="18" charset="0"/>
                <a:cs typeface="Times New Roman" panose="02020603050405020304" pitchFamily="18" charset="0"/>
              </a:rPr>
              <a:t>“Golden Metrics”</a:t>
            </a:r>
          </a:p>
        </p:txBody>
      </p:sp>
      <p:pic>
        <p:nvPicPr>
          <p:cNvPr id="5" name="图片 4">
            <a:extLst>
              <a:ext uri="{FF2B5EF4-FFF2-40B4-BE49-F238E27FC236}">
                <a16:creationId xmlns:a16="http://schemas.microsoft.com/office/drawing/2014/main" id="{E9270BC8-3DC8-0D2D-082F-623F938904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4946" y="1140221"/>
            <a:ext cx="6942108" cy="4977243"/>
          </a:xfrm>
          <a:prstGeom prst="rect">
            <a:avLst/>
          </a:prstGeom>
        </p:spPr>
      </p:pic>
    </p:spTree>
    <p:extLst>
      <p:ext uri="{BB962C8B-B14F-4D97-AF65-F5344CB8AC3E}">
        <p14:creationId xmlns:p14="http://schemas.microsoft.com/office/powerpoint/2010/main" val="3644893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957744B1-6549-3611-E9A0-DD9AA2AE593B}"/>
              </a:ext>
            </a:extLst>
          </p:cNvPr>
          <p:cNvSpPr>
            <a:spLocks noGrp="1"/>
          </p:cNvSpPr>
          <p:nvPr>
            <p:ph type="sldNum" sz="quarter" idx="10"/>
          </p:nvPr>
        </p:nvSpPr>
        <p:spPr/>
        <p:txBody>
          <a:bodyPr/>
          <a:lstStyle/>
          <a:p>
            <a:fld id="{D9B6BDF2-6896-4B98-8776-C18582F63BA5}" type="slidenum">
              <a:rPr lang="zh-TW" altLang="en-US" smtClean="0"/>
              <a:pPr/>
              <a:t>14</a:t>
            </a:fld>
            <a:endParaRPr lang="zh-TW" altLang="en-US"/>
          </a:p>
        </p:txBody>
      </p:sp>
      <p:sp>
        <p:nvSpPr>
          <p:cNvPr id="6" name="標題 1">
            <a:extLst>
              <a:ext uri="{FF2B5EF4-FFF2-40B4-BE49-F238E27FC236}">
                <a16:creationId xmlns:a16="http://schemas.microsoft.com/office/drawing/2014/main" id="{BF3E4EDF-F73D-67E2-7EEF-58E048672BDC}"/>
              </a:ext>
            </a:extLst>
          </p:cNvPr>
          <p:cNvSpPr>
            <a:spLocks noGrp="1"/>
          </p:cNvSpPr>
          <p:nvPr>
            <p:ph type="title"/>
          </p:nvPr>
        </p:nvSpPr>
        <p:spPr>
          <a:xfrm>
            <a:off x="1296610" y="144466"/>
            <a:ext cx="10270977" cy="692151"/>
          </a:xfrm>
        </p:spPr>
        <p:txBody>
          <a:bodyPr/>
          <a:lstStyle/>
          <a:p>
            <a:r>
              <a:rPr lang="en-US" altLang="zh-TW" dirty="0"/>
              <a:t>Introduction</a:t>
            </a:r>
            <a:r>
              <a:rPr lang="en-US" altLang="zh-CN" dirty="0"/>
              <a:t>-</a:t>
            </a:r>
            <a:r>
              <a:rPr lang="en-US" altLang="zh-CN" dirty="0" err="1"/>
              <a:t>aiops</a:t>
            </a:r>
            <a:endParaRPr lang="zh-TW" altLang="en-US" dirty="0"/>
          </a:p>
        </p:txBody>
      </p:sp>
      <p:sp>
        <p:nvSpPr>
          <p:cNvPr id="8" name="文本框 7">
            <a:extLst>
              <a:ext uri="{FF2B5EF4-FFF2-40B4-BE49-F238E27FC236}">
                <a16:creationId xmlns:a16="http://schemas.microsoft.com/office/drawing/2014/main" id="{E0A8D853-00AC-54D3-E801-5FFB8B27BA1A}"/>
              </a:ext>
            </a:extLst>
          </p:cNvPr>
          <p:cNvSpPr txBox="1"/>
          <p:nvPr/>
        </p:nvSpPr>
        <p:spPr>
          <a:xfrm>
            <a:off x="8130769" y="1405496"/>
            <a:ext cx="3436818" cy="369332"/>
          </a:xfrm>
          <a:prstGeom prst="rect">
            <a:avLst/>
          </a:prstGeom>
          <a:noFill/>
        </p:spPr>
        <p:txBody>
          <a:bodyPr wrap="square">
            <a:spAutoFit/>
          </a:bodyPr>
          <a:lstStyle/>
          <a:p>
            <a:r>
              <a:rPr lang="en-US" altLang="zh-CN" b="1" dirty="0">
                <a:latin typeface="Times New Roman" panose="02020603050405020304" pitchFamily="18" charset="0"/>
                <a:cs typeface="Times New Roman" panose="02020603050405020304" pitchFamily="18" charset="0"/>
              </a:rPr>
              <a:t>Root</a:t>
            </a:r>
            <a:r>
              <a:rPr lang="zh-CN" altLang="en-US" b="1"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Cause</a:t>
            </a:r>
            <a:r>
              <a:rPr lang="zh-CN" altLang="en-US" b="1"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Analysis</a:t>
            </a:r>
            <a:r>
              <a:rPr lang="zh-CN" altLang="en-US" b="1"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(RCA)</a:t>
            </a:r>
            <a:endParaRPr lang="zh-CN" altLang="en-US" dirty="0">
              <a:latin typeface="Times New Roman" panose="02020603050405020304" pitchFamily="18" charset="0"/>
              <a:cs typeface="Times New Roman" panose="02020603050405020304" pitchFamily="18" charset="0"/>
            </a:endParaRPr>
          </a:p>
        </p:txBody>
      </p:sp>
      <p:pic>
        <p:nvPicPr>
          <p:cNvPr id="3" name="图片 2">
            <a:extLst>
              <a:ext uri="{FF2B5EF4-FFF2-40B4-BE49-F238E27FC236}">
                <a16:creationId xmlns:a16="http://schemas.microsoft.com/office/drawing/2014/main" id="{B1ABFDCB-F4E6-DE6E-2B7C-53884DDB09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545" y="1405496"/>
            <a:ext cx="7772400" cy="4292968"/>
          </a:xfrm>
          <a:prstGeom prst="rect">
            <a:avLst/>
          </a:prstGeom>
        </p:spPr>
      </p:pic>
      <p:sp>
        <p:nvSpPr>
          <p:cNvPr id="5" name="文本框 4">
            <a:extLst>
              <a:ext uri="{FF2B5EF4-FFF2-40B4-BE49-F238E27FC236}">
                <a16:creationId xmlns:a16="http://schemas.microsoft.com/office/drawing/2014/main" id="{E2A2B54E-AF35-E76E-F99F-64966036C073}"/>
              </a:ext>
            </a:extLst>
          </p:cNvPr>
          <p:cNvSpPr txBox="1"/>
          <p:nvPr/>
        </p:nvSpPr>
        <p:spPr>
          <a:xfrm>
            <a:off x="7915945" y="2259318"/>
            <a:ext cx="4245828" cy="2585323"/>
          </a:xfrm>
          <a:prstGeom prst="rect">
            <a:avLst/>
          </a:prstGeom>
          <a:noFill/>
        </p:spPr>
        <p:txBody>
          <a:bodyPr wrap="square">
            <a:spAutoFit/>
          </a:bodyPr>
          <a:lstStyle/>
          <a:p>
            <a:r>
              <a:rPr lang="en" altLang="zh-CN" dirty="0">
                <a:latin typeface="Times New Roman" panose="02020603050405020304" pitchFamily="18" charset="0"/>
                <a:cs typeface="Times New Roman" panose="02020603050405020304" pitchFamily="18" charset="0"/>
              </a:rPr>
              <a:t>In microservice architectures, due to the distributed nature of services, problems may involve multiple services and components, which makes diagnosing and resolving problems more complex. An effective microservices RCA system should be able to help teams quickly pinpoint the root cause of a problem and provide a solution to avoid recurrence.</a:t>
            </a:r>
          </a:p>
        </p:txBody>
      </p:sp>
    </p:spTree>
    <p:extLst>
      <p:ext uri="{BB962C8B-B14F-4D97-AF65-F5344CB8AC3E}">
        <p14:creationId xmlns:p14="http://schemas.microsoft.com/office/powerpoint/2010/main" val="3216353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957744B1-6549-3611-E9A0-DD9AA2AE593B}"/>
              </a:ext>
            </a:extLst>
          </p:cNvPr>
          <p:cNvSpPr>
            <a:spLocks noGrp="1"/>
          </p:cNvSpPr>
          <p:nvPr>
            <p:ph type="sldNum" sz="quarter" idx="10"/>
          </p:nvPr>
        </p:nvSpPr>
        <p:spPr/>
        <p:txBody>
          <a:bodyPr/>
          <a:lstStyle/>
          <a:p>
            <a:fld id="{D9B6BDF2-6896-4B98-8776-C18582F63BA5}" type="slidenum">
              <a:rPr lang="zh-TW" altLang="en-US" smtClean="0"/>
              <a:pPr/>
              <a:t>15</a:t>
            </a:fld>
            <a:endParaRPr lang="zh-TW" altLang="en-US"/>
          </a:p>
        </p:txBody>
      </p:sp>
      <p:sp>
        <p:nvSpPr>
          <p:cNvPr id="6" name="標題 1">
            <a:extLst>
              <a:ext uri="{FF2B5EF4-FFF2-40B4-BE49-F238E27FC236}">
                <a16:creationId xmlns:a16="http://schemas.microsoft.com/office/drawing/2014/main" id="{BF3E4EDF-F73D-67E2-7EEF-58E048672BDC}"/>
              </a:ext>
            </a:extLst>
          </p:cNvPr>
          <p:cNvSpPr>
            <a:spLocks noGrp="1"/>
          </p:cNvSpPr>
          <p:nvPr>
            <p:ph type="title"/>
          </p:nvPr>
        </p:nvSpPr>
        <p:spPr>
          <a:xfrm>
            <a:off x="1296610" y="144466"/>
            <a:ext cx="10270977" cy="692151"/>
          </a:xfrm>
        </p:spPr>
        <p:txBody>
          <a:bodyPr/>
          <a:lstStyle/>
          <a:p>
            <a:r>
              <a:rPr lang="en-US" altLang="zh-TW" dirty="0"/>
              <a:t>Introduction</a:t>
            </a:r>
            <a:r>
              <a:rPr lang="en-US" altLang="zh-CN" dirty="0"/>
              <a:t>-</a:t>
            </a:r>
            <a:r>
              <a:rPr lang="en-US" altLang="zh-CN" dirty="0" err="1"/>
              <a:t>aiops</a:t>
            </a:r>
            <a:endParaRPr lang="zh-TW" altLang="en-US" dirty="0"/>
          </a:p>
        </p:txBody>
      </p:sp>
      <p:sp>
        <p:nvSpPr>
          <p:cNvPr id="8" name="文本框 7">
            <a:extLst>
              <a:ext uri="{FF2B5EF4-FFF2-40B4-BE49-F238E27FC236}">
                <a16:creationId xmlns:a16="http://schemas.microsoft.com/office/drawing/2014/main" id="{E0A8D853-00AC-54D3-E801-5FFB8B27BA1A}"/>
              </a:ext>
            </a:extLst>
          </p:cNvPr>
          <p:cNvSpPr txBox="1"/>
          <p:nvPr/>
        </p:nvSpPr>
        <p:spPr>
          <a:xfrm>
            <a:off x="404906" y="1095016"/>
            <a:ext cx="3822048" cy="369332"/>
          </a:xfrm>
          <a:prstGeom prst="rect">
            <a:avLst/>
          </a:prstGeom>
          <a:noFill/>
        </p:spPr>
        <p:txBody>
          <a:bodyPr wrap="square">
            <a:spAutoFit/>
          </a:bodyPr>
          <a:lstStyle/>
          <a:p>
            <a:r>
              <a:rPr lang="en-US" altLang="zh-CN" b="1" dirty="0">
                <a:latin typeface="Times New Roman" panose="02020603050405020304" pitchFamily="18" charset="0"/>
                <a:cs typeface="Times New Roman" panose="02020603050405020304" pitchFamily="18" charset="0"/>
              </a:rPr>
              <a:t>Traditional RCA system architecture</a:t>
            </a:r>
            <a:endParaRPr lang="zh-CN" altLang="en-US" dirty="0">
              <a:latin typeface="Times New Roman" panose="02020603050405020304" pitchFamily="18" charset="0"/>
              <a:cs typeface="Times New Roman" panose="02020603050405020304" pitchFamily="18" charset="0"/>
            </a:endParaRPr>
          </a:p>
        </p:txBody>
      </p:sp>
      <p:pic>
        <p:nvPicPr>
          <p:cNvPr id="7" name="图片 6">
            <a:extLst>
              <a:ext uri="{FF2B5EF4-FFF2-40B4-BE49-F238E27FC236}">
                <a16:creationId xmlns:a16="http://schemas.microsoft.com/office/drawing/2014/main" id="{2E10BCAD-760B-197A-CFDF-D19502AF80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906" y="1951666"/>
            <a:ext cx="11382187" cy="3704155"/>
          </a:xfrm>
          <a:prstGeom prst="rect">
            <a:avLst/>
          </a:prstGeom>
        </p:spPr>
      </p:pic>
      <p:sp>
        <p:nvSpPr>
          <p:cNvPr id="9" name="文本框 8">
            <a:extLst>
              <a:ext uri="{FF2B5EF4-FFF2-40B4-BE49-F238E27FC236}">
                <a16:creationId xmlns:a16="http://schemas.microsoft.com/office/drawing/2014/main" id="{4778767F-80CF-5BD1-EAC1-E97D63EB41CE}"/>
              </a:ext>
            </a:extLst>
          </p:cNvPr>
          <p:cNvSpPr txBox="1"/>
          <p:nvPr/>
        </p:nvSpPr>
        <p:spPr>
          <a:xfrm>
            <a:off x="404906" y="1464348"/>
            <a:ext cx="4811159" cy="646331"/>
          </a:xfrm>
          <a:prstGeom prst="rect">
            <a:avLst/>
          </a:prstGeom>
          <a:noFill/>
        </p:spPr>
        <p:txBody>
          <a:bodyPr wrap="square">
            <a:spAutoFit/>
          </a:bodyPr>
          <a:lstStyle/>
          <a:p>
            <a:r>
              <a:rPr lang="en" altLang="zh-CN" dirty="0">
                <a:latin typeface="Times New Roman" panose="02020603050405020304" pitchFamily="18" charset="0"/>
                <a:cs typeface="Times New Roman" panose="02020603050405020304" pitchFamily="18" charset="0"/>
              </a:rPr>
              <a:t>Use traditional ML&amp;DL model that trained from scratch on a large amount of labeled offline data</a:t>
            </a:r>
          </a:p>
        </p:txBody>
      </p:sp>
      <p:sp>
        <p:nvSpPr>
          <p:cNvPr id="10" name="矩形 9">
            <a:extLst>
              <a:ext uri="{FF2B5EF4-FFF2-40B4-BE49-F238E27FC236}">
                <a16:creationId xmlns:a16="http://schemas.microsoft.com/office/drawing/2014/main" id="{9B43A2D6-C2C7-0280-74D4-B4221B7CA792}"/>
              </a:ext>
            </a:extLst>
          </p:cNvPr>
          <p:cNvSpPr/>
          <p:nvPr/>
        </p:nvSpPr>
        <p:spPr bwMode="auto">
          <a:xfrm>
            <a:off x="2545074" y="2651817"/>
            <a:ext cx="2034862" cy="709794"/>
          </a:xfrm>
          <a:prstGeom prst="rect">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CN" altLang="en-US" sz="1800" b="1" i="0" u="none" strike="noStrike" cap="none" normalizeH="0" baseline="0">
              <a:ln>
                <a:noFill/>
              </a:ln>
              <a:solidFill>
                <a:schemeClr val="tx1"/>
              </a:solidFill>
              <a:effectLst/>
              <a:latin typeface="Arial" pitchFamily="34" charset="0"/>
              <a:ea typeface="新細明體" pitchFamily="18" charset="-120"/>
            </a:endParaRPr>
          </a:p>
        </p:txBody>
      </p:sp>
      <p:sp>
        <p:nvSpPr>
          <p:cNvPr id="11" name="矩形 10">
            <a:extLst>
              <a:ext uri="{FF2B5EF4-FFF2-40B4-BE49-F238E27FC236}">
                <a16:creationId xmlns:a16="http://schemas.microsoft.com/office/drawing/2014/main" id="{6D45EB27-CC87-119B-B6B0-59CD267E8A7E}"/>
              </a:ext>
            </a:extLst>
          </p:cNvPr>
          <p:cNvSpPr/>
          <p:nvPr/>
        </p:nvSpPr>
        <p:spPr bwMode="auto">
          <a:xfrm>
            <a:off x="1296609" y="3401374"/>
            <a:ext cx="3082207" cy="709794"/>
          </a:xfrm>
          <a:prstGeom prst="rect">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CN" altLang="en-US" sz="1800" b="1" i="0" u="none" strike="noStrike" cap="none" normalizeH="0" baseline="0">
              <a:ln>
                <a:noFill/>
              </a:ln>
              <a:solidFill>
                <a:schemeClr val="tx1"/>
              </a:solidFill>
              <a:effectLst/>
              <a:latin typeface="Arial" pitchFamily="34" charset="0"/>
              <a:ea typeface="新細明體" pitchFamily="18" charset="-120"/>
            </a:endParaRPr>
          </a:p>
        </p:txBody>
      </p:sp>
      <p:sp>
        <p:nvSpPr>
          <p:cNvPr id="13" name="矩形 12">
            <a:extLst>
              <a:ext uri="{FF2B5EF4-FFF2-40B4-BE49-F238E27FC236}">
                <a16:creationId xmlns:a16="http://schemas.microsoft.com/office/drawing/2014/main" id="{C72E5D34-6347-0168-BC81-EAE5D2848491}"/>
              </a:ext>
            </a:extLst>
          </p:cNvPr>
          <p:cNvSpPr/>
          <p:nvPr/>
        </p:nvSpPr>
        <p:spPr bwMode="auto">
          <a:xfrm>
            <a:off x="1296609" y="4181352"/>
            <a:ext cx="3082207" cy="709794"/>
          </a:xfrm>
          <a:prstGeom prst="rect">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CN" altLang="en-US" sz="1800" b="1" i="0" u="none" strike="noStrike" cap="none" normalizeH="0" baseline="0">
              <a:ln>
                <a:noFill/>
              </a:ln>
              <a:solidFill>
                <a:schemeClr val="tx1"/>
              </a:solidFill>
              <a:effectLst/>
              <a:latin typeface="Arial" pitchFamily="34" charset="0"/>
              <a:ea typeface="新細明體" pitchFamily="18" charset="-120"/>
            </a:endParaRPr>
          </a:p>
        </p:txBody>
      </p:sp>
      <p:sp>
        <p:nvSpPr>
          <p:cNvPr id="14" name="矩形 13">
            <a:extLst>
              <a:ext uri="{FF2B5EF4-FFF2-40B4-BE49-F238E27FC236}">
                <a16:creationId xmlns:a16="http://schemas.microsoft.com/office/drawing/2014/main" id="{B44641E3-4AFE-3120-E83F-29A7F9DDA20A}"/>
              </a:ext>
            </a:extLst>
          </p:cNvPr>
          <p:cNvSpPr/>
          <p:nvPr/>
        </p:nvSpPr>
        <p:spPr bwMode="auto">
          <a:xfrm>
            <a:off x="4672014" y="2790913"/>
            <a:ext cx="3511500" cy="2100233"/>
          </a:xfrm>
          <a:prstGeom prst="rect">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CN" altLang="en-US" sz="1800" b="1" i="0" u="none" strike="noStrike" cap="none" normalizeH="0" baseline="0">
              <a:ln>
                <a:noFill/>
              </a:ln>
              <a:solidFill>
                <a:schemeClr val="tx1"/>
              </a:solidFill>
              <a:effectLst/>
              <a:latin typeface="Arial" pitchFamily="34" charset="0"/>
              <a:ea typeface="新細明體" pitchFamily="18" charset="-120"/>
            </a:endParaRPr>
          </a:p>
        </p:txBody>
      </p:sp>
      <p:sp>
        <p:nvSpPr>
          <p:cNvPr id="15" name="文本框 14">
            <a:extLst>
              <a:ext uri="{FF2B5EF4-FFF2-40B4-BE49-F238E27FC236}">
                <a16:creationId xmlns:a16="http://schemas.microsoft.com/office/drawing/2014/main" id="{ABAD9422-9125-C717-9893-1ABBBA612846}"/>
              </a:ext>
            </a:extLst>
          </p:cNvPr>
          <p:cNvSpPr txBox="1"/>
          <p:nvPr/>
        </p:nvSpPr>
        <p:spPr>
          <a:xfrm>
            <a:off x="170195" y="5694573"/>
            <a:ext cx="10892757" cy="369332"/>
          </a:xfrm>
          <a:prstGeom prst="rect">
            <a:avLst/>
          </a:prstGeom>
          <a:noFill/>
        </p:spPr>
        <p:txBody>
          <a:bodyPr wrap="square">
            <a:spAutoFit/>
          </a:bodyPr>
          <a:lstStyle/>
          <a:p>
            <a:r>
              <a:rPr lang="en" altLang="zh-CN" dirty="0">
                <a:latin typeface="Times New Roman" panose="02020603050405020304" pitchFamily="18" charset="0"/>
                <a:cs typeface="Times New Roman" panose="02020603050405020304" pitchFamily="18" charset="0"/>
              </a:rPr>
              <a:t>ICSE’23 - </a:t>
            </a:r>
            <a:r>
              <a:rPr lang="en" altLang="zh-CN" dirty="0" err="1">
                <a:latin typeface="Times New Roman" panose="02020603050405020304" pitchFamily="18" charset="0"/>
                <a:cs typeface="Times New Roman" panose="02020603050405020304" pitchFamily="18" charset="0"/>
              </a:rPr>
              <a:t>Eadro</a:t>
            </a:r>
            <a:r>
              <a:rPr lang="en" altLang="zh-CN" dirty="0">
                <a:latin typeface="Times New Roman" panose="02020603050405020304" pitchFamily="18" charset="0"/>
                <a:cs typeface="Times New Roman" panose="02020603050405020304" pitchFamily="18" charset="0"/>
              </a:rPr>
              <a:t>: An end-to-end troubleshooting framework for microservices on multi-source data</a:t>
            </a:r>
          </a:p>
        </p:txBody>
      </p:sp>
    </p:spTree>
    <p:extLst>
      <p:ext uri="{BB962C8B-B14F-4D97-AF65-F5344CB8AC3E}">
        <p14:creationId xmlns:p14="http://schemas.microsoft.com/office/powerpoint/2010/main" val="2179791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957744B1-6549-3611-E9A0-DD9AA2AE593B}"/>
              </a:ext>
            </a:extLst>
          </p:cNvPr>
          <p:cNvSpPr>
            <a:spLocks noGrp="1"/>
          </p:cNvSpPr>
          <p:nvPr>
            <p:ph type="sldNum" sz="quarter" idx="10"/>
          </p:nvPr>
        </p:nvSpPr>
        <p:spPr/>
        <p:txBody>
          <a:bodyPr/>
          <a:lstStyle/>
          <a:p>
            <a:fld id="{D9B6BDF2-6896-4B98-8776-C18582F63BA5}" type="slidenum">
              <a:rPr lang="zh-TW" altLang="en-US" smtClean="0"/>
              <a:pPr/>
              <a:t>16</a:t>
            </a:fld>
            <a:endParaRPr lang="zh-TW" altLang="en-US"/>
          </a:p>
        </p:txBody>
      </p:sp>
      <p:sp>
        <p:nvSpPr>
          <p:cNvPr id="6" name="標題 1">
            <a:extLst>
              <a:ext uri="{FF2B5EF4-FFF2-40B4-BE49-F238E27FC236}">
                <a16:creationId xmlns:a16="http://schemas.microsoft.com/office/drawing/2014/main" id="{BF3E4EDF-F73D-67E2-7EEF-58E048672BDC}"/>
              </a:ext>
            </a:extLst>
          </p:cNvPr>
          <p:cNvSpPr>
            <a:spLocks noGrp="1"/>
          </p:cNvSpPr>
          <p:nvPr>
            <p:ph type="title"/>
          </p:nvPr>
        </p:nvSpPr>
        <p:spPr>
          <a:xfrm>
            <a:off x="1296610" y="144466"/>
            <a:ext cx="10270977" cy="692151"/>
          </a:xfrm>
        </p:spPr>
        <p:txBody>
          <a:bodyPr/>
          <a:lstStyle/>
          <a:p>
            <a:r>
              <a:rPr lang="en-US" altLang="zh-TW" dirty="0"/>
              <a:t>Introduction</a:t>
            </a:r>
            <a:r>
              <a:rPr lang="en-US" altLang="zh-CN" dirty="0"/>
              <a:t>-llm4ops</a:t>
            </a:r>
            <a:endParaRPr lang="zh-TW" altLang="en-US" dirty="0"/>
          </a:p>
        </p:txBody>
      </p:sp>
      <p:sp>
        <p:nvSpPr>
          <p:cNvPr id="8" name="文本框 7">
            <a:extLst>
              <a:ext uri="{FF2B5EF4-FFF2-40B4-BE49-F238E27FC236}">
                <a16:creationId xmlns:a16="http://schemas.microsoft.com/office/drawing/2014/main" id="{E0A8D853-00AC-54D3-E801-5FFB8B27BA1A}"/>
              </a:ext>
            </a:extLst>
          </p:cNvPr>
          <p:cNvSpPr txBox="1"/>
          <p:nvPr/>
        </p:nvSpPr>
        <p:spPr>
          <a:xfrm>
            <a:off x="6696535" y="1611120"/>
            <a:ext cx="5107908" cy="369332"/>
          </a:xfrm>
          <a:prstGeom prst="rect">
            <a:avLst/>
          </a:prstGeom>
          <a:noFill/>
        </p:spPr>
        <p:txBody>
          <a:bodyPr wrap="square">
            <a:spAutoFit/>
          </a:bodyPr>
          <a:lstStyle/>
          <a:p>
            <a:r>
              <a:rPr lang="en-US" altLang="zh-CN" b="1" dirty="0">
                <a:latin typeface="Times New Roman" panose="02020603050405020304" pitchFamily="18" charset="0"/>
                <a:cs typeface="Times New Roman" panose="02020603050405020304" pitchFamily="18" charset="0"/>
              </a:rPr>
              <a:t>Large Language Model (LLM) based RCA system</a:t>
            </a:r>
            <a:endParaRPr lang="zh-CN" altLang="en-US" dirty="0">
              <a:latin typeface="Times New Roman" panose="02020603050405020304" pitchFamily="18" charset="0"/>
              <a:cs typeface="Times New Roman" panose="02020603050405020304" pitchFamily="18" charset="0"/>
            </a:endParaRPr>
          </a:p>
        </p:txBody>
      </p:sp>
      <p:pic>
        <p:nvPicPr>
          <p:cNvPr id="7" name="图片 6">
            <a:extLst>
              <a:ext uri="{FF2B5EF4-FFF2-40B4-BE49-F238E27FC236}">
                <a16:creationId xmlns:a16="http://schemas.microsoft.com/office/drawing/2014/main" id="{DB407C25-F765-6186-1107-006D12F275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259" y="1159735"/>
            <a:ext cx="5800319" cy="4538530"/>
          </a:xfrm>
          <a:prstGeom prst="rect">
            <a:avLst/>
          </a:prstGeom>
        </p:spPr>
      </p:pic>
      <p:sp>
        <p:nvSpPr>
          <p:cNvPr id="9" name="文本框 8">
            <a:extLst>
              <a:ext uri="{FF2B5EF4-FFF2-40B4-BE49-F238E27FC236}">
                <a16:creationId xmlns:a16="http://schemas.microsoft.com/office/drawing/2014/main" id="{FB10130F-DE23-9519-4BC6-DE50561B2CA9}"/>
              </a:ext>
            </a:extLst>
          </p:cNvPr>
          <p:cNvSpPr txBox="1"/>
          <p:nvPr/>
        </p:nvSpPr>
        <p:spPr>
          <a:xfrm>
            <a:off x="170195" y="5694573"/>
            <a:ext cx="10892757" cy="369332"/>
          </a:xfrm>
          <a:prstGeom prst="rect">
            <a:avLst/>
          </a:prstGeom>
          <a:noFill/>
        </p:spPr>
        <p:txBody>
          <a:bodyPr wrap="square">
            <a:spAutoFit/>
          </a:bodyPr>
          <a:lstStyle/>
          <a:p>
            <a:r>
              <a:rPr lang="en" altLang="zh-CN" dirty="0">
                <a:latin typeface="Times New Roman" panose="02020603050405020304" pitchFamily="18" charset="0"/>
                <a:cs typeface="Times New Roman" panose="02020603050405020304" pitchFamily="18" charset="0"/>
              </a:rPr>
              <a:t>EuroSys’24 - Automatic Root Cause Analysis via Large Language Models for Cloud Incidents</a:t>
            </a:r>
          </a:p>
        </p:txBody>
      </p:sp>
      <p:sp>
        <p:nvSpPr>
          <p:cNvPr id="10" name="矩形 9">
            <a:extLst>
              <a:ext uri="{FF2B5EF4-FFF2-40B4-BE49-F238E27FC236}">
                <a16:creationId xmlns:a16="http://schemas.microsoft.com/office/drawing/2014/main" id="{705202B1-20F6-925A-15D8-EA7405E47E82}"/>
              </a:ext>
            </a:extLst>
          </p:cNvPr>
          <p:cNvSpPr/>
          <p:nvPr/>
        </p:nvSpPr>
        <p:spPr bwMode="auto">
          <a:xfrm>
            <a:off x="968910" y="3429000"/>
            <a:ext cx="3538696" cy="1767609"/>
          </a:xfrm>
          <a:prstGeom prst="rect">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CN" altLang="en-US" sz="1800" b="1" i="0" u="none" strike="noStrike" cap="none" normalizeH="0" baseline="0">
              <a:ln>
                <a:noFill/>
              </a:ln>
              <a:solidFill>
                <a:schemeClr val="tx1"/>
              </a:solidFill>
              <a:effectLst/>
              <a:latin typeface="Arial" pitchFamily="34" charset="0"/>
              <a:ea typeface="新細明體" pitchFamily="18" charset="-120"/>
            </a:endParaRPr>
          </a:p>
        </p:txBody>
      </p:sp>
      <p:sp>
        <p:nvSpPr>
          <p:cNvPr id="11" name="文本框 10">
            <a:extLst>
              <a:ext uri="{FF2B5EF4-FFF2-40B4-BE49-F238E27FC236}">
                <a16:creationId xmlns:a16="http://schemas.microsoft.com/office/drawing/2014/main" id="{DAAA63D7-062F-C2A0-78D0-670780CB952C}"/>
              </a:ext>
            </a:extLst>
          </p:cNvPr>
          <p:cNvSpPr txBox="1"/>
          <p:nvPr/>
        </p:nvSpPr>
        <p:spPr>
          <a:xfrm>
            <a:off x="6696535" y="2267852"/>
            <a:ext cx="5499223" cy="3139321"/>
          </a:xfrm>
          <a:prstGeom prst="rect">
            <a:avLst/>
          </a:prstGeom>
          <a:noFill/>
        </p:spPr>
        <p:txBody>
          <a:bodyPr wrap="square">
            <a:spAutoFit/>
          </a:bodyPr>
          <a:lstStyle/>
          <a:p>
            <a:r>
              <a:rPr lang="en" altLang="zh-CN" dirty="0">
                <a:latin typeface="Times New Roman" panose="02020603050405020304" pitchFamily="18" charset="0"/>
                <a:cs typeface="Times New Roman" panose="02020603050405020304" pitchFamily="18" charset="0"/>
              </a:rPr>
              <a:t>The core is a LLM, but the system contains multiple component to retrieval, prompting, summarization, and collection.</a:t>
            </a:r>
          </a:p>
          <a:p>
            <a:endParaRPr lang="en" altLang="zh-CN" dirty="0">
              <a:latin typeface="Times New Roman" panose="02020603050405020304" pitchFamily="18" charset="0"/>
              <a:cs typeface="Times New Roman" panose="02020603050405020304" pitchFamily="18" charset="0"/>
            </a:endParaRPr>
          </a:p>
          <a:p>
            <a:r>
              <a:rPr lang="en" altLang="zh-CN" dirty="0">
                <a:latin typeface="Times New Roman" panose="02020603050405020304" pitchFamily="18" charset="0"/>
                <a:cs typeface="Times New Roman" panose="02020603050405020304" pitchFamily="18" charset="0"/>
              </a:rPr>
              <a:t>Rather than use various component to mine the anomaly pattern in different data types, LLM-based system treat the model as a human-like agent. It can analyze, explicitly reasoning for the potential root cause of the microservice system.</a:t>
            </a:r>
          </a:p>
          <a:p>
            <a:endParaRPr lang="en" altLang="zh-CN" dirty="0">
              <a:latin typeface="Times New Roman" panose="02020603050405020304" pitchFamily="18" charset="0"/>
              <a:cs typeface="Times New Roman" panose="02020603050405020304" pitchFamily="18" charset="0"/>
            </a:endParaRPr>
          </a:p>
          <a:p>
            <a:r>
              <a:rPr lang="en" altLang="zh-CN" dirty="0">
                <a:latin typeface="Times New Roman" panose="02020603050405020304" pitchFamily="18" charset="0"/>
                <a:cs typeface="Times New Roman" panose="02020603050405020304" pitchFamily="18" charset="0"/>
              </a:rPr>
              <a:t>We call it </a:t>
            </a:r>
            <a:r>
              <a:rPr lang="en" altLang="zh-CN" b="1" dirty="0">
                <a:latin typeface="Times New Roman" panose="02020603050405020304" pitchFamily="18" charset="0"/>
                <a:cs typeface="Times New Roman" panose="02020603050405020304" pitchFamily="18" charset="0"/>
              </a:rPr>
              <a:t>LLM4Ops, </a:t>
            </a:r>
            <a:r>
              <a:rPr lang="en" altLang="zh-CN" dirty="0">
                <a:latin typeface="Times New Roman" panose="02020603050405020304" pitchFamily="18" charset="0"/>
                <a:cs typeface="Times New Roman" panose="02020603050405020304" pitchFamily="18" charset="0"/>
              </a:rPr>
              <a:t>where LLMs are treated as </a:t>
            </a:r>
            <a:r>
              <a:rPr lang="en" altLang="zh-CN" b="1" dirty="0">
                <a:latin typeface="Times New Roman" panose="02020603050405020304" pitchFamily="18" charset="0"/>
                <a:cs typeface="Times New Roman" panose="02020603050405020304" pitchFamily="18" charset="0"/>
              </a:rPr>
              <a:t>agent</a:t>
            </a:r>
          </a:p>
        </p:txBody>
      </p:sp>
    </p:spTree>
    <p:extLst>
      <p:ext uri="{BB962C8B-B14F-4D97-AF65-F5344CB8AC3E}">
        <p14:creationId xmlns:p14="http://schemas.microsoft.com/office/powerpoint/2010/main" val="1739055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957744B1-6549-3611-E9A0-DD9AA2AE593B}"/>
              </a:ext>
            </a:extLst>
          </p:cNvPr>
          <p:cNvSpPr>
            <a:spLocks noGrp="1"/>
          </p:cNvSpPr>
          <p:nvPr>
            <p:ph type="sldNum" sz="quarter" idx="10"/>
          </p:nvPr>
        </p:nvSpPr>
        <p:spPr/>
        <p:txBody>
          <a:bodyPr/>
          <a:lstStyle/>
          <a:p>
            <a:fld id="{D9B6BDF2-6896-4B98-8776-C18582F63BA5}" type="slidenum">
              <a:rPr lang="zh-TW" altLang="en-US" smtClean="0"/>
              <a:pPr/>
              <a:t>17</a:t>
            </a:fld>
            <a:endParaRPr lang="zh-TW" altLang="en-US"/>
          </a:p>
        </p:txBody>
      </p:sp>
      <p:sp>
        <p:nvSpPr>
          <p:cNvPr id="6" name="標題 1">
            <a:extLst>
              <a:ext uri="{FF2B5EF4-FFF2-40B4-BE49-F238E27FC236}">
                <a16:creationId xmlns:a16="http://schemas.microsoft.com/office/drawing/2014/main" id="{BF3E4EDF-F73D-67E2-7EEF-58E048672BDC}"/>
              </a:ext>
            </a:extLst>
          </p:cNvPr>
          <p:cNvSpPr>
            <a:spLocks noGrp="1"/>
          </p:cNvSpPr>
          <p:nvPr>
            <p:ph type="title"/>
          </p:nvPr>
        </p:nvSpPr>
        <p:spPr>
          <a:xfrm>
            <a:off x="1296610" y="144466"/>
            <a:ext cx="10270977" cy="692151"/>
          </a:xfrm>
        </p:spPr>
        <p:txBody>
          <a:bodyPr/>
          <a:lstStyle/>
          <a:p>
            <a:r>
              <a:rPr lang="en-US" altLang="zh-TW" dirty="0"/>
              <a:t>Introduction</a:t>
            </a:r>
            <a:r>
              <a:rPr lang="en-US" altLang="zh-CN" dirty="0"/>
              <a:t>-llm4ops</a:t>
            </a:r>
            <a:endParaRPr lang="zh-TW" altLang="en-US" dirty="0"/>
          </a:p>
        </p:txBody>
      </p:sp>
      <p:sp>
        <p:nvSpPr>
          <p:cNvPr id="8" name="文本框 7">
            <a:extLst>
              <a:ext uri="{FF2B5EF4-FFF2-40B4-BE49-F238E27FC236}">
                <a16:creationId xmlns:a16="http://schemas.microsoft.com/office/drawing/2014/main" id="{E0A8D853-00AC-54D3-E801-5FFB8B27BA1A}"/>
              </a:ext>
            </a:extLst>
          </p:cNvPr>
          <p:cNvSpPr txBox="1"/>
          <p:nvPr/>
        </p:nvSpPr>
        <p:spPr>
          <a:xfrm>
            <a:off x="9115473" y="1429572"/>
            <a:ext cx="3207320" cy="646331"/>
          </a:xfrm>
          <a:prstGeom prst="rect">
            <a:avLst/>
          </a:prstGeom>
          <a:noFill/>
        </p:spPr>
        <p:txBody>
          <a:bodyPr wrap="square">
            <a:spAutoFit/>
          </a:bodyPr>
          <a:lstStyle/>
          <a:p>
            <a:r>
              <a:rPr lang="en-US" altLang="zh-CN" b="1" dirty="0">
                <a:latin typeface="Times New Roman" panose="02020603050405020304" pitchFamily="18" charset="0"/>
                <a:cs typeface="Times New Roman" panose="02020603050405020304" pitchFamily="18" charset="0"/>
              </a:rPr>
              <a:t>LLM-based automated program repair (APR) system</a:t>
            </a:r>
            <a:endParaRPr lang="zh-CN" altLang="en-US" dirty="0">
              <a:latin typeface="Times New Roman" panose="02020603050405020304" pitchFamily="18" charset="0"/>
              <a:cs typeface="Times New Roman" panose="02020603050405020304" pitchFamily="18" charset="0"/>
            </a:endParaRPr>
          </a:p>
        </p:txBody>
      </p:sp>
      <p:sp>
        <p:nvSpPr>
          <p:cNvPr id="9" name="文本框 8">
            <a:extLst>
              <a:ext uri="{FF2B5EF4-FFF2-40B4-BE49-F238E27FC236}">
                <a16:creationId xmlns:a16="http://schemas.microsoft.com/office/drawing/2014/main" id="{FB10130F-DE23-9519-4BC6-DE50561B2CA9}"/>
              </a:ext>
            </a:extLst>
          </p:cNvPr>
          <p:cNvSpPr txBox="1"/>
          <p:nvPr/>
        </p:nvSpPr>
        <p:spPr>
          <a:xfrm>
            <a:off x="170195" y="5694573"/>
            <a:ext cx="10892757" cy="369332"/>
          </a:xfrm>
          <a:prstGeom prst="rect">
            <a:avLst/>
          </a:prstGeom>
          <a:noFill/>
        </p:spPr>
        <p:txBody>
          <a:bodyPr wrap="square">
            <a:spAutoFit/>
          </a:bodyPr>
          <a:lstStyle/>
          <a:p>
            <a:r>
              <a:rPr lang="en" altLang="zh-CN" dirty="0">
                <a:latin typeface="Times New Roman" panose="02020603050405020304" pitchFamily="18" charset="0"/>
                <a:cs typeface="Times New Roman" panose="02020603050405020304" pitchFamily="18" charset="0"/>
              </a:rPr>
              <a:t>ICLR’24 - SWE-bench: Can Language Models Resolve Real-World GitHub Issues?</a:t>
            </a:r>
          </a:p>
        </p:txBody>
      </p:sp>
      <p:sp>
        <p:nvSpPr>
          <p:cNvPr id="11" name="文本框 10">
            <a:extLst>
              <a:ext uri="{FF2B5EF4-FFF2-40B4-BE49-F238E27FC236}">
                <a16:creationId xmlns:a16="http://schemas.microsoft.com/office/drawing/2014/main" id="{DAAA63D7-062F-C2A0-78D0-670780CB952C}"/>
              </a:ext>
            </a:extLst>
          </p:cNvPr>
          <p:cNvSpPr txBox="1"/>
          <p:nvPr/>
        </p:nvSpPr>
        <p:spPr>
          <a:xfrm>
            <a:off x="9108017" y="2322786"/>
            <a:ext cx="3188420" cy="3693319"/>
          </a:xfrm>
          <a:prstGeom prst="rect">
            <a:avLst/>
          </a:prstGeom>
          <a:noFill/>
        </p:spPr>
        <p:txBody>
          <a:bodyPr wrap="square">
            <a:spAutoFit/>
          </a:bodyPr>
          <a:lstStyle/>
          <a:p>
            <a:r>
              <a:rPr lang="en" altLang="zh-CN" dirty="0">
                <a:latin typeface="Times New Roman" panose="02020603050405020304" pitchFamily="18" charset="0"/>
                <a:cs typeface="Times New Roman" panose="02020603050405020304" pitchFamily="18" charset="0"/>
              </a:rPr>
              <a:t>Recent study show that LLMs agents can be used for solving real-world bugs via referring to the </a:t>
            </a:r>
            <a:r>
              <a:rPr lang="en" altLang="zh-CN" b="1" dirty="0">
                <a:latin typeface="Times New Roman" panose="02020603050405020304" pitchFamily="18" charset="0"/>
                <a:cs typeface="Times New Roman" panose="02020603050405020304" pitchFamily="18" charset="0"/>
              </a:rPr>
              <a:t>GitHub Issues</a:t>
            </a:r>
            <a:r>
              <a:rPr lang="en" altLang="zh-CN" dirty="0">
                <a:latin typeface="Times New Roman" panose="02020603050405020304" pitchFamily="18" charset="0"/>
                <a:cs typeface="Times New Roman" panose="02020603050405020304" pitchFamily="18" charset="0"/>
              </a:rPr>
              <a:t>, and generate patches to fix it like a developer.</a:t>
            </a:r>
          </a:p>
          <a:p>
            <a:endParaRPr lang="en" altLang="zh-CN" b="1" dirty="0">
              <a:latin typeface="Times New Roman" panose="02020603050405020304" pitchFamily="18" charset="0"/>
              <a:cs typeface="Times New Roman" panose="02020603050405020304" pitchFamily="18" charset="0"/>
            </a:endParaRPr>
          </a:p>
          <a:p>
            <a:r>
              <a:rPr lang="en" altLang="zh-CN" dirty="0">
                <a:latin typeface="Times New Roman" panose="02020603050405020304" pitchFamily="18" charset="0"/>
                <a:cs typeface="Times New Roman" panose="02020603050405020304" pitchFamily="18" charset="0"/>
              </a:rPr>
              <a:t>It inspired us that LLM agents may be capable to remediate service fault by referring to the incident report.</a:t>
            </a:r>
          </a:p>
          <a:p>
            <a:endParaRPr lang="en" altLang="zh-CN" dirty="0">
              <a:latin typeface="Times New Roman" panose="02020603050405020304" pitchFamily="18" charset="0"/>
              <a:cs typeface="Times New Roman" panose="02020603050405020304" pitchFamily="18" charset="0"/>
            </a:endParaRPr>
          </a:p>
          <a:p>
            <a:r>
              <a:rPr lang="en" altLang="zh-CN" dirty="0">
                <a:latin typeface="Times New Roman" panose="02020603050405020304" pitchFamily="18" charset="0"/>
                <a:cs typeface="Times New Roman" panose="02020603050405020304" pitchFamily="18" charset="0"/>
              </a:rPr>
              <a:t>Both of Issue and Incident are the reports of unexpected errors.</a:t>
            </a:r>
          </a:p>
        </p:txBody>
      </p:sp>
      <p:pic>
        <p:nvPicPr>
          <p:cNvPr id="3" name="图片 2">
            <a:extLst>
              <a:ext uri="{FF2B5EF4-FFF2-40B4-BE49-F238E27FC236}">
                <a16:creationId xmlns:a16="http://schemas.microsoft.com/office/drawing/2014/main" id="{299D26FB-B217-3101-A6C1-6C929E6F0E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61094"/>
            <a:ext cx="9115473" cy="4311796"/>
          </a:xfrm>
          <a:prstGeom prst="rect">
            <a:avLst/>
          </a:prstGeom>
        </p:spPr>
      </p:pic>
    </p:spTree>
    <p:extLst>
      <p:ext uri="{BB962C8B-B14F-4D97-AF65-F5344CB8AC3E}">
        <p14:creationId xmlns:p14="http://schemas.microsoft.com/office/powerpoint/2010/main" val="457378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957744B1-6549-3611-E9A0-DD9AA2AE593B}"/>
              </a:ext>
            </a:extLst>
          </p:cNvPr>
          <p:cNvSpPr>
            <a:spLocks noGrp="1"/>
          </p:cNvSpPr>
          <p:nvPr>
            <p:ph type="sldNum" sz="quarter" idx="10"/>
          </p:nvPr>
        </p:nvSpPr>
        <p:spPr/>
        <p:txBody>
          <a:bodyPr/>
          <a:lstStyle/>
          <a:p>
            <a:fld id="{D9B6BDF2-6896-4B98-8776-C18582F63BA5}" type="slidenum">
              <a:rPr lang="zh-TW" altLang="en-US" smtClean="0"/>
              <a:pPr/>
              <a:t>18</a:t>
            </a:fld>
            <a:endParaRPr lang="zh-TW" altLang="en-US"/>
          </a:p>
        </p:txBody>
      </p:sp>
      <p:sp>
        <p:nvSpPr>
          <p:cNvPr id="6" name="標題 1">
            <a:extLst>
              <a:ext uri="{FF2B5EF4-FFF2-40B4-BE49-F238E27FC236}">
                <a16:creationId xmlns:a16="http://schemas.microsoft.com/office/drawing/2014/main" id="{BF3E4EDF-F73D-67E2-7EEF-58E048672BDC}"/>
              </a:ext>
            </a:extLst>
          </p:cNvPr>
          <p:cNvSpPr>
            <a:spLocks noGrp="1"/>
          </p:cNvSpPr>
          <p:nvPr>
            <p:ph type="title"/>
          </p:nvPr>
        </p:nvSpPr>
        <p:spPr>
          <a:xfrm>
            <a:off x="1296610" y="144466"/>
            <a:ext cx="10270977" cy="692151"/>
          </a:xfrm>
        </p:spPr>
        <p:txBody>
          <a:bodyPr/>
          <a:lstStyle/>
          <a:p>
            <a:r>
              <a:rPr lang="en-US" altLang="zh-TW" dirty="0"/>
              <a:t>Introduction</a:t>
            </a:r>
            <a:r>
              <a:rPr lang="en-US" altLang="zh-CN" dirty="0"/>
              <a:t>-llm4ops</a:t>
            </a:r>
            <a:endParaRPr lang="zh-TW" altLang="en-US" dirty="0"/>
          </a:p>
        </p:txBody>
      </p:sp>
      <p:sp>
        <p:nvSpPr>
          <p:cNvPr id="8" name="文本框 7">
            <a:extLst>
              <a:ext uri="{FF2B5EF4-FFF2-40B4-BE49-F238E27FC236}">
                <a16:creationId xmlns:a16="http://schemas.microsoft.com/office/drawing/2014/main" id="{E0A8D853-00AC-54D3-E801-5FFB8B27BA1A}"/>
              </a:ext>
            </a:extLst>
          </p:cNvPr>
          <p:cNvSpPr txBox="1"/>
          <p:nvPr/>
        </p:nvSpPr>
        <p:spPr>
          <a:xfrm>
            <a:off x="4596869" y="1637316"/>
            <a:ext cx="3670457" cy="369332"/>
          </a:xfrm>
          <a:prstGeom prst="rect">
            <a:avLst/>
          </a:prstGeom>
          <a:noFill/>
        </p:spPr>
        <p:txBody>
          <a:bodyPr wrap="square">
            <a:spAutoFit/>
          </a:bodyPr>
          <a:lstStyle/>
          <a:p>
            <a:r>
              <a:rPr lang="en-US" altLang="zh-CN" b="1" dirty="0">
                <a:latin typeface="Times New Roman" panose="02020603050405020304" pitchFamily="18" charset="0"/>
                <a:cs typeface="Times New Roman" panose="02020603050405020304" pitchFamily="18" charset="0"/>
              </a:rPr>
              <a:t>How</a:t>
            </a:r>
            <a:r>
              <a:rPr lang="zh-CN" altLang="en-US" b="1"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to</a:t>
            </a:r>
            <a:r>
              <a:rPr lang="zh-CN" altLang="en-US" b="1"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evaluate</a:t>
            </a:r>
            <a:r>
              <a:rPr lang="zh-CN" altLang="en-US" b="1"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LLM4Ops</a:t>
            </a:r>
            <a:r>
              <a:rPr lang="zh-CN" altLang="en-US" b="1"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system</a:t>
            </a:r>
            <a:r>
              <a:rPr lang="zh-CN" altLang="en-US" b="1" dirty="0">
                <a:latin typeface="Times New Roman" panose="02020603050405020304" pitchFamily="18" charset="0"/>
                <a:cs typeface="Times New Roman" panose="02020603050405020304" pitchFamily="18" charset="0"/>
              </a:rPr>
              <a:t>？</a:t>
            </a:r>
            <a:endParaRPr lang="zh-CN" altLang="en-US" dirty="0">
              <a:latin typeface="Times New Roman" panose="02020603050405020304" pitchFamily="18" charset="0"/>
              <a:cs typeface="Times New Roman" panose="02020603050405020304" pitchFamily="18" charset="0"/>
            </a:endParaRPr>
          </a:p>
        </p:txBody>
      </p:sp>
      <p:sp>
        <p:nvSpPr>
          <p:cNvPr id="5" name="文本框 4">
            <a:extLst>
              <a:ext uri="{FF2B5EF4-FFF2-40B4-BE49-F238E27FC236}">
                <a16:creationId xmlns:a16="http://schemas.microsoft.com/office/drawing/2014/main" id="{E2A2B54E-AF35-E76E-F99F-64966036C073}"/>
              </a:ext>
            </a:extLst>
          </p:cNvPr>
          <p:cNvSpPr txBox="1"/>
          <p:nvPr/>
        </p:nvSpPr>
        <p:spPr>
          <a:xfrm>
            <a:off x="2164381" y="2551837"/>
            <a:ext cx="8535434" cy="2862322"/>
          </a:xfrm>
          <a:prstGeom prst="rect">
            <a:avLst/>
          </a:prstGeom>
          <a:noFill/>
        </p:spPr>
        <p:txBody>
          <a:bodyPr wrap="square">
            <a:spAutoFit/>
          </a:bodyPr>
          <a:lstStyle/>
          <a:p>
            <a:pPr marL="342900" indent="-342900">
              <a:buAutoNum type="arabicPeriod"/>
            </a:pPr>
            <a:r>
              <a:rPr lang="en" altLang="zh-CN" dirty="0">
                <a:latin typeface="Times New Roman" panose="02020603050405020304" pitchFamily="18" charset="0"/>
                <a:cs typeface="Times New Roman" panose="02020603050405020304" pitchFamily="18" charset="0"/>
              </a:rPr>
              <a:t>Use the labeled offline run-time data from the real-world microservices system.</a:t>
            </a:r>
          </a:p>
          <a:p>
            <a:pPr marL="800100" lvl="1" indent="-342900">
              <a:buAutoNum type="arabicPeriod"/>
            </a:pPr>
            <a:r>
              <a:rPr lang="en" altLang="zh-CN" dirty="0">
                <a:latin typeface="Times New Roman" panose="02020603050405020304" pitchFamily="18" charset="0"/>
                <a:cs typeface="Times New Roman" panose="02020603050405020304" pitchFamily="18" charset="0"/>
              </a:rPr>
              <a:t>- Labor intensive for labeling and privacy ensuring (if the data from the company).</a:t>
            </a:r>
          </a:p>
          <a:p>
            <a:pPr marL="800100" lvl="1" indent="-342900">
              <a:buAutoNum type="arabicPeriod"/>
            </a:pPr>
            <a:r>
              <a:rPr lang="en" altLang="zh-CN" dirty="0">
                <a:latin typeface="Times New Roman" panose="02020603050405020304" pitchFamily="18" charset="0"/>
                <a:cs typeface="Times New Roman" panose="02020603050405020304" pitchFamily="18" charset="0"/>
              </a:rPr>
              <a:t>- Can only be used for diagnosis, not repair.</a:t>
            </a:r>
          </a:p>
          <a:p>
            <a:pPr marL="800100" lvl="1" indent="-342900">
              <a:buAutoNum type="arabicPeriod"/>
            </a:pPr>
            <a:r>
              <a:rPr lang="en" altLang="zh-CN" dirty="0">
                <a:latin typeface="Times New Roman" panose="02020603050405020304" pitchFamily="18" charset="0"/>
                <a:cs typeface="Times New Roman" panose="02020603050405020304" pitchFamily="18" charset="0"/>
              </a:rPr>
              <a:t>+ Real service fault, which means real error pattern.</a:t>
            </a:r>
          </a:p>
          <a:p>
            <a:pPr marL="800100" lvl="1" indent="-342900">
              <a:buAutoNum type="arabicPeriod"/>
            </a:pPr>
            <a:r>
              <a:rPr lang="en" altLang="zh-CN" dirty="0">
                <a:latin typeface="Times New Roman" panose="02020603050405020304" pitchFamily="18" charset="0"/>
                <a:cs typeface="Times New Roman" panose="02020603050405020304" pitchFamily="18" charset="0"/>
              </a:rPr>
              <a:t>+ Large scaled.</a:t>
            </a:r>
          </a:p>
          <a:p>
            <a:pPr marL="342900" indent="-342900">
              <a:buAutoNum type="arabicPeriod"/>
            </a:pPr>
            <a:r>
              <a:rPr lang="en" altLang="zh-CN" dirty="0">
                <a:latin typeface="Times New Roman" panose="02020603050405020304" pitchFamily="18" charset="0"/>
                <a:cs typeface="Times New Roman" panose="02020603050405020304" pitchFamily="18" charset="0"/>
              </a:rPr>
              <a:t>Develop another open-sourced microservice system and</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perform fault injection.</a:t>
            </a:r>
          </a:p>
          <a:p>
            <a:pPr marL="800100" lvl="1" indent="-342900">
              <a:buAutoNum type="arabicPeriod"/>
            </a:pPr>
            <a:r>
              <a:rPr lang="en" altLang="zh-CN" dirty="0">
                <a:latin typeface="Times New Roman" panose="02020603050405020304" pitchFamily="18" charset="0"/>
                <a:cs typeface="Times New Roman" panose="02020603050405020304" pitchFamily="18" charset="0"/>
              </a:rPr>
              <a:t>- The faults are manually injected, which means the unreal fault pattern.</a:t>
            </a:r>
          </a:p>
          <a:p>
            <a:pPr marL="800100" lvl="1" indent="-342900">
              <a:buAutoNum type="arabicPeriod"/>
            </a:pPr>
            <a:r>
              <a:rPr lang="en" altLang="zh-CN" dirty="0">
                <a:latin typeface="Times New Roman" panose="02020603050405020304" pitchFamily="18" charset="0"/>
                <a:cs typeface="Times New Roman" panose="02020603050405020304" pitchFamily="18" charset="0"/>
              </a:rPr>
              <a:t>- Relatively smaller scale.</a:t>
            </a:r>
          </a:p>
          <a:p>
            <a:pPr marL="800100" lvl="1" indent="-342900">
              <a:buAutoNum type="arabicPeriod"/>
            </a:pPr>
            <a:r>
              <a:rPr lang="en" altLang="zh-CN" dirty="0">
                <a:latin typeface="Times New Roman" panose="02020603050405020304" pitchFamily="18" charset="0"/>
                <a:cs typeface="Times New Roman" panose="02020603050405020304" pitchFamily="18" charset="0"/>
              </a:rPr>
              <a:t>+ Easy to obtain the fault labels.</a:t>
            </a:r>
          </a:p>
          <a:p>
            <a:pPr marL="800100" lvl="1" indent="-342900">
              <a:buAutoNum type="arabicPeriod"/>
            </a:pPr>
            <a:r>
              <a:rPr lang="en" altLang="zh-CN" dirty="0">
                <a:latin typeface="Times New Roman" panose="02020603050405020304" pitchFamily="18" charset="0"/>
                <a:cs typeface="Times New Roman" panose="02020603050405020304" pitchFamily="18" charset="0"/>
              </a:rPr>
              <a:t>+ Can provide all access to the model for troubleshooting and remediation</a:t>
            </a:r>
          </a:p>
        </p:txBody>
      </p:sp>
    </p:spTree>
    <p:extLst>
      <p:ext uri="{BB962C8B-B14F-4D97-AF65-F5344CB8AC3E}">
        <p14:creationId xmlns:p14="http://schemas.microsoft.com/office/powerpoint/2010/main" val="4066313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957744B1-6549-3611-E9A0-DD9AA2AE593B}"/>
              </a:ext>
            </a:extLst>
          </p:cNvPr>
          <p:cNvSpPr>
            <a:spLocks noGrp="1"/>
          </p:cNvSpPr>
          <p:nvPr>
            <p:ph type="sldNum" sz="quarter" idx="10"/>
          </p:nvPr>
        </p:nvSpPr>
        <p:spPr/>
        <p:txBody>
          <a:bodyPr/>
          <a:lstStyle/>
          <a:p>
            <a:fld id="{D9B6BDF2-6896-4B98-8776-C18582F63BA5}" type="slidenum">
              <a:rPr lang="zh-TW" altLang="en-US" smtClean="0"/>
              <a:pPr/>
              <a:t>19</a:t>
            </a:fld>
            <a:endParaRPr lang="zh-TW" altLang="en-US"/>
          </a:p>
        </p:txBody>
      </p:sp>
      <p:sp>
        <p:nvSpPr>
          <p:cNvPr id="6" name="標題 1">
            <a:extLst>
              <a:ext uri="{FF2B5EF4-FFF2-40B4-BE49-F238E27FC236}">
                <a16:creationId xmlns:a16="http://schemas.microsoft.com/office/drawing/2014/main" id="{BF3E4EDF-F73D-67E2-7EEF-58E048672BDC}"/>
              </a:ext>
            </a:extLst>
          </p:cNvPr>
          <p:cNvSpPr>
            <a:spLocks noGrp="1"/>
          </p:cNvSpPr>
          <p:nvPr>
            <p:ph type="title"/>
          </p:nvPr>
        </p:nvSpPr>
        <p:spPr>
          <a:xfrm>
            <a:off x="1296610" y="144466"/>
            <a:ext cx="10270977" cy="692151"/>
          </a:xfrm>
        </p:spPr>
        <p:txBody>
          <a:bodyPr/>
          <a:lstStyle/>
          <a:p>
            <a:r>
              <a:rPr lang="en-US" altLang="zh-TW" dirty="0"/>
              <a:t>Introduction</a:t>
            </a:r>
            <a:r>
              <a:rPr lang="en-US" altLang="zh-CN" dirty="0"/>
              <a:t>-llm4ops</a:t>
            </a:r>
            <a:endParaRPr lang="zh-TW" altLang="en-US" dirty="0"/>
          </a:p>
        </p:txBody>
      </p:sp>
      <p:sp>
        <p:nvSpPr>
          <p:cNvPr id="8" name="文本框 7">
            <a:extLst>
              <a:ext uri="{FF2B5EF4-FFF2-40B4-BE49-F238E27FC236}">
                <a16:creationId xmlns:a16="http://schemas.microsoft.com/office/drawing/2014/main" id="{E0A8D853-00AC-54D3-E801-5FFB8B27BA1A}"/>
              </a:ext>
            </a:extLst>
          </p:cNvPr>
          <p:cNvSpPr txBox="1"/>
          <p:nvPr/>
        </p:nvSpPr>
        <p:spPr>
          <a:xfrm>
            <a:off x="3781344" y="1412223"/>
            <a:ext cx="3670457" cy="369332"/>
          </a:xfrm>
          <a:prstGeom prst="rect">
            <a:avLst/>
          </a:prstGeom>
          <a:noFill/>
        </p:spPr>
        <p:txBody>
          <a:bodyPr wrap="square">
            <a:spAutoFit/>
          </a:bodyPr>
          <a:lstStyle/>
          <a:p>
            <a:r>
              <a:rPr lang="en-US" altLang="zh-CN" b="1" dirty="0">
                <a:latin typeface="Times New Roman" panose="02020603050405020304" pitchFamily="18" charset="0"/>
                <a:cs typeface="Times New Roman" panose="02020603050405020304" pitchFamily="18" charset="0"/>
              </a:rPr>
              <a:t>How</a:t>
            </a:r>
            <a:r>
              <a:rPr lang="zh-CN" altLang="en-US" b="1"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to</a:t>
            </a:r>
            <a:r>
              <a:rPr lang="zh-CN" altLang="en-US" b="1"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evaluate</a:t>
            </a:r>
            <a:r>
              <a:rPr lang="zh-CN" altLang="en-US" b="1"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LLM4Ops</a:t>
            </a:r>
            <a:r>
              <a:rPr lang="zh-CN" altLang="en-US" b="1"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system</a:t>
            </a:r>
            <a:r>
              <a:rPr lang="zh-CN" altLang="en-US" b="1" dirty="0">
                <a:latin typeface="Times New Roman" panose="02020603050405020304" pitchFamily="18" charset="0"/>
                <a:cs typeface="Times New Roman" panose="02020603050405020304" pitchFamily="18" charset="0"/>
              </a:rPr>
              <a:t>？</a:t>
            </a:r>
            <a:endParaRPr lang="zh-CN" altLang="en-US" dirty="0">
              <a:latin typeface="Times New Roman" panose="02020603050405020304" pitchFamily="18" charset="0"/>
              <a:cs typeface="Times New Roman" panose="02020603050405020304" pitchFamily="18" charset="0"/>
            </a:endParaRPr>
          </a:p>
        </p:txBody>
      </p:sp>
      <p:sp>
        <p:nvSpPr>
          <p:cNvPr id="5" name="文本框 4">
            <a:extLst>
              <a:ext uri="{FF2B5EF4-FFF2-40B4-BE49-F238E27FC236}">
                <a16:creationId xmlns:a16="http://schemas.microsoft.com/office/drawing/2014/main" id="{E2A2B54E-AF35-E76E-F99F-64966036C073}"/>
              </a:ext>
            </a:extLst>
          </p:cNvPr>
          <p:cNvSpPr txBox="1"/>
          <p:nvPr/>
        </p:nvSpPr>
        <p:spPr>
          <a:xfrm>
            <a:off x="2178608" y="1942604"/>
            <a:ext cx="7834783" cy="646331"/>
          </a:xfrm>
          <a:prstGeom prst="rect">
            <a:avLst/>
          </a:prstGeom>
          <a:noFill/>
        </p:spPr>
        <p:txBody>
          <a:bodyPr wrap="square">
            <a:spAutoFit/>
          </a:bodyPr>
          <a:lstStyle/>
          <a:p>
            <a:pPr marL="342900" indent="-342900">
              <a:buAutoNum type="arabicPeriod"/>
            </a:pPr>
            <a:r>
              <a:rPr lang="en" altLang="zh-CN" dirty="0">
                <a:latin typeface="Times New Roman" panose="02020603050405020304" pitchFamily="18" charset="0"/>
                <a:cs typeface="Times New Roman" panose="02020603050405020304" pitchFamily="18" charset="0"/>
              </a:rPr>
              <a:t>Use the labeled offline run-time data from the real-world microservices system.</a:t>
            </a:r>
          </a:p>
          <a:p>
            <a:r>
              <a:rPr lang="en" altLang="zh-CN" dirty="0">
                <a:solidFill>
                  <a:srgbClr val="FF0000"/>
                </a:solidFill>
                <a:latin typeface="Times New Roman" panose="02020603050405020304" pitchFamily="18" charset="0"/>
                <a:cs typeface="Times New Roman" panose="02020603050405020304" pitchFamily="18" charset="0"/>
              </a:rPr>
              <a:t>- Labor intensive for labeling and privacy ensuring (if the data from the company)</a:t>
            </a:r>
            <a:r>
              <a:rPr lang="en" altLang="zh-CN" dirty="0">
                <a:latin typeface="Times New Roman" panose="02020603050405020304" pitchFamily="18" charset="0"/>
                <a:cs typeface="Times New Roman" panose="02020603050405020304" pitchFamily="18" charset="0"/>
              </a:rPr>
              <a:t>.</a:t>
            </a:r>
          </a:p>
        </p:txBody>
      </p:sp>
      <p:sp>
        <p:nvSpPr>
          <p:cNvPr id="2" name="禁止符 1">
            <a:extLst>
              <a:ext uri="{FF2B5EF4-FFF2-40B4-BE49-F238E27FC236}">
                <a16:creationId xmlns:a16="http://schemas.microsoft.com/office/drawing/2014/main" id="{6EF6FFFC-4650-5C06-39A6-6482C52B5D40}"/>
              </a:ext>
            </a:extLst>
          </p:cNvPr>
          <p:cNvSpPr/>
          <p:nvPr/>
        </p:nvSpPr>
        <p:spPr bwMode="auto">
          <a:xfrm>
            <a:off x="1439782" y="2006699"/>
            <a:ext cx="554349" cy="518139"/>
          </a:xfrm>
          <a:prstGeom prst="noSmoking">
            <a:avLst/>
          </a:prstGeom>
          <a:noFill/>
          <a:ln w="158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CN" altLang="en-US" sz="1800" b="1" i="0" u="none" strike="noStrike" cap="none" normalizeH="0" baseline="0">
              <a:ln>
                <a:noFill/>
              </a:ln>
              <a:solidFill>
                <a:schemeClr val="tx1"/>
              </a:solidFill>
              <a:effectLst/>
              <a:latin typeface="Arial" pitchFamily="34" charset="0"/>
              <a:ea typeface="新細明體" pitchFamily="18" charset="-120"/>
            </a:endParaRPr>
          </a:p>
        </p:txBody>
      </p:sp>
      <p:pic>
        <p:nvPicPr>
          <p:cNvPr id="7" name="图片 6">
            <a:extLst>
              <a:ext uri="{FF2B5EF4-FFF2-40B4-BE49-F238E27FC236}">
                <a16:creationId xmlns:a16="http://schemas.microsoft.com/office/drawing/2014/main" id="{83BC462F-3DBA-4D6E-70F6-3FC81C3318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5579" y="2726493"/>
            <a:ext cx="7374021" cy="3093174"/>
          </a:xfrm>
          <a:prstGeom prst="rect">
            <a:avLst/>
          </a:prstGeom>
        </p:spPr>
      </p:pic>
      <p:sp>
        <p:nvSpPr>
          <p:cNvPr id="9" name="文本框 8">
            <a:extLst>
              <a:ext uri="{FF2B5EF4-FFF2-40B4-BE49-F238E27FC236}">
                <a16:creationId xmlns:a16="http://schemas.microsoft.com/office/drawing/2014/main" id="{84CDACA0-24A3-7D03-8DFF-4DD54A34A303}"/>
              </a:ext>
            </a:extLst>
          </p:cNvPr>
          <p:cNvSpPr txBox="1"/>
          <p:nvPr/>
        </p:nvSpPr>
        <p:spPr>
          <a:xfrm>
            <a:off x="170195" y="5694573"/>
            <a:ext cx="10892757" cy="369332"/>
          </a:xfrm>
          <a:prstGeom prst="rect">
            <a:avLst/>
          </a:prstGeom>
          <a:noFill/>
        </p:spPr>
        <p:txBody>
          <a:bodyPr wrap="square">
            <a:spAutoFit/>
          </a:bodyPr>
          <a:lstStyle/>
          <a:p>
            <a:r>
              <a:rPr lang="en" altLang="zh-CN" dirty="0">
                <a:latin typeface="Times New Roman" panose="02020603050405020304" pitchFamily="18" charset="0"/>
                <a:cs typeface="Times New Roman" panose="02020603050405020304" pitchFamily="18" charset="0"/>
              </a:rPr>
              <a:t>EuroSys’24 - Automatic Root Cause Analysis via Large Language Models for Cloud Incidents</a:t>
            </a:r>
          </a:p>
        </p:txBody>
      </p:sp>
      <p:pic>
        <p:nvPicPr>
          <p:cNvPr id="16385" name="Picture 1">
            <a:extLst>
              <a:ext uri="{FF2B5EF4-FFF2-40B4-BE49-F238E27FC236}">
                <a16:creationId xmlns:a16="http://schemas.microsoft.com/office/drawing/2014/main" id="{E64EF58E-23A4-D12B-5A2B-62BAB78D2CA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39783" y="3282957"/>
            <a:ext cx="554349" cy="521740"/>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a:extLst>
              <a:ext uri="{FF2B5EF4-FFF2-40B4-BE49-F238E27FC236}">
                <a16:creationId xmlns:a16="http://schemas.microsoft.com/office/drawing/2014/main" id="{F0A91309-309D-5E72-3FB2-E5B2EEF42D69}"/>
              </a:ext>
            </a:extLst>
          </p:cNvPr>
          <p:cNvSpPr/>
          <p:nvPr/>
        </p:nvSpPr>
        <p:spPr bwMode="auto">
          <a:xfrm>
            <a:off x="2926555" y="3436511"/>
            <a:ext cx="1334216" cy="337956"/>
          </a:xfrm>
          <a:prstGeom prst="rect">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CN" altLang="en-US" sz="1800" b="1" i="0" u="none" strike="noStrike" cap="none" normalizeH="0" baseline="0">
              <a:ln>
                <a:noFill/>
              </a:ln>
              <a:solidFill>
                <a:schemeClr val="tx1"/>
              </a:solidFill>
              <a:effectLst/>
              <a:latin typeface="Arial" pitchFamily="34" charset="0"/>
              <a:ea typeface="新細明體" pitchFamily="18" charset="-120"/>
            </a:endParaRPr>
          </a:p>
        </p:txBody>
      </p:sp>
    </p:spTree>
    <p:extLst>
      <p:ext uri="{BB962C8B-B14F-4D97-AF65-F5344CB8AC3E}">
        <p14:creationId xmlns:p14="http://schemas.microsoft.com/office/powerpoint/2010/main" val="3719017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6610" y="144466"/>
            <a:ext cx="10270977" cy="692151"/>
          </a:xfrm>
        </p:spPr>
        <p:txBody>
          <a:bodyPr/>
          <a:lstStyle/>
          <a:p>
            <a:r>
              <a:rPr lang="en-US" altLang="zh-TW" dirty="0"/>
              <a:t>Outline</a:t>
            </a:r>
            <a:endParaRPr lang="zh-TW" altLang="en-US" dirty="0"/>
          </a:p>
        </p:txBody>
      </p:sp>
      <p:sp>
        <p:nvSpPr>
          <p:cNvPr id="3" name="內容版面配置區 2"/>
          <p:cNvSpPr>
            <a:spLocks noGrp="1"/>
          </p:cNvSpPr>
          <p:nvPr>
            <p:ph idx="1"/>
          </p:nvPr>
        </p:nvSpPr>
        <p:spPr>
          <a:xfrm>
            <a:off x="1311423" y="1125537"/>
            <a:ext cx="10270977" cy="3560763"/>
          </a:xfrm>
        </p:spPr>
        <p:txBody>
          <a:bodyPr>
            <a:noAutofit/>
          </a:bodyPr>
          <a:lstStyle/>
          <a:p>
            <a:r>
              <a:rPr lang="en-US" altLang="zh-CN" sz="2933" dirty="0">
                <a:latin typeface="Times New Roman" panose="02020603050405020304" pitchFamily="18" charset="0"/>
                <a:cs typeface="Times New Roman" panose="02020603050405020304" pitchFamily="18" charset="0"/>
              </a:rPr>
              <a:t>Introduction</a:t>
            </a:r>
            <a:endParaRPr lang="en-US" altLang="zh-TW" sz="2933" dirty="0">
              <a:latin typeface="Times New Roman" panose="02020603050405020304" pitchFamily="18" charset="0"/>
              <a:cs typeface="Times New Roman" panose="02020603050405020304" pitchFamily="18" charset="0"/>
            </a:endParaRPr>
          </a:p>
          <a:p>
            <a:r>
              <a:rPr lang="en-US" altLang="zh-CN" sz="2933" dirty="0">
                <a:latin typeface="Times New Roman" panose="02020603050405020304" pitchFamily="18" charset="0"/>
                <a:cs typeface="Times New Roman" panose="02020603050405020304" pitchFamily="18" charset="0"/>
              </a:rPr>
              <a:t>Related</a:t>
            </a:r>
            <a:r>
              <a:rPr lang="zh-CN" altLang="en-US" sz="2933" dirty="0">
                <a:latin typeface="Times New Roman" panose="02020603050405020304" pitchFamily="18" charset="0"/>
                <a:cs typeface="Times New Roman" panose="02020603050405020304" pitchFamily="18" charset="0"/>
              </a:rPr>
              <a:t> </a:t>
            </a:r>
            <a:r>
              <a:rPr lang="en-US" altLang="zh-CN" sz="2933" dirty="0">
                <a:latin typeface="Times New Roman" panose="02020603050405020304" pitchFamily="18" charset="0"/>
                <a:cs typeface="Times New Roman" panose="02020603050405020304" pitchFamily="18" charset="0"/>
              </a:rPr>
              <a:t>Work</a:t>
            </a:r>
          </a:p>
          <a:p>
            <a:r>
              <a:rPr lang="en-US" altLang="zh-CN" sz="2933" dirty="0">
                <a:latin typeface="Times New Roman" panose="02020603050405020304" pitchFamily="18" charset="0"/>
                <a:cs typeface="Times New Roman" panose="02020603050405020304" pitchFamily="18" charset="0"/>
              </a:rPr>
              <a:t>Preliminaries</a:t>
            </a:r>
          </a:p>
          <a:p>
            <a:r>
              <a:rPr lang="en-US" altLang="zh-CN" sz="2933" dirty="0">
                <a:latin typeface="Times New Roman" panose="02020603050405020304" pitchFamily="18" charset="0"/>
                <a:cs typeface="Times New Roman" panose="02020603050405020304" pitchFamily="18" charset="0"/>
              </a:rPr>
              <a:t>Proposed Methods</a:t>
            </a:r>
          </a:p>
          <a:p>
            <a:r>
              <a:rPr lang="en-US" altLang="zh-CN" sz="2933" dirty="0">
                <a:latin typeface="Times New Roman" panose="02020603050405020304" pitchFamily="18" charset="0"/>
                <a:cs typeface="Times New Roman" panose="02020603050405020304" pitchFamily="18" charset="0"/>
              </a:rPr>
              <a:t>Performance Evaluation </a:t>
            </a:r>
          </a:p>
          <a:p>
            <a:r>
              <a:rPr lang="en-US" altLang="zh-CN" sz="2933" dirty="0">
                <a:latin typeface="Times New Roman" panose="02020603050405020304" pitchFamily="18" charset="0"/>
                <a:cs typeface="Times New Roman" panose="02020603050405020304" pitchFamily="18" charset="0"/>
              </a:rPr>
              <a:t>Conclusions</a:t>
            </a:r>
          </a:p>
        </p:txBody>
      </p:sp>
      <p:sp>
        <p:nvSpPr>
          <p:cNvPr id="5" name="灯片编号占位符 1">
            <a:extLst>
              <a:ext uri="{FF2B5EF4-FFF2-40B4-BE49-F238E27FC236}">
                <a16:creationId xmlns:a16="http://schemas.microsoft.com/office/drawing/2014/main" id="{C8F1849A-008E-6EF5-AB10-F46E38150EF0}"/>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2</a:t>
            </a:fld>
            <a:endParaRPr lang="zh-TW"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957744B1-6549-3611-E9A0-DD9AA2AE593B}"/>
              </a:ext>
            </a:extLst>
          </p:cNvPr>
          <p:cNvSpPr>
            <a:spLocks noGrp="1"/>
          </p:cNvSpPr>
          <p:nvPr>
            <p:ph type="sldNum" sz="quarter" idx="10"/>
          </p:nvPr>
        </p:nvSpPr>
        <p:spPr/>
        <p:txBody>
          <a:bodyPr/>
          <a:lstStyle/>
          <a:p>
            <a:fld id="{D9B6BDF2-6896-4B98-8776-C18582F63BA5}" type="slidenum">
              <a:rPr lang="zh-TW" altLang="en-US" smtClean="0"/>
              <a:pPr/>
              <a:t>20</a:t>
            </a:fld>
            <a:endParaRPr lang="zh-TW" altLang="en-US"/>
          </a:p>
        </p:txBody>
      </p:sp>
      <p:sp>
        <p:nvSpPr>
          <p:cNvPr id="6" name="標題 1">
            <a:extLst>
              <a:ext uri="{FF2B5EF4-FFF2-40B4-BE49-F238E27FC236}">
                <a16:creationId xmlns:a16="http://schemas.microsoft.com/office/drawing/2014/main" id="{BF3E4EDF-F73D-67E2-7EEF-58E048672BDC}"/>
              </a:ext>
            </a:extLst>
          </p:cNvPr>
          <p:cNvSpPr>
            <a:spLocks noGrp="1"/>
          </p:cNvSpPr>
          <p:nvPr>
            <p:ph type="title"/>
          </p:nvPr>
        </p:nvSpPr>
        <p:spPr>
          <a:xfrm>
            <a:off x="1296610" y="144466"/>
            <a:ext cx="10270977" cy="692151"/>
          </a:xfrm>
        </p:spPr>
        <p:txBody>
          <a:bodyPr/>
          <a:lstStyle/>
          <a:p>
            <a:r>
              <a:rPr lang="en-US" altLang="zh-TW" dirty="0"/>
              <a:t>Introduction</a:t>
            </a:r>
            <a:r>
              <a:rPr lang="en-US" altLang="zh-CN" dirty="0"/>
              <a:t>-llm4ops</a:t>
            </a:r>
            <a:endParaRPr lang="zh-TW" altLang="en-US" dirty="0"/>
          </a:p>
        </p:txBody>
      </p:sp>
      <p:sp>
        <p:nvSpPr>
          <p:cNvPr id="8" name="文本框 7">
            <a:extLst>
              <a:ext uri="{FF2B5EF4-FFF2-40B4-BE49-F238E27FC236}">
                <a16:creationId xmlns:a16="http://schemas.microsoft.com/office/drawing/2014/main" id="{E0A8D853-00AC-54D3-E801-5FFB8B27BA1A}"/>
              </a:ext>
            </a:extLst>
          </p:cNvPr>
          <p:cNvSpPr txBox="1"/>
          <p:nvPr/>
        </p:nvSpPr>
        <p:spPr>
          <a:xfrm>
            <a:off x="7542800" y="2856542"/>
            <a:ext cx="3670457" cy="369332"/>
          </a:xfrm>
          <a:prstGeom prst="rect">
            <a:avLst/>
          </a:prstGeom>
          <a:noFill/>
        </p:spPr>
        <p:txBody>
          <a:bodyPr wrap="square">
            <a:spAutoFit/>
          </a:bodyPr>
          <a:lstStyle/>
          <a:p>
            <a:r>
              <a:rPr lang="en-US" altLang="zh-CN" b="1" dirty="0">
                <a:latin typeface="Times New Roman" panose="02020603050405020304" pitchFamily="18" charset="0"/>
                <a:cs typeface="Times New Roman" panose="02020603050405020304" pitchFamily="18" charset="0"/>
              </a:rPr>
              <a:t>How</a:t>
            </a:r>
            <a:r>
              <a:rPr lang="zh-CN" altLang="en-US" b="1"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to</a:t>
            </a:r>
            <a:r>
              <a:rPr lang="zh-CN" altLang="en-US" b="1"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evaluate</a:t>
            </a:r>
            <a:r>
              <a:rPr lang="zh-CN" altLang="en-US" b="1"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LLM4Ops</a:t>
            </a:r>
            <a:r>
              <a:rPr lang="zh-CN" altLang="en-US" b="1"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system</a:t>
            </a:r>
            <a:r>
              <a:rPr lang="zh-CN" altLang="en-US" b="1" dirty="0">
                <a:latin typeface="Times New Roman" panose="02020603050405020304" pitchFamily="18" charset="0"/>
                <a:cs typeface="Times New Roman" panose="02020603050405020304" pitchFamily="18" charset="0"/>
              </a:rPr>
              <a:t>？</a:t>
            </a:r>
            <a:endParaRPr lang="zh-CN" altLang="en-US" dirty="0">
              <a:latin typeface="Times New Roman" panose="02020603050405020304" pitchFamily="18" charset="0"/>
              <a:cs typeface="Times New Roman" panose="02020603050405020304" pitchFamily="18" charset="0"/>
            </a:endParaRPr>
          </a:p>
        </p:txBody>
      </p:sp>
      <p:sp>
        <p:nvSpPr>
          <p:cNvPr id="5" name="文本框 4">
            <a:extLst>
              <a:ext uri="{FF2B5EF4-FFF2-40B4-BE49-F238E27FC236}">
                <a16:creationId xmlns:a16="http://schemas.microsoft.com/office/drawing/2014/main" id="{E2A2B54E-AF35-E76E-F99F-64966036C073}"/>
              </a:ext>
            </a:extLst>
          </p:cNvPr>
          <p:cNvSpPr txBox="1"/>
          <p:nvPr/>
        </p:nvSpPr>
        <p:spPr>
          <a:xfrm>
            <a:off x="7542800" y="3276542"/>
            <a:ext cx="4382500" cy="646331"/>
          </a:xfrm>
          <a:prstGeom prst="rect">
            <a:avLst/>
          </a:prstGeom>
          <a:noFill/>
        </p:spPr>
        <p:txBody>
          <a:bodyPr wrap="square">
            <a:spAutoFit/>
          </a:bodyPr>
          <a:lstStyle/>
          <a:p>
            <a:r>
              <a:rPr lang="en" altLang="zh-CN" dirty="0">
                <a:latin typeface="Times New Roman" panose="02020603050405020304" pitchFamily="18" charset="0"/>
                <a:cs typeface="Times New Roman" panose="02020603050405020304" pitchFamily="18" charset="0"/>
              </a:rPr>
              <a:t>Develop another open-sourced microservice system and</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perform fault injection.</a:t>
            </a:r>
          </a:p>
        </p:txBody>
      </p:sp>
      <p:sp>
        <p:nvSpPr>
          <p:cNvPr id="9" name="文本框 8">
            <a:extLst>
              <a:ext uri="{FF2B5EF4-FFF2-40B4-BE49-F238E27FC236}">
                <a16:creationId xmlns:a16="http://schemas.microsoft.com/office/drawing/2014/main" id="{84CDACA0-24A3-7D03-8DFF-4DD54A34A303}"/>
              </a:ext>
            </a:extLst>
          </p:cNvPr>
          <p:cNvSpPr txBox="1"/>
          <p:nvPr/>
        </p:nvSpPr>
        <p:spPr>
          <a:xfrm>
            <a:off x="170195" y="5694573"/>
            <a:ext cx="10892757" cy="369332"/>
          </a:xfrm>
          <a:prstGeom prst="rect">
            <a:avLst/>
          </a:prstGeom>
          <a:noFill/>
        </p:spPr>
        <p:txBody>
          <a:bodyPr wrap="square">
            <a:spAutoFit/>
          </a:bodyPr>
          <a:lstStyle/>
          <a:p>
            <a:r>
              <a:rPr lang="en" altLang="zh-CN" dirty="0">
                <a:latin typeface="Times New Roman" panose="02020603050405020304" pitchFamily="18" charset="0"/>
                <a:cs typeface="Times New Roman" panose="02020603050405020304" pitchFamily="18" charset="0"/>
              </a:rPr>
              <a:t>EuroSys’24 - Automatic Root Cause Analysis via Large Language Models for Cloud Incidents</a:t>
            </a:r>
          </a:p>
        </p:txBody>
      </p:sp>
      <p:pic>
        <p:nvPicPr>
          <p:cNvPr id="18434" name="Picture 2" descr="Architecture of microservices">
            <a:hlinkClick r:id="rId3"/>
            <a:extLst>
              <a:ext uri="{FF2B5EF4-FFF2-40B4-BE49-F238E27FC236}">
                <a16:creationId xmlns:a16="http://schemas.microsoft.com/office/drawing/2014/main" id="{2F4AFE8D-87A8-6B79-52C8-AF55CFC5389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0195" y="2043609"/>
            <a:ext cx="6644409" cy="3650964"/>
          </a:xfrm>
          <a:prstGeom prst="rect">
            <a:avLst/>
          </a:prstGeom>
          <a:noFill/>
          <a:extLst>
            <a:ext uri="{909E8E84-426E-40DD-AFC4-6F175D3DCCD1}">
              <a14:hiddenFill xmlns:a14="http://schemas.microsoft.com/office/drawing/2010/main">
                <a:solidFill>
                  <a:srgbClr val="FFFFFF"/>
                </a:solidFill>
              </a14:hiddenFill>
            </a:ext>
          </a:extLst>
        </p:spPr>
      </p:pic>
      <p:sp>
        <p:nvSpPr>
          <p:cNvPr id="3" name="爆炸形 2 2">
            <a:extLst>
              <a:ext uri="{FF2B5EF4-FFF2-40B4-BE49-F238E27FC236}">
                <a16:creationId xmlns:a16="http://schemas.microsoft.com/office/drawing/2014/main" id="{687EBD77-2E38-1D05-A985-CDC03449AF60}"/>
              </a:ext>
            </a:extLst>
          </p:cNvPr>
          <p:cNvSpPr/>
          <p:nvPr/>
        </p:nvSpPr>
        <p:spPr bwMode="auto">
          <a:xfrm>
            <a:off x="170195" y="2043609"/>
            <a:ext cx="972805" cy="623391"/>
          </a:xfrm>
          <a:prstGeom prst="irregularSeal2">
            <a:avLst/>
          </a:prstGeom>
          <a:noFill/>
          <a:ln w="158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CN" altLang="en-US" sz="1800" b="1" i="0" u="none" strike="noStrike" cap="none" normalizeH="0" baseline="0">
              <a:ln>
                <a:noFill/>
              </a:ln>
              <a:solidFill>
                <a:schemeClr val="tx1"/>
              </a:solidFill>
              <a:effectLst/>
              <a:latin typeface="Arial" pitchFamily="34" charset="0"/>
              <a:ea typeface="新細明體" pitchFamily="18" charset="-120"/>
            </a:endParaRPr>
          </a:p>
        </p:txBody>
      </p:sp>
      <p:cxnSp>
        <p:nvCxnSpPr>
          <p:cNvPr id="12" name="直线箭头连接符 11">
            <a:extLst>
              <a:ext uri="{FF2B5EF4-FFF2-40B4-BE49-F238E27FC236}">
                <a16:creationId xmlns:a16="http://schemas.microsoft.com/office/drawing/2014/main" id="{CF794D64-DBA6-966D-612B-37AFAC1E82ED}"/>
              </a:ext>
            </a:extLst>
          </p:cNvPr>
          <p:cNvCxnSpPr/>
          <p:nvPr/>
        </p:nvCxnSpPr>
        <p:spPr bwMode="auto">
          <a:xfrm>
            <a:off x="876300" y="2501900"/>
            <a:ext cx="774700" cy="774642"/>
          </a:xfrm>
          <a:prstGeom prst="straightConnector1">
            <a:avLst/>
          </a:prstGeom>
          <a:noFill/>
          <a:ln w="15875" cap="flat" cmpd="sng" algn="ctr">
            <a:solidFill>
              <a:srgbClr val="FF0000"/>
            </a:solidFill>
            <a:prstDash val="solid"/>
            <a:round/>
            <a:headEnd type="none" w="med" len="med"/>
            <a:tailEnd type="triangle"/>
          </a:ln>
          <a:effectLst/>
        </p:spPr>
      </p:cxnSp>
      <p:sp>
        <p:nvSpPr>
          <p:cNvPr id="13" name="文本框 12">
            <a:extLst>
              <a:ext uri="{FF2B5EF4-FFF2-40B4-BE49-F238E27FC236}">
                <a16:creationId xmlns:a16="http://schemas.microsoft.com/office/drawing/2014/main" id="{6DF28CC2-1998-3212-5A2E-22C04E3FE2E0}"/>
              </a:ext>
            </a:extLst>
          </p:cNvPr>
          <p:cNvSpPr txBox="1"/>
          <p:nvPr/>
        </p:nvSpPr>
        <p:spPr>
          <a:xfrm>
            <a:off x="395825" y="2201415"/>
            <a:ext cx="521543" cy="307777"/>
          </a:xfrm>
          <a:prstGeom prst="rect">
            <a:avLst/>
          </a:prstGeom>
          <a:noFill/>
        </p:spPr>
        <p:txBody>
          <a:bodyPr wrap="square" rtlCol="0" anchor="ctr" anchorCtr="1">
            <a:spAutoFit/>
          </a:bodyPr>
          <a:lstStyle/>
          <a:p>
            <a:r>
              <a:rPr kumimoji="1" lang="en-US" altLang="zh-CN" sz="1400" dirty="0">
                <a:ea typeface="標楷體" pitchFamily="65" charset="-120"/>
                <a:cs typeface="Calibri" pitchFamily="34" charset="0"/>
              </a:rPr>
              <a:t>fault</a:t>
            </a:r>
            <a:endParaRPr kumimoji="1" lang="zh-CN" altLang="en-US" sz="1400" dirty="0">
              <a:ea typeface="標楷體" pitchFamily="65" charset="-120"/>
              <a:cs typeface="Calibri" pitchFamily="34" charset="0"/>
            </a:endParaRPr>
          </a:p>
        </p:txBody>
      </p:sp>
    </p:spTree>
    <p:extLst>
      <p:ext uri="{BB962C8B-B14F-4D97-AF65-F5344CB8AC3E}">
        <p14:creationId xmlns:p14="http://schemas.microsoft.com/office/powerpoint/2010/main" val="3870110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CN" sz="4400" dirty="0">
                <a:effectLst>
                  <a:outerShdw blurRad="38100" dist="38100" dir="2700000" algn="tl">
                    <a:srgbClr val="000000">
                      <a:alpha val="43137"/>
                    </a:srgbClr>
                  </a:outerShdw>
                </a:effectLst>
              </a:rPr>
              <a:t>LLM4Ops Benchmark System</a:t>
            </a:r>
            <a:endParaRPr lang="zh-TW" altLang="en-US" dirty="0"/>
          </a:p>
        </p:txBody>
      </p:sp>
      <p:sp>
        <p:nvSpPr>
          <p:cNvPr id="5" name="文字版面配置區 4"/>
          <p:cNvSpPr>
            <a:spLocks noGrp="1"/>
          </p:cNvSpPr>
          <p:nvPr>
            <p:ph type="body" idx="1"/>
          </p:nvPr>
        </p:nvSpPr>
        <p:spPr>
          <a:xfrm>
            <a:off x="2246313" y="1844824"/>
            <a:ext cx="7772400" cy="2562077"/>
          </a:xfrm>
        </p:spPr>
        <p:txBody>
          <a:bodyPr>
            <a:normAutofit fontScale="62500" lnSpcReduction="20000"/>
          </a:bodyPr>
          <a:lstStyle/>
          <a:p>
            <a:r>
              <a:rPr lang="en-US" altLang="zh-CN" sz="4000" dirty="0">
                <a:latin typeface="Times New Roman" panose="02020603050405020304" pitchFamily="18" charset="0"/>
                <a:cs typeface="Times New Roman" panose="02020603050405020304" pitchFamily="18" charset="0"/>
              </a:rPr>
              <a:t>Introduction</a:t>
            </a:r>
            <a:endParaRPr lang="en-US" altLang="zh-TW" sz="4000" dirty="0">
              <a:latin typeface="Times New Roman" panose="02020603050405020304" pitchFamily="18" charset="0"/>
              <a:cs typeface="Times New Roman" panose="02020603050405020304" pitchFamily="18" charset="0"/>
            </a:endParaRPr>
          </a:p>
          <a:p>
            <a:r>
              <a:rPr lang="en-US" altLang="zh-CN" sz="4000" dirty="0">
                <a:solidFill>
                  <a:srgbClr val="FF0000"/>
                </a:solidFill>
                <a:latin typeface="Times New Roman" panose="02020603050405020304" pitchFamily="18" charset="0"/>
                <a:cs typeface="Times New Roman" panose="02020603050405020304" pitchFamily="18" charset="0"/>
              </a:rPr>
              <a:t>Related</a:t>
            </a:r>
            <a:r>
              <a:rPr lang="zh-CN" altLang="en-US" sz="4000" dirty="0">
                <a:solidFill>
                  <a:srgbClr val="FF0000"/>
                </a:solidFill>
                <a:latin typeface="Times New Roman" panose="02020603050405020304" pitchFamily="18" charset="0"/>
                <a:cs typeface="Times New Roman" panose="02020603050405020304" pitchFamily="18" charset="0"/>
              </a:rPr>
              <a:t> </a:t>
            </a:r>
            <a:r>
              <a:rPr lang="en-US" altLang="zh-CN" sz="4000" dirty="0">
                <a:solidFill>
                  <a:srgbClr val="FF0000"/>
                </a:solidFill>
                <a:latin typeface="Times New Roman" panose="02020603050405020304" pitchFamily="18" charset="0"/>
                <a:cs typeface="Times New Roman" panose="02020603050405020304" pitchFamily="18" charset="0"/>
              </a:rPr>
              <a:t>Work</a:t>
            </a:r>
          </a:p>
          <a:p>
            <a:r>
              <a:rPr lang="en-US" altLang="zh-CN" sz="4000" dirty="0">
                <a:latin typeface="Times New Roman" panose="02020603050405020304" pitchFamily="18" charset="0"/>
                <a:cs typeface="Times New Roman" panose="02020603050405020304" pitchFamily="18" charset="0"/>
              </a:rPr>
              <a:t>Preliminaries</a:t>
            </a:r>
          </a:p>
          <a:p>
            <a:r>
              <a:rPr lang="en-US" altLang="zh-CN" sz="4000" dirty="0">
                <a:latin typeface="Times New Roman" panose="02020603050405020304" pitchFamily="18" charset="0"/>
                <a:cs typeface="Times New Roman" panose="02020603050405020304" pitchFamily="18" charset="0"/>
              </a:rPr>
              <a:t>Proposed Methods</a:t>
            </a:r>
          </a:p>
          <a:p>
            <a:r>
              <a:rPr lang="en-US" altLang="zh-CN" sz="4000" dirty="0">
                <a:latin typeface="Times New Roman" panose="02020603050405020304" pitchFamily="18" charset="0"/>
                <a:cs typeface="Times New Roman" panose="02020603050405020304" pitchFamily="18" charset="0"/>
              </a:rPr>
              <a:t>Performance Evaluation </a:t>
            </a:r>
          </a:p>
          <a:p>
            <a:r>
              <a:rPr lang="en-US" altLang="zh-CN" sz="4000" dirty="0">
                <a:latin typeface="Times New Roman" panose="02020603050405020304" pitchFamily="18" charset="0"/>
                <a:cs typeface="Times New Roman" panose="02020603050405020304" pitchFamily="18" charset="0"/>
              </a:rPr>
              <a:t>Conclusions</a:t>
            </a:r>
          </a:p>
        </p:txBody>
      </p:sp>
      <p:sp>
        <p:nvSpPr>
          <p:cNvPr id="2" name="灯片编号占位符 1">
            <a:extLst>
              <a:ext uri="{FF2B5EF4-FFF2-40B4-BE49-F238E27FC236}">
                <a16:creationId xmlns:a16="http://schemas.microsoft.com/office/drawing/2014/main" id="{3492B67B-1436-E4F4-D617-281427E82279}"/>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21</a:t>
            </a:fld>
            <a:endParaRPr lang="zh-TW" altLang="en-US"/>
          </a:p>
        </p:txBody>
      </p:sp>
    </p:spTree>
    <p:extLst>
      <p:ext uri="{BB962C8B-B14F-4D97-AF65-F5344CB8AC3E}">
        <p14:creationId xmlns:p14="http://schemas.microsoft.com/office/powerpoint/2010/main" val="1238051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957744B1-6549-3611-E9A0-DD9AA2AE593B}"/>
              </a:ext>
            </a:extLst>
          </p:cNvPr>
          <p:cNvSpPr>
            <a:spLocks noGrp="1"/>
          </p:cNvSpPr>
          <p:nvPr>
            <p:ph type="sldNum" sz="quarter" idx="10"/>
          </p:nvPr>
        </p:nvSpPr>
        <p:spPr/>
        <p:txBody>
          <a:bodyPr/>
          <a:lstStyle/>
          <a:p>
            <a:fld id="{D9B6BDF2-6896-4B98-8776-C18582F63BA5}" type="slidenum">
              <a:rPr lang="zh-TW" altLang="en-US" smtClean="0"/>
              <a:pPr/>
              <a:t>22</a:t>
            </a:fld>
            <a:endParaRPr lang="zh-TW" altLang="en-US"/>
          </a:p>
        </p:txBody>
      </p:sp>
      <p:sp>
        <p:nvSpPr>
          <p:cNvPr id="6" name="標題 1">
            <a:extLst>
              <a:ext uri="{FF2B5EF4-FFF2-40B4-BE49-F238E27FC236}">
                <a16:creationId xmlns:a16="http://schemas.microsoft.com/office/drawing/2014/main" id="{BF3E4EDF-F73D-67E2-7EEF-58E048672BDC}"/>
              </a:ext>
            </a:extLst>
          </p:cNvPr>
          <p:cNvSpPr>
            <a:spLocks noGrp="1"/>
          </p:cNvSpPr>
          <p:nvPr>
            <p:ph type="title"/>
          </p:nvPr>
        </p:nvSpPr>
        <p:spPr>
          <a:xfrm>
            <a:off x="1296610" y="144466"/>
            <a:ext cx="10270977" cy="692151"/>
          </a:xfrm>
        </p:spPr>
        <p:txBody>
          <a:bodyPr/>
          <a:lstStyle/>
          <a:p>
            <a:r>
              <a:rPr lang="en-US" altLang="zh-TW" dirty="0"/>
              <a:t>Related</a:t>
            </a:r>
            <a:r>
              <a:rPr lang="zh-CN" altLang="en-US" dirty="0"/>
              <a:t> </a:t>
            </a:r>
            <a:r>
              <a:rPr lang="en-US" altLang="zh-CN" dirty="0"/>
              <a:t>works</a:t>
            </a:r>
            <a:endParaRPr lang="zh-TW" altLang="en-US" dirty="0"/>
          </a:p>
        </p:txBody>
      </p:sp>
      <p:sp>
        <p:nvSpPr>
          <p:cNvPr id="8" name="文本框 7">
            <a:extLst>
              <a:ext uri="{FF2B5EF4-FFF2-40B4-BE49-F238E27FC236}">
                <a16:creationId xmlns:a16="http://schemas.microsoft.com/office/drawing/2014/main" id="{E0A8D853-00AC-54D3-E801-5FFB8B27BA1A}"/>
              </a:ext>
            </a:extLst>
          </p:cNvPr>
          <p:cNvSpPr txBox="1"/>
          <p:nvPr/>
        </p:nvSpPr>
        <p:spPr>
          <a:xfrm>
            <a:off x="3844433" y="1045430"/>
            <a:ext cx="5175329" cy="369332"/>
          </a:xfrm>
          <a:prstGeom prst="rect">
            <a:avLst/>
          </a:prstGeom>
          <a:noFill/>
        </p:spPr>
        <p:txBody>
          <a:bodyPr wrap="square">
            <a:spAutoFit/>
          </a:bodyPr>
          <a:lstStyle/>
          <a:p>
            <a:r>
              <a:rPr lang="en-US" altLang="zh-CN" b="1" dirty="0">
                <a:latin typeface="Times New Roman" panose="02020603050405020304" pitchFamily="18" charset="0"/>
                <a:cs typeface="Times New Roman" panose="02020603050405020304" pitchFamily="18" charset="0"/>
              </a:rPr>
              <a:t>Existing open-sourced microservice system testbed</a:t>
            </a:r>
            <a:endParaRPr lang="zh-CN" altLang="en-US" dirty="0">
              <a:latin typeface="Times New Roman" panose="02020603050405020304" pitchFamily="18" charset="0"/>
              <a:cs typeface="Times New Roman" panose="02020603050405020304" pitchFamily="18" charset="0"/>
            </a:endParaRPr>
          </a:p>
        </p:txBody>
      </p:sp>
      <p:graphicFrame>
        <p:nvGraphicFramePr>
          <p:cNvPr id="3" name="表格 2">
            <a:extLst>
              <a:ext uri="{FF2B5EF4-FFF2-40B4-BE49-F238E27FC236}">
                <a16:creationId xmlns:a16="http://schemas.microsoft.com/office/drawing/2014/main" id="{EF418FBC-50FF-6AC6-EA62-E84073C3E34C}"/>
              </a:ext>
            </a:extLst>
          </p:cNvPr>
          <p:cNvGraphicFramePr>
            <a:graphicFrameLocks noGrp="1"/>
          </p:cNvGraphicFramePr>
          <p:nvPr>
            <p:extLst>
              <p:ext uri="{D42A27DB-BD31-4B8C-83A1-F6EECF244321}">
                <p14:modId xmlns:p14="http://schemas.microsoft.com/office/powerpoint/2010/main" val="1877682316"/>
              </p:ext>
            </p:extLst>
          </p:nvPr>
        </p:nvGraphicFramePr>
        <p:xfrm>
          <a:off x="98257" y="1391856"/>
          <a:ext cx="11995485" cy="4074287"/>
        </p:xfrm>
        <a:graphic>
          <a:graphicData uri="http://schemas.openxmlformats.org/drawingml/2006/table">
            <a:tbl>
              <a:tblPr firstRow="1" bandRow="1">
                <a:tableStyleId>{5C22544A-7EE6-4342-B048-85BDC9FD1C3A}</a:tableStyleId>
              </a:tblPr>
              <a:tblGrid>
                <a:gridCol w="1840832">
                  <a:extLst>
                    <a:ext uri="{9D8B030D-6E8A-4147-A177-3AD203B41FA5}">
                      <a16:colId xmlns:a16="http://schemas.microsoft.com/office/drawing/2014/main" val="1279058991"/>
                    </a:ext>
                  </a:extLst>
                </a:gridCol>
                <a:gridCol w="1179094">
                  <a:extLst>
                    <a:ext uri="{9D8B030D-6E8A-4147-A177-3AD203B41FA5}">
                      <a16:colId xmlns:a16="http://schemas.microsoft.com/office/drawing/2014/main" val="2383749996"/>
                    </a:ext>
                  </a:extLst>
                </a:gridCol>
                <a:gridCol w="2322095">
                  <a:extLst>
                    <a:ext uri="{9D8B030D-6E8A-4147-A177-3AD203B41FA5}">
                      <a16:colId xmlns:a16="http://schemas.microsoft.com/office/drawing/2014/main" val="834332412"/>
                    </a:ext>
                  </a:extLst>
                </a:gridCol>
                <a:gridCol w="1407695">
                  <a:extLst>
                    <a:ext uri="{9D8B030D-6E8A-4147-A177-3AD203B41FA5}">
                      <a16:colId xmlns:a16="http://schemas.microsoft.com/office/drawing/2014/main" val="945162880"/>
                    </a:ext>
                  </a:extLst>
                </a:gridCol>
                <a:gridCol w="5245769">
                  <a:extLst>
                    <a:ext uri="{9D8B030D-6E8A-4147-A177-3AD203B41FA5}">
                      <a16:colId xmlns:a16="http://schemas.microsoft.com/office/drawing/2014/main" val="1906155236"/>
                    </a:ext>
                  </a:extLst>
                </a:gridCol>
              </a:tblGrid>
              <a:tr h="335962">
                <a:tc>
                  <a:txBody>
                    <a:bodyPr/>
                    <a:lstStyle/>
                    <a:p>
                      <a:r>
                        <a:rPr lang="en-US" altLang="zh-CN" dirty="0"/>
                        <a:t>Name</a:t>
                      </a:r>
                      <a:endParaRPr lang="zh-CN" altLang="en-US" dirty="0"/>
                    </a:p>
                  </a:txBody>
                  <a:tcPr/>
                </a:tc>
                <a:tc>
                  <a:txBody>
                    <a:bodyPr/>
                    <a:lstStyle/>
                    <a:p>
                      <a:r>
                        <a:rPr lang="en-US" altLang="zh-CN" dirty="0"/>
                        <a:t>Service#</a:t>
                      </a:r>
                      <a:endParaRPr lang="zh-CN" altLang="en-US" dirty="0"/>
                    </a:p>
                  </a:txBody>
                  <a:tcPr/>
                </a:tc>
                <a:tc>
                  <a:txBody>
                    <a:bodyPr/>
                    <a:lstStyle/>
                    <a:p>
                      <a:r>
                        <a:rPr lang="en-US" altLang="zh-CN" dirty="0"/>
                        <a:t>Interaction</a:t>
                      </a:r>
                      <a:endParaRPr lang="zh-CN" altLang="en-US" dirty="0"/>
                    </a:p>
                  </a:txBody>
                  <a:tcPr/>
                </a:tc>
                <a:tc>
                  <a:txBody>
                    <a:bodyPr/>
                    <a:lstStyle/>
                    <a:p>
                      <a:r>
                        <a:rPr lang="en-US" altLang="zh-CN" dirty="0"/>
                        <a:t>Language#</a:t>
                      </a:r>
                      <a:endParaRPr lang="zh-CN" altLang="en-US" dirty="0"/>
                    </a:p>
                  </a:txBody>
                  <a:tcPr/>
                </a:tc>
                <a:tc>
                  <a:txBody>
                    <a:bodyPr/>
                    <a:lstStyle/>
                    <a:p>
                      <a:r>
                        <a:rPr lang="en-US" altLang="zh-CN" dirty="0"/>
                        <a:t>Reference</a:t>
                      </a:r>
                      <a:endParaRPr lang="zh-CN" altLang="en-US" dirty="0"/>
                    </a:p>
                  </a:txBody>
                  <a:tcPr/>
                </a:tc>
                <a:extLst>
                  <a:ext uri="{0D108BD9-81ED-4DB2-BD59-A6C34878D82A}">
                    <a16:rowId xmlns:a16="http://schemas.microsoft.com/office/drawing/2014/main" val="3638188625"/>
                  </a:ext>
                </a:extLst>
              </a:tr>
              <a:tr h="370840">
                <a:tc>
                  <a:txBody>
                    <a:bodyPr/>
                    <a:lstStyle/>
                    <a:p>
                      <a:r>
                        <a:rPr lang="en-US" altLang="zh-CN" dirty="0"/>
                        <a:t>Acme Air</a:t>
                      </a:r>
                      <a:endParaRPr lang="zh-CN" altLang="en-US" dirty="0"/>
                    </a:p>
                  </a:txBody>
                  <a:tcPr/>
                </a:tc>
                <a:tc>
                  <a:txBody>
                    <a:bodyPr/>
                    <a:lstStyle/>
                    <a:p>
                      <a:r>
                        <a:rPr lang="en-US" altLang="zh-CN"/>
                        <a:t>5</a:t>
                      </a:r>
                      <a:endParaRPr lang="zh-CN" altLang="en-US" dirty="0"/>
                    </a:p>
                  </a:txBody>
                  <a:tcPr/>
                </a:tc>
                <a:tc>
                  <a:txBody>
                    <a:bodyPr/>
                    <a:lstStyle/>
                    <a:p>
                      <a:r>
                        <a:rPr lang="en-US" altLang="zh-CN"/>
                        <a:t>Sync</a:t>
                      </a:r>
                      <a:endParaRPr lang="zh-CN" altLang="en-US" dirty="0"/>
                    </a:p>
                  </a:txBody>
                  <a:tcPr/>
                </a:tc>
                <a:tc>
                  <a:txBody>
                    <a:bodyPr/>
                    <a:lstStyle/>
                    <a:p>
                      <a:r>
                        <a:rPr lang="en-US" altLang="zh-CN" dirty="0"/>
                        <a:t>4</a:t>
                      </a:r>
                      <a:endParaRPr lang="zh-CN" altLang="en-US" dirty="0"/>
                    </a:p>
                  </a:txBody>
                  <a:tcPr/>
                </a:tc>
                <a:tc>
                  <a:txBody>
                    <a:bodyPr/>
                    <a:lstStyle/>
                    <a:p>
                      <a:r>
                        <a:rPr lang="en" altLang="zh-CN" sz="1200" dirty="0"/>
                        <a:t>https://</a:t>
                      </a:r>
                      <a:r>
                        <a:rPr lang="en" altLang="zh-CN" sz="1200" dirty="0" err="1"/>
                        <a:t>github.com</a:t>
                      </a:r>
                      <a:r>
                        <a:rPr lang="en" altLang="zh-CN" sz="1200" dirty="0"/>
                        <a:t>/</a:t>
                      </a:r>
                      <a:r>
                        <a:rPr lang="en" altLang="zh-CN" sz="1200" dirty="0" err="1"/>
                        <a:t>acmeair</a:t>
                      </a:r>
                      <a:r>
                        <a:rPr lang="en" altLang="zh-CN" sz="1200" dirty="0"/>
                        <a:t>/</a:t>
                      </a:r>
                      <a:r>
                        <a:rPr lang="en" altLang="zh-CN" sz="1200" dirty="0" err="1"/>
                        <a:t>acmeair</a:t>
                      </a:r>
                      <a:endParaRPr lang="zh-CN" altLang="en-US" sz="1200" dirty="0"/>
                    </a:p>
                  </a:txBody>
                  <a:tcPr/>
                </a:tc>
                <a:extLst>
                  <a:ext uri="{0D108BD9-81ED-4DB2-BD59-A6C34878D82A}">
                    <a16:rowId xmlns:a16="http://schemas.microsoft.com/office/drawing/2014/main" val="207437525"/>
                  </a:ext>
                </a:extLst>
              </a:tr>
              <a:tr h="370840">
                <a:tc>
                  <a:txBody>
                    <a:bodyPr/>
                    <a:lstStyle/>
                    <a:p>
                      <a:r>
                        <a:rPr lang="en-US" altLang="zh-CN" dirty="0"/>
                        <a:t>Music</a:t>
                      </a:r>
                      <a:r>
                        <a:rPr lang="zh-CN" altLang="en-US" dirty="0"/>
                        <a:t> </a:t>
                      </a:r>
                      <a:r>
                        <a:rPr lang="en-US" altLang="zh-CN" dirty="0"/>
                        <a:t>Store</a:t>
                      </a:r>
                      <a:endParaRPr lang="zh-CN" altLang="en-US" dirty="0"/>
                    </a:p>
                  </a:txBody>
                  <a:tcPr/>
                </a:tc>
                <a:tc>
                  <a:txBody>
                    <a:bodyPr/>
                    <a:lstStyle/>
                    <a:p>
                      <a:r>
                        <a:rPr lang="en-US" altLang="zh-CN"/>
                        <a:t>6</a:t>
                      </a:r>
                      <a:endParaRPr lang="zh-CN" altLang="en-US" dirty="0"/>
                    </a:p>
                  </a:txBody>
                  <a:tcPr/>
                </a:tc>
                <a:tc>
                  <a:txBody>
                    <a:bodyPr/>
                    <a:lstStyle/>
                    <a:p>
                      <a:r>
                        <a:rPr lang="en-US" altLang="zh-CN"/>
                        <a:t>Sync + Async</a:t>
                      </a:r>
                      <a:endParaRPr lang="zh-CN" altLang="en-US" dirty="0"/>
                    </a:p>
                  </a:txBody>
                  <a:tcPr/>
                </a:tc>
                <a:tc>
                  <a:txBody>
                    <a:bodyPr/>
                    <a:lstStyle/>
                    <a:p>
                      <a:r>
                        <a:rPr lang="en-US" altLang="zh-CN" dirty="0"/>
                        <a:t>5</a:t>
                      </a:r>
                      <a:endParaRPr lang="zh-CN" altLang="en-US" dirty="0"/>
                    </a:p>
                  </a:txBody>
                  <a:tcPr/>
                </a:tc>
                <a:tc>
                  <a:txBody>
                    <a:bodyPr/>
                    <a:lstStyle/>
                    <a:p>
                      <a:r>
                        <a:rPr lang="en" altLang="zh-CN" sz="1200" dirty="0"/>
                        <a:t>https://</a:t>
                      </a:r>
                      <a:r>
                        <a:rPr lang="en" altLang="zh-CN" sz="1200" dirty="0" err="1"/>
                        <a:t>github.com</a:t>
                      </a:r>
                      <a:r>
                        <a:rPr lang="en" altLang="zh-CN" sz="1200" dirty="0"/>
                        <a:t>/</a:t>
                      </a:r>
                      <a:r>
                        <a:rPr lang="en" altLang="zh-CN" sz="1200" dirty="0" err="1"/>
                        <a:t>aspnet</a:t>
                      </a:r>
                      <a:r>
                        <a:rPr lang="en" altLang="zh-CN" sz="1200" dirty="0"/>
                        <a:t>/</a:t>
                      </a:r>
                      <a:r>
                        <a:rPr lang="en" altLang="zh-CN" sz="1200" dirty="0" err="1"/>
                        <a:t>MusicStore</a:t>
                      </a:r>
                      <a:endParaRPr lang="zh-CN" altLang="en-US" sz="1200" dirty="0"/>
                    </a:p>
                  </a:txBody>
                  <a:tcPr/>
                </a:tc>
                <a:extLst>
                  <a:ext uri="{0D108BD9-81ED-4DB2-BD59-A6C34878D82A}">
                    <a16:rowId xmlns:a16="http://schemas.microsoft.com/office/drawing/2014/main" val="401556441"/>
                  </a:ext>
                </a:extLst>
              </a:tr>
              <a:tr h="370840">
                <a:tc>
                  <a:txBody>
                    <a:bodyPr/>
                    <a:lstStyle/>
                    <a:p>
                      <a:r>
                        <a:rPr lang="en-US" altLang="zh-CN" dirty="0"/>
                        <a:t>Spring Cloud</a:t>
                      </a:r>
                      <a:endParaRPr lang="zh-CN" altLang="en-US" dirty="0"/>
                    </a:p>
                  </a:txBody>
                  <a:tcPr/>
                </a:tc>
                <a:tc>
                  <a:txBody>
                    <a:bodyPr/>
                    <a:lstStyle/>
                    <a:p>
                      <a:r>
                        <a:rPr lang="en-US" altLang="zh-CN" dirty="0"/>
                        <a:t>6</a:t>
                      </a:r>
                      <a:endParaRPr lang="zh-CN" altLang="en-US" dirty="0"/>
                    </a:p>
                  </a:txBody>
                  <a:tcPr/>
                </a:tc>
                <a:tc>
                  <a:txBody>
                    <a:bodyPr/>
                    <a:lstStyle/>
                    <a:p>
                      <a:r>
                        <a:rPr lang="en-US" altLang="zh-CN"/>
                        <a:t>Sync</a:t>
                      </a:r>
                      <a:endParaRPr lang="zh-CN" altLang="en-US" dirty="0"/>
                    </a:p>
                  </a:txBody>
                  <a:tcPr/>
                </a:tc>
                <a:tc>
                  <a:txBody>
                    <a:bodyPr/>
                    <a:lstStyle/>
                    <a:p>
                      <a:r>
                        <a:rPr lang="en-US" altLang="zh-CN" dirty="0"/>
                        <a:t>1</a:t>
                      </a:r>
                      <a:endParaRPr lang="zh-CN" altLang="en-US" dirty="0"/>
                    </a:p>
                  </a:txBody>
                  <a:tcPr/>
                </a:tc>
                <a:tc>
                  <a:txBody>
                    <a:bodyPr/>
                    <a:lstStyle/>
                    <a:p>
                      <a:r>
                        <a:rPr lang="en" altLang="zh-CN" sz="1200" dirty="0"/>
                        <a:t>https://</a:t>
                      </a:r>
                      <a:r>
                        <a:rPr lang="en" altLang="zh-CN" sz="1200" dirty="0" err="1"/>
                        <a:t>github.com</a:t>
                      </a:r>
                      <a:r>
                        <a:rPr lang="en" altLang="zh-CN" sz="1200" dirty="0"/>
                        <a:t>/</a:t>
                      </a:r>
                      <a:r>
                        <a:rPr lang="en" altLang="zh-CN" sz="1200" dirty="0" err="1"/>
                        <a:t>kbastani</a:t>
                      </a:r>
                      <a:r>
                        <a:rPr lang="en" altLang="zh-CN" sz="1200" dirty="0"/>
                        <a:t>/spring-cloud-microservice-example</a:t>
                      </a:r>
                      <a:endParaRPr lang="zh-CN" altLang="en-US" sz="1200" dirty="0"/>
                    </a:p>
                  </a:txBody>
                  <a:tcPr/>
                </a:tc>
                <a:extLst>
                  <a:ext uri="{0D108BD9-81ED-4DB2-BD59-A6C34878D82A}">
                    <a16:rowId xmlns:a16="http://schemas.microsoft.com/office/drawing/2014/main" val="930964311"/>
                  </a:ext>
                </a:extLst>
              </a:tr>
              <a:tr h="370840">
                <a:tc>
                  <a:txBody>
                    <a:bodyPr/>
                    <a:lstStyle/>
                    <a:p>
                      <a:r>
                        <a:rPr lang="en-US" altLang="zh-CN" dirty="0"/>
                        <a:t>Bifrost App</a:t>
                      </a:r>
                      <a:endParaRPr lang="zh-CN" altLang="en-US" dirty="0"/>
                    </a:p>
                  </a:txBody>
                  <a:tcPr/>
                </a:tc>
                <a:tc>
                  <a:txBody>
                    <a:bodyPr/>
                    <a:lstStyle/>
                    <a:p>
                      <a:r>
                        <a:rPr lang="en-US" altLang="zh-CN"/>
                        <a:t>5</a:t>
                      </a:r>
                      <a:endParaRPr lang="zh-CN" altLang="en-US" dirty="0"/>
                    </a:p>
                  </a:txBody>
                  <a:tcPr/>
                </a:tc>
                <a:tc>
                  <a:txBody>
                    <a:bodyPr/>
                    <a:lstStyle/>
                    <a:p>
                      <a:r>
                        <a:rPr lang="en-US" altLang="zh-CN"/>
                        <a:t>Sync + Async</a:t>
                      </a:r>
                      <a:endParaRPr lang="zh-CN" altLang="en-US" dirty="0"/>
                    </a:p>
                  </a:txBody>
                  <a:tcPr/>
                </a:tc>
                <a:tc>
                  <a:txBody>
                    <a:bodyPr/>
                    <a:lstStyle/>
                    <a:p>
                      <a:r>
                        <a:rPr lang="en-US" altLang="zh-CN" dirty="0"/>
                        <a:t>3</a:t>
                      </a:r>
                      <a:endParaRPr lang="zh-CN" altLang="en-US" dirty="0"/>
                    </a:p>
                  </a:txBody>
                  <a:tcPr/>
                </a:tc>
                <a:tc>
                  <a:txBody>
                    <a:bodyPr/>
                    <a:lstStyle/>
                    <a:p>
                      <a:r>
                        <a:rPr lang="en" altLang="zh-CN" sz="1200" dirty="0"/>
                        <a:t>https: //</a:t>
                      </a:r>
                      <a:r>
                        <a:rPr lang="en" altLang="zh-CN" sz="1200" dirty="0" err="1"/>
                        <a:t>github.com</a:t>
                      </a:r>
                      <a:r>
                        <a:rPr lang="en" altLang="zh-CN" sz="1200" dirty="0"/>
                        <a:t>/</a:t>
                      </a:r>
                      <a:r>
                        <a:rPr lang="en" altLang="zh-CN" sz="1200" dirty="0" err="1"/>
                        <a:t>sealuzh</a:t>
                      </a:r>
                      <a:r>
                        <a:rPr lang="en" altLang="zh-CN" sz="1200" dirty="0"/>
                        <a:t>/</a:t>
                      </a:r>
                      <a:r>
                        <a:rPr lang="en" altLang="zh-CN" sz="1200" dirty="0" err="1"/>
                        <a:t>bifrost</a:t>
                      </a:r>
                      <a:r>
                        <a:rPr lang="en" altLang="zh-CN" sz="1200" dirty="0"/>
                        <a:t>-microservices-sample-application</a:t>
                      </a:r>
                      <a:endParaRPr lang="zh-CN" altLang="en-US" sz="1200" dirty="0"/>
                    </a:p>
                  </a:txBody>
                  <a:tcPr/>
                </a:tc>
                <a:extLst>
                  <a:ext uri="{0D108BD9-81ED-4DB2-BD59-A6C34878D82A}">
                    <a16:rowId xmlns:a16="http://schemas.microsoft.com/office/drawing/2014/main" val="1001305857"/>
                  </a:ext>
                </a:extLst>
              </a:tr>
              <a:tr h="370840">
                <a:tc>
                  <a:txBody>
                    <a:bodyPr/>
                    <a:lstStyle/>
                    <a:p>
                      <a:r>
                        <a:rPr lang="en-US" altLang="zh-CN" dirty="0"/>
                        <a:t>Socks Shop</a:t>
                      </a:r>
                      <a:endParaRPr lang="zh-CN" altLang="en-US" dirty="0"/>
                    </a:p>
                  </a:txBody>
                  <a:tcPr/>
                </a:tc>
                <a:tc>
                  <a:txBody>
                    <a:bodyPr/>
                    <a:lstStyle/>
                    <a:p>
                      <a:r>
                        <a:rPr lang="en-US" altLang="zh-CN"/>
                        <a:t>8</a:t>
                      </a:r>
                      <a:endParaRPr lang="zh-CN" altLang="en-US" dirty="0"/>
                    </a:p>
                  </a:txBody>
                  <a:tcPr/>
                </a:tc>
                <a:tc>
                  <a:txBody>
                    <a:bodyPr/>
                    <a:lstStyle/>
                    <a:p>
                      <a:r>
                        <a:rPr lang="en-US" altLang="zh-CN"/>
                        <a:t>Sync + Queue</a:t>
                      </a:r>
                      <a:endParaRPr lang="zh-CN" altLang="en-US" dirty="0"/>
                    </a:p>
                  </a:txBody>
                  <a:tcPr/>
                </a:tc>
                <a:tc>
                  <a:txBody>
                    <a:bodyPr/>
                    <a:lstStyle/>
                    <a:p>
                      <a:r>
                        <a:rPr lang="en-US" altLang="zh-CN" dirty="0"/>
                        <a:t>3</a:t>
                      </a:r>
                      <a:endParaRPr lang="zh-CN" altLang="en-US" dirty="0"/>
                    </a:p>
                  </a:txBody>
                  <a:tcPr/>
                </a:tc>
                <a:tc>
                  <a:txBody>
                    <a:bodyPr/>
                    <a:lstStyle/>
                    <a:p>
                      <a:r>
                        <a:rPr lang="en" altLang="zh-CN" sz="1200" dirty="0"/>
                        <a:t>https://</a:t>
                      </a:r>
                      <a:r>
                        <a:rPr lang="en" altLang="zh-CN" sz="1200" dirty="0" err="1"/>
                        <a:t>github.com</a:t>
                      </a:r>
                      <a:r>
                        <a:rPr lang="en" altLang="zh-CN" sz="1200" dirty="0"/>
                        <a:t>/microservices-demo/microservices-demo</a:t>
                      </a:r>
                      <a:endParaRPr lang="zh-CN" altLang="en-US" sz="1200" dirty="0"/>
                    </a:p>
                  </a:txBody>
                  <a:tcPr/>
                </a:tc>
                <a:extLst>
                  <a:ext uri="{0D108BD9-81ED-4DB2-BD59-A6C34878D82A}">
                    <a16:rowId xmlns:a16="http://schemas.microsoft.com/office/drawing/2014/main" val="954694868"/>
                  </a:ext>
                </a:extLst>
              </a:tr>
              <a:tr h="370840">
                <a:tc>
                  <a:txBody>
                    <a:bodyPr/>
                    <a:lstStyle/>
                    <a:p>
                      <a:r>
                        <a:rPr lang="en-US" altLang="zh-CN" dirty="0" err="1"/>
                        <a:t>Staffjoy</a:t>
                      </a:r>
                      <a:endParaRPr lang="zh-CN" altLang="en-US" dirty="0"/>
                    </a:p>
                  </a:txBody>
                  <a:tcPr/>
                </a:tc>
                <a:tc>
                  <a:txBody>
                    <a:bodyPr/>
                    <a:lstStyle/>
                    <a:p>
                      <a:r>
                        <a:rPr lang="en-US" altLang="zh-CN"/>
                        <a:t>9</a:t>
                      </a:r>
                      <a:endParaRPr lang="zh-CN" altLang="en-US" dirty="0"/>
                    </a:p>
                  </a:txBody>
                  <a:tcPr/>
                </a:tc>
                <a:tc>
                  <a:txBody>
                    <a:bodyPr/>
                    <a:lstStyle/>
                    <a:p>
                      <a:r>
                        <a:rPr lang="en-US" altLang="zh-CN"/>
                        <a:t>Sync + Queue</a:t>
                      </a:r>
                      <a:endParaRPr lang="zh-CN" altLang="en-US" dirty="0"/>
                    </a:p>
                  </a:txBody>
                  <a:tcPr/>
                </a:tc>
                <a:tc>
                  <a:txBody>
                    <a:bodyPr/>
                    <a:lstStyle/>
                    <a:p>
                      <a:r>
                        <a:rPr lang="en-US" altLang="zh-CN" dirty="0"/>
                        <a:t>4</a:t>
                      </a:r>
                      <a:endParaRPr lang="zh-CN" altLang="en-US" dirty="0"/>
                    </a:p>
                  </a:txBody>
                  <a:tcPr/>
                </a:tc>
                <a:tc>
                  <a:txBody>
                    <a:bodyPr/>
                    <a:lstStyle/>
                    <a:p>
                      <a:r>
                        <a:rPr lang="en" altLang="zh-CN" sz="1200" dirty="0"/>
                        <a:t>https://</a:t>
                      </a:r>
                      <a:r>
                        <a:rPr lang="en" altLang="zh-CN" sz="1200" dirty="0" err="1"/>
                        <a:t>github.com</a:t>
                      </a:r>
                      <a:r>
                        <a:rPr lang="en" altLang="zh-CN" sz="1200" dirty="0"/>
                        <a:t>/</a:t>
                      </a:r>
                      <a:r>
                        <a:rPr lang="en" altLang="zh-CN" sz="1200" dirty="0" err="1"/>
                        <a:t>Staffjoy</a:t>
                      </a:r>
                      <a:r>
                        <a:rPr lang="en" altLang="zh-CN" sz="1200" dirty="0"/>
                        <a:t>/v2</a:t>
                      </a:r>
                      <a:endParaRPr lang="zh-CN" altLang="en-US" sz="1200" dirty="0"/>
                    </a:p>
                  </a:txBody>
                  <a:tcPr/>
                </a:tc>
                <a:extLst>
                  <a:ext uri="{0D108BD9-81ED-4DB2-BD59-A6C34878D82A}">
                    <a16:rowId xmlns:a16="http://schemas.microsoft.com/office/drawing/2014/main" val="1905293828"/>
                  </a:ext>
                </a:extLst>
              </a:tr>
              <a:tr h="370840">
                <a:tc>
                  <a:txBody>
                    <a:bodyPr/>
                    <a:lstStyle/>
                    <a:p>
                      <a:r>
                        <a:rPr lang="en" altLang="zh-CN" dirty="0" err="1"/>
                        <a:t>NServiceBus</a:t>
                      </a:r>
                      <a:endParaRPr lang="zh-CN" altLang="en-US" dirty="0"/>
                    </a:p>
                  </a:txBody>
                  <a:tcPr/>
                </a:tc>
                <a:tc>
                  <a:txBody>
                    <a:bodyPr/>
                    <a:lstStyle/>
                    <a:p>
                      <a:r>
                        <a:rPr lang="en-US" altLang="zh-CN"/>
                        <a:t>8</a:t>
                      </a:r>
                      <a:endParaRPr lang="zh-CN" altLang="en-US" dirty="0"/>
                    </a:p>
                  </a:txBody>
                  <a:tcPr/>
                </a:tc>
                <a:tc>
                  <a:txBody>
                    <a:bodyPr/>
                    <a:lstStyle/>
                    <a:p>
                      <a:r>
                        <a:rPr lang="en-US" altLang="zh-CN"/>
                        <a:t>Queue</a:t>
                      </a:r>
                      <a:endParaRPr lang="zh-CN" altLang="en-US" dirty="0"/>
                    </a:p>
                  </a:txBody>
                  <a:tcPr/>
                </a:tc>
                <a:tc>
                  <a:txBody>
                    <a:bodyPr/>
                    <a:lstStyle/>
                    <a:p>
                      <a:r>
                        <a:rPr lang="en-US" altLang="zh-CN" dirty="0"/>
                        <a:t>3</a:t>
                      </a:r>
                      <a:endParaRPr lang="zh-CN" altLang="en-US" dirty="0"/>
                    </a:p>
                  </a:txBody>
                  <a:tcPr/>
                </a:tc>
                <a:tc>
                  <a:txBody>
                    <a:bodyPr/>
                    <a:lstStyle/>
                    <a:p>
                      <a:r>
                        <a:rPr lang="en" altLang="zh-CN" sz="1200" dirty="0"/>
                        <a:t>https://</a:t>
                      </a:r>
                      <a:r>
                        <a:rPr lang="en" altLang="zh-CN" sz="1200" dirty="0" err="1"/>
                        <a:t>github.com</a:t>
                      </a:r>
                      <a:r>
                        <a:rPr lang="en" altLang="zh-CN" sz="1200" dirty="0"/>
                        <a:t>/dotnet/</a:t>
                      </a:r>
                      <a:r>
                        <a:rPr lang="en" altLang="zh-CN" sz="1200" dirty="0" err="1"/>
                        <a:t>eShop</a:t>
                      </a:r>
                      <a:endParaRPr lang="zh-CN" altLang="en-US" sz="1200" dirty="0"/>
                    </a:p>
                  </a:txBody>
                  <a:tcPr/>
                </a:tc>
                <a:extLst>
                  <a:ext uri="{0D108BD9-81ED-4DB2-BD59-A6C34878D82A}">
                    <a16:rowId xmlns:a16="http://schemas.microsoft.com/office/drawing/2014/main" val="602911106"/>
                  </a:ext>
                </a:extLst>
              </a:tr>
              <a:tr h="370840">
                <a:tc>
                  <a:txBody>
                    <a:bodyPr/>
                    <a:lstStyle/>
                    <a:p>
                      <a:r>
                        <a:rPr lang="en-US" altLang="zh-CN" dirty="0"/>
                        <a:t>Online</a:t>
                      </a:r>
                      <a:r>
                        <a:rPr lang="zh-CN" altLang="en-US" dirty="0"/>
                        <a:t> </a:t>
                      </a:r>
                      <a:r>
                        <a:rPr lang="en-US" altLang="zh-CN" dirty="0"/>
                        <a:t>Boutique</a:t>
                      </a:r>
                      <a:endParaRPr lang="zh-CN" altLang="en-US" dirty="0"/>
                    </a:p>
                  </a:txBody>
                  <a:tcPr/>
                </a:tc>
                <a:tc>
                  <a:txBody>
                    <a:bodyPr/>
                    <a:lstStyle/>
                    <a:p>
                      <a:r>
                        <a:rPr lang="en-US" altLang="zh-CN" b="1" dirty="0">
                          <a:solidFill>
                            <a:srgbClr val="FF0000"/>
                          </a:solidFill>
                        </a:rPr>
                        <a:t>11</a:t>
                      </a:r>
                      <a:endParaRPr lang="zh-CN" altLang="en-US" b="1" dirty="0">
                        <a:solidFill>
                          <a:srgbClr val="FF0000"/>
                        </a:solidFill>
                      </a:endParaRPr>
                    </a:p>
                  </a:txBody>
                  <a:tcPr/>
                </a:tc>
                <a:tc>
                  <a:txBody>
                    <a:bodyPr/>
                    <a:lstStyle/>
                    <a:p>
                      <a:r>
                        <a:rPr lang="en-US" altLang="zh-CN" dirty="0"/>
                        <a:t>Sync + Async</a:t>
                      </a:r>
                      <a:endParaRPr lang="zh-CN" altLang="en-US" dirty="0"/>
                    </a:p>
                  </a:txBody>
                  <a:tcPr/>
                </a:tc>
                <a:tc>
                  <a:txBody>
                    <a:bodyPr/>
                    <a:lstStyle/>
                    <a:p>
                      <a:r>
                        <a:rPr lang="en-US" altLang="zh-CN" dirty="0"/>
                        <a:t>3</a:t>
                      </a:r>
                      <a:endParaRPr lang="zh-CN" altLang="en-US" dirty="0"/>
                    </a:p>
                  </a:txBody>
                  <a:tcPr/>
                </a:tc>
                <a:tc>
                  <a:txBody>
                    <a:bodyPr/>
                    <a:lstStyle/>
                    <a:p>
                      <a:r>
                        <a:rPr lang="en" altLang="zh-CN" sz="1200" dirty="0"/>
                        <a:t>https://</a:t>
                      </a:r>
                      <a:r>
                        <a:rPr lang="en" altLang="zh-CN" sz="1200" dirty="0" err="1"/>
                        <a:t>github.com</a:t>
                      </a:r>
                      <a:r>
                        <a:rPr lang="en" altLang="zh-CN" sz="1200" dirty="0"/>
                        <a:t>/</a:t>
                      </a:r>
                      <a:r>
                        <a:rPr lang="en" altLang="zh-CN" sz="1200" dirty="0" err="1"/>
                        <a:t>GoogleCloudPlatform</a:t>
                      </a:r>
                      <a:r>
                        <a:rPr lang="en" altLang="zh-CN" sz="1200" dirty="0"/>
                        <a:t>/microservices-demo</a:t>
                      </a:r>
                      <a:endParaRPr lang="zh-CN" altLang="en-US" sz="1200" dirty="0"/>
                    </a:p>
                  </a:txBody>
                  <a:tcPr/>
                </a:tc>
                <a:extLst>
                  <a:ext uri="{0D108BD9-81ED-4DB2-BD59-A6C34878D82A}">
                    <a16:rowId xmlns:a16="http://schemas.microsoft.com/office/drawing/2014/main" val="3756345038"/>
                  </a:ext>
                </a:extLst>
              </a:tr>
              <a:tr h="370840">
                <a:tc>
                  <a:txBody>
                    <a:bodyPr/>
                    <a:lstStyle/>
                    <a:p>
                      <a:r>
                        <a:rPr lang="en-US" altLang="zh-CN" dirty="0"/>
                        <a:t>Social</a:t>
                      </a:r>
                      <a:r>
                        <a:rPr lang="zh-CN" altLang="en-US" dirty="0"/>
                        <a:t> </a:t>
                      </a:r>
                      <a:r>
                        <a:rPr lang="en-US" altLang="zh-CN" dirty="0"/>
                        <a:t>Network</a:t>
                      </a:r>
                      <a:endParaRPr lang="zh-CN" altLang="en-US" dirty="0"/>
                    </a:p>
                  </a:txBody>
                  <a:tcPr/>
                </a:tc>
                <a:tc>
                  <a:txBody>
                    <a:bodyPr/>
                    <a:lstStyle/>
                    <a:p>
                      <a:r>
                        <a:rPr lang="en-US" altLang="zh-CN" b="1" dirty="0">
                          <a:solidFill>
                            <a:srgbClr val="FF0000"/>
                          </a:solidFill>
                        </a:rPr>
                        <a:t>21</a:t>
                      </a:r>
                      <a:endParaRPr lang="zh-CN" altLang="en-US" b="1" dirty="0">
                        <a:solidFill>
                          <a:srgbClr val="FF0000"/>
                        </a:solidFill>
                      </a:endParaRPr>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altLang="zh-CN" dirty="0"/>
                        <a:t>Sync + Async</a:t>
                      </a:r>
                      <a:endParaRPr lang="zh-CN" altLang="en-US" dirty="0"/>
                    </a:p>
                  </a:txBody>
                  <a:tcPr/>
                </a:tc>
                <a:tc>
                  <a:txBody>
                    <a:bodyPr/>
                    <a:lstStyle/>
                    <a:p>
                      <a:r>
                        <a:rPr lang="en-US" altLang="zh-CN" dirty="0"/>
                        <a:t>6</a:t>
                      </a:r>
                      <a:endParaRPr lang="zh-CN" altLang="en-US" dirty="0"/>
                    </a:p>
                  </a:txBody>
                  <a:tcPr/>
                </a:tc>
                <a:tc>
                  <a:txBody>
                    <a:bodyPr/>
                    <a:lstStyle/>
                    <a:p>
                      <a:r>
                        <a:rPr lang="en" altLang="zh-CN" dirty="0"/>
                        <a:t>ASPLOS’19</a:t>
                      </a:r>
                      <a:r>
                        <a:rPr lang="zh-CN" altLang="en-US" dirty="0"/>
                        <a:t> </a:t>
                      </a:r>
                      <a:r>
                        <a:rPr lang="en-US" altLang="zh-CN" dirty="0"/>
                        <a:t>[</a:t>
                      </a:r>
                      <a:r>
                        <a:rPr lang="en-US" altLang="zh-CN" dirty="0" err="1"/>
                        <a:t>DeathStarBench</a:t>
                      </a:r>
                      <a:r>
                        <a:rPr lang="en-US" altLang="zh-CN" dirty="0"/>
                        <a:t>]</a:t>
                      </a:r>
                      <a:endParaRPr lang="zh-CN" altLang="en-US" dirty="0"/>
                    </a:p>
                  </a:txBody>
                  <a:tcPr/>
                </a:tc>
                <a:extLst>
                  <a:ext uri="{0D108BD9-81ED-4DB2-BD59-A6C34878D82A}">
                    <a16:rowId xmlns:a16="http://schemas.microsoft.com/office/drawing/2014/main" val="3629107751"/>
                  </a:ext>
                </a:extLst>
              </a:tr>
              <a:tr h="370840">
                <a:tc>
                  <a:txBody>
                    <a:bodyPr/>
                    <a:lstStyle/>
                    <a:p>
                      <a:r>
                        <a:rPr lang="en-US" altLang="zh-CN" dirty="0"/>
                        <a:t>Train</a:t>
                      </a:r>
                      <a:r>
                        <a:rPr lang="zh-CN" altLang="en-US" dirty="0"/>
                        <a:t> </a:t>
                      </a:r>
                      <a:r>
                        <a:rPr lang="en-US" altLang="zh-CN" dirty="0"/>
                        <a:t>Ticket</a:t>
                      </a:r>
                      <a:endParaRPr lang="zh-CN" altLang="en-US" dirty="0"/>
                    </a:p>
                  </a:txBody>
                  <a:tcPr/>
                </a:tc>
                <a:tc>
                  <a:txBody>
                    <a:bodyPr/>
                    <a:lstStyle/>
                    <a:p>
                      <a:r>
                        <a:rPr lang="en-US" altLang="zh-CN" b="1" dirty="0">
                          <a:solidFill>
                            <a:srgbClr val="FF0000"/>
                          </a:solidFill>
                        </a:rPr>
                        <a:t>41</a:t>
                      </a:r>
                      <a:endParaRPr lang="zh-CN" altLang="en-US" b="1" dirty="0">
                        <a:solidFill>
                          <a:srgbClr val="FF0000"/>
                        </a:solidFill>
                      </a:endParaRPr>
                    </a:p>
                  </a:txBody>
                  <a:tcPr/>
                </a:tc>
                <a:tc>
                  <a:txBody>
                    <a:bodyPr/>
                    <a:lstStyle/>
                    <a:p>
                      <a:r>
                        <a:rPr lang="en-US" altLang="zh-CN" dirty="0" err="1"/>
                        <a:t>Sync+Async+Queue</a:t>
                      </a:r>
                      <a:endParaRPr lang="zh-CN" altLang="en-US" dirty="0"/>
                    </a:p>
                  </a:txBody>
                  <a:tcPr/>
                </a:tc>
                <a:tc>
                  <a:txBody>
                    <a:bodyPr/>
                    <a:lstStyle/>
                    <a:p>
                      <a:r>
                        <a:rPr lang="en-US" altLang="zh-CN" dirty="0"/>
                        <a:t>6</a:t>
                      </a:r>
                      <a:endParaRPr lang="zh-CN" altLang="en-US" dirty="0"/>
                    </a:p>
                  </a:txBody>
                  <a:tcPr/>
                </a:tc>
                <a:tc>
                  <a:txBody>
                    <a:bodyPr/>
                    <a:lstStyle/>
                    <a:p>
                      <a:r>
                        <a:rPr lang="en-US" altLang="zh-CN" dirty="0"/>
                        <a:t>ICSE’18 [</a:t>
                      </a:r>
                      <a:r>
                        <a:rPr lang="en-US" altLang="zh-CN" dirty="0" err="1"/>
                        <a:t>TrainTicket</a:t>
                      </a:r>
                      <a:r>
                        <a:rPr lang="en-US" altLang="zh-CN" dirty="0"/>
                        <a:t>]</a:t>
                      </a:r>
                      <a:endParaRPr lang="zh-CN" altLang="en-US" dirty="0"/>
                    </a:p>
                  </a:txBody>
                  <a:tcPr/>
                </a:tc>
                <a:extLst>
                  <a:ext uri="{0D108BD9-81ED-4DB2-BD59-A6C34878D82A}">
                    <a16:rowId xmlns:a16="http://schemas.microsoft.com/office/drawing/2014/main" val="1607669816"/>
                  </a:ext>
                </a:extLst>
              </a:tr>
            </a:tbl>
          </a:graphicData>
        </a:graphic>
      </p:graphicFrame>
      <p:sp>
        <p:nvSpPr>
          <p:cNvPr id="11" name="文本框 10">
            <a:extLst>
              <a:ext uri="{FF2B5EF4-FFF2-40B4-BE49-F238E27FC236}">
                <a16:creationId xmlns:a16="http://schemas.microsoft.com/office/drawing/2014/main" id="{9B137269-AC94-1C7B-BA4A-EA5D125C4A5D}"/>
              </a:ext>
            </a:extLst>
          </p:cNvPr>
          <p:cNvSpPr txBox="1"/>
          <p:nvPr/>
        </p:nvSpPr>
        <p:spPr>
          <a:xfrm>
            <a:off x="98257" y="5520181"/>
            <a:ext cx="11622029" cy="584775"/>
          </a:xfrm>
          <a:prstGeom prst="rect">
            <a:avLst/>
          </a:prstGeom>
          <a:noFill/>
        </p:spPr>
        <p:txBody>
          <a:bodyPr wrap="square">
            <a:spAutoFit/>
          </a:bodyPr>
          <a:lstStyle/>
          <a:p>
            <a:r>
              <a:rPr lang="en" altLang="zh-CN" sz="1600" dirty="0">
                <a:latin typeface="Times New Roman" panose="02020603050405020304" pitchFamily="18" charset="0"/>
                <a:cs typeface="Times New Roman" panose="02020603050405020304" pitchFamily="18" charset="0"/>
              </a:rPr>
              <a:t>ASPLOS’19 - An Open-Source Benchmark Suite for Microservices and Their Hardware-Software Implications for Cloud &amp; Edge Systems</a:t>
            </a:r>
          </a:p>
          <a:p>
            <a:r>
              <a:rPr lang="en" altLang="zh-CN" sz="1600" dirty="0">
                <a:latin typeface="Times New Roman" panose="02020603050405020304" pitchFamily="18" charset="0"/>
                <a:cs typeface="Times New Roman" panose="02020603050405020304" pitchFamily="18" charset="0"/>
              </a:rPr>
              <a:t>ICSE’18 - Benchmarking Microservice Systems for Software Engineering Research</a:t>
            </a:r>
          </a:p>
        </p:txBody>
      </p:sp>
    </p:spTree>
    <p:extLst>
      <p:ext uri="{BB962C8B-B14F-4D97-AF65-F5344CB8AC3E}">
        <p14:creationId xmlns:p14="http://schemas.microsoft.com/office/powerpoint/2010/main" val="3609119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957744B1-6549-3611-E9A0-DD9AA2AE593B}"/>
              </a:ext>
            </a:extLst>
          </p:cNvPr>
          <p:cNvSpPr>
            <a:spLocks noGrp="1"/>
          </p:cNvSpPr>
          <p:nvPr>
            <p:ph type="sldNum" sz="quarter" idx="10"/>
          </p:nvPr>
        </p:nvSpPr>
        <p:spPr/>
        <p:txBody>
          <a:bodyPr/>
          <a:lstStyle/>
          <a:p>
            <a:fld id="{D9B6BDF2-6896-4B98-8776-C18582F63BA5}" type="slidenum">
              <a:rPr lang="zh-TW" altLang="en-US" smtClean="0"/>
              <a:pPr/>
              <a:t>23</a:t>
            </a:fld>
            <a:endParaRPr lang="zh-TW" altLang="en-US"/>
          </a:p>
        </p:txBody>
      </p:sp>
      <p:sp>
        <p:nvSpPr>
          <p:cNvPr id="6" name="標題 1">
            <a:extLst>
              <a:ext uri="{FF2B5EF4-FFF2-40B4-BE49-F238E27FC236}">
                <a16:creationId xmlns:a16="http://schemas.microsoft.com/office/drawing/2014/main" id="{BF3E4EDF-F73D-67E2-7EEF-58E048672BDC}"/>
              </a:ext>
            </a:extLst>
          </p:cNvPr>
          <p:cNvSpPr>
            <a:spLocks noGrp="1"/>
          </p:cNvSpPr>
          <p:nvPr>
            <p:ph type="title"/>
          </p:nvPr>
        </p:nvSpPr>
        <p:spPr>
          <a:xfrm>
            <a:off x="1296610" y="144466"/>
            <a:ext cx="10270977" cy="692151"/>
          </a:xfrm>
        </p:spPr>
        <p:txBody>
          <a:bodyPr/>
          <a:lstStyle/>
          <a:p>
            <a:r>
              <a:rPr lang="en-US" altLang="zh-TW" dirty="0"/>
              <a:t>Related</a:t>
            </a:r>
            <a:r>
              <a:rPr lang="zh-CN" altLang="en-US" dirty="0"/>
              <a:t> </a:t>
            </a:r>
            <a:r>
              <a:rPr lang="en-US" altLang="zh-CN" dirty="0"/>
              <a:t>works</a:t>
            </a:r>
            <a:endParaRPr lang="zh-TW" altLang="en-US" dirty="0"/>
          </a:p>
        </p:txBody>
      </p:sp>
      <p:sp>
        <p:nvSpPr>
          <p:cNvPr id="8" name="文本框 7">
            <a:extLst>
              <a:ext uri="{FF2B5EF4-FFF2-40B4-BE49-F238E27FC236}">
                <a16:creationId xmlns:a16="http://schemas.microsoft.com/office/drawing/2014/main" id="{E0A8D853-00AC-54D3-E801-5FFB8B27BA1A}"/>
              </a:ext>
            </a:extLst>
          </p:cNvPr>
          <p:cNvSpPr txBox="1"/>
          <p:nvPr/>
        </p:nvSpPr>
        <p:spPr>
          <a:xfrm>
            <a:off x="8515633" y="1256289"/>
            <a:ext cx="1837910" cy="369332"/>
          </a:xfrm>
          <a:prstGeom prst="rect">
            <a:avLst/>
          </a:prstGeom>
          <a:noFill/>
        </p:spPr>
        <p:txBody>
          <a:bodyPr wrap="square">
            <a:spAutoFit/>
          </a:bodyPr>
          <a:lstStyle/>
          <a:p>
            <a:r>
              <a:rPr lang="en-US" altLang="zh-CN" b="1" dirty="0">
                <a:latin typeface="Times New Roman" panose="02020603050405020304" pitchFamily="18" charset="0"/>
                <a:cs typeface="Times New Roman" panose="02020603050405020304" pitchFamily="18" charset="0"/>
              </a:rPr>
              <a:t>Online</a:t>
            </a:r>
            <a:r>
              <a:rPr lang="zh-CN" altLang="en-US" b="1"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Boutique</a:t>
            </a:r>
            <a:endParaRPr lang="zh-CN" altLang="en-US" b="1" dirty="0">
              <a:latin typeface="Times New Roman" panose="02020603050405020304" pitchFamily="18" charset="0"/>
              <a:cs typeface="Times New Roman" panose="02020603050405020304" pitchFamily="18" charset="0"/>
            </a:endParaRPr>
          </a:p>
        </p:txBody>
      </p:sp>
      <p:sp>
        <p:nvSpPr>
          <p:cNvPr id="11" name="文本框 10">
            <a:extLst>
              <a:ext uri="{FF2B5EF4-FFF2-40B4-BE49-F238E27FC236}">
                <a16:creationId xmlns:a16="http://schemas.microsoft.com/office/drawing/2014/main" id="{9B137269-AC94-1C7B-BA4A-EA5D125C4A5D}"/>
              </a:ext>
            </a:extLst>
          </p:cNvPr>
          <p:cNvSpPr txBox="1"/>
          <p:nvPr/>
        </p:nvSpPr>
        <p:spPr>
          <a:xfrm>
            <a:off x="98257" y="5723381"/>
            <a:ext cx="11622029" cy="338554"/>
          </a:xfrm>
          <a:prstGeom prst="rect">
            <a:avLst/>
          </a:prstGeom>
          <a:noFill/>
        </p:spPr>
        <p:txBody>
          <a:bodyPr wrap="square">
            <a:spAutoFit/>
          </a:bodyPr>
          <a:lstStyle/>
          <a:p>
            <a:r>
              <a:rPr lang="en" altLang="zh-CN" sz="1600" dirty="0">
                <a:latin typeface="Times New Roman" panose="02020603050405020304" pitchFamily="18" charset="0"/>
                <a:cs typeface="Times New Roman" panose="02020603050405020304" pitchFamily="18" charset="0"/>
              </a:rPr>
              <a:t>https://</a:t>
            </a:r>
            <a:r>
              <a:rPr lang="en" altLang="zh-CN" sz="1600" dirty="0" err="1">
                <a:latin typeface="Times New Roman" panose="02020603050405020304" pitchFamily="18" charset="0"/>
                <a:cs typeface="Times New Roman" panose="02020603050405020304" pitchFamily="18" charset="0"/>
              </a:rPr>
              <a:t>github.com</a:t>
            </a:r>
            <a:r>
              <a:rPr lang="en" altLang="zh-CN" sz="1600" dirty="0">
                <a:latin typeface="Times New Roman" panose="02020603050405020304" pitchFamily="18" charset="0"/>
                <a:cs typeface="Times New Roman" panose="02020603050405020304" pitchFamily="18" charset="0"/>
              </a:rPr>
              <a:t>/</a:t>
            </a:r>
            <a:r>
              <a:rPr lang="en" altLang="zh-CN" sz="1600" dirty="0" err="1">
                <a:latin typeface="Times New Roman" panose="02020603050405020304" pitchFamily="18" charset="0"/>
                <a:cs typeface="Times New Roman" panose="02020603050405020304" pitchFamily="18" charset="0"/>
              </a:rPr>
              <a:t>GoogleCloudPlatform</a:t>
            </a:r>
            <a:r>
              <a:rPr lang="en" altLang="zh-CN" sz="1600" dirty="0">
                <a:latin typeface="Times New Roman" panose="02020603050405020304" pitchFamily="18" charset="0"/>
                <a:cs typeface="Times New Roman" panose="02020603050405020304" pitchFamily="18" charset="0"/>
              </a:rPr>
              <a:t>/microservices-demo</a:t>
            </a:r>
            <a:endParaRPr lang="zh-CN" altLang="en-US" sz="1600" dirty="0">
              <a:latin typeface="Times New Roman" panose="02020603050405020304" pitchFamily="18" charset="0"/>
              <a:cs typeface="Times New Roman" panose="02020603050405020304" pitchFamily="18" charset="0"/>
            </a:endParaRPr>
          </a:p>
        </p:txBody>
      </p:sp>
      <p:pic>
        <p:nvPicPr>
          <p:cNvPr id="19458" name="Picture 2" descr="Architecture of microservices">
            <a:hlinkClick r:id="rId3"/>
            <a:extLst>
              <a:ext uri="{FF2B5EF4-FFF2-40B4-BE49-F238E27FC236}">
                <a16:creationId xmlns:a16="http://schemas.microsoft.com/office/drawing/2014/main" id="{C8DA0FCE-B33F-2CD4-7BC2-A6C18B43B12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257" y="1565827"/>
            <a:ext cx="6432786" cy="3534682"/>
          </a:xfrm>
          <a:prstGeom prst="rect">
            <a:avLst/>
          </a:prstGeom>
          <a:noFill/>
          <a:extLst>
            <a:ext uri="{909E8E84-426E-40DD-AFC4-6F175D3DCCD1}">
              <a14:hiddenFill xmlns:a14="http://schemas.microsoft.com/office/drawing/2010/main">
                <a:solidFill>
                  <a:srgbClr val="FFFFFF"/>
                </a:solidFill>
              </a14:hiddenFill>
            </a:ext>
          </a:extLst>
        </p:spPr>
      </p:pic>
      <p:sp>
        <p:nvSpPr>
          <p:cNvPr id="10" name="文本框 9">
            <a:extLst>
              <a:ext uri="{FF2B5EF4-FFF2-40B4-BE49-F238E27FC236}">
                <a16:creationId xmlns:a16="http://schemas.microsoft.com/office/drawing/2014/main" id="{08D319D1-BDAE-D869-D5EA-AD1EC22AFA79}"/>
              </a:ext>
            </a:extLst>
          </p:cNvPr>
          <p:cNvSpPr txBox="1"/>
          <p:nvPr/>
        </p:nvSpPr>
        <p:spPr>
          <a:xfrm>
            <a:off x="6601600" y="2069549"/>
            <a:ext cx="5590400" cy="3323987"/>
          </a:xfrm>
          <a:prstGeom prst="rect">
            <a:avLst/>
          </a:prstGeom>
          <a:noFill/>
        </p:spPr>
        <p:txBody>
          <a:bodyPr wrap="square">
            <a:spAutoFit/>
          </a:bodyPr>
          <a:lstStyle/>
          <a:p>
            <a:r>
              <a:rPr lang="en" altLang="zh-CN" sz="1400" b="1" dirty="0">
                <a:latin typeface="Times New Roman" panose="02020603050405020304" pitchFamily="18" charset="0"/>
                <a:cs typeface="Times New Roman" panose="02020603050405020304" pitchFamily="18" charset="0"/>
              </a:rPr>
              <a:t>Features: </a:t>
            </a:r>
          </a:p>
          <a:p>
            <a:pPr marL="285750" indent="-285750">
              <a:buFontTx/>
              <a:buChar char="-"/>
            </a:pPr>
            <a:r>
              <a:rPr lang="en" altLang="zh-CN" sz="1400" b="1" dirty="0">
                <a:latin typeface="Times New Roman" panose="02020603050405020304" pitchFamily="18" charset="0"/>
                <a:cs typeface="Times New Roman" panose="02020603050405020304" pitchFamily="18" charset="0"/>
              </a:rPr>
              <a:t>Kubernetes/GKE: </a:t>
            </a:r>
            <a:r>
              <a:rPr lang="en" altLang="zh-CN" sz="1400" dirty="0">
                <a:latin typeface="Times New Roman" panose="02020603050405020304" pitchFamily="18" charset="0"/>
                <a:cs typeface="Times New Roman" panose="02020603050405020304" pitchFamily="18" charset="0"/>
              </a:rPr>
              <a:t>The app is designed to run on Kubernetes </a:t>
            </a:r>
          </a:p>
          <a:p>
            <a:pPr marL="285750" indent="-285750">
              <a:buFontTx/>
              <a:buChar char="-"/>
            </a:pPr>
            <a:r>
              <a:rPr lang="en" altLang="zh-CN" sz="1400" b="1" dirty="0" err="1">
                <a:latin typeface="Times New Roman" panose="02020603050405020304" pitchFamily="18" charset="0"/>
                <a:cs typeface="Times New Roman" panose="02020603050405020304" pitchFamily="18" charset="0"/>
              </a:rPr>
              <a:t>gRPC</a:t>
            </a:r>
            <a:r>
              <a:rPr lang="en" altLang="zh-CN" sz="1400" b="1" dirty="0">
                <a:latin typeface="Times New Roman" panose="02020603050405020304" pitchFamily="18" charset="0"/>
                <a:cs typeface="Times New Roman" panose="02020603050405020304" pitchFamily="18" charset="0"/>
              </a:rPr>
              <a:t>: </a:t>
            </a:r>
            <a:r>
              <a:rPr lang="en" altLang="zh-CN" sz="1400" dirty="0">
                <a:latin typeface="Times New Roman" panose="02020603050405020304" pitchFamily="18" charset="0"/>
                <a:cs typeface="Times New Roman" panose="02020603050405020304" pitchFamily="18" charset="0"/>
              </a:rPr>
              <a:t>Microservices use a high volume of </a:t>
            </a:r>
            <a:r>
              <a:rPr lang="en" altLang="zh-CN" sz="1400" dirty="0" err="1">
                <a:latin typeface="Times New Roman" panose="02020603050405020304" pitchFamily="18" charset="0"/>
                <a:cs typeface="Times New Roman" panose="02020603050405020304" pitchFamily="18" charset="0"/>
              </a:rPr>
              <a:t>gRPC</a:t>
            </a:r>
            <a:r>
              <a:rPr lang="en" altLang="zh-CN" sz="1400" dirty="0">
                <a:latin typeface="Times New Roman" panose="02020603050405020304" pitchFamily="18" charset="0"/>
                <a:cs typeface="Times New Roman" panose="02020603050405020304" pitchFamily="18" charset="0"/>
              </a:rPr>
              <a:t> calls to communicate to each other.</a:t>
            </a:r>
          </a:p>
          <a:p>
            <a:pPr marL="285750" indent="-285750">
              <a:buFontTx/>
              <a:buChar char="-"/>
            </a:pPr>
            <a:r>
              <a:rPr lang="en" altLang="zh-CN" sz="1400" b="1" dirty="0">
                <a:latin typeface="Times New Roman" panose="02020603050405020304" pitchFamily="18" charset="0"/>
                <a:cs typeface="Times New Roman" panose="02020603050405020304" pitchFamily="18" charset="0"/>
              </a:rPr>
              <a:t>Istio: </a:t>
            </a:r>
            <a:r>
              <a:rPr lang="en" altLang="zh-CN" sz="1400" dirty="0">
                <a:latin typeface="Times New Roman" panose="02020603050405020304" pitchFamily="18" charset="0"/>
                <a:cs typeface="Times New Roman" panose="02020603050405020304" pitchFamily="18" charset="0"/>
              </a:rPr>
              <a:t>Application works on Istio service mesh.</a:t>
            </a:r>
          </a:p>
          <a:p>
            <a:pPr marL="285750" indent="-285750">
              <a:buFontTx/>
              <a:buChar char="-"/>
            </a:pPr>
            <a:r>
              <a:rPr lang="en" altLang="zh-CN" sz="1400" b="1" dirty="0">
                <a:latin typeface="Times New Roman" panose="02020603050405020304" pitchFamily="18" charset="0"/>
                <a:cs typeface="Times New Roman" panose="02020603050405020304" pitchFamily="18" charset="0"/>
              </a:rPr>
              <a:t>Cloud Operations (</a:t>
            </a:r>
            <a:r>
              <a:rPr lang="en" altLang="zh-CN" sz="1400" b="1" dirty="0" err="1">
                <a:latin typeface="Times New Roman" panose="02020603050405020304" pitchFamily="18" charset="0"/>
                <a:cs typeface="Times New Roman" panose="02020603050405020304" pitchFamily="18" charset="0"/>
              </a:rPr>
              <a:t>Stackdriver</a:t>
            </a:r>
            <a:r>
              <a:rPr lang="en" altLang="zh-CN" sz="1400" b="1" dirty="0">
                <a:latin typeface="Times New Roman" panose="02020603050405020304" pitchFamily="18" charset="0"/>
                <a:cs typeface="Times New Roman" panose="02020603050405020304" pitchFamily="18" charset="0"/>
              </a:rPr>
              <a:t>): </a:t>
            </a:r>
            <a:r>
              <a:rPr lang="en" altLang="zh-CN" sz="1400" dirty="0">
                <a:latin typeface="Times New Roman" panose="02020603050405020304" pitchFamily="18" charset="0"/>
                <a:cs typeface="Times New Roman" panose="02020603050405020304" pitchFamily="18" charset="0"/>
              </a:rPr>
              <a:t>Many services are instrumented with Profiling and Tracing. In addition to these, using Istio enables features like Request/Response Metrics and Context Graph out of the box. When it is running out of Google Cloud, this code path remains inactive.</a:t>
            </a:r>
          </a:p>
          <a:p>
            <a:pPr marL="285750" indent="-285750">
              <a:buFontTx/>
              <a:buChar char="-"/>
            </a:pPr>
            <a:r>
              <a:rPr lang="en" altLang="zh-CN" sz="1400" b="1" dirty="0" err="1">
                <a:latin typeface="Times New Roman" panose="02020603050405020304" pitchFamily="18" charset="0"/>
                <a:cs typeface="Times New Roman" panose="02020603050405020304" pitchFamily="18" charset="0"/>
              </a:rPr>
              <a:t>Skaffold</a:t>
            </a:r>
            <a:r>
              <a:rPr lang="en" altLang="zh-CN" sz="1400" b="1" dirty="0">
                <a:latin typeface="Times New Roman" panose="02020603050405020304" pitchFamily="18" charset="0"/>
                <a:cs typeface="Times New Roman" panose="02020603050405020304" pitchFamily="18" charset="0"/>
              </a:rPr>
              <a:t>: </a:t>
            </a:r>
            <a:r>
              <a:rPr lang="en" altLang="zh-CN" sz="1400" dirty="0">
                <a:latin typeface="Times New Roman" panose="02020603050405020304" pitchFamily="18" charset="0"/>
                <a:cs typeface="Times New Roman" panose="02020603050405020304" pitchFamily="18" charset="0"/>
              </a:rPr>
              <a:t>Application is deployed to Kubernetes with a single command using </a:t>
            </a:r>
            <a:r>
              <a:rPr lang="en" altLang="zh-CN" sz="1400" dirty="0" err="1">
                <a:latin typeface="Times New Roman" panose="02020603050405020304" pitchFamily="18" charset="0"/>
                <a:cs typeface="Times New Roman" panose="02020603050405020304" pitchFamily="18" charset="0"/>
              </a:rPr>
              <a:t>Skaffold</a:t>
            </a:r>
            <a:r>
              <a:rPr lang="en" altLang="zh-CN" sz="1400" dirty="0">
                <a:latin typeface="Times New Roman" panose="02020603050405020304" pitchFamily="18" charset="0"/>
                <a:cs typeface="Times New Roman" panose="02020603050405020304" pitchFamily="18" charset="0"/>
              </a:rPr>
              <a:t>.</a:t>
            </a:r>
          </a:p>
          <a:p>
            <a:pPr marL="285750" indent="-285750">
              <a:buFontTx/>
              <a:buChar char="-"/>
            </a:pPr>
            <a:r>
              <a:rPr lang="en" altLang="zh-CN" sz="1400" b="1" dirty="0">
                <a:latin typeface="Times New Roman" panose="02020603050405020304" pitchFamily="18" charset="0"/>
                <a:cs typeface="Times New Roman" panose="02020603050405020304" pitchFamily="18" charset="0"/>
              </a:rPr>
              <a:t>Synthetic Load Generation: </a:t>
            </a:r>
            <a:r>
              <a:rPr lang="en" altLang="zh-CN" sz="1400" dirty="0">
                <a:latin typeface="Times New Roman" panose="02020603050405020304" pitchFamily="18" charset="0"/>
                <a:cs typeface="Times New Roman" panose="02020603050405020304" pitchFamily="18" charset="0"/>
              </a:rPr>
              <a:t>The application demo comes with a background job that creates realistic usage patterns on the website using Locust load generator.</a:t>
            </a:r>
          </a:p>
        </p:txBody>
      </p:sp>
    </p:spTree>
    <p:extLst>
      <p:ext uri="{BB962C8B-B14F-4D97-AF65-F5344CB8AC3E}">
        <p14:creationId xmlns:p14="http://schemas.microsoft.com/office/powerpoint/2010/main" val="890971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957744B1-6549-3611-E9A0-DD9AA2AE593B}"/>
              </a:ext>
            </a:extLst>
          </p:cNvPr>
          <p:cNvSpPr>
            <a:spLocks noGrp="1"/>
          </p:cNvSpPr>
          <p:nvPr>
            <p:ph type="sldNum" sz="quarter" idx="10"/>
          </p:nvPr>
        </p:nvSpPr>
        <p:spPr/>
        <p:txBody>
          <a:bodyPr/>
          <a:lstStyle/>
          <a:p>
            <a:fld id="{D9B6BDF2-6896-4B98-8776-C18582F63BA5}" type="slidenum">
              <a:rPr lang="zh-TW" altLang="en-US" smtClean="0"/>
              <a:pPr/>
              <a:t>24</a:t>
            </a:fld>
            <a:endParaRPr lang="zh-TW" altLang="en-US"/>
          </a:p>
        </p:txBody>
      </p:sp>
      <p:sp>
        <p:nvSpPr>
          <p:cNvPr id="6" name="標題 1">
            <a:extLst>
              <a:ext uri="{FF2B5EF4-FFF2-40B4-BE49-F238E27FC236}">
                <a16:creationId xmlns:a16="http://schemas.microsoft.com/office/drawing/2014/main" id="{BF3E4EDF-F73D-67E2-7EEF-58E048672BDC}"/>
              </a:ext>
            </a:extLst>
          </p:cNvPr>
          <p:cNvSpPr>
            <a:spLocks noGrp="1"/>
          </p:cNvSpPr>
          <p:nvPr>
            <p:ph type="title"/>
          </p:nvPr>
        </p:nvSpPr>
        <p:spPr>
          <a:xfrm>
            <a:off x="1296610" y="144466"/>
            <a:ext cx="10270977" cy="692151"/>
          </a:xfrm>
        </p:spPr>
        <p:txBody>
          <a:bodyPr/>
          <a:lstStyle/>
          <a:p>
            <a:r>
              <a:rPr lang="en-US" altLang="zh-TW" dirty="0"/>
              <a:t>Related</a:t>
            </a:r>
            <a:r>
              <a:rPr lang="zh-CN" altLang="en-US" dirty="0"/>
              <a:t> </a:t>
            </a:r>
            <a:r>
              <a:rPr lang="en-US" altLang="zh-CN" dirty="0"/>
              <a:t>works</a:t>
            </a:r>
            <a:endParaRPr lang="zh-TW" altLang="en-US" dirty="0"/>
          </a:p>
        </p:txBody>
      </p:sp>
      <p:sp>
        <p:nvSpPr>
          <p:cNvPr id="8" name="文本框 7">
            <a:extLst>
              <a:ext uri="{FF2B5EF4-FFF2-40B4-BE49-F238E27FC236}">
                <a16:creationId xmlns:a16="http://schemas.microsoft.com/office/drawing/2014/main" id="{E0A8D853-00AC-54D3-E801-5FFB8B27BA1A}"/>
              </a:ext>
            </a:extLst>
          </p:cNvPr>
          <p:cNvSpPr txBox="1"/>
          <p:nvPr/>
        </p:nvSpPr>
        <p:spPr>
          <a:xfrm>
            <a:off x="8603552" y="2562620"/>
            <a:ext cx="1837910" cy="369332"/>
          </a:xfrm>
          <a:prstGeom prst="rect">
            <a:avLst/>
          </a:prstGeom>
          <a:noFill/>
        </p:spPr>
        <p:txBody>
          <a:bodyPr wrap="square">
            <a:spAutoFit/>
          </a:bodyPr>
          <a:lstStyle/>
          <a:p>
            <a:r>
              <a:rPr lang="en-US" altLang="zh-CN" b="1" dirty="0">
                <a:latin typeface="Times New Roman" panose="02020603050405020304" pitchFamily="18" charset="0"/>
                <a:cs typeface="Times New Roman" panose="02020603050405020304" pitchFamily="18" charset="0"/>
              </a:rPr>
              <a:t>Online</a:t>
            </a:r>
            <a:r>
              <a:rPr lang="zh-CN" altLang="en-US" b="1"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Boutique</a:t>
            </a:r>
            <a:endParaRPr lang="zh-CN" altLang="en-US" b="1" dirty="0">
              <a:latin typeface="Times New Roman" panose="02020603050405020304" pitchFamily="18" charset="0"/>
              <a:cs typeface="Times New Roman" panose="02020603050405020304" pitchFamily="18" charset="0"/>
            </a:endParaRPr>
          </a:p>
        </p:txBody>
      </p:sp>
      <p:sp>
        <p:nvSpPr>
          <p:cNvPr id="11" name="文本框 10">
            <a:extLst>
              <a:ext uri="{FF2B5EF4-FFF2-40B4-BE49-F238E27FC236}">
                <a16:creationId xmlns:a16="http://schemas.microsoft.com/office/drawing/2014/main" id="{9B137269-AC94-1C7B-BA4A-EA5D125C4A5D}"/>
              </a:ext>
            </a:extLst>
          </p:cNvPr>
          <p:cNvSpPr txBox="1"/>
          <p:nvPr/>
        </p:nvSpPr>
        <p:spPr>
          <a:xfrm>
            <a:off x="98257" y="5723381"/>
            <a:ext cx="11622029" cy="338554"/>
          </a:xfrm>
          <a:prstGeom prst="rect">
            <a:avLst/>
          </a:prstGeom>
          <a:noFill/>
        </p:spPr>
        <p:txBody>
          <a:bodyPr wrap="square">
            <a:spAutoFit/>
          </a:bodyPr>
          <a:lstStyle/>
          <a:p>
            <a:r>
              <a:rPr lang="en" altLang="zh-CN" sz="1600" dirty="0">
                <a:latin typeface="Times New Roman" panose="02020603050405020304" pitchFamily="18" charset="0"/>
                <a:cs typeface="Times New Roman" panose="02020603050405020304" pitchFamily="18" charset="0"/>
              </a:rPr>
              <a:t>https://</a:t>
            </a:r>
            <a:r>
              <a:rPr lang="en" altLang="zh-CN" sz="1600" dirty="0" err="1">
                <a:latin typeface="Times New Roman" panose="02020603050405020304" pitchFamily="18" charset="0"/>
                <a:cs typeface="Times New Roman" panose="02020603050405020304" pitchFamily="18" charset="0"/>
              </a:rPr>
              <a:t>github.com</a:t>
            </a:r>
            <a:r>
              <a:rPr lang="en" altLang="zh-CN" sz="1600" dirty="0">
                <a:latin typeface="Times New Roman" panose="02020603050405020304" pitchFamily="18" charset="0"/>
                <a:cs typeface="Times New Roman" panose="02020603050405020304" pitchFamily="18" charset="0"/>
              </a:rPr>
              <a:t>/</a:t>
            </a:r>
            <a:r>
              <a:rPr lang="en" altLang="zh-CN" sz="1600" dirty="0" err="1">
                <a:latin typeface="Times New Roman" panose="02020603050405020304" pitchFamily="18" charset="0"/>
                <a:cs typeface="Times New Roman" panose="02020603050405020304" pitchFamily="18" charset="0"/>
              </a:rPr>
              <a:t>GoogleCloudPlatform</a:t>
            </a:r>
            <a:r>
              <a:rPr lang="en" altLang="zh-CN" sz="1600" dirty="0">
                <a:latin typeface="Times New Roman" panose="02020603050405020304" pitchFamily="18" charset="0"/>
                <a:cs typeface="Times New Roman" panose="02020603050405020304" pitchFamily="18" charset="0"/>
              </a:rPr>
              <a:t>/microservices-demo</a:t>
            </a:r>
            <a:endParaRPr lang="zh-CN" altLang="en-US" sz="1600" dirty="0">
              <a:latin typeface="Times New Roman" panose="02020603050405020304" pitchFamily="18" charset="0"/>
              <a:cs typeface="Times New Roman" panose="02020603050405020304" pitchFamily="18" charset="0"/>
            </a:endParaRPr>
          </a:p>
        </p:txBody>
      </p:sp>
      <p:pic>
        <p:nvPicPr>
          <p:cNvPr id="19458" name="Picture 2" descr="Architecture of microservices">
            <a:hlinkClick r:id="rId3"/>
            <a:extLst>
              <a:ext uri="{FF2B5EF4-FFF2-40B4-BE49-F238E27FC236}">
                <a16:creationId xmlns:a16="http://schemas.microsoft.com/office/drawing/2014/main" id="{C8DA0FCE-B33F-2CD4-7BC2-A6C18B43B12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257" y="1565827"/>
            <a:ext cx="6432786" cy="3534682"/>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a:extLst>
              <a:ext uri="{FF2B5EF4-FFF2-40B4-BE49-F238E27FC236}">
                <a16:creationId xmlns:a16="http://schemas.microsoft.com/office/drawing/2014/main" id="{90925629-49F6-AD18-7868-E1989A0A5DF6}"/>
              </a:ext>
            </a:extLst>
          </p:cNvPr>
          <p:cNvSpPr txBox="1"/>
          <p:nvPr/>
        </p:nvSpPr>
        <p:spPr>
          <a:xfrm>
            <a:off x="6811620" y="3333168"/>
            <a:ext cx="5421774" cy="954107"/>
          </a:xfrm>
          <a:prstGeom prst="rect">
            <a:avLst/>
          </a:prstGeom>
          <a:noFill/>
        </p:spPr>
        <p:txBody>
          <a:bodyPr wrap="square">
            <a:spAutoFit/>
          </a:bodyPr>
          <a:lstStyle/>
          <a:p>
            <a:r>
              <a:rPr lang="en-US" altLang="zh-CN" sz="1400" dirty="0">
                <a:latin typeface="Times New Roman" panose="02020603050405020304" pitchFamily="18" charset="0"/>
                <a:cs typeface="Times New Roman" panose="02020603050405020304" pitchFamily="18" charset="0"/>
              </a:rPr>
              <a:t>+ The most commonly used microservices benchmark in</a:t>
            </a:r>
            <a:r>
              <a:rPr lang="zh-CN" altLang="en-US" sz="1400"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the</a:t>
            </a:r>
            <a:r>
              <a:rPr lang="zh-CN" altLang="en-US" sz="1400"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past.</a:t>
            </a:r>
          </a:p>
          <a:p>
            <a:r>
              <a:rPr lang="en-US" altLang="zh-CN" sz="1400" dirty="0">
                <a:latin typeface="Times New Roman" panose="02020603050405020304" pitchFamily="18" charset="0"/>
                <a:cs typeface="Times New Roman" panose="02020603050405020304" pitchFamily="18" charset="0"/>
              </a:rPr>
              <a:t>+ Comes with Monitoring suites (</a:t>
            </a:r>
            <a:r>
              <a:rPr lang="en-US" altLang="zh-CN" sz="1400" dirty="0" err="1">
                <a:latin typeface="Times New Roman" panose="02020603050405020304" pitchFamily="18" charset="0"/>
                <a:cs typeface="Times New Roman" panose="02020603050405020304" pitchFamily="18" charset="0"/>
              </a:rPr>
              <a:t>StackDriver</a:t>
            </a:r>
            <a:r>
              <a:rPr lang="en-US" altLang="zh-CN" sz="1400" dirty="0">
                <a:latin typeface="Times New Roman" panose="02020603050405020304" pitchFamily="18" charset="0"/>
                <a:cs typeface="Times New Roman" panose="02020603050405020304" pitchFamily="18" charset="0"/>
              </a:rPr>
              <a:t> for Log, Istio for Metrics).</a:t>
            </a:r>
          </a:p>
          <a:p>
            <a:r>
              <a:rPr lang="en-US" altLang="zh-CN" sz="1400" dirty="0">
                <a:latin typeface="Times New Roman" panose="02020603050405020304" pitchFamily="18" charset="0"/>
                <a:cs typeface="Times New Roman" panose="02020603050405020304" pitchFamily="18" charset="0"/>
              </a:rPr>
              <a:t>-</a:t>
            </a:r>
            <a:r>
              <a:rPr lang="zh-CN" altLang="en-US" sz="1400"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Service dependency relationship is simple.</a:t>
            </a:r>
          </a:p>
          <a:p>
            <a:r>
              <a:rPr lang="en-US" altLang="zh-CN" sz="1400" dirty="0">
                <a:latin typeface="Times New Roman" panose="02020603050405020304" pitchFamily="18" charset="0"/>
                <a:cs typeface="Times New Roman" panose="02020603050405020304" pitchFamily="18" charset="0"/>
              </a:rPr>
              <a:t>-</a:t>
            </a:r>
            <a:r>
              <a:rPr lang="zh-CN" altLang="en-US" sz="1400"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Lack of common</a:t>
            </a:r>
            <a:r>
              <a:rPr lang="zh-CN" altLang="en-US" sz="1400"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middleware</a:t>
            </a:r>
            <a:r>
              <a:rPr lang="zh-CN" altLang="en-US" sz="1400"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(gateway, </a:t>
            </a:r>
            <a:r>
              <a:rPr lang="en-US" altLang="zh-CN" sz="1400" dirty="0" err="1">
                <a:latin typeface="Times New Roman" panose="02020603050405020304" pitchFamily="18" charset="0"/>
                <a:cs typeface="Times New Roman" panose="02020603050405020304" pitchFamily="18" charset="0"/>
              </a:rPr>
              <a:t>mq</a:t>
            </a:r>
            <a:r>
              <a:rPr lang="en-US" altLang="zh-CN" sz="1400" dirty="0">
                <a:latin typeface="Times New Roman" panose="02020603050405020304" pitchFamily="18" charset="0"/>
                <a:cs typeface="Times New Roman" panose="02020603050405020304" pitchFamily="18" charset="0"/>
              </a:rPr>
              <a:t>, </a:t>
            </a:r>
            <a:r>
              <a:rPr lang="en-US" altLang="zh-CN" sz="1400" dirty="0" err="1">
                <a:latin typeface="Times New Roman" panose="02020603050405020304" pitchFamily="18" charset="0"/>
                <a:cs typeface="Times New Roman" panose="02020603050405020304" pitchFamily="18" charset="0"/>
              </a:rPr>
              <a:t>etc</a:t>
            </a:r>
            <a:r>
              <a:rPr lang="en-US" altLang="zh-CN" sz="1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475675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957744B1-6549-3611-E9A0-DD9AA2AE593B}"/>
              </a:ext>
            </a:extLst>
          </p:cNvPr>
          <p:cNvSpPr>
            <a:spLocks noGrp="1"/>
          </p:cNvSpPr>
          <p:nvPr>
            <p:ph type="sldNum" sz="quarter" idx="10"/>
          </p:nvPr>
        </p:nvSpPr>
        <p:spPr/>
        <p:txBody>
          <a:bodyPr/>
          <a:lstStyle/>
          <a:p>
            <a:fld id="{D9B6BDF2-6896-4B98-8776-C18582F63BA5}" type="slidenum">
              <a:rPr lang="zh-TW" altLang="en-US" smtClean="0"/>
              <a:pPr/>
              <a:t>25</a:t>
            </a:fld>
            <a:endParaRPr lang="zh-TW" altLang="en-US"/>
          </a:p>
        </p:txBody>
      </p:sp>
      <p:sp>
        <p:nvSpPr>
          <p:cNvPr id="6" name="標題 1">
            <a:extLst>
              <a:ext uri="{FF2B5EF4-FFF2-40B4-BE49-F238E27FC236}">
                <a16:creationId xmlns:a16="http://schemas.microsoft.com/office/drawing/2014/main" id="{BF3E4EDF-F73D-67E2-7EEF-58E048672BDC}"/>
              </a:ext>
            </a:extLst>
          </p:cNvPr>
          <p:cNvSpPr>
            <a:spLocks noGrp="1"/>
          </p:cNvSpPr>
          <p:nvPr>
            <p:ph type="title"/>
          </p:nvPr>
        </p:nvSpPr>
        <p:spPr>
          <a:xfrm>
            <a:off x="1296610" y="144466"/>
            <a:ext cx="10270977" cy="692151"/>
          </a:xfrm>
        </p:spPr>
        <p:txBody>
          <a:bodyPr/>
          <a:lstStyle/>
          <a:p>
            <a:r>
              <a:rPr lang="en-US" altLang="zh-TW" dirty="0"/>
              <a:t>Related</a:t>
            </a:r>
            <a:r>
              <a:rPr lang="zh-CN" altLang="en-US" dirty="0"/>
              <a:t> </a:t>
            </a:r>
            <a:r>
              <a:rPr lang="en-US" altLang="zh-CN" dirty="0"/>
              <a:t>works</a:t>
            </a:r>
            <a:endParaRPr lang="zh-TW" altLang="en-US" dirty="0"/>
          </a:p>
        </p:txBody>
      </p:sp>
      <p:sp>
        <p:nvSpPr>
          <p:cNvPr id="8" name="文本框 7">
            <a:extLst>
              <a:ext uri="{FF2B5EF4-FFF2-40B4-BE49-F238E27FC236}">
                <a16:creationId xmlns:a16="http://schemas.microsoft.com/office/drawing/2014/main" id="{E0A8D853-00AC-54D3-E801-5FFB8B27BA1A}"/>
              </a:ext>
            </a:extLst>
          </p:cNvPr>
          <p:cNvSpPr txBox="1"/>
          <p:nvPr/>
        </p:nvSpPr>
        <p:spPr>
          <a:xfrm>
            <a:off x="8515633" y="2044108"/>
            <a:ext cx="1837910" cy="369332"/>
          </a:xfrm>
          <a:prstGeom prst="rect">
            <a:avLst/>
          </a:prstGeom>
          <a:noFill/>
        </p:spPr>
        <p:txBody>
          <a:bodyPr wrap="square">
            <a:spAutoFit/>
          </a:bodyPr>
          <a:lstStyle/>
          <a:p>
            <a:r>
              <a:rPr lang="en-US" altLang="zh-CN" b="1" dirty="0">
                <a:latin typeface="Times New Roman" panose="02020603050405020304" pitchFamily="18" charset="0"/>
                <a:cs typeface="Times New Roman" panose="02020603050405020304" pitchFamily="18" charset="0"/>
              </a:rPr>
              <a:t>Social Network</a:t>
            </a:r>
            <a:endParaRPr lang="zh-CN" altLang="en-US" b="1" dirty="0">
              <a:latin typeface="Times New Roman" panose="02020603050405020304" pitchFamily="18" charset="0"/>
              <a:cs typeface="Times New Roman" panose="02020603050405020304" pitchFamily="18" charset="0"/>
            </a:endParaRPr>
          </a:p>
        </p:txBody>
      </p:sp>
      <p:sp>
        <p:nvSpPr>
          <p:cNvPr id="11" name="文本框 10">
            <a:extLst>
              <a:ext uri="{FF2B5EF4-FFF2-40B4-BE49-F238E27FC236}">
                <a16:creationId xmlns:a16="http://schemas.microsoft.com/office/drawing/2014/main" id="{9B137269-AC94-1C7B-BA4A-EA5D125C4A5D}"/>
              </a:ext>
            </a:extLst>
          </p:cNvPr>
          <p:cNvSpPr txBox="1"/>
          <p:nvPr/>
        </p:nvSpPr>
        <p:spPr>
          <a:xfrm>
            <a:off x="98257" y="5723381"/>
            <a:ext cx="11622029" cy="338554"/>
          </a:xfrm>
          <a:prstGeom prst="rect">
            <a:avLst/>
          </a:prstGeom>
          <a:noFill/>
        </p:spPr>
        <p:txBody>
          <a:bodyPr wrap="square">
            <a:spAutoFit/>
          </a:bodyPr>
          <a:lstStyle/>
          <a:p>
            <a:r>
              <a:rPr lang="en" altLang="zh-CN" sz="1600" dirty="0">
                <a:latin typeface="Times New Roman" panose="02020603050405020304" pitchFamily="18" charset="0"/>
                <a:cs typeface="Times New Roman" panose="02020603050405020304" pitchFamily="18" charset="0"/>
              </a:rPr>
              <a:t>ASPLOS’19 - An Open-Source Benchmark Suite for Microservices and Their Hardware-Software Implications for Cloud &amp; Edge Systems</a:t>
            </a:r>
          </a:p>
        </p:txBody>
      </p:sp>
      <p:sp>
        <p:nvSpPr>
          <p:cNvPr id="10" name="文本框 9">
            <a:extLst>
              <a:ext uri="{FF2B5EF4-FFF2-40B4-BE49-F238E27FC236}">
                <a16:creationId xmlns:a16="http://schemas.microsoft.com/office/drawing/2014/main" id="{08D319D1-BDAE-D869-D5EA-AD1EC22AFA79}"/>
              </a:ext>
            </a:extLst>
          </p:cNvPr>
          <p:cNvSpPr txBox="1"/>
          <p:nvPr/>
        </p:nvSpPr>
        <p:spPr>
          <a:xfrm>
            <a:off x="6639388" y="2413440"/>
            <a:ext cx="5590400" cy="2246769"/>
          </a:xfrm>
          <a:prstGeom prst="rect">
            <a:avLst/>
          </a:prstGeom>
          <a:noFill/>
        </p:spPr>
        <p:txBody>
          <a:bodyPr wrap="square">
            <a:spAutoFit/>
          </a:bodyPr>
          <a:lstStyle/>
          <a:p>
            <a:r>
              <a:rPr lang="en" altLang="zh-CN" sz="1400" b="1" dirty="0">
                <a:latin typeface="Times New Roman" panose="02020603050405020304" pitchFamily="18" charset="0"/>
                <a:cs typeface="Times New Roman" panose="02020603050405020304" pitchFamily="18" charset="0"/>
              </a:rPr>
              <a:t>Features: </a:t>
            </a:r>
          </a:p>
          <a:p>
            <a:pPr marL="285750" indent="-285750">
              <a:buFontTx/>
              <a:buChar char="-"/>
            </a:pPr>
            <a:r>
              <a:rPr lang="en" altLang="zh-CN" sz="1400" b="1" dirty="0">
                <a:latin typeface="Times New Roman" panose="02020603050405020304" pitchFamily="18" charset="0"/>
                <a:cs typeface="Times New Roman" panose="02020603050405020304" pitchFamily="18" charset="0"/>
              </a:rPr>
              <a:t>Docker</a:t>
            </a:r>
            <a:r>
              <a:rPr lang="zh-CN" altLang="en-US" sz="1400" b="1" dirty="0">
                <a:latin typeface="Times New Roman" panose="02020603050405020304" pitchFamily="18" charset="0"/>
                <a:cs typeface="Times New Roman" panose="02020603050405020304" pitchFamily="18" charset="0"/>
              </a:rPr>
              <a:t> </a:t>
            </a:r>
            <a:r>
              <a:rPr lang="en-US" altLang="zh-CN" sz="1400" b="1" dirty="0">
                <a:latin typeface="Times New Roman" panose="02020603050405020304" pitchFamily="18" charset="0"/>
                <a:cs typeface="Times New Roman" panose="02020603050405020304" pitchFamily="18" charset="0"/>
              </a:rPr>
              <a:t>Swarm</a:t>
            </a:r>
            <a:r>
              <a:rPr lang="en" altLang="zh-CN" sz="1400" b="1" dirty="0">
                <a:latin typeface="Times New Roman" panose="02020603050405020304" pitchFamily="18" charset="0"/>
                <a:cs typeface="Times New Roman" panose="02020603050405020304" pitchFamily="18" charset="0"/>
              </a:rPr>
              <a:t>: </a:t>
            </a:r>
            <a:r>
              <a:rPr lang="en" altLang="zh-CN" sz="1400" dirty="0">
                <a:latin typeface="Times New Roman" panose="02020603050405020304" pitchFamily="18" charset="0"/>
                <a:cs typeface="Times New Roman" panose="02020603050405020304" pitchFamily="18" charset="0"/>
              </a:rPr>
              <a:t>The app is designed to run on Docker</a:t>
            </a:r>
            <a:r>
              <a:rPr lang="zh-CN" altLang="en-US" sz="1400"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Swarm.</a:t>
            </a:r>
            <a:r>
              <a:rPr lang="en" altLang="zh-CN" sz="1400" dirty="0">
                <a:latin typeface="Times New Roman" panose="02020603050405020304" pitchFamily="18" charset="0"/>
                <a:cs typeface="Times New Roman" panose="02020603050405020304" pitchFamily="18" charset="0"/>
              </a:rPr>
              <a:t> </a:t>
            </a:r>
          </a:p>
          <a:p>
            <a:pPr marL="285750" indent="-285750">
              <a:buFontTx/>
              <a:buChar char="-"/>
            </a:pPr>
            <a:r>
              <a:rPr lang="en" altLang="zh-CN" sz="1400" b="1" dirty="0" err="1">
                <a:latin typeface="Times New Roman" panose="02020603050405020304" pitchFamily="18" charset="0"/>
                <a:cs typeface="Times New Roman" panose="02020603050405020304" pitchFamily="18" charset="0"/>
              </a:rPr>
              <a:t>gRPC</a:t>
            </a:r>
            <a:r>
              <a:rPr lang="en" altLang="zh-CN" sz="1400" b="1" dirty="0">
                <a:latin typeface="Times New Roman" panose="02020603050405020304" pitchFamily="18" charset="0"/>
                <a:cs typeface="Times New Roman" panose="02020603050405020304" pitchFamily="18" charset="0"/>
              </a:rPr>
              <a:t>: </a:t>
            </a:r>
            <a:r>
              <a:rPr lang="en" altLang="zh-CN" sz="1400" dirty="0">
                <a:latin typeface="Times New Roman" panose="02020603050405020304" pitchFamily="18" charset="0"/>
                <a:cs typeface="Times New Roman" panose="02020603050405020304" pitchFamily="18" charset="0"/>
              </a:rPr>
              <a:t>Microservices use a high volume of </a:t>
            </a:r>
            <a:r>
              <a:rPr lang="en" altLang="zh-CN" sz="1400" dirty="0" err="1">
                <a:latin typeface="Times New Roman" panose="02020603050405020304" pitchFamily="18" charset="0"/>
                <a:cs typeface="Times New Roman" panose="02020603050405020304" pitchFamily="18" charset="0"/>
              </a:rPr>
              <a:t>gRPC</a:t>
            </a:r>
            <a:r>
              <a:rPr lang="en" altLang="zh-CN" sz="1400" dirty="0">
                <a:latin typeface="Times New Roman" panose="02020603050405020304" pitchFamily="18" charset="0"/>
                <a:cs typeface="Times New Roman" panose="02020603050405020304" pitchFamily="18" charset="0"/>
              </a:rPr>
              <a:t> calls to communicate to each other.</a:t>
            </a:r>
          </a:p>
          <a:p>
            <a:pPr marL="285750" indent="-285750">
              <a:buFontTx/>
              <a:buChar char="-"/>
            </a:pPr>
            <a:r>
              <a:rPr lang="en" altLang="zh-CN" sz="1400" b="1" dirty="0">
                <a:latin typeface="Times New Roman" panose="02020603050405020304" pitchFamily="18" charset="0"/>
                <a:cs typeface="Times New Roman" panose="02020603050405020304" pitchFamily="18" charset="0"/>
              </a:rPr>
              <a:t>High Heterogeneity: </a:t>
            </a:r>
            <a:r>
              <a:rPr lang="en" altLang="zh-CN" sz="1400" dirty="0">
                <a:latin typeface="Times New Roman" panose="02020603050405020304" pitchFamily="18" charset="0"/>
                <a:cs typeface="Times New Roman" panose="02020603050405020304" pitchFamily="18" charset="0"/>
              </a:rPr>
              <a:t>The suite uses applications in low and high-level, managed and unmanaged languages including C/C++, Java, </a:t>
            </a:r>
            <a:r>
              <a:rPr lang="en" altLang="zh-CN" sz="1400" dirty="0" err="1">
                <a:latin typeface="Times New Roman" panose="02020603050405020304" pitchFamily="18" charset="0"/>
                <a:cs typeface="Times New Roman" panose="02020603050405020304" pitchFamily="18" charset="0"/>
              </a:rPr>
              <a:t>Javascript</a:t>
            </a:r>
            <a:r>
              <a:rPr lang="en" altLang="zh-CN" sz="1400" dirty="0">
                <a:latin typeface="Times New Roman" panose="02020603050405020304" pitchFamily="18" charset="0"/>
                <a:cs typeface="Times New Roman" panose="02020603050405020304" pitchFamily="18" charset="0"/>
              </a:rPr>
              <a:t>, </a:t>
            </a:r>
            <a:r>
              <a:rPr lang="en" altLang="zh-CN" sz="1400" dirty="0" err="1">
                <a:latin typeface="Times New Roman" panose="02020603050405020304" pitchFamily="18" charset="0"/>
                <a:cs typeface="Times New Roman" panose="02020603050405020304" pitchFamily="18" charset="0"/>
              </a:rPr>
              <a:t>node.js</a:t>
            </a:r>
            <a:r>
              <a:rPr lang="en" altLang="zh-CN" sz="1400" dirty="0">
                <a:latin typeface="Times New Roman" panose="02020603050405020304" pitchFamily="18" charset="0"/>
                <a:cs typeface="Times New Roman" panose="02020603050405020304" pitchFamily="18" charset="0"/>
              </a:rPr>
              <a:t>, Python, html, Ruby, Go, and Scala.</a:t>
            </a:r>
          </a:p>
          <a:p>
            <a:pPr marL="285750" indent="-285750">
              <a:buFontTx/>
              <a:buChar char="-"/>
            </a:pPr>
            <a:r>
              <a:rPr lang="en" altLang="zh-CN" sz="1400" b="1" dirty="0">
                <a:latin typeface="Times New Roman" panose="02020603050405020304" pitchFamily="18" charset="0"/>
                <a:cs typeface="Times New Roman" panose="02020603050405020304" pitchFamily="18" charset="0"/>
              </a:rPr>
              <a:t>Representativeness:</a:t>
            </a:r>
            <a:r>
              <a:rPr lang="en" altLang="zh-CN" sz="1400" dirty="0">
                <a:latin typeface="Times New Roman" panose="02020603050405020304" pitchFamily="18" charset="0"/>
                <a:cs typeface="Times New Roman" panose="02020603050405020304" pitchFamily="18" charset="0"/>
              </a:rPr>
              <a:t> The suite is built using popular open-source applications deployed by cloud providers, such as NGINX, Memcached, MongoDB. </a:t>
            </a:r>
          </a:p>
        </p:txBody>
      </p:sp>
      <p:pic>
        <p:nvPicPr>
          <p:cNvPr id="3" name="图片 2">
            <a:extLst>
              <a:ext uri="{FF2B5EF4-FFF2-40B4-BE49-F238E27FC236}">
                <a16:creationId xmlns:a16="http://schemas.microsoft.com/office/drawing/2014/main" id="{4B292D71-8847-2959-1091-CDB10C643C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677" y="1680115"/>
            <a:ext cx="5969238" cy="3713421"/>
          </a:xfrm>
          <a:prstGeom prst="rect">
            <a:avLst/>
          </a:prstGeom>
        </p:spPr>
      </p:pic>
    </p:spTree>
    <p:extLst>
      <p:ext uri="{BB962C8B-B14F-4D97-AF65-F5344CB8AC3E}">
        <p14:creationId xmlns:p14="http://schemas.microsoft.com/office/powerpoint/2010/main" val="35231262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957744B1-6549-3611-E9A0-DD9AA2AE593B}"/>
              </a:ext>
            </a:extLst>
          </p:cNvPr>
          <p:cNvSpPr>
            <a:spLocks noGrp="1"/>
          </p:cNvSpPr>
          <p:nvPr>
            <p:ph type="sldNum" sz="quarter" idx="10"/>
          </p:nvPr>
        </p:nvSpPr>
        <p:spPr/>
        <p:txBody>
          <a:bodyPr/>
          <a:lstStyle/>
          <a:p>
            <a:fld id="{D9B6BDF2-6896-4B98-8776-C18582F63BA5}" type="slidenum">
              <a:rPr lang="zh-TW" altLang="en-US" smtClean="0"/>
              <a:pPr/>
              <a:t>26</a:t>
            </a:fld>
            <a:endParaRPr lang="zh-TW" altLang="en-US"/>
          </a:p>
        </p:txBody>
      </p:sp>
      <p:sp>
        <p:nvSpPr>
          <p:cNvPr id="6" name="標題 1">
            <a:extLst>
              <a:ext uri="{FF2B5EF4-FFF2-40B4-BE49-F238E27FC236}">
                <a16:creationId xmlns:a16="http://schemas.microsoft.com/office/drawing/2014/main" id="{BF3E4EDF-F73D-67E2-7EEF-58E048672BDC}"/>
              </a:ext>
            </a:extLst>
          </p:cNvPr>
          <p:cNvSpPr>
            <a:spLocks noGrp="1"/>
          </p:cNvSpPr>
          <p:nvPr>
            <p:ph type="title"/>
          </p:nvPr>
        </p:nvSpPr>
        <p:spPr>
          <a:xfrm>
            <a:off x="1296610" y="144466"/>
            <a:ext cx="10270977" cy="692151"/>
          </a:xfrm>
        </p:spPr>
        <p:txBody>
          <a:bodyPr/>
          <a:lstStyle/>
          <a:p>
            <a:r>
              <a:rPr lang="en-US" altLang="zh-TW" dirty="0"/>
              <a:t>Related</a:t>
            </a:r>
            <a:r>
              <a:rPr lang="zh-CN" altLang="en-US" dirty="0"/>
              <a:t> </a:t>
            </a:r>
            <a:r>
              <a:rPr lang="en-US" altLang="zh-CN" dirty="0"/>
              <a:t>works</a:t>
            </a:r>
            <a:endParaRPr lang="zh-TW" altLang="en-US" dirty="0"/>
          </a:p>
        </p:txBody>
      </p:sp>
      <p:sp>
        <p:nvSpPr>
          <p:cNvPr id="8" name="文本框 7">
            <a:extLst>
              <a:ext uri="{FF2B5EF4-FFF2-40B4-BE49-F238E27FC236}">
                <a16:creationId xmlns:a16="http://schemas.microsoft.com/office/drawing/2014/main" id="{E0A8D853-00AC-54D3-E801-5FFB8B27BA1A}"/>
              </a:ext>
            </a:extLst>
          </p:cNvPr>
          <p:cNvSpPr txBox="1"/>
          <p:nvPr/>
        </p:nvSpPr>
        <p:spPr>
          <a:xfrm>
            <a:off x="8515633" y="2044108"/>
            <a:ext cx="1837910" cy="369332"/>
          </a:xfrm>
          <a:prstGeom prst="rect">
            <a:avLst/>
          </a:prstGeom>
          <a:noFill/>
        </p:spPr>
        <p:txBody>
          <a:bodyPr wrap="square">
            <a:spAutoFit/>
          </a:bodyPr>
          <a:lstStyle/>
          <a:p>
            <a:r>
              <a:rPr lang="en-US" altLang="zh-CN" b="1" dirty="0">
                <a:latin typeface="Times New Roman" panose="02020603050405020304" pitchFamily="18" charset="0"/>
                <a:cs typeface="Times New Roman" panose="02020603050405020304" pitchFamily="18" charset="0"/>
              </a:rPr>
              <a:t>Social Network</a:t>
            </a:r>
            <a:endParaRPr lang="zh-CN" altLang="en-US" b="1" dirty="0">
              <a:latin typeface="Times New Roman" panose="02020603050405020304" pitchFamily="18" charset="0"/>
              <a:cs typeface="Times New Roman" panose="02020603050405020304" pitchFamily="18" charset="0"/>
            </a:endParaRPr>
          </a:p>
        </p:txBody>
      </p:sp>
      <p:sp>
        <p:nvSpPr>
          <p:cNvPr id="11" name="文本框 10">
            <a:extLst>
              <a:ext uri="{FF2B5EF4-FFF2-40B4-BE49-F238E27FC236}">
                <a16:creationId xmlns:a16="http://schemas.microsoft.com/office/drawing/2014/main" id="{9B137269-AC94-1C7B-BA4A-EA5D125C4A5D}"/>
              </a:ext>
            </a:extLst>
          </p:cNvPr>
          <p:cNvSpPr txBox="1"/>
          <p:nvPr/>
        </p:nvSpPr>
        <p:spPr>
          <a:xfrm>
            <a:off x="98257" y="5723381"/>
            <a:ext cx="11622029" cy="338554"/>
          </a:xfrm>
          <a:prstGeom prst="rect">
            <a:avLst/>
          </a:prstGeom>
          <a:noFill/>
        </p:spPr>
        <p:txBody>
          <a:bodyPr wrap="square">
            <a:spAutoFit/>
          </a:bodyPr>
          <a:lstStyle/>
          <a:p>
            <a:r>
              <a:rPr lang="en" altLang="zh-CN" sz="1600" dirty="0">
                <a:latin typeface="Times New Roman" panose="02020603050405020304" pitchFamily="18" charset="0"/>
                <a:cs typeface="Times New Roman" panose="02020603050405020304" pitchFamily="18" charset="0"/>
              </a:rPr>
              <a:t>ASPLOS’19 - An Open-Source Benchmark Suite for Microservices and Their Hardware-Software Implications for Cloud &amp; Edge Systems</a:t>
            </a:r>
          </a:p>
        </p:txBody>
      </p:sp>
      <p:sp>
        <p:nvSpPr>
          <p:cNvPr id="10" name="文本框 9">
            <a:extLst>
              <a:ext uri="{FF2B5EF4-FFF2-40B4-BE49-F238E27FC236}">
                <a16:creationId xmlns:a16="http://schemas.microsoft.com/office/drawing/2014/main" id="{08D319D1-BDAE-D869-D5EA-AD1EC22AFA79}"/>
              </a:ext>
            </a:extLst>
          </p:cNvPr>
          <p:cNvSpPr txBox="1"/>
          <p:nvPr/>
        </p:nvSpPr>
        <p:spPr>
          <a:xfrm>
            <a:off x="6894139" y="2876133"/>
            <a:ext cx="5080898" cy="954107"/>
          </a:xfrm>
          <a:prstGeom prst="rect">
            <a:avLst/>
          </a:prstGeom>
          <a:noFill/>
        </p:spPr>
        <p:txBody>
          <a:bodyPr wrap="square">
            <a:spAutoFit/>
          </a:bodyPr>
          <a:lstStyle/>
          <a:p>
            <a:r>
              <a:rPr lang="en-US" altLang="zh-CN" sz="1400" dirty="0">
                <a:latin typeface="Times New Roman" panose="02020603050405020304" pitchFamily="18" charset="0"/>
                <a:cs typeface="Times New Roman" panose="02020603050405020304" pitchFamily="18" charset="0"/>
              </a:rPr>
              <a:t>+ Microservice dependencies are much</a:t>
            </a:r>
            <a:r>
              <a:rPr lang="zh-CN" altLang="en-US" sz="1400"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more complex. </a:t>
            </a:r>
          </a:p>
          <a:p>
            <a:r>
              <a:rPr lang="en-US" altLang="zh-CN" sz="1400" dirty="0">
                <a:latin typeface="Times New Roman" panose="02020603050405020304" pitchFamily="18" charset="0"/>
                <a:cs typeface="Times New Roman" panose="02020603050405020304" pitchFamily="18" charset="0"/>
              </a:rPr>
              <a:t>+ Highly heterogeneous and contains common middleware.</a:t>
            </a:r>
          </a:p>
          <a:p>
            <a:r>
              <a:rPr lang="en-US" altLang="zh-CN" sz="1400" dirty="0">
                <a:latin typeface="Times New Roman" panose="02020603050405020304" pitchFamily="18" charset="0"/>
                <a:cs typeface="Times New Roman" panose="02020603050405020304" pitchFamily="18" charset="0"/>
              </a:rPr>
              <a:t>- No existing tracing system or log collection &amp; analysis component.</a:t>
            </a:r>
          </a:p>
          <a:p>
            <a:r>
              <a:rPr lang="en-US" altLang="zh-CN" sz="1400" dirty="0">
                <a:latin typeface="Times New Roman" panose="02020603050405020304" pitchFamily="18" charset="0"/>
                <a:cs typeface="Times New Roman" panose="02020603050405020304" pitchFamily="18" charset="0"/>
              </a:rPr>
              <a:t>- Unknown fault injection methodology.</a:t>
            </a:r>
          </a:p>
        </p:txBody>
      </p:sp>
      <p:pic>
        <p:nvPicPr>
          <p:cNvPr id="3" name="图片 2">
            <a:extLst>
              <a:ext uri="{FF2B5EF4-FFF2-40B4-BE49-F238E27FC236}">
                <a16:creationId xmlns:a16="http://schemas.microsoft.com/office/drawing/2014/main" id="{4B292D71-8847-2959-1091-CDB10C643C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677" y="1680115"/>
            <a:ext cx="5969238" cy="3713421"/>
          </a:xfrm>
          <a:prstGeom prst="rect">
            <a:avLst/>
          </a:prstGeom>
        </p:spPr>
      </p:pic>
    </p:spTree>
    <p:extLst>
      <p:ext uri="{BB962C8B-B14F-4D97-AF65-F5344CB8AC3E}">
        <p14:creationId xmlns:p14="http://schemas.microsoft.com/office/powerpoint/2010/main" val="32865106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957744B1-6549-3611-E9A0-DD9AA2AE593B}"/>
              </a:ext>
            </a:extLst>
          </p:cNvPr>
          <p:cNvSpPr>
            <a:spLocks noGrp="1"/>
          </p:cNvSpPr>
          <p:nvPr>
            <p:ph type="sldNum" sz="quarter" idx="10"/>
          </p:nvPr>
        </p:nvSpPr>
        <p:spPr/>
        <p:txBody>
          <a:bodyPr/>
          <a:lstStyle/>
          <a:p>
            <a:fld id="{D9B6BDF2-6896-4B98-8776-C18582F63BA5}" type="slidenum">
              <a:rPr lang="zh-TW" altLang="en-US" smtClean="0"/>
              <a:pPr/>
              <a:t>27</a:t>
            </a:fld>
            <a:endParaRPr lang="zh-TW" altLang="en-US"/>
          </a:p>
        </p:txBody>
      </p:sp>
      <p:sp>
        <p:nvSpPr>
          <p:cNvPr id="6" name="標題 1">
            <a:extLst>
              <a:ext uri="{FF2B5EF4-FFF2-40B4-BE49-F238E27FC236}">
                <a16:creationId xmlns:a16="http://schemas.microsoft.com/office/drawing/2014/main" id="{BF3E4EDF-F73D-67E2-7EEF-58E048672BDC}"/>
              </a:ext>
            </a:extLst>
          </p:cNvPr>
          <p:cNvSpPr>
            <a:spLocks noGrp="1"/>
          </p:cNvSpPr>
          <p:nvPr>
            <p:ph type="title"/>
          </p:nvPr>
        </p:nvSpPr>
        <p:spPr>
          <a:xfrm>
            <a:off x="1296610" y="144466"/>
            <a:ext cx="10270977" cy="692151"/>
          </a:xfrm>
        </p:spPr>
        <p:txBody>
          <a:bodyPr/>
          <a:lstStyle/>
          <a:p>
            <a:r>
              <a:rPr lang="en-US" altLang="zh-TW" dirty="0"/>
              <a:t>Related</a:t>
            </a:r>
            <a:r>
              <a:rPr lang="zh-CN" altLang="en-US" dirty="0"/>
              <a:t> </a:t>
            </a:r>
            <a:r>
              <a:rPr lang="en-US" altLang="zh-CN" dirty="0"/>
              <a:t>works</a:t>
            </a:r>
            <a:endParaRPr lang="zh-TW" altLang="en-US" dirty="0"/>
          </a:p>
        </p:txBody>
      </p:sp>
      <p:sp>
        <p:nvSpPr>
          <p:cNvPr id="8" name="文本框 7">
            <a:extLst>
              <a:ext uri="{FF2B5EF4-FFF2-40B4-BE49-F238E27FC236}">
                <a16:creationId xmlns:a16="http://schemas.microsoft.com/office/drawing/2014/main" id="{E0A8D853-00AC-54D3-E801-5FFB8B27BA1A}"/>
              </a:ext>
            </a:extLst>
          </p:cNvPr>
          <p:cNvSpPr txBox="1"/>
          <p:nvPr/>
        </p:nvSpPr>
        <p:spPr>
          <a:xfrm>
            <a:off x="8672588" y="1399155"/>
            <a:ext cx="1448424" cy="369332"/>
          </a:xfrm>
          <a:prstGeom prst="rect">
            <a:avLst/>
          </a:prstGeom>
          <a:noFill/>
        </p:spPr>
        <p:txBody>
          <a:bodyPr wrap="square">
            <a:spAutoFit/>
          </a:bodyPr>
          <a:lstStyle/>
          <a:p>
            <a:r>
              <a:rPr lang="en-US" altLang="zh-CN" b="1" dirty="0">
                <a:latin typeface="Times New Roman" panose="02020603050405020304" pitchFamily="18" charset="0"/>
                <a:cs typeface="Times New Roman" panose="02020603050405020304" pitchFamily="18" charset="0"/>
              </a:rPr>
              <a:t>Train</a:t>
            </a:r>
            <a:r>
              <a:rPr lang="zh-CN" altLang="en-US" b="1"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Ticket</a:t>
            </a:r>
            <a:endParaRPr lang="zh-CN" altLang="en-US" b="1" dirty="0">
              <a:latin typeface="Times New Roman" panose="02020603050405020304" pitchFamily="18" charset="0"/>
              <a:cs typeface="Times New Roman" panose="02020603050405020304" pitchFamily="18" charset="0"/>
            </a:endParaRPr>
          </a:p>
        </p:txBody>
      </p:sp>
      <p:sp>
        <p:nvSpPr>
          <p:cNvPr id="11" name="文本框 10">
            <a:extLst>
              <a:ext uri="{FF2B5EF4-FFF2-40B4-BE49-F238E27FC236}">
                <a16:creationId xmlns:a16="http://schemas.microsoft.com/office/drawing/2014/main" id="{9B137269-AC94-1C7B-BA4A-EA5D125C4A5D}"/>
              </a:ext>
            </a:extLst>
          </p:cNvPr>
          <p:cNvSpPr txBox="1"/>
          <p:nvPr/>
        </p:nvSpPr>
        <p:spPr>
          <a:xfrm>
            <a:off x="98257" y="5723381"/>
            <a:ext cx="11622029" cy="338554"/>
          </a:xfrm>
          <a:prstGeom prst="rect">
            <a:avLst/>
          </a:prstGeom>
          <a:noFill/>
        </p:spPr>
        <p:txBody>
          <a:bodyPr wrap="square">
            <a:spAutoFit/>
          </a:bodyPr>
          <a:lstStyle/>
          <a:p>
            <a:r>
              <a:rPr lang="en" altLang="zh-CN" sz="1600" dirty="0">
                <a:latin typeface="Times New Roman" panose="02020603050405020304" pitchFamily="18" charset="0"/>
                <a:cs typeface="Times New Roman" panose="02020603050405020304" pitchFamily="18" charset="0"/>
              </a:rPr>
              <a:t>ICSE’18 - Benchmarking Microservice Systems for Software Engineering Research</a:t>
            </a:r>
          </a:p>
        </p:txBody>
      </p:sp>
      <p:pic>
        <p:nvPicPr>
          <p:cNvPr id="23553" name="Picture 1">
            <a:extLst>
              <a:ext uri="{FF2B5EF4-FFF2-40B4-BE49-F238E27FC236}">
                <a16:creationId xmlns:a16="http://schemas.microsoft.com/office/drawing/2014/main" id="{713F8D6C-1A45-6DC0-E5B8-D9BC56D04A9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077" y="1681126"/>
            <a:ext cx="5967923" cy="3711395"/>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a:extLst>
              <a:ext uri="{FF2B5EF4-FFF2-40B4-BE49-F238E27FC236}">
                <a16:creationId xmlns:a16="http://schemas.microsoft.com/office/drawing/2014/main" id="{E45D02D8-7B15-F120-6C40-89AFBD2137B2}"/>
              </a:ext>
            </a:extLst>
          </p:cNvPr>
          <p:cNvSpPr txBox="1"/>
          <p:nvPr/>
        </p:nvSpPr>
        <p:spPr>
          <a:xfrm>
            <a:off x="6432098" y="2068534"/>
            <a:ext cx="5749727" cy="3323987"/>
          </a:xfrm>
          <a:prstGeom prst="rect">
            <a:avLst/>
          </a:prstGeom>
          <a:noFill/>
        </p:spPr>
        <p:txBody>
          <a:bodyPr wrap="square">
            <a:spAutoFit/>
          </a:bodyPr>
          <a:lstStyle/>
          <a:p>
            <a:r>
              <a:rPr lang="en" altLang="zh-CN" sz="1400" b="1" dirty="0">
                <a:latin typeface="Times New Roman" panose="02020603050405020304" pitchFamily="18" charset="0"/>
                <a:cs typeface="Times New Roman" panose="02020603050405020304" pitchFamily="18" charset="0"/>
              </a:rPr>
              <a:t>Features: </a:t>
            </a:r>
          </a:p>
          <a:p>
            <a:pPr marL="285750" indent="-285750">
              <a:buFontTx/>
              <a:buChar char="-"/>
            </a:pPr>
            <a:r>
              <a:rPr lang="en" altLang="zh-CN" sz="1400" b="1" dirty="0">
                <a:latin typeface="Times New Roman" panose="02020603050405020304" pitchFamily="18" charset="0"/>
                <a:cs typeface="Times New Roman" panose="02020603050405020304" pitchFamily="18" charset="0"/>
              </a:rPr>
              <a:t>Kubernetes: </a:t>
            </a:r>
            <a:r>
              <a:rPr lang="en" altLang="zh-CN" sz="1400" dirty="0">
                <a:latin typeface="Times New Roman" panose="02020603050405020304" pitchFamily="18" charset="0"/>
                <a:cs typeface="Times New Roman" panose="02020603050405020304" pitchFamily="18" charset="0"/>
              </a:rPr>
              <a:t>The system is designed to run on Kubernetes </a:t>
            </a:r>
          </a:p>
          <a:p>
            <a:pPr marL="285750" indent="-285750">
              <a:buFontTx/>
              <a:buChar char="-"/>
            </a:pPr>
            <a:r>
              <a:rPr lang="en" altLang="zh-CN" sz="1400" b="1" dirty="0">
                <a:latin typeface="Times New Roman" panose="02020603050405020304" pitchFamily="18" charset="0"/>
                <a:cs typeface="Times New Roman" panose="02020603050405020304" pitchFamily="18" charset="0"/>
              </a:rPr>
              <a:t>High Complexity: </a:t>
            </a:r>
            <a:r>
              <a:rPr lang="en" altLang="zh-CN" sz="1400" dirty="0">
                <a:latin typeface="Times New Roman" panose="02020603050405020304" pitchFamily="18" charset="0"/>
                <a:cs typeface="Times New Roman" panose="02020603050405020304" pitchFamily="18" charset="0"/>
              </a:rPr>
              <a:t>The system contains multiple microservices and many common </a:t>
            </a:r>
            <a:r>
              <a:rPr lang="en" altLang="zh-CN" sz="1400" dirty="0" err="1">
                <a:latin typeface="Times New Roman" panose="02020603050405020304" pitchFamily="18" charset="0"/>
                <a:cs typeface="Times New Roman" panose="02020603050405020304" pitchFamily="18" charset="0"/>
              </a:rPr>
              <a:t>middlewares</a:t>
            </a:r>
            <a:r>
              <a:rPr lang="en" altLang="zh-CN" sz="1400" dirty="0">
                <a:latin typeface="Times New Roman" panose="02020603050405020304" pitchFamily="18" charset="0"/>
                <a:cs typeface="Times New Roman" panose="02020603050405020304" pitchFamily="18" charset="0"/>
              </a:rPr>
              <a:t> like MySQL and MongoDB, and it also adopts different web framework like Django, Spring</a:t>
            </a:r>
            <a:r>
              <a:rPr lang="zh-CN" altLang="en-US" sz="1400"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Cloud, Spring Boot, </a:t>
            </a:r>
            <a:r>
              <a:rPr lang="en-US" altLang="zh-CN" sz="1400" dirty="0" err="1">
                <a:latin typeface="Times New Roman" panose="02020603050405020304" pitchFamily="18" charset="0"/>
                <a:cs typeface="Times New Roman" panose="02020603050405020304" pitchFamily="18" charset="0"/>
              </a:rPr>
              <a:t>Webgo</a:t>
            </a:r>
            <a:r>
              <a:rPr lang="en-US" altLang="zh-CN" sz="1400" dirty="0">
                <a:latin typeface="Times New Roman" panose="02020603050405020304" pitchFamily="18" charset="0"/>
                <a:cs typeface="Times New Roman" panose="02020603050405020304" pitchFamily="18" charset="0"/>
              </a:rPr>
              <a:t>, etc.</a:t>
            </a:r>
            <a:endParaRPr lang="en" altLang="zh-CN" sz="1400" dirty="0">
              <a:latin typeface="Times New Roman" panose="02020603050405020304" pitchFamily="18" charset="0"/>
              <a:cs typeface="Times New Roman" panose="02020603050405020304" pitchFamily="18" charset="0"/>
            </a:endParaRPr>
          </a:p>
          <a:p>
            <a:pPr marL="285750" indent="-285750">
              <a:buFontTx/>
              <a:buChar char="-"/>
            </a:pPr>
            <a:r>
              <a:rPr lang="en" altLang="zh-CN" sz="1400" b="1" dirty="0">
                <a:latin typeface="Times New Roman" panose="02020603050405020304" pitchFamily="18" charset="0"/>
                <a:cs typeface="Times New Roman" panose="02020603050405020304" pitchFamily="18" charset="0"/>
              </a:rPr>
              <a:t>NACOS: </a:t>
            </a:r>
            <a:r>
              <a:rPr lang="en" altLang="zh-CN" sz="1400" dirty="0">
                <a:latin typeface="Times New Roman" panose="02020603050405020304" pitchFamily="18" charset="0"/>
                <a:cs typeface="Times New Roman" panose="02020603050405020304" pitchFamily="18" charset="0"/>
              </a:rPr>
              <a:t>The system adopts NACOS for service register &amp; discover.</a:t>
            </a:r>
          </a:p>
          <a:p>
            <a:pPr marL="285750" indent="-285750">
              <a:buFontTx/>
              <a:buChar char="-"/>
            </a:pPr>
            <a:r>
              <a:rPr lang="en" altLang="zh-CN" sz="1400" b="1" dirty="0">
                <a:latin typeface="Times New Roman" panose="02020603050405020304" pitchFamily="18" charset="0"/>
                <a:cs typeface="Times New Roman" panose="02020603050405020304" pitchFamily="18" charset="0"/>
              </a:rPr>
              <a:t>Sentinel: </a:t>
            </a:r>
            <a:r>
              <a:rPr lang="en" altLang="zh-CN" sz="1400" dirty="0">
                <a:latin typeface="Times New Roman" panose="02020603050405020304" pitchFamily="18" charset="0"/>
                <a:cs typeface="Times New Roman" panose="02020603050405020304" pitchFamily="18" charset="0"/>
              </a:rPr>
              <a:t>The system adopts Sentinel for flow control and fusion.</a:t>
            </a:r>
          </a:p>
          <a:p>
            <a:pPr marL="285750" indent="-285750">
              <a:buFontTx/>
              <a:buChar char="-"/>
            </a:pPr>
            <a:r>
              <a:rPr lang="en" altLang="zh-CN" sz="1400" b="1" dirty="0" err="1">
                <a:solidFill>
                  <a:srgbClr val="FF0000"/>
                </a:solidFill>
                <a:latin typeface="Times New Roman" panose="02020603050405020304" pitchFamily="18" charset="0"/>
                <a:cs typeface="Times New Roman" panose="02020603050405020304" pitchFamily="18" charset="0"/>
              </a:rPr>
              <a:t>Promethues+Grafana</a:t>
            </a:r>
            <a:r>
              <a:rPr lang="en" altLang="zh-CN" sz="1400" b="1" dirty="0">
                <a:solidFill>
                  <a:srgbClr val="FF0000"/>
                </a:solidFill>
                <a:latin typeface="Times New Roman" panose="02020603050405020304" pitchFamily="18" charset="0"/>
                <a:cs typeface="Times New Roman" panose="02020603050405020304" pitchFamily="18" charset="0"/>
              </a:rPr>
              <a:t>: </a:t>
            </a:r>
            <a:r>
              <a:rPr lang="en" altLang="zh-CN" sz="1400" dirty="0">
                <a:solidFill>
                  <a:srgbClr val="FF0000"/>
                </a:solidFill>
                <a:latin typeface="Times New Roman" panose="02020603050405020304" pitchFamily="18" charset="0"/>
                <a:cs typeface="Times New Roman" panose="02020603050405020304" pitchFamily="18" charset="0"/>
              </a:rPr>
              <a:t>The system has embedded a monitoring system.</a:t>
            </a:r>
          </a:p>
          <a:p>
            <a:pPr marL="285750" indent="-285750">
              <a:buFontTx/>
              <a:buChar char="-"/>
            </a:pPr>
            <a:r>
              <a:rPr lang="en" altLang="zh-CN" sz="1400" b="1" dirty="0" err="1">
                <a:solidFill>
                  <a:srgbClr val="FF0000"/>
                </a:solidFill>
                <a:latin typeface="Times New Roman" panose="02020603050405020304" pitchFamily="18" charset="0"/>
                <a:cs typeface="Times New Roman" panose="02020603050405020304" pitchFamily="18" charset="0"/>
              </a:rPr>
              <a:t>Skywalking+ES</a:t>
            </a:r>
            <a:r>
              <a:rPr lang="en" altLang="zh-CN" sz="1400" b="1" dirty="0">
                <a:solidFill>
                  <a:srgbClr val="FF0000"/>
                </a:solidFill>
                <a:latin typeface="Times New Roman" panose="02020603050405020304" pitchFamily="18" charset="0"/>
                <a:cs typeface="Times New Roman" panose="02020603050405020304" pitchFamily="18" charset="0"/>
              </a:rPr>
              <a:t>: </a:t>
            </a:r>
            <a:r>
              <a:rPr lang="en" altLang="zh-CN" sz="1400" dirty="0">
                <a:solidFill>
                  <a:srgbClr val="FF0000"/>
                </a:solidFill>
                <a:latin typeface="Times New Roman" panose="02020603050405020304" pitchFamily="18" charset="0"/>
                <a:cs typeface="Times New Roman" panose="02020603050405020304" pitchFamily="18" charset="0"/>
              </a:rPr>
              <a:t>The system has embedded a tracing system.</a:t>
            </a:r>
            <a:endParaRPr lang="en" altLang="zh-CN" sz="1400" b="1" dirty="0">
              <a:solidFill>
                <a:srgbClr val="FF0000"/>
              </a:solidFill>
              <a:latin typeface="Times New Roman" panose="02020603050405020304" pitchFamily="18" charset="0"/>
              <a:cs typeface="Times New Roman" panose="02020603050405020304" pitchFamily="18" charset="0"/>
            </a:endParaRPr>
          </a:p>
          <a:p>
            <a:pPr marL="285750" indent="-285750">
              <a:buFontTx/>
              <a:buChar char="-"/>
            </a:pPr>
            <a:r>
              <a:rPr lang="en" altLang="zh-CN" sz="1400" b="1" dirty="0" err="1">
                <a:latin typeface="Times New Roman" panose="02020603050405020304" pitchFamily="18" charset="0"/>
                <a:cs typeface="Times New Roman" panose="02020603050405020304" pitchFamily="18" charset="0"/>
              </a:rPr>
              <a:t>Skaffold</a:t>
            </a:r>
            <a:r>
              <a:rPr lang="en" altLang="zh-CN" sz="1400" b="1" dirty="0">
                <a:latin typeface="Times New Roman" panose="02020603050405020304" pitchFamily="18" charset="0"/>
                <a:cs typeface="Times New Roman" panose="02020603050405020304" pitchFamily="18" charset="0"/>
              </a:rPr>
              <a:t>: </a:t>
            </a:r>
            <a:r>
              <a:rPr lang="en" altLang="zh-CN" sz="1400" dirty="0">
                <a:latin typeface="Times New Roman" panose="02020603050405020304" pitchFamily="18" charset="0"/>
                <a:cs typeface="Times New Roman" panose="02020603050405020304" pitchFamily="18" charset="0"/>
              </a:rPr>
              <a:t>The system is deployed with a single command using </a:t>
            </a:r>
            <a:r>
              <a:rPr lang="en" altLang="zh-CN" sz="1400" dirty="0" err="1">
                <a:latin typeface="Times New Roman" panose="02020603050405020304" pitchFamily="18" charset="0"/>
                <a:cs typeface="Times New Roman" panose="02020603050405020304" pitchFamily="18" charset="0"/>
              </a:rPr>
              <a:t>Skaffold</a:t>
            </a:r>
            <a:r>
              <a:rPr lang="en" altLang="zh-CN" sz="1400" dirty="0">
                <a:latin typeface="Times New Roman" panose="02020603050405020304" pitchFamily="18" charset="0"/>
                <a:cs typeface="Times New Roman" panose="02020603050405020304" pitchFamily="18" charset="0"/>
              </a:rPr>
              <a:t>.</a:t>
            </a:r>
          </a:p>
          <a:p>
            <a:pPr marL="285750" indent="-285750">
              <a:buFontTx/>
              <a:buChar char="-"/>
            </a:pPr>
            <a:r>
              <a:rPr lang="en" altLang="zh-CN" sz="1400" b="1" dirty="0">
                <a:solidFill>
                  <a:srgbClr val="FF0000"/>
                </a:solidFill>
                <a:latin typeface="Times New Roman" panose="02020603050405020304" pitchFamily="18" charset="0"/>
                <a:cs typeface="Times New Roman" panose="02020603050405020304" pitchFamily="18" charset="0"/>
              </a:rPr>
              <a:t>Test Suite: </a:t>
            </a:r>
            <a:r>
              <a:rPr lang="en" altLang="zh-CN" sz="1400" dirty="0">
                <a:solidFill>
                  <a:srgbClr val="FF0000"/>
                </a:solidFill>
                <a:latin typeface="Times New Roman" panose="02020603050405020304" pitchFamily="18" charset="0"/>
                <a:cs typeface="Times New Roman" panose="02020603050405020304" pitchFamily="18" charset="0"/>
              </a:rPr>
              <a:t>In total, the system contains 37 unit test cases and 14 integration test cases with 5,218 lines of test code. Which can be used for the repair of the microservices when injecting the functional bugs to the specific services.</a:t>
            </a:r>
          </a:p>
        </p:txBody>
      </p:sp>
    </p:spTree>
    <p:extLst>
      <p:ext uri="{BB962C8B-B14F-4D97-AF65-F5344CB8AC3E}">
        <p14:creationId xmlns:p14="http://schemas.microsoft.com/office/powerpoint/2010/main" val="29070060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957744B1-6549-3611-E9A0-DD9AA2AE593B}"/>
              </a:ext>
            </a:extLst>
          </p:cNvPr>
          <p:cNvSpPr>
            <a:spLocks noGrp="1"/>
          </p:cNvSpPr>
          <p:nvPr>
            <p:ph type="sldNum" sz="quarter" idx="10"/>
          </p:nvPr>
        </p:nvSpPr>
        <p:spPr/>
        <p:txBody>
          <a:bodyPr/>
          <a:lstStyle/>
          <a:p>
            <a:fld id="{D9B6BDF2-6896-4B98-8776-C18582F63BA5}" type="slidenum">
              <a:rPr lang="zh-TW" altLang="en-US" smtClean="0"/>
              <a:pPr/>
              <a:t>28</a:t>
            </a:fld>
            <a:endParaRPr lang="zh-TW" altLang="en-US"/>
          </a:p>
        </p:txBody>
      </p:sp>
      <p:sp>
        <p:nvSpPr>
          <p:cNvPr id="6" name="標題 1">
            <a:extLst>
              <a:ext uri="{FF2B5EF4-FFF2-40B4-BE49-F238E27FC236}">
                <a16:creationId xmlns:a16="http://schemas.microsoft.com/office/drawing/2014/main" id="{BF3E4EDF-F73D-67E2-7EEF-58E048672BDC}"/>
              </a:ext>
            </a:extLst>
          </p:cNvPr>
          <p:cNvSpPr>
            <a:spLocks noGrp="1"/>
          </p:cNvSpPr>
          <p:nvPr>
            <p:ph type="title"/>
          </p:nvPr>
        </p:nvSpPr>
        <p:spPr>
          <a:xfrm>
            <a:off x="1296610" y="144466"/>
            <a:ext cx="10270977" cy="692151"/>
          </a:xfrm>
        </p:spPr>
        <p:txBody>
          <a:bodyPr/>
          <a:lstStyle/>
          <a:p>
            <a:r>
              <a:rPr lang="en-US" altLang="zh-TW" dirty="0"/>
              <a:t>Related</a:t>
            </a:r>
            <a:r>
              <a:rPr lang="zh-CN" altLang="en-US" dirty="0"/>
              <a:t> </a:t>
            </a:r>
            <a:r>
              <a:rPr lang="en-US" altLang="zh-CN" dirty="0"/>
              <a:t>works</a:t>
            </a:r>
            <a:endParaRPr lang="zh-TW" altLang="en-US" dirty="0"/>
          </a:p>
        </p:txBody>
      </p:sp>
      <p:sp>
        <p:nvSpPr>
          <p:cNvPr id="8" name="文本框 7">
            <a:extLst>
              <a:ext uri="{FF2B5EF4-FFF2-40B4-BE49-F238E27FC236}">
                <a16:creationId xmlns:a16="http://schemas.microsoft.com/office/drawing/2014/main" id="{E0A8D853-00AC-54D3-E801-5FFB8B27BA1A}"/>
              </a:ext>
            </a:extLst>
          </p:cNvPr>
          <p:cNvSpPr txBox="1"/>
          <p:nvPr/>
        </p:nvSpPr>
        <p:spPr>
          <a:xfrm>
            <a:off x="8567886" y="2239045"/>
            <a:ext cx="1448424" cy="369332"/>
          </a:xfrm>
          <a:prstGeom prst="rect">
            <a:avLst/>
          </a:prstGeom>
          <a:noFill/>
        </p:spPr>
        <p:txBody>
          <a:bodyPr wrap="square">
            <a:spAutoFit/>
          </a:bodyPr>
          <a:lstStyle/>
          <a:p>
            <a:r>
              <a:rPr lang="en-US" altLang="zh-CN" b="1" dirty="0">
                <a:latin typeface="Times New Roman" panose="02020603050405020304" pitchFamily="18" charset="0"/>
                <a:cs typeface="Times New Roman" panose="02020603050405020304" pitchFamily="18" charset="0"/>
              </a:rPr>
              <a:t>Train</a:t>
            </a:r>
            <a:r>
              <a:rPr lang="zh-CN" altLang="en-US" b="1"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Ticket</a:t>
            </a:r>
            <a:endParaRPr lang="zh-CN" altLang="en-US" b="1" dirty="0">
              <a:latin typeface="Times New Roman" panose="02020603050405020304" pitchFamily="18" charset="0"/>
              <a:cs typeface="Times New Roman" panose="02020603050405020304" pitchFamily="18" charset="0"/>
            </a:endParaRPr>
          </a:p>
        </p:txBody>
      </p:sp>
      <p:sp>
        <p:nvSpPr>
          <p:cNvPr id="11" name="文本框 10">
            <a:extLst>
              <a:ext uri="{FF2B5EF4-FFF2-40B4-BE49-F238E27FC236}">
                <a16:creationId xmlns:a16="http://schemas.microsoft.com/office/drawing/2014/main" id="{9B137269-AC94-1C7B-BA4A-EA5D125C4A5D}"/>
              </a:ext>
            </a:extLst>
          </p:cNvPr>
          <p:cNvSpPr txBox="1"/>
          <p:nvPr/>
        </p:nvSpPr>
        <p:spPr>
          <a:xfrm>
            <a:off x="98257" y="5723381"/>
            <a:ext cx="11622029" cy="338554"/>
          </a:xfrm>
          <a:prstGeom prst="rect">
            <a:avLst/>
          </a:prstGeom>
          <a:noFill/>
        </p:spPr>
        <p:txBody>
          <a:bodyPr wrap="square">
            <a:spAutoFit/>
          </a:bodyPr>
          <a:lstStyle/>
          <a:p>
            <a:r>
              <a:rPr lang="en" altLang="zh-CN" sz="1600" dirty="0">
                <a:latin typeface="Times New Roman" panose="02020603050405020304" pitchFamily="18" charset="0"/>
                <a:cs typeface="Times New Roman" panose="02020603050405020304" pitchFamily="18" charset="0"/>
              </a:rPr>
              <a:t>ICSE’18 - Benchmarking Microservice Systems for Software Engineering Research</a:t>
            </a:r>
          </a:p>
        </p:txBody>
      </p:sp>
      <p:pic>
        <p:nvPicPr>
          <p:cNvPr id="23553" name="Picture 1">
            <a:extLst>
              <a:ext uri="{FF2B5EF4-FFF2-40B4-BE49-F238E27FC236}">
                <a16:creationId xmlns:a16="http://schemas.microsoft.com/office/drawing/2014/main" id="{713F8D6C-1A45-6DC0-E5B8-D9BC56D04A9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077" y="1681126"/>
            <a:ext cx="5967923" cy="3711395"/>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a:extLst>
              <a:ext uri="{FF2B5EF4-FFF2-40B4-BE49-F238E27FC236}">
                <a16:creationId xmlns:a16="http://schemas.microsoft.com/office/drawing/2014/main" id="{E45D02D8-7B15-F120-6C40-89AFBD2137B2}"/>
              </a:ext>
            </a:extLst>
          </p:cNvPr>
          <p:cNvSpPr txBox="1"/>
          <p:nvPr/>
        </p:nvSpPr>
        <p:spPr>
          <a:xfrm>
            <a:off x="7179047" y="2802945"/>
            <a:ext cx="4226101" cy="954107"/>
          </a:xfrm>
          <a:prstGeom prst="rect">
            <a:avLst/>
          </a:prstGeom>
          <a:noFill/>
        </p:spPr>
        <p:txBody>
          <a:bodyPr wrap="square">
            <a:spAutoFit/>
          </a:bodyPr>
          <a:lstStyle/>
          <a:p>
            <a:r>
              <a:rPr lang="en-US" altLang="zh-CN" sz="1400" dirty="0">
                <a:latin typeface="Times New Roman" panose="02020603050405020304" pitchFamily="18" charset="0"/>
                <a:cs typeface="Times New Roman" panose="02020603050405020304" pitchFamily="18" charset="0"/>
              </a:rPr>
              <a:t>+ Microservice dependencies are very</a:t>
            </a:r>
            <a:r>
              <a:rPr lang="zh-CN" altLang="en-US" sz="1400"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complex. </a:t>
            </a:r>
          </a:p>
          <a:p>
            <a:r>
              <a:rPr lang="en-US" altLang="zh-CN" sz="1400" dirty="0">
                <a:latin typeface="Times New Roman" panose="02020603050405020304" pitchFamily="18" charset="0"/>
                <a:cs typeface="Times New Roman" panose="02020603050405020304" pitchFamily="18" charset="0"/>
              </a:rPr>
              <a:t>+</a:t>
            </a:r>
            <a:r>
              <a:rPr lang="zh-CN" altLang="en-US" sz="1400"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Embedded with strong tracing and monitoring system.</a:t>
            </a:r>
          </a:p>
          <a:p>
            <a:r>
              <a:rPr lang="en-US" altLang="zh-CN" sz="1400" dirty="0">
                <a:latin typeface="Times New Roman" panose="02020603050405020304" pitchFamily="18" charset="0"/>
                <a:cs typeface="Times New Roman" panose="02020603050405020304" pitchFamily="18" charset="0"/>
              </a:rPr>
              <a:t>-</a:t>
            </a:r>
            <a:r>
              <a:rPr lang="zh-CN" altLang="en-US" sz="1400" dirty="0">
                <a:latin typeface="Times New Roman" panose="02020603050405020304" pitchFamily="18" charset="0"/>
                <a:cs typeface="Times New Roman" panose="02020603050405020304" pitchFamily="18" charset="0"/>
              </a:rPr>
              <a:t> </a:t>
            </a:r>
            <a:r>
              <a:rPr lang="en-US" altLang="zh-CN" sz="1400" b="1" dirty="0">
                <a:latin typeface="Times New Roman" panose="02020603050405020304" pitchFamily="18" charset="0"/>
                <a:cs typeface="Times New Roman" panose="02020603050405020304" pitchFamily="18" charset="0"/>
              </a:rPr>
              <a:t>Incomplete log statement design</a:t>
            </a:r>
            <a:r>
              <a:rPr lang="en-US" altLang="zh-CN" sz="1400" dirty="0">
                <a:latin typeface="Times New Roman" panose="02020603050405020304" pitchFamily="18" charset="0"/>
                <a:cs typeface="Times New Roman" panose="02020603050405020304" pitchFamily="18" charset="0"/>
              </a:rPr>
              <a:t>.</a:t>
            </a:r>
          </a:p>
          <a:p>
            <a:r>
              <a:rPr lang="en-US" altLang="zh-CN" sz="1400" dirty="0">
                <a:latin typeface="Times New Roman" panose="02020603050405020304" pitchFamily="18" charset="0"/>
                <a:cs typeface="Times New Roman" panose="02020603050405020304" pitchFamily="18" charset="0"/>
              </a:rPr>
              <a:t>- No existing fault injection suites.</a:t>
            </a:r>
          </a:p>
        </p:txBody>
      </p:sp>
    </p:spTree>
    <p:extLst>
      <p:ext uri="{BB962C8B-B14F-4D97-AF65-F5344CB8AC3E}">
        <p14:creationId xmlns:p14="http://schemas.microsoft.com/office/powerpoint/2010/main" val="14975691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CN" sz="4400" dirty="0">
                <a:effectLst>
                  <a:outerShdw blurRad="38100" dist="38100" dir="2700000" algn="tl">
                    <a:srgbClr val="000000">
                      <a:alpha val="43137"/>
                    </a:srgbClr>
                  </a:outerShdw>
                </a:effectLst>
              </a:rPr>
              <a:t>LLM4Ops Benchmark System</a:t>
            </a:r>
            <a:endParaRPr lang="zh-TW" altLang="en-US" dirty="0"/>
          </a:p>
        </p:txBody>
      </p:sp>
      <p:sp>
        <p:nvSpPr>
          <p:cNvPr id="5" name="文字版面配置區 4"/>
          <p:cNvSpPr>
            <a:spLocks noGrp="1"/>
          </p:cNvSpPr>
          <p:nvPr>
            <p:ph type="body" idx="1"/>
          </p:nvPr>
        </p:nvSpPr>
        <p:spPr>
          <a:xfrm>
            <a:off x="2246313" y="1844824"/>
            <a:ext cx="7772400" cy="2562077"/>
          </a:xfrm>
        </p:spPr>
        <p:txBody>
          <a:bodyPr>
            <a:normAutofit fontScale="62500" lnSpcReduction="20000"/>
          </a:bodyPr>
          <a:lstStyle/>
          <a:p>
            <a:r>
              <a:rPr lang="en-US" altLang="zh-CN" sz="4000" dirty="0">
                <a:latin typeface="Times New Roman" panose="02020603050405020304" pitchFamily="18" charset="0"/>
                <a:cs typeface="Times New Roman" panose="02020603050405020304" pitchFamily="18" charset="0"/>
              </a:rPr>
              <a:t>Introduction</a:t>
            </a:r>
            <a:endParaRPr lang="en-US" altLang="zh-TW" sz="4000" dirty="0">
              <a:latin typeface="Times New Roman" panose="02020603050405020304" pitchFamily="18" charset="0"/>
              <a:cs typeface="Times New Roman" panose="02020603050405020304" pitchFamily="18" charset="0"/>
            </a:endParaRPr>
          </a:p>
          <a:p>
            <a:r>
              <a:rPr lang="en-US" altLang="zh-CN" sz="4000" dirty="0">
                <a:latin typeface="Times New Roman" panose="02020603050405020304" pitchFamily="18" charset="0"/>
                <a:cs typeface="Times New Roman" panose="02020603050405020304" pitchFamily="18" charset="0"/>
              </a:rPr>
              <a:t>Related</a:t>
            </a:r>
            <a:r>
              <a:rPr lang="zh-CN" altLang="en-US" sz="4000" dirty="0">
                <a:latin typeface="Times New Roman" panose="02020603050405020304" pitchFamily="18" charset="0"/>
                <a:cs typeface="Times New Roman" panose="02020603050405020304" pitchFamily="18" charset="0"/>
              </a:rPr>
              <a:t> </a:t>
            </a:r>
            <a:r>
              <a:rPr lang="en-US" altLang="zh-CN" sz="4000" dirty="0">
                <a:latin typeface="Times New Roman" panose="02020603050405020304" pitchFamily="18" charset="0"/>
                <a:cs typeface="Times New Roman" panose="02020603050405020304" pitchFamily="18" charset="0"/>
              </a:rPr>
              <a:t>Work</a:t>
            </a:r>
          </a:p>
          <a:p>
            <a:r>
              <a:rPr lang="en-US" altLang="zh-CN" sz="4000" dirty="0">
                <a:solidFill>
                  <a:srgbClr val="FF0000"/>
                </a:solidFill>
                <a:latin typeface="Times New Roman" panose="02020603050405020304" pitchFamily="18" charset="0"/>
                <a:cs typeface="Times New Roman" panose="02020603050405020304" pitchFamily="18" charset="0"/>
              </a:rPr>
              <a:t>Preliminaries</a:t>
            </a:r>
          </a:p>
          <a:p>
            <a:r>
              <a:rPr lang="en-US" altLang="zh-CN" sz="4000" dirty="0">
                <a:latin typeface="Times New Roman" panose="02020603050405020304" pitchFamily="18" charset="0"/>
                <a:cs typeface="Times New Roman" panose="02020603050405020304" pitchFamily="18" charset="0"/>
              </a:rPr>
              <a:t>Proposed Methods</a:t>
            </a:r>
          </a:p>
          <a:p>
            <a:r>
              <a:rPr lang="en-US" altLang="zh-CN" sz="4000" dirty="0">
                <a:latin typeface="Times New Roman" panose="02020603050405020304" pitchFamily="18" charset="0"/>
                <a:cs typeface="Times New Roman" panose="02020603050405020304" pitchFamily="18" charset="0"/>
              </a:rPr>
              <a:t>Performance Evaluation </a:t>
            </a:r>
          </a:p>
          <a:p>
            <a:r>
              <a:rPr lang="en-US" altLang="zh-CN" sz="4000" dirty="0">
                <a:latin typeface="Times New Roman" panose="02020603050405020304" pitchFamily="18" charset="0"/>
                <a:cs typeface="Times New Roman" panose="02020603050405020304" pitchFamily="18" charset="0"/>
              </a:rPr>
              <a:t>Conclusions</a:t>
            </a:r>
          </a:p>
        </p:txBody>
      </p:sp>
      <p:sp>
        <p:nvSpPr>
          <p:cNvPr id="2" name="灯片编号占位符 1">
            <a:extLst>
              <a:ext uri="{FF2B5EF4-FFF2-40B4-BE49-F238E27FC236}">
                <a16:creationId xmlns:a16="http://schemas.microsoft.com/office/drawing/2014/main" id="{3492B67B-1436-E4F4-D617-281427E82279}"/>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29</a:t>
            </a:fld>
            <a:endParaRPr lang="zh-TW" altLang="en-US"/>
          </a:p>
        </p:txBody>
      </p:sp>
    </p:spTree>
    <p:extLst>
      <p:ext uri="{BB962C8B-B14F-4D97-AF65-F5344CB8AC3E}">
        <p14:creationId xmlns:p14="http://schemas.microsoft.com/office/powerpoint/2010/main" val="2489649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CN" sz="4400" dirty="0">
                <a:effectLst>
                  <a:outerShdw blurRad="38100" dist="38100" dir="2700000" algn="tl">
                    <a:srgbClr val="000000">
                      <a:alpha val="43137"/>
                    </a:srgbClr>
                  </a:outerShdw>
                </a:effectLst>
              </a:rPr>
              <a:t>LLM4Ops Benchmark System</a:t>
            </a:r>
            <a:endParaRPr lang="zh-TW" altLang="en-US" dirty="0"/>
          </a:p>
        </p:txBody>
      </p:sp>
      <p:sp>
        <p:nvSpPr>
          <p:cNvPr id="5" name="文字版面配置區 4"/>
          <p:cNvSpPr>
            <a:spLocks noGrp="1"/>
          </p:cNvSpPr>
          <p:nvPr>
            <p:ph type="body" idx="1"/>
          </p:nvPr>
        </p:nvSpPr>
        <p:spPr>
          <a:xfrm>
            <a:off x="2246313" y="1844824"/>
            <a:ext cx="7772400" cy="2562077"/>
          </a:xfrm>
        </p:spPr>
        <p:txBody>
          <a:bodyPr>
            <a:normAutofit fontScale="62500" lnSpcReduction="20000"/>
          </a:bodyPr>
          <a:lstStyle/>
          <a:p>
            <a:r>
              <a:rPr lang="en-US" altLang="zh-CN" sz="4000" dirty="0">
                <a:solidFill>
                  <a:srgbClr val="FF0000"/>
                </a:solidFill>
                <a:latin typeface="Times New Roman" panose="02020603050405020304" pitchFamily="18" charset="0"/>
                <a:cs typeface="Times New Roman" panose="02020603050405020304" pitchFamily="18" charset="0"/>
              </a:rPr>
              <a:t>Introduction</a:t>
            </a:r>
            <a:endParaRPr lang="en-US" altLang="zh-TW" sz="4000" dirty="0">
              <a:solidFill>
                <a:srgbClr val="FF0000"/>
              </a:solidFill>
              <a:latin typeface="Times New Roman" panose="02020603050405020304" pitchFamily="18" charset="0"/>
              <a:cs typeface="Times New Roman" panose="02020603050405020304" pitchFamily="18" charset="0"/>
            </a:endParaRPr>
          </a:p>
          <a:p>
            <a:r>
              <a:rPr lang="en-US" altLang="zh-CN" sz="4000" dirty="0">
                <a:latin typeface="Times New Roman" panose="02020603050405020304" pitchFamily="18" charset="0"/>
                <a:cs typeface="Times New Roman" panose="02020603050405020304" pitchFamily="18" charset="0"/>
              </a:rPr>
              <a:t>Related</a:t>
            </a:r>
            <a:r>
              <a:rPr lang="zh-CN" altLang="en-US" sz="4000" dirty="0">
                <a:latin typeface="Times New Roman" panose="02020603050405020304" pitchFamily="18" charset="0"/>
                <a:cs typeface="Times New Roman" panose="02020603050405020304" pitchFamily="18" charset="0"/>
              </a:rPr>
              <a:t> </a:t>
            </a:r>
            <a:r>
              <a:rPr lang="en-US" altLang="zh-CN" sz="4000" dirty="0">
                <a:latin typeface="Times New Roman" panose="02020603050405020304" pitchFamily="18" charset="0"/>
                <a:cs typeface="Times New Roman" panose="02020603050405020304" pitchFamily="18" charset="0"/>
              </a:rPr>
              <a:t>Work</a:t>
            </a:r>
          </a:p>
          <a:p>
            <a:r>
              <a:rPr lang="en-US" altLang="zh-CN" sz="4000" dirty="0">
                <a:latin typeface="Times New Roman" panose="02020603050405020304" pitchFamily="18" charset="0"/>
                <a:cs typeface="Times New Roman" panose="02020603050405020304" pitchFamily="18" charset="0"/>
              </a:rPr>
              <a:t>Preliminaries</a:t>
            </a:r>
          </a:p>
          <a:p>
            <a:r>
              <a:rPr lang="en-US" altLang="zh-CN" sz="4000" dirty="0">
                <a:latin typeface="Times New Roman" panose="02020603050405020304" pitchFamily="18" charset="0"/>
                <a:cs typeface="Times New Roman" panose="02020603050405020304" pitchFamily="18" charset="0"/>
              </a:rPr>
              <a:t>Proposed Methods</a:t>
            </a:r>
          </a:p>
          <a:p>
            <a:r>
              <a:rPr lang="en-US" altLang="zh-CN" sz="4000" dirty="0">
                <a:latin typeface="Times New Roman" panose="02020603050405020304" pitchFamily="18" charset="0"/>
                <a:cs typeface="Times New Roman" panose="02020603050405020304" pitchFamily="18" charset="0"/>
              </a:rPr>
              <a:t>Performance Evaluation </a:t>
            </a:r>
          </a:p>
          <a:p>
            <a:r>
              <a:rPr lang="en-US" altLang="zh-CN" sz="4000" dirty="0">
                <a:latin typeface="Times New Roman" panose="02020603050405020304" pitchFamily="18" charset="0"/>
                <a:cs typeface="Times New Roman" panose="02020603050405020304" pitchFamily="18" charset="0"/>
              </a:rPr>
              <a:t>Conclusions</a:t>
            </a:r>
          </a:p>
        </p:txBody>
      </p:sp>
      <p:sp>
        <p:nvSpPr>
          <p:cNvPr id="2" name="灯片编号占位符 1">
            <a:extLst>
              <a:ext uri="{FF2B5EF4-FFF2-40B4-BE49-F238E27FC236}">
                <a16:creationId xmlns:a16="http://schemas.microsoft.com/office/drawing/2014/main" id="{3492B67B-1436-E4F4-D617-281427E82279}"/>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3</a:t>
            </a:fld>
            <a:endParaRPr lang="zh-TW"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957744B1-6549-3611-E9A0-DD9AA2AE593B}"/>
              </a:ext>
            </a:extLst>
          </p:cNvPr>
          <p:cNvSpPr>
            <a:spLocks noGrp="1"/>
          </p:cNvSpPr>
          <p:nvPr>
            <p:ph type="sldNum" sz="quarter" idx="10"/>
          </p:nvPr>
        </p:nvSpPr>
        <p:spPr/>
        <p:txBody>
          <a:bodyPr/>
          <a:lstStyle/>
          <a:p>
            <a:fld id="{D9B6BDF2-6896-4B98-8776-C18582F63BA5}" type="slidenum">
              <a:rPr lang="zh-TW" altLang="en-US" smtClean="0"/>
              <a:pPr/>
              <a:t>30</a:t>
            </a:fld>
            <a:endParaRPr lang="zh-TW" altLang="en-US"/>
          </a:p>
        </p:txBody>
      </p:sp>
      <p:sp>
        <p:nvSpPr>
          <p:cNvPr id="6" name="標題 1">
            <a:extLst>
              <a:ext uri="{FF2B5EF4-FFF2-40B4-BE49-F238E27FC236}">
                <a16:creationId xmlns:a16="http://schemas.microsoft.com/office/drawing/2014/main" id="{BF3E4EDF-F73D-67E2-7EEF-58E048672BDC}"/>
              </a:ext>
            </a:extLst>
          </p:cNvPr>
          <p:cNvSpPr>
            <a:spLocks noGrp="1"/>
          </p:cNvSpPr>
          <p:nvPr>
            <p:ph type="title"/>
          </p:nvPr>
        </p:nvSpPr>
        <p:spPr>
          <a:xfrm>
            <a:off x="1296610" y="144466"/>
            <a:ext cx="10270977" cy="692151"/>
          </a:xfrm>
        </p:spPr>
        <p:txBody>
          <a:bodyPr/>
          <a:lstStyle/>
          <a:p>
            <a:r>
              <a:rPr lang="en-US" altLang="zh-TW" dirty="0"/>
              <a:t>Preliminary</a:t>
            </a:r>
            <a:endParaRPr lang="zh-TW" altLang="en-US" dirty="0"/>
          </a:p>
        </p:txBody>
      </p:sp>
      <p:sp>
        <p:nvSpPr>
          <p:cNvPr id="8" name="文本框 7">
            <a:extLst>
              <a:ext uri="{FF2B5EF4-FFF2-40B4-BE49-F238E27FC236}">
                <a16:creationId xmlns:a16="http://schemas.microsoft.com/office/drawing/2014/main" id="{E0A8D853-00AC-54D3-E801-5FFB8B27BA1A}"/>
              </a:ext>
            </a:extLst>
          </p:cNvPr>
          <p:cNvSpPr txBox="1"/>
          <p:nvPr/>
        </p:nvSpPr>
        <p:spPr>
          <a:xfrm>
            <a:off x="60481" y="1162485"/>
            <a:ext cx="7736350" cy="646331"/>
          </a:xfrm>
          <a:prstGeom prst="rect">
            <a:avLst/>
          </a:prstGeom>
          <a:noFill/>
        </p:spPr>
        <p:txBody>
          <a:bodyPr wrap="square">
            <a:spAutoFit/>
          </a:bodyPr>
          <a:lstStyle/>
          <a:p>
            <a:r>
              <a:rPr lang="en-US" altLang="zh-CN" b="1" dirty="0">
                <a:latin typeface="Times New Roman" panose="02020603050405020304" pitchFamily="18" charset="0"/>
                <a:cs typeface="Times New Roman" panose="02020603050405020304" pitchFamily="18" charset="0"/>
              </a:rPr>
              <a:t>Recall</a:t>
            </a:r>
            <a:r>
              <a:rPr lang="zh-CN" altLang="en-US" b="1"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the LLM4Ops Agent System: </a:t>
            </a:r>
            <a:r>
              <a:rPr lang="en" altLang="zh-CN" b="1" dirty="0">
                <a:latin typeface="Times New Roman" panose="02020603050405020304" pitchFamily="18" charset="0"/>
                <a:cs typeface="Times New Roman" panose="02020603050405020304" pitchFamily="18" charset="0"/>
              </a:rPr>
              <a:t>What can an LLM agent system do?</a:t>
            </a:r>
          </a:p>
          <a:p>
            <a:endParaRPr lang="en-US" altLang="zh-CN" b="1" dirty="0">
              <a:latin typeface="Times New Roman" panose="02020603050405020304" pitchFamily="18" charset="0"/>
              <a:cs typeface="Times New Roman" panose="02020603050405020304" pitchFamily="18" charset="0"/>
            </a:endParaRPr>
          </a:p>
        </p:txBody>
      </p:sp>
      <p:sp>
        <p:nvSpPr>
          <p:cNvPr id="9" name="文本框 8">
            <a:extLst>
              <a:ext uri="{FF2B5EF4-FFF2-40B4-BE49-F238E27FC236}">
                <a16:creationId xmlns:a16="http://schemas.microsoft.com/office/drawing/2014/main" id="{FB10130F-DE23-9519-4BC6-DE50561B2CA9}"/>
              </a:ext>
            </a:extLst>
          </p:cNvPr>
          <p:cNvSpPr txBox="1"/>
          <p:nvPr/>
        </p:nvSpPr>
        <p:spPr>
          <a:xfrm>
            <a:off x="135295" y="5523323"/>
            <a:ext cx="10892757" cy="646331"/>
          </a:xfrm>
          <a:prstGeom prst="rect">
            <a:avLst/>
          </a:prstGeom>
          <a:noFill/>
        </p:spPr>
        <p:txBody>
          <a:bodyPr wrap="square">
            <a:spAutoFit/>
          </a:bodyPr>
          <a:lstStyle/>
          <a:p>
            <a:r>
              <a:rPr lang="en" altLang="zh-CN" dirty="0">
                <a:latin typeface="Times New Roman" panose="02020603050405020304" pitchFamily="18" charset="0"/>
                <a:cs typeface="Times New Roman" panose="02020603050405020304" pitchFamily="18" charset="0"/>
              </a:rPr>
              <a:t>EuroSys’24 - Automatic Root Cause Analysis via Large Language Models for Cloud Incidents</a:t>
            </a:r>
          </a:p>
          <a:p>
            <a:r>
              <a:rPr lang="en" altLang="zh-CN" dirty="0">
                <a:latin typeface="Times New Roman" panose="02020603050405020304" pitchFamily="18" charset="0"/>
                <a:cs typeface="Times New Roman" panose="02020603050405020304" pitchFamily="18" charset="0"/>
              </a:rPr>
              <a:t>ICLR’24 - SWE-bench: Can Language Models Resolve Real-World GitHub Issues?</a:t>
            </a:r>
          </a:p>
        </p:txBody>
      </p:sp>
      <p:pic>
        <p:nvPicPr>
          <p:cNvPr id="2" name="图片 1">
            <a:extLst>
              <a:ext uri="{FF2B5EF4-FFF2-40B4-BE49-F238E27FC236}">
                <a16:creationId xmlns:a16="http://schemas.microsoft.com/office/drawing/2014/main" id="{A931FEAF-72BF-995C-E50C-360018AAF8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05" y="2157915"/>
            <a:ext cx="4285107" cy="3352934"/>
          </a:xfrm>
          <a:prstGeom prst="rect">
            <a:avLst/>
          </a:prstGeom>
        </p:spPr>
      </p:pic>
      <p:pic>
        <p:nvPicPr>
          <p:cNvPr id="3" name="图片 2">
            <a:extLst>
              <a:ext uri="{FF2B5EF4-FFF2-40B4-BE49-F238E27FC236}">
                <a16:creationId xmlns:a16="http://schemas.microsoft.com/office/drawing/2014/main" id="{63310B4C-BFA5-0CC3-1CA6-50F9EBA40E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6702" y="2116542"/>
            <a:ext cx="7263293" cy="3435679"/>
          </a:xfrm>
          <a:prstGeom prst="rect">
            <a:avLst/>
          </a:prstGeom>
        </p:spPr>
      </p:pic>
      <p:sp>
        <p:nvSpPr>
          <p:cNvPr id="5" name="文本框 4">
            <a:extLst>
              <a:ext uri="{FF2B5EF4-FFF2-40B4-BE49-F238E27FC236}">
                <a16:creationId xmlns:a16="http://schemas.microsoft.com/office/drawing/2014/main" id="{CC87C0DE-6DF4-D0A2-A4FC-8875E5FB90C6}"/>
              </a:ext>
            </a:extLst>
          </p:cNvPr>
          <p:cNvSpPr txBox="1"/>
          <p:nvPr/>
        </p:nvSpPr>
        <p:spPr>
          <a:xfrm>
            <a:off x="1113896" y="1821290"/>
            <a:ext cx="2181324" cy="369332"/>
          </a:xfrm>
          <a:prstGeom prst="rect">
            <a:avLst/>
          </a:prstGeom>
          <a:noFill/>
        </p:spPr>
        <p:txBody>
          <a:bodyPr wrap="square">
            <a:spAutoFit/>
          </a:bodyPr>
          <a:lstStyle/>
          <a:p>
            <a:r>
              <a:rPr lang="en" altLang="zh-CN" dirty="0">
                <a:latin typeface="Times New Roman" panose="02020603050405020304" pitchFamily="18" charset="0"/>
                <a:cs typeface="Times New Roman" panose="02020603050405020304" pitchFamily="18" charset="0"/>
              </a:rPr>
              <a:t>Root Cause Analysis</a:t>
            </a:r>
          </a:p>
        </p:txBody>
      </p:sp>
      <p:sp>
        <p:nvSpPr>
          <p:cNvPr id="13" name="文本框 12">
            <a:extLst>
              <a:ext uri="{FF2B5EF4-FFF2-40B4-BE49-F238E27FC236}">
                <a16:creationId xmlns:a16="http://schemas.microsoft.com/office/drawing/2014/main" id="{35CA2408-1A20-6275-D406-D18DF650D753}"/>
              </a:ext>
            </a:extLst>
          </p:cNvPr>
          <p:cNvSpPr txBox="1"/>
          <p:nvPr/>
        </p:nvSpPr>
        <p:spPr>
          <a:xfrm>
            <a:off x="7115113" y="1782000"/>
            <a:ext cx="2766469" cy="369332"/>
          </a:xfrm>
          <a:prstGeom prst="rect">
            <a:avLst/>
          </a:prstGeom>
          <a:noFill/>
        </p:spPr>
        <p:txBody>
          <a:bodyPr wrap="square">
            <a:spAutoFit/>
          </a:bodyPr>
          <a:lstStyle/>
          <a:p>
            <a:r>
              <a:rPr lang="en" altLang="zh-CN" dirty="0">
                <a:latin typeface="Times New Roman" panose="02020603050405020304" pitchFamily="18" charset="0"/>
                <a:cs typeface="Times New Roman" panose="02020603050405020304" pitchFamily="18" charset="0"/>
              </a:rPr>
              <a:t>Automated Program Repair</a:t>
            </a:r>
          </a:p>
        </p:txBody>
      </p:sp>
    </p:spTree>
    <p:extLst>
      <p:ext uri="{BB962C8B-B14F-4D97-AF65-F5344CB8AC3E}">
        <p14:creationId xmlns:p14="http://schemas.microsoft.com/office/powerpoint/2010/main" val="4142187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957744B1-6549-3611-E9A0-DD9AA2AE593B}"/>
              </a:ext>
            </a:extLst>
          </p:cNvPr>
          <p:cNvSpPr>
            <a:spLocks noGrp="1"/>
          </p:cNvSpPr>
          <p:nvPr>
            <p:ph type="sldNum" sz="quarter" idx="10"/>
          </p:nvPr>
        </p:nvSpPr>
        <p:spPr/>
        <p:txBody>
          <a:bodyPr/>
          <a:lstStyle/>
          <a:p>
            <a:fld id="{D9B6BDF2-6896-4B98-8776-C18582F63BA5}" type="slidenum">
              <a:rPr lang="zh-TW" altLang="en-US" smtClean="0"/>
              <a:pPr/>
              <a:t>31</a:t>
            </a:fld>
            <a:endParaRPr lang="zh-TW" altLang="en-US"/>
          </a:p>
        </p:txBody>
      </p:sp>
      <p:sp>
        <p:nvSpPr>
          <p:cNvPr id="6" name="標題 1">
            <a:extLst>
              <a:ext uri="{FF2B5EF4-FFF2-40B4-BE49-F238E27FC236}">
                <a16:creationId xmlns:a16="http://schemas.microsoft.com/office/drawing/2014/main" id="{BF3E4EDF-F73D-67E2-7EEF-58E048672BDC}"/>
              </a:ext>
            </a:extLst>
          </p:cNvPr>
          <p:cNvSpPr>
            <a:spLocks noGrp="1"/>
          </p:cNvSpPr>
          <p:nvPr>
            <p:ph type="title"/>
          </p:nvPr>
        </p:nvSpPr>
        <p:spPr>
          <a:xfrm>
            <a:off x="1296610" y="144466"/>
            <a:ext cx="10270977" cy="692151"/>
          </a:xfrm>
        </p:spPr>
        <p:txBody>
          <a:bodyPr/>
          <a:lstStyle/>
          <a:p>
            <a:r>
              <a:rPr lang="en-US" altLang="zh-TW" dirty="0"/>
              <a:t>Preliminary</a:t>
            </a:r>
            <a:endParaRPr lang="zh-TW" altLang="en-US" dirty="0"/>
          </a:p>
        </p:txBody>
      </p:sp>
      <p:sp>
        <p:nvSpPr>
          <p:cNvPr id="8" name="文本框 7">
            <a:extLst>
              <a:ext uri="{FF2B5EF4-FFF2-40B4-BE49-F238E27FC236}">
                <a16:creationId xmlns:a16="http://schemas.microsoft.com/office/drawing/2014/main" id="{E0A8D853-00AC-54D3-E801-5FFB8B27BA1A}"/>
              </a:ext>
            </a:extLst>
          </p:cNvPr>
          <p:cNvSpPr txBox="1"/>
          <p:nvPr/>
        </p:nvSpPr>
        <p:spPr>
          <a:xfrm>
            <a:off x="60481" y="1162485"/>
            <a:ext cx="9676832" cy="369332"/>
          </a:xfrm>
          <a:prstGeom prst="rect">
            <a:avLst/>
          </a:prstGeom>
          <a:noFill/>
        </p:spPr>
        <p:txBody>
          <a:bodyPr wrap="square">
            <a:spAutoFit/>
          </a:bodyPr>
          <a:lstStyle/>
          <a:p>
            <a:r>
              <a:rPr lang="en-US" altLang="zh-CN" b="1" dirty="0">
                <a:latin typeface="Times New Roman" panose="02020603050405020304" pitchFamily="18" charset="0"/>
                <a:cs typeface="Times New Roman" panose="02020603050405020304" pitchFamily="18" charset="0"/>
              </a:rPr>
              <a:t>Recall</a:t>
            </a:r>
            <a:r>
              <a:rPr lang="zh-CN" altLang="en-US" b="1"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the LLM4Ops Agent System: </a:t>
            </a:r>
            <a:r>
              <a:rPr lang="en" altLang="zh-CN" b="1" dirty="0">
                <a:latin typeface="Times New Roman" panose="02020603050405020304" pitchFamily="18" charset="0"/>
                <a:cs typeface="Times New Roman" panose="02020603050405020304" pitchFamily="18" charset="0"/>
              </a:rPr>
              <a:t>What do we expect an LLM agent system to do in the future?</a:t>
            </a:r>
            <a:endParaRPr lang="en-US" altLang="zh-CN" b="1" dirty="0">
              <a:latin typeface="Times New Roman" panose="02020603050405020304" pitchFamily="18" charset="0"/>
              <a:cs typeface="Times New Roman" panose="02020603050405020304" pitchFamily="18" charset="0"/>
            </a:endParaRPr>
          </a:p>
        </p:txBody>
      </p:sp>
      <p:sp>
        <p:nvSpPr>
          <p:cNvPr id="5" name="文本框 4">
            <a:extLst>
              <a:ext uri="{FF2B5EF4-FFF2-40B4-BE49-F238E27FC236}">
                <a16:creationId xmlns:a16="http://schemas.microsoft.com/office/drawing/2014/main" id="{CC87C0DE-6DF4-D0A2-A4FC-8875E5FB90C6}"/>
              </a:ext>
            </a:extLst>
          </p:cNvPr>
          <p:cNvSpPr txBox="1"/>
          <p:nvPr/>
        </p:nvSpPr>
        <p:spPr>
          <a:xfrm>
            <a:off x="1036524" y="2551837"/>
            <a:ext cx="3807702" cy="1477328"/>
          </a:xfrm>
          <a:prstGeom prst="rect">
            <a:avLst/>
          </a:prstGeom>
          <a:noFill/>
        </p:spPr>
        <p:txBody>
          <a:bodyPr wrap="square">
            <a:spAutoFit/>
          </a:bodyPr>
          <a:lstStyle/>
          <a:p>
            <a:r>
              <a:rPr lang="en" altLang="zh-CN" dirty="0">
                <a:latin typeface="Times New Roman" panose="02020603050405020304" pitchFamily="18" charset="0"/>
                <a:cs typeface="Times New Roman" panose="02020603050405020304" pitchFamily="18" charset="0"/>
              </a:rPr>
              <a:t>Online Troubleshooting:</a:t>
            </a:r>
          </a:p>
          <a:p>
            <a:pPr marL="285750" indent="-285750">
              <a:buFontTx/>
              <a:buChar char="-"/>
            </a:pPr>
            <a:r>
              <a:rPr lang="en" altLang="zh-CN" dirty="0">
                <a:latin typeface="Times New Roman" panose="02020603050405020304" pitchFamily="18" charset="0"/>
                <a:cs typeface="Times New Roman" panose="02020603050405020304" pitchFamily="18" charset="0"/>
              </a:rPr>
              <a:t>24h monitoring and tracing</a:t>
            </a:r>
          </a:p>
          <a:p>
            <a:pPr marL="285750" indent="-285750">
              <a:buFontTx/>
              <a:buChar char="-"/>
            </a:pPr>
            <a:r>
              <a:rPr lang="en" altLang="zh-CN" dirty="0">
                <a:latin typeface="Times New Roman" panose="02020603050405020304" pitchFamily="18" charset="0"/>
                <a:cs typeface="Times New Roman" panose="02020603050405020304" pitchFamily="18" charset="0"/>
              </a:rPr>
              <a:t>Automated detect anomaly</a:t>
            </a:r>
          </a:p>
          <a:p>
            <a:pPr marL="285750" indent="-285750">
              <a:buFontTx/>
              <a:buChar char="-"/>
            </a:pPr>
            <a:r>
              <a:rPr lang="en" altLang="zh-CN" dirty="0">
                <a:latin typeface="Times New Roman" panose="02020603050405020304" pitchFamily="18" charset="0"/>
                <a:cs typeface="Times New Roman" panose="02020603050405020304" pitchFamily="18" charset="0"/>
              </a:rPr>
              <a:t>Automated generate incident report</a:t>
            </a:r>
          </a:p>
          <a:p>
            <a:pPr marL="285750" indent="-285750">
              <a:buFontTx/>
              <a:buChar char="-"/>
            </a:pPr>
            <a:r>
              <a:rPr lang="en" altLang="zh-CN" dirty="0">
                <a:latin typeface="Times New Roman" panose="02020603050405020304" pitchFamily="18" charset="0"/>
                <a:cs typeface="Times New Roman" panose="02020603050405020304" pitchFamily="18" charset="0"/>
              </a:rPr>
              <a:t>Automated </a:t>
            </a:r>
            <a:r>
              <a:rPr lang="en" altLang="zh-CN" b="1" dirty="0">
                <a:latin typeface="Times New Roman" panose="02020603050405020304" pitchFamily="18" charset="0"/>
                <a:cs typeface="Times New Roman" panose="02020603050405020304" pitchFamily="18" charset="0"/>
              </a:rPr>
              <a:t>diagnosis root cause</a:t>
            </a:r>
          </a:p>
        </p:txBody>
      </p:sp>
      <p:sp>
        <p:nvSpPr>
          <p:cNvPr id="13" name="文本框 12">
            <a:extLst>
              <a:ext uri="{FF2B5EF4-FFF2-40B4-BE49-F238E27FC236}">
                <a16:creationId xmlns:a16="http://schemas.microsoft.com/office/drawing/2014/main" id="{35CA2408-1A20-6275-D406-D18DF650D753}"/>
              </a:ext>
            </a:extLst>
          </p:cNvPr>
          <p:cNvSpPr txBox="1"/>
          <p:nvPr/>
        </p:nvSpPr>
        <p:spPr>
          <a:xfrm>
            <a:off x="7347776" y="2551837"/>
            <a:ext cx="4078734" cy="1477328"/>
          </a:xfrm>
          <a:prstGeom prst="rect">
            <a:avLst/>
          </a:prstGeom>
          <a:noFill/>
        </p:spPr>
        <p:txBody>
          <a:bodyPr wrap="square">
            <a:spAutoFit/>
          </a:bodyPr>
          <a:lstStyle/>
          <a:p>
            <a:r>
              <a:rPr lang="en" altLang="zh-CN" dirty="0">
                <a:latin typeface="Times New Roman" panose="02020603050405020304" pitchFamily="18" charset="0"/>
                <a:cs typeface="Times New Roman" panose="02020603050405020304" pitchFamily="18" charset="0"/>
              </a:rPr>
              <a:t>Online</a:t>
            </a:r>
            <a:r>
              <a:rPr lang="zh-CN" altLang="en-US" dirty="0">
                <a:latin typeface="Times New Roman" panose="02020603050405020304" pitchFamily="18" charset="0"/>
                <a:cs typeface="Times New Roman" panose="02020603050405020304" pitchFamily="18" charset="0"/>
              </a:rPr>
              <a:t> </a:t>
            </a:r>
            <a:r>
              <a:rPr lang="en" altLang="zh-CN" dirty="0">
                <a:latin typeface="Times New Roman" panose="02020603050405020304" pitchFamily="18" charset="0"/>
                <a:cs typeface="Times New Roman" panose="02020603050405020304" pitchFamily="18" charset="0"/>
              </a:rPr>
              <a:t>Remediation</a:t>
            </a:r>
          </a:p>
          <a:p>
            <a:pPr marL="285750" indent="-285750">
              <a:buFontTx/>
              <a:buChar char="-"/>
            </a:pPr>
            <a:r>
              <a:rPr lang="en" altLang="zh-CN" dirty="0">
                <a:latin typeface="Times New Roman" panose="02020603050405020304" pitchFamily="18" charset="0"/>
                <a:cs typeface="Times New Roman" panose="02020603050405020304" pitchFamily="18" charset="0"/>
              </a:rPr>
              <a:t>24h on-call</a:t>
            </a:r>
          </a:p>
          <a:p>
            <a:pPr marL="285750" indent="-285750">
              <a:buFontTx/>
              <a:buChar char="-"/>
            </a:pPr>
            <a:r>
              <a:rPr lang="en" altLang="zh-CN" dirty="0">
                <a:latin typeface="Times New Roman" panose="02020603050405020304" pitchFamily="18" charset="0"/>
                <a:cs typeface="Times New Roman" panose="02020603050405020304" pitchFamily="18" charset="0"/>
              </a:rPr>
              <a:t>Automated retrieve ticket</a:t>
            </a:r>
          </a:p>
          <a:p>
            <a:pPr marL="285750" indent="-285750">
              <a:buFontTx/>
              <a:buChar char="-"/>
            </a:pPr>
            <a:r>
              <a:rPr lang="en" altLang="zh-CN" dirty="0">
                <a:latin typeface="Times New Roman" panose="02020603050405020304" pitchFamily="18" charset="0"/>
                <a:cs typeface="Times New Roman" panose="02020603050405020304" pitchFamily="18" charset="0"/>
              </a:rPr>
              <a:t>Automated plan remediation method</a:t>
            </a:r>
          </a:p>
          <a:p>
            <a:pPr marL="285750" indent="-285750">
              <a:buFontTx/>
              <a:buChar char="-"/>
            </a:pPr>
            <a:r>
              <a:rPr lang="en" altLang="zh-CN" dirty="0">
                <a:latin typeface="Times New Roman" panose="02020603050405020304" pitchFamily="18" charset="0"/>
                <a:cs typeface="Times New Roman" panose="02020603050405020304" pitchFamily="18" charset="0"/>
              </a:rPr>
              <a:t>Automated </a:t>
            </a:r>
            <a:r>
              <a:rPr lang="en" altLang="zh-CN" b="1" dirty="0">
                <a:latin typeface="Times New Roman" panose="02020603050405020304" pitchFamily="18" charset="0"/>
                <a:cs typeface="Times New Roman" panose="02020603050405020304" pitchFamily="18" charset="0"/>
              </a:rPr>
              <a:t>execute fault remediation</a:t>
            </a:r>
          </a:p>
        </p:txBody>
      </p:sp>
    </p:spTree>
    <p:extLst>
      <p:ext uri="{BB962C8B-B14F-4D97-AF65-F5344CB8AC3E}">
        <p14:creationId xmlns:p14="http://schemas.microsoft.com/office/powerpoint/2010/main" val="37924319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957744B1-6549-3611-E9A0-DD9AA2AE593B}"/>
              </a:ext>
            </a:extLst>
          </p:cNvPr>
          <p:cNvSpPr>
            <a:spLocks noGrp="1"/>
          </p:cNvSpPr>
          <p:nvPr>
            <p:ph type="sldNum" sz="quarter" idx="10"/>
          </p:nvPr>
        </p:nvSpPr>
        <p:spPr/>
        <p:txBody>
          <a:bodyPr/>
          <a:lstStyle/>
          <a:p>
            <a:fld id="{D9B6BDF2-6896-4B98-8776-C18582F63BA5}" type="slidenum">
              <a:rPr lang="zh-TW" altLang="en-US" smtClean="0"/>
              <a:pPr/>
              <a:t>32</a:t>
            </a:fld>
            <a:endParaRPr lang="zh-TW" altLang="en-US"/>
          </a:p>
        </p:txBody>
      </p:sp>
      <p:sp>
        <p:nvSpPr>
          <p:cNvPr id="6" name="標題 1">
            <a:extLst>
              <a:ext uri="{FF2B5EF4-FFF2-40B4-BE49-F238E27FC236}">
                <a16:creationId xmlns:a16="http://schemas.microsoft.com/office/drawing/2014/main" id="{BF3E4EDF-F73D-67E2-7EEF-58E048672BDC}"/>
              </a:ext>
            </a:extLst>
          </p:cNvPr>
          <p:cNvSpPr>
            <a:spLocks noGrp="1"/>
          </p:cNvSpPr>
          <p:nvPr>
            <p:ph type="title"/>
          </p:nvPr>
        </p:nvSpPr>
        <p:spPr>
          <a:xfrm>
            <a:off x="1296610" y="144466"/>
            <a:ext cx="10270977" cy="692151"/>
          </a:xfrm>
        </p:spPr>
        <p:txBody>
          <a:bodyPr/>
          <a:lstStyle/>
          <a:p>
            <a:r>
              <a:rPr lang="en-US" altLang="zh-TW" dirty="0"/>
              <a:t>Preliminary</a:t>
            </a:r>
            <a:endParaRPr lang="zh-TW" altLang="en-US" dirty="0"/>
          </a:p>
        </p:txBody>
      </p:sp>
      <p:sp>
        <p:nvSpPr>
          <p:cNvPr id="8" name="文本框 7">
            <a:extLst>
              <a:ext uri="{FF2B5EF4-FFF2-40B4-BE49-F238E27FC236}">
                <a16:creationId xmlns:a16="http://schemas.microsoft.com/office/drawing/2014/main" id="{E0A8D853-00AC-54D3-E801-5FFB8B27BA1A}"/>
              </a:ext>
            </a:extLst>
          </p:cNvPr>
          <p:cNvSpPr txBox="1"/>
          <p:nvPr/>
        </p:nvSpPr>
        <p:spPr>
          <a:xfrm>
            <a:off x="223365" y="1133737"/>
            <a:ext cx="10896018" cy="369332"/>
          </a:xfrm>
          <a:prstGeom prst="rect">
            <a:avLst/>
          </a:prstGeom>
          <a:noFill/>
        </p:spPr>
        <p:txBody>
          <a:bodyPr wrap="square">
            <a:spAutoFit/>
          </a:bodyPr>
          <a:lstStyle/>
          <a:p>
            <a:r>
              <a:rPr lang="en-US" altLang="zh-CN" b="1" dirty="0">
                <a:latin typeface="Times New Roman" panose="02020603050405020304" pitchFamily="18" charset="0"/>
                <a:cs typeface="Times New Roman" panose="02020603050405020304" pitchFamily="18" charset="0"/>
              </a:rPr>
              <a:t>General</a:t>
            </a:r>
            <a:r>
              <a:rPr lang="zh-CN" altLang="en-US" b="1"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Methodology</a:t>
            </a:r>
            <a:r>
              <a:rPr lang="zh-CN" altLang="en-US" b="1"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of</a:t>
            </a:r>
            <a:r>
              <a:rPr lang="zh-CN" altLang="en-US" b="1"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current</a:t>
            </a:r>
            <a:r>
              <a:rPr lang="zh-CN" altLang="en-US" b="1"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LLM4Ops</a:t>
            </a:r>
            <a:r>
              <a:rPr lang="zh-CN" altLang="en-US" b="1"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agent</a:t>
            </a:r>
            <a:r>
              <a:rPr lang="zh-CN" altLang="en-US" b="1"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system: An champion</a:t>
            </a:r>
            <a:r>
              <a:rPr lang="zh-CN" altLang="en-US" b="1"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case in AIOps Competition:</a:t>
            </a:r>
          </a:p>
        </p:txBody>
      </p:sp>
      <p:pic>
        <p:nvPicPr>
          <p:cNvPr id="3" name="图片 2">
            <a:extLst>
              <a:ext uri="{FF2B5EF4-FFF2-40B4-BE49-F238E27FC236}">
                <a16:creationId xmlns:a16="http://schemas.microsoft.com/office/drawing/2014/main" id="{1C0EBED6-700E-A525-777B-58A121E6C1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365" y="1607080"/>
            <a:ext cx="7461782" cy="4117183"/>
          </a:xfrm>
          <a:prstGeom prst="rect">
            <a:avLst/>
          </a:prstGeom>
        </p:spPr>
      </p:pic>
      <p:sp>
        <p:nvSpPr>
          <p:cNvPr id="7" name="文本框 6">
            <a:extLst>
              <a:ext uri="{FF2B5EF4-FFF2-40B4-BE49-F238E27FC236}">
                <a16:creationId xmlns:a16="http://schemas.microsoft.com/office/drawing/2014/main" id="{D9C43FD4-CDF7-7138-8367-C8D5F940FDA1}"/>
              </a:ext>
            </a:extLst>
          </p:cNvPr>
          <p:cNvSpPr txBox="1"/>
          <p:nvPr/>
        </p:nvSpPr>
        <p:spPr>
          <a:xfrm>
            <a:off x="7986904" y="1689208"/>
            <a:ext cx="4093413" cy="1200329"/>
          </a:xfrm>
          <a:prstGeom prst="rect">
            <a:avLst/>
          </a:prstGeom>
          <a:noFill/>
        </p:spPr>
        <p:txBody>
          <a:bodyPr wrap="square">
            <a:spAutoFit/>
          </a:bodyPr>
          <a:lstStyle/>
          <a:p>
            <a:r>
              <a:rPr lang="en-US" altLang="zh-CN" b="1" dirty="0" err="1">
                <a:latin typeface="Times New Roman" panose="02020603050405020304" pitchFamily="18" charset="0"/>
                <a:cs typeface="Times New Roman" panose="02020603050405020304" pitchFamily="18" charset="0"/>
              </a:rPr>
              <a:t>ReAct</a:t>
            </a:r>
            <a:r>
              <a:rPr lang="en-US" altLang="zh-CN" b="1" dirty="0">
                <a:latin typeface="Times New Roman" panose="02020603050405020304" pitchFamily="18" charset="0"/>
                <a:cs typeface="Times New Roman" panose="02020603050405020304" pitchFamily="18" charset="0"/>
                <a:sym typeface="Wingdings" pitchFamily="2" charset="2"/>
              </a:rPr>
              <a:t> (</a:t>
            </a:r>
            <a:r>
              <a:rPr lang="en-US" altLang="zh-CN" b="1" dirty="0" err="1">
                <a:latin typeface="Times New Roman" panose="02020603050405020304" pitchFamily="18" charset="0"/>
                <a:cs typeface="Times New Roman" panose="02020603050405020304" pitchFamily="18" charset="0"/>
                <a:sym typeface="Wingdings" pitchFamily="2" charset="2"/>
              </a:rPr>
              <a:t>Reasoning&amp;Action</a:t>
            </a:r>
            <a:r>
              <a:rPr lang="en-US" altLang="zh-CN" b="1" dirty="0">
                <a:latin typeface="Times New Roman" panose="02020603050405020304" pitchFamily="18" charset="0"/>
                <a:cs typeface="Times New Roman" panose="02020603050405020304" pitchFamily="18" charset="0"/>
                <a:sym typeface="Wingdings" pitchFamily="2" charset="2"/>
              </a:rPr>
              <a:t> Framework) </a:t>
            </a:r>
          </a:p>
          <a:p>
            <a:r>
              <a:rPr lang="en-US" altLang="zh-CN" dirty="0">
                <a:latin typeface="Times New Roman" panose="02020603050405020304" pitchFamily="18" charset="0"/>
                <a:cs typeface="Times New Roman" panose="02020603050405020304" pitchFamily="18" charset="0"/>
                <a:sym typeface="Wingdings" pitchFamily="2" charset="2"/>
              </a:rPr>
              <a:t>Reasoning existing data and then execute specific actions (including </a:t>
            </a:r>
            <a:r>
              <a:rPr lang="en-US" altLang="zh-CN" dirty="0">
                <a:solidFill>
                  <a:srgbClr val="FF0000"/>
                </a:solidFill>
                <a:latin typeface="Times New Roman" panose="02020603050405020304" pitchFamily="18" charset="0"/>
                <a:cs typeface="Times New Roman" panose="02020603050405020304" pitchFamily="18" charset="0"/>
                <a:sym typeface="Wingdings" pitchFamily="2" charset="2"/>
              </a:rPr>
              <a:t>call APIs</a:t>
            </a:r>
            <a:r>
              <a:rPr lang="en-US" altLang="zh-CN" dirty="0">
                <a:latin typeface="Times New Roman" panose="02020603050405020304" pitchFamily="18" charset="0"/>
                <a:cs typeface="Times New Roman" panose="02020603050405020304" pitchFamily="18" charset="0"/>
                <a:sym typeface="Wingdings" pitchFamily="2" charset="2"/>
              </a:rPr>
              <a:t>, provide solutions, etc.)</a:t>
            </a:r>
            <a:endParaRPr lang="en" altLang="zh-CN" dirty="0">
              <a:latin typeface="Times New Roman" panose="02020603050405020304" pitchFamily="18" charset="0"/>
              <a:cs typeface="Times New Roman" panose="02020603050405020304" pitchFamily="18" charset="0"/>
            </a:endParaRPr>
          </a:p>
        </p:txBody>
      </p:sp>
      <p:sp>
        <p:nvSpPr>
          <p:cNvPr id="9" name="文本框 8">
            <a:extLst>
              <a:ext uri="{FF2B5EF4-FFF2-40B4-BE49-F238E27FC236}">
                <a16:creationId xmlns:a16="http://schemas.microsoft.com/office/drawing/2014/main" id="{6DBD4CAF-ACF1-61E2-4431-FB89F43F229E}"/>
              </a:ext>
            </a:extLst>
          </p:cNvPr>
          <p:cNvSpPr txBox="1"/>
          <p:nvPr/>
        </p:nvSpPr>
        <p:spPr>
          <a:xfrm>
            <a:off x="7986904" y="3212615"/>
            <a:ext cx="4093413" cy="1200329"/>
          </a:xfrm>
          <a:prstGeom prst="rect">
            <a:avLst/>
          </a:prstGeom>
          <a:noFill/>
        </p:spPr>
        <p:txBody>
          <a:bodyPr wrap="square">
            <a:spAutoFit/>
          </a:bodyPr>
          <a:lstStyle/>
          <a:p>
            <a:r>
              <a:rPr lang="en-US" altLang="zh-CN" b="1" dirty="0" err="1">
                <a:latin typeface="Times New Roman" panose="02020603050405020304" pitchFamily="18" charset="0"/>
                <a:cs typeface="Times New Roman" panose="02020603050405020304" pitchFamily="18" charset="0"/>
              </a:rPr>
              <a:t>CoT</a:t>
            </a:r>
            <a:r>
              <a:rPr lang="en-US" altLang="zh-CN" b="1" dirty="0">
                <a:latin typeface="Times New Roman" panose="02020603050405020304" pitchFamily="18" charset="0"/>
                <a:cs typeface="Times New Roman" panose="02020603050405020304" pitchFamily="18" charset="0"/>
              </a:rPr>
              <a:t> (Chain-of-Thought Prompting)</a:t>
            </a:r>
          </a:p>
          <a:p>
            <a:r>
              <a:rPr lang="en-US" altLang="zh-CN" dirty="0">
                <a:solidFill>
                  <a:srgbClr val="FF0000"/>
                </a:solidFill>
                <a:latin typeface="Times New Roman" panose="02020603050405020304" pitchFamily="18" charset="0"/>
                <a:cs typeface="Times New Roman" panose="02020603050405020304" pitchFamily="18" charset="0"/>
                <a:sym typeface="Wingdings" pitchFamily="2" charset="2"/>
              </a:rPr>
              <a:t>Serialized</a:t>
            </a:r>
            <a:r>
              <a:rPr lang="en-US" altLang="zh-CN" dirty="0">
                <a:latin typeface="Times New Roman" panose="02020603050405020304" pitchFamily="18" charset="0"/>
                <a:cs typeface="Times New Roman" panose="02020603050405020304" pitchFamily="18" charset="0"/>
                <a:sym typeface="Wingdings" pitchFamily="2" charset="2"/>
              </a:rPr>
              <a:t> </a:t>
            </a:r>
            <a:r>
              <a:rPr lang="en-US" altLang="zh-CN" dirty="0">
                <a:solidFill>
                  <a:srgbClr val="FF0000"/>
                </a:solidFill>
                <a:latin typeface="Times New Roman" panose="02020603050405020304" pitchFamily="18" charset="0"/>
                <a:cs typeface="Times New Roman" panose="02020603050405020304" pitchFamily="18" charset="0"/>
                <a:sym typeface="Wingdings" pitchFamily="2" charset="2"/>
              </a:rPr>
              <a:t>decoupling</a:t>
            </a:r>
            <a:r>
              <a:rPr lang="en-US" altLang="zh-CN" dirty="0">
                <a:latin typeface="Times New Roman" panose="02020603050405020304" pitchFamily="18" charset="0"/>
                <a:cs typeface="Times New Roman" panose="02020603050405020304" pitchFamily="18" charset="0"/>
                <a:sym typeface="Wingdings" pitchFamily="2" charset="2"/>
              </a:rPr>
              <a:t> of a complex task into several simple tasks for LLMs prompting and reasoning.</a:t>
            </a:r>
            <a:endParaRPr lang="en" altLang="zh-CN" dirty="0">
              <a:latin typeface="Times New Roman" panose="02020603050405020304" pitchFamily="18" charset="0"/>
              <a:cs typeface="Times New Roman" panose="02020603050405020304" pitchFamily="18" charset="0"/>
            </a:endParaRPr>
          </a:p>
        </p:txBody>
      </p:sp>
      <p:sp>
        <p:nvSpPr>
          <p:cNvPr id="10" name="文本框 9">
            <a:extLst>
              <a:ext uri="{FF2B5EF4-FFF2-40B4-BE49-F238E27FC236}">
                <a16:creationId xmlns:a16="http://schemas.microsoft.com/office/drawing/2014/main" id="{06F39673-8DB0-E856-7D5F-FE1D593F38EC}"/>
              </a:ext>
            </a:extLst>
          </p:cNvPr>
          <p:cNvSpPr txBox="1"/>
          <p:nvPr/>
        </p:nvSpPr>
        <p:spPr>
          <a:xfrm>
            <a:off x="7986903" y="4649363"/>
            <a:ext cx="4093413" cy="1200329"/>
          </a:xfrm>
          <a:prstGeom prst="rect">
            <a:avLst/>
          </a:prstGeom>
          <a:noFill/>
        </p:spPr>
        <p:txBody>
          <a:bodyPr wrap="square">
            <a:spAutoFit/>
          </a:bodyPr>
          <a:lstStyle/>
          <a:p>
            <a:r>
              <a:rPr lang="en-US" altLang="zh-CN" b="1" dirty="0">
                <a:latin typeface="Times New Roman" panose="02020603050405020304" pitchFamily="18" charset="0"/>
                <a:cs typeface="Times New Roman" panose="02020603050405020304" pitchFamily="18" charset="0"/>
              </a:rPr>
              <a:t>Multi-Agent Scheduling</a:t>
            </a:r>
          </a:p>
          <a:p>
            <a:r>
              <a:rPr lang="en-US" altLang="zh-CN" dirty="0">
                <a:solidFill>
                  <a:srgbClr val="FF0000"/>
                </a:solidFill>
                <a:latin typeface="Times New Roman" panose="02020603050405020304" pitchFamily="18" charset="0"/>
                <a:cs typeface="Times New Roman" panose="02020603050405020304" pitchFamily="18" charset="0"/>
                <a:sym typeface="Wingdings" pitchFamily="2" charset="2"/>
              </a:rPr>
              <a:t>Parallel decoupling </a:t>
            </a:r>
            <a:r>
              <a:rPr lang="en-US" altLang="zh-CN" dirty="0">
                <a:latin typeface="Times New Roman" panose="02020603050405020304" pitchFamily="18" charset="0"/>
                <a:cs typeface="Times New Roman" panose="02020603050405020304" pitchFamily="18" charset="0"/>
                <a:sym typeface="Wingdings" pitchFamily="2" charset="2"/>
              </a:rPr>
              <a:t>of a complex task into several</a:t>
            </a:r>
            <a:r>
              <a:rPr lang="zh-CN" altLang="en-US" dirty="0">
                <a:latin typeface="Times New Roman" panose="02020603050405020304" pitchFamily="18" charset="0"/>
                <a:cs typeface="Times New Roman" panose="02020603050405020304" pitchFamily="18" charset="0"/>
                <a:sym typeface="Wingdings" pitchFamily="2" charset="2"/>
              </a:rPr>
              <a:t> </a:t>
            </a:r>
            <a:r>
              <a:rPr lang="en-US" altLang="zh-CN" dirty="0">
                <a:latin typeface="Times New Roman" panose="02020603050405020304" pitchFamily="18" charset="0"/>
                <a:cs typeface="Times New Roman" panose="02020603050405020304" pitchFamily="18" charset="0"/>
                <a:sym typeface="Wingdings" pitchFamily="2" charset="2"/>
              </a:rPr>
              <a:t>atomized tasks and provide</a:t>
            </a:r>
            <a:r>
              <a:rPr lang="zh-CN" altLang="en-US" dirty="0">
                <a:latin typeface="Times New Roman" panose="02020603050405020304" pitchFamily="18" charset="0"/>
                <a:cs typeface="Times New Roman" panose="02020603050405020304" pitchFamily="18" charset="0"/>
                <a:sym typeface="Wingdings" pitchFamily="2" charset="2"/>
              </a:rPr>
              <a:t> </a:t>
            </a:r>
            <a:r>
              <a:rPr lang="en-US" altLang="zh-CN" dirty="0">
                <a:latin typeface="Times New Roman" panose="02020603050405020304" pitchFamily="18" charset="0"/>
                <a:cs typeface="Times New Roman" panose="02020603050405020304" pitchFamily="18" charset="0"/>
                <a:sym typeface="Wingdings" pitchFamily="2" charset="2"/>
              </a:rPr>
              <a:t>them</a:t>
            </a:r>
            <a:r>
              <a:rPr lang="zh-CN" altLang="en-US" dirty="0">
                <a:latin typeface="Times New Roman" panose="02020603050405020304" pitchFamily="18" charset="0"/>
                <a:cs typeface="Times New Roman" panose="02020603050405020304" pitchFamily="18" charset="0"/>
                <a:sym typeface="Wingdings" pitchFamily="2" charset="2"/>
              </a:rPr>
              <a:t> </a:t>
            </a:r>
            <a:r>
              <a:rPr lang="en-US" altLang="zh-CN" dirty="0">
                <a:latin typeface="Times New Roman" panose="02020603050405020304" pitchFamily="18" charset="0"/>
                <a:cs typeface="Times New Roman" panose="02020603050405020304" pitchFamily="18" charset="0"/>
                <a:sym typeface="Wingdings" pitchFamily="2" charset="2"/>
              </a:rPr>
              <a:t>to</a:t>
            </a:r>
            <a:r>
              <a:rPr lang="zh-CN" altLang="en-US" dirty="0">
                <a:latin typeface="Times New Roman" panose="02020603050405020304" pitchFamily="18" charset="0"/>
                <a:cs typeface="Times New Roman" panose="02020603050405020304" pitchFamily="18" charset="0"/>
                <a:sym typeface="Wingdings" pitchFamily="2" charset="2"/>
              </a:rPr>
              <a:t> </a:t>
            </a:r>
            <a:r>
              <a:rPr lang="en-US" altLang="zh-CN" dirty="0">
                <a:latin typeface="Times New Roman" panose="02020603050405020304" pitchFamily="18" charset="0"/>
                <a:cs typeface="Times New Roman" panose="02020603050405020304" pitchFamily="18" charset="0"/>
                <a:sym typeface="Wingdings" pitchFamily="2" charset="2"/>
              </a:rPr>
              <a:t>different</a:t>
            </a:r>
            <a:r>
              <a:rPr lang="zh-CN" altLang="en-US" dirty="0">
                <a:latin typeface="Times New Roman" panose="02020603050405020304" pitchFamily="18" charset="0"/>
                <a:cs typeface="Times New Roman" panose="02020603050405020304" pitchFamily="18" charset="0"/>
                <a:sym typeface="Wingdings" pitchFamily="2" charset="2"/>
              </a:rPr>
              <a:t> </a:t>
            </a:r>
            <a:r>
              <a:rPr lang="en-US" altLang="zh-CN" dirty="0">
                <a:latin typeface="Times New Roman" panose="02020603050405020304" pitchFamily="18" charset="0"/>
                <a:cs typeface="Times New Roman" panose="02020603050405020304" pitchFamily="18" charset="0"/>
                <a:sym typeface="Wingdings" pitchFamily="2" charset="2"/>
              </a:rPr>
              <a:t>specific</a:t>
            </a:r>
            <a:r>
              <a:rPr lang="zh-CN" altLang="en-US" dirty="0">
                <a:latin typeface="Times New Roman" panose="02020603050405020304" pitchFamily="18" charset="0"/>
                <a:cs typeface="Times New Roman" panose="02020603050405020304" pitchFamily="18" charset="0"/>
                <a:sym typeface="Wingdings" pitchFamily="2" charset="2"/>
              </a:rPr>
              <a:t> </a:t>
            </a:r>
            <a:r>
              <a:rPr lang="en-US" altLang="zh-CN" dirty="0">
                <a:latin typeface="Times New Roman" panose="02020603050405020304" pitchFamily="18" charset="0"/>
                <a:cs typeface="Times New Roman" panose="02020603050405020304" pitchFamily="18" charset="0"/>
                <a:sym typeface="Wingdings" pitchFamily="2" charset="2"/>
              </a:rPr>
              <a:t>agents</a:t>
            </a:r>
            <a:r>
              <a:rPr lang="zh-CN" altLang="en-US" dirty="0">
                <a:latin typeface="Times New Roman" panose="02020603050405020304" pitchFamily="18" charset="0"/>
                <a:cs typeface="Times New Roman" panose="02020603050405020304" pitchFamily="18" charset="0"/>
                <a:sym typeface="Wingdings" pitchFamily="2" charset="2"/>
              </a:rPr>
              <a:t> </a:t>
            </a:r>
            <a:r>
              <a:rPr lang="en-US" altLang="zh-CN" dirty="0">
                <a:latin typeface="Times New Roman" panose="02020603050405020304" pitchFamily="18" charset="0"/>
                <a:cs typeface="Times New Roman" panose="02020603050405020304" pitchFamily="18" charset="0"/>
                <a:sym typeface="Wingdings" pitchFamily="2" charset="2"/>
              </a:rPr>
              <a:t>for</a:t>
            </a:r>
            <a:r>
              <a:rPr lang="zh-CN" altLang="en-US" dirty="0">
                <a:latin typeface="Times New Roman" panose="02020603050405020304" pitchFamily="18" charset="0"/>
                <a:cs typeface="Times New Roman" panose="02020603050405020304" pitchFamily="18" charset="0"/>
                <a:sym typeface="Wingdings" pitchFamily="2" charset="2"/>
              </a:rPr>
              <a:t> </a:t>
            </a:r>
            <a:r>
              <a:rPr lang="en-US" altLang="zh-CN" dirty="0">
                <a:latin typeface="Times New Roman" panose="02020603050405020304" pitchFamily="18" charset="0"/>
                <a:cs typeface="Times New Roman" panose="02020603050405020304" pitchFamily="18" charset="0"/>
                <a:sym typeface="Wingdings" pitchFamily="2" charset="2"/>
              </a:rPr>
              <a:t>handling.</a:t>
            </a:r>
            <a:endParaRPr lang="en" altLang="zh-CN" dirty="0">
              <a:latin typeface="Times New Roman" panose="02020603050405020304" pitchFamily="18" charset="0"/>
              <a:cs typeface="Times New Roman" panose="02020603050405020304" pitchFamily="18" charset="0"/>
            </a:endParaRPr>
          </a:p>
        </p:txBody>
      </p:sp>
      <p:sp>
        <p:nvSpPr>
          <p:cNvPr id="12" name="文本框 11">
            <a:extLst>
              <a:ext uri="{FF2B5EF4-FFF2-40B4-BE49-F238E27FC236}">
                <a16:creationId xmlns:a16="http://schemas.microsoft.com/office/drawing/2014/main" id="{71546F9C-F7FF-725C-C507-0F42F8DA8E8C}"/>
              </a:ext>
            </a:extLst>
          </p:cNvPr>
          <p:cNvSpPr txBox="1"/>
          <p:nvPr/>
        </p:nvSpPr>
        <p:spPr>
          <a:xfrm>
            <a:off x="223365" y="5738761"/>
            <a:ext cx="6111122" cy="369332"/>
          </a:xfrm>
          <a:prstGeom prst="rect">
            <a:avLst/>
          </a:prstGeom>
          <a:noFill/>
        </p:spPr>
        <p:txBody>
          <a:bodyPr wrap="square">
            <a:spAutoFit/>
          </a:bodyPr>
          <a:lstStyle/>
          <a:p>
            <a:r>
              <a:rPr lang="zh-CN" altLang="en-US" dirty="0">
                <a:latin typeface="Times New Roman" panose="02020603050405020304" pitchFamily="18" charset="0"/>
                <a:cs typeface="Times New Roman" panose="02020603050405020304" pitchFamily="18" charset="0"/>
              </a:rPr>
              <a:t>https://www.aiops.cn/aiopschallenge/</a:t>
            </a:r>
          </a:p>
        </p:txBody>
      </p:sp>
    </p:spTree>
    <p:extLst>
      <p:ext uri="{BB962C8B-B14F-4D97-AF65-F5344CB8AC3E}">
        <p14:creationId xmlns:p14="http://schemas.microsoft.com/office/powerpoint/2010/main" val="13955840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957744B1-6549-3611-E9A0-DD9AA2AE593B}"/>
              </a:ext>
            </a:extLst>
          </p:cNvPr>
          <p:cNvSpPr>
            <a:spLocks noGrp="1"/>
          </p:cNvSpPr>
          <p:nvPr>
            <p:ph type="sldNum" sz="quarter" idx="10"/>
          </p:nvPr>
        </p:nvSpPr>
        <p:spPr/>
        <p:txBody>
          <a:bodyPr/>
          <a:lstStyle/>
          <a:p>
            <a:fld id="{D9B6BDF2-6896-4B98-8776-C18582F63BA5}" type="slidenum">
              <a:rPr lang="zh-TW" altLang="en-US" smtClean="0"/>
              <a:pPr/>
              <a:t>33</a:t>
            </a:fld>
            <a:endParaRPr lang="zh-TW" altLang="en-US"/>
          </a:p>
        </p:txBody>
      </p:sp>
      <p:sp>
        <p:nvSpPr>
          <p:cNvPr id="6" name="標題 1">
            <a:extLst>
              <a:ext uri="{FF2B5EF4-FFF2-40B4-BE49-F238E27FC236}">
                <a16:creationId xmlns:a16="http://schemas.microsoft.com/office/drawing/2014/main" id="{BF3E4EDF-F73D-67E2-7EEF-58E048672BDC}"/>
              </a:ext>
            </a:extLst>
          </p:cNvPr>
          <p:cNvSpPr>
            <a:spLocks noGrp="1"/>
          </p:cNvSpPr>
          <p:nvPr>
            <p:ph type="title"/>
          </p:nvPr>
        </p:nvSpPr>
        <p:spPr>
          <a:xfrm>
            <a:off x="1296610" y="144466"/>
            <a:ext cx="10270977" cy="692151"/>
          </a:xfrm>
        </p:spPr>
        <p:txBody>
          <a:bodyPr/>
          <a:lstStyle/>
          <a:p>
            <a:r>
              <a:rPr lang="en-US" altLang="zh-TW" dirty="0"/>
              <a:t>Preliminary</a:t>
            </a:r>
            <a:endParaRPr lang="zh-TW" altLang="en-US" dirty="0"/>
          </a:p>
        </p:txBody>
      </p:sp>
      <p:sp>
        <p:nvSpPr>
          <p:cNvPr id="8" name="文本框 7">
            <a:extLst>
              <a:ext uri="{FF2B5EF4-FFF2-40B4-BE49-F238E27FC236}">
                <a16:creationId xmlns:a16="http://schemas.microsoft.com/office/drawing/2014/main" id="{E0A8D853-00AC-54D3-E801-5FFB8B27BA1A}"/>
              </a:ext>
            </a:extLst>
          </p:cNvPr>
          <p:cNvSpPr txBox="1"/>
          <p:nvPr/>
        </p:nvSpPr>
        <p:spPr>
          <a:xfrm>
            <a:off x="223365" y="1133737"/>
            <a:ext cx="10896018" cy="369332"/>
          </a:xfrm>
          <a:prstGeom prst="rect">
            <a:avLst/>
          </a:prstGeom>
          <a:noFill/>
        </p:spPr>
        <p:txBody>
          <a:bodyPr wrap="square">
            <a:spAutoFit/>
          </a:bodyPr>
          <a:lstStyle/>
          <a:p>
            <a:r>
              <a:rPr lang="en-US" altLang="zh-CN" b="1" dirty="0">
                <a:latin typeface="Times New Roman" panose="02020603050405020304" pitchFamily="18" charset="0"/>
                <a:cs typeface="Times New Roman" panose="02020603050405020304" pitchFamily="18" charset="0"/>
              </a:rPr>
              <a:t>General</a:t>
            </a:r>
            <a:r>
              <a:rPr lang="zh-CN" altLang="en-US" b="1"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Methodology</a:t>
            </a:r>
            <a:r>
              <a:rPr lang="zh-CN" altLang="en-US" b="1"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of</a:t>
            </a:r>
            <a:r>
              <a:rPr lang="zh-CN" altLang="en-US" b="1"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current</a:t>
            </a:r>
            <a:r>
              <a:rPr lang="zh-CN" altLang="en-US" b="1"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LLM4Ops</a:t>
            </a:r>
            <a:r>
              <a:rPr lang="zh-CN" altLang="en-US" b="1"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agent</a:t>
            </a:r>
            <a:r>
              <a:rPr lang="zh-CN" altLang="en-US" b="1"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system: An champion</a:t>
            </a:r>
            <a:r>
              <a:rPr lang="zh-CN" altLang="en-US" b="1"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case in AIOps Competition:</a:t>
            </a:r>
          </a:p>
        </p:txBody>
      </p:sp>
      <p:sp>
        <p:nvSpPr>
          <p:cNvPr id="7" name="文本框 6">
            <a:extLst>
              <a:ext uri="{FF2B5EF4-FFF2-40B4-BE49-F238E27FC236}">
                <a16:creationId xmlns:a16="http://schemas.microsoft.com/office/drawing/2014/main" id="{D9C43FD4-CDF7-7138-8367-C8D5F940FDA1}"/>
              </a:ext>
            </a:extLst>
          </p:cNvPr>
          <p:cNvSpPr txBox="1"/>
          <p:nvPr/>
        </p:nvSpPr>
        <p:spPr>
          <a:xfrm>
            <a:off x="7986904" y="1689208"/>
            <a:ext cx="4093413" cy="1200329"/>
          </a:xfrm>
          <a:prstGeom prst="rect">
            <a:avLst/>
          </a:prstGeom>
          <a:noFill/>
        </p:spPr>
        <p:txBody>
          <a:bodyPr wrap="square">
            <a:spAutoFit/>
          </a:bodyPr>
          <a:lstStyle/>
          <a:p>
            <a:r>
              <a:rPr lang="en-US" altLang="zh-CN" b="1" dirty="0">
                <a:latin typeface="Times New Roman" panose="02020603050405020304" pitchFamily="18" charset="0"/>
                <a:cs typeface="Times New Roman" panose="02020603050405020304" pitchFamily="18" charset="0"/>
              </a:rPr>
              <a:t>RAG (</a:t>
            </a:r>
            <a:r>
              <a:rPr lang="en-US" altLang="zh-CN" b="1" dirty="0" err="1">
                <a:latin typeface="Times New Roman" panose="02020603050405020304" pitchFamily="18" charset="0"/>
                <a:cs typeface="Times New Roman" panose="02020603050405020304" pitchFamily="18" charset="0"/>
              </a:rPr>
              <a:t>Retrieva</a:t>
            </a:r>
            <a:r>
              <a:rPr lang="zh-CN" altLang="en-US" b="1"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Augmented</a:t>
            </a:r>
            <a:r>
              <a:rPr lang="zh-CN" altLang="en-US" b="1"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Generation)</a:t>
            </a:r>
          </a:p>
          <a:p>
            <a:r>
              <a:rPr lang="en-US" altLang="zh-CN" dirty="0">
                <a:latin typeface="Times New Roman" panose="02020603050405020304" pitchFamily="18" charset="0"/>
                <a:cs typeface="Times New Roman" panose="02020603050405020304" pitchFamily="18" charset="0"/>
                <a:sym typeface="Wingdings" pitchFamily="2" charset="2"/>
              </a:rPr>
              <a:t>Searching for relevant documents or data to gain domain-specific knowledge in various specific scenarios</a:t>
            </a:r>
            <a:endParaRPr lang="en" altLang="zh-CN" dirty="0">
              <a:latin typeface="Times New Roman" panose="02020603050405020304" pitchFamily="18" charset="0"/>
              <a:cs typeface="Times New Roman" panose="02020603050405020304" pitchFamily="18" charset="0"/>
            </a:endParaRPr>
          </a:p>
        </p:txBody>
      </p:sp>
      <p:sp>
        <p:nvSpPr>
          <p:cNvPr id="9" name="文本框 8">
            <a:extLst>
              <a:ext uri="{FF2B5EF4-FFF2-40B4-BE49-F238E27FC236}">
                <a16:creationId xmlns:a16="http://schemas.microsoft.com/office/drawing/2014/main" id="{6DBD4CAF-ACF1-61E2-4431-FB89F43F229E}"/>
              </a:ext>
            </a:extLst>
          </p:cNvPr>
          <p:cNvSpPr txBox="1"/>
          <p:nvPr/>
        </p:nvSpPr>
        <p:spPr>
          <a:xfrm>
            <a:off x="7986903" y="3171030"/>
            <a:ext cx="4319105" cy="1200329"/>
          </a:xfrm>
          <a:prstGeom prst="rect">
            <a:avLst/>
          </a:prstGeom>
          <a:noFill/>
        </p:spPr>
        <p:txBody>
          <a:bodyPr wrap="square">
            <a:spAutoFit/>
          </a:bodyPr>
          <a:lstStyle/>
          <a:p>
            <a:r>
              <a:rPr lang="en-US" altLang="zh-CN" b="1" dirty="0">
                <a:latin typeface="Times New Roman" panose="02020603050405020304" pitchFamily="18" charset="0"/>
                <a:cs typeface="Times New Roman" panose="02020603050405020304" pitchFamily="18" charset="0"/>
              </a:rPr>
              <a:t>ICL (In-Context Learning)</a:t>
            </a:r>
          </a:p>
          <a:p>
            <a:r>
              <a:rPr lang="en-US" altLang="zh-CN" dirty="0">
                <a:latin typeface="Times New Roman" panose="02020603050405020304" pitchFamily="18" charset="0"/>
                <a:cs typeface="Times New Roman" panose="02020603050405020304" pitchFamily="18" charset="0"/>
              </a:rPr>
              <a:t>Providing input-output example pairs in the prompt to enable LLMs to analogy them and handling new query in a similar way</a:t>
            </a:r>
          </a:p>
        </p:txBody>
      </p:sp>
      <p:sp>
        <p:nvSpPr>
          <p:cNvPr id="10" name="文本框 9">
            <a:extLst>
              <a:ext uri="{FF2B5EF4-FFF2-40B4-BE49-F238E27FC236}">
                <a16:creationId xmlns:a16="http://schemas.microsoft.com/office/drawing/2014/main" id="{06F39673-8DB0-E856-7D5F-FE1D593F38EC}"/>
              </a:ext>
            </a:extLst>
          </p:cNvPr>
          <p:cNvSpPr txBox="1"/>
          <p:nvPr/>
        </p:nvSpPr>
        <p:spPr>
          <a:xfrm>
            <a:off x="7986903" y="4649363"/>
            <a:ext cx="4093413" cy="1200329"/>
          </a:xfrm>
          <a:prstGeom prst="rect">
            <a:avLst/>
          </a:prstGeom>
          <a:noFill/>
        </p:spPr>
        <p:txBody>
          <a:bodyPr wrap="square">
            <a:spAutoFit/>
          </a:bodyPr>
          <a:lstStyle/>
          <a:p>
            <a:r>
              <a:rPr lang="en-US" altLang="zh-CN" b="1" dirty="0">
                <a:latin typeface="Times New Roman" panose="02020603050405020304" pitchFamily="18" charset="0"/>
                <a:cs typeface="Times New Roman" panose="02020603050405020304" pitchFamily="18" charset="0"/>
              </a:rPr>
              <a:t>Self-Reflection</a:t>
            </a:r>
          </a:p>
          <a:p>
            <a:r>
              <a:rPr lang="en-US" altLang="zh-CN" dirty="0">
                <a:latin typeface="Times New Roman" panose="02020603050405020304" pitchFamily="18" charset="0"/>
                <a:cs typeface="Times New Roman" panose="02020603050405020304" pitchFamily="18" charset="0"/>
              </a:rPr>
              <a:t>When the answer of LLMs is incorrect, LLMs can re-thinking its reasoning path and refine the answer without feedback</a:t>
            </a:r>
          </a:p>
        </p:txBody>
      </p:sp>
      <p:pic>
        <p:nvPicPr>
          <p:cNvPr id="5" name="图片 4">
            <a:extLst>
              <a:ext uri="{FF2B5EF4-FFF2-40B4-BE49-F238E27FC236}">
                <a16:creationId xmlns:a16="http://schemas.microsoft.com/office/drawing/2014/main" id="{CFEB2649-6B7C-4012-08CC-D27E0A529C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365" y="1672089"/>
            <a:ext cx="7238418" cy="4052174"/>
          </a:xfrm>
          <a:prstGeom prst="rect">
            <a:avLst/>
          </a:prstGeom>
        </p:spPr>
      </p:pic>
      <p:sp>
        <p:nvSpPr>
          <p:cNvPr id="11" name="文本框 10">
            <a:extLst>
              <a:ext uri="{FF2B5EF4-FFF2-40B4-BE49-F238E27FC236}">
                <a16:creationId xmlns:a16="http://schemas.microsoft.com/office/drawing/2014/main" id="{19E4E137-5B14-21A9-5C09-362FED580603}"/>
              </a:ext>
            </a:extLst>
          </p:cNvPr>
          <p:cNvSpPr txBox="1"/>
          <p:nvPr/>
        </p:nvSpPr>
        <p:spPr>
          <a:xfrm>
            <a:off x="223365" y="5738761"/>
            <a:ext cx="6111122" cy="369332"/>
          </a:xfrm>
          <a:prstGeom prst="rect">
            <a:avLst/>
          </a:prstGeom>
          <a:noFill/>
        </p:spPr>
        <p:txBody>
          <a:bodyPr wrap="square">
            <a:spAutoFit/>
          </a:bodyPr>
          <a:lstStyle/>
          <a:p>
            <a:r>
              <a:rPr lang="zh-CN" altLang="en-US" dirty="0">
                <a:latin typeface="Times New Roman" panose="02020603050405020304" pitchFamily="18" charset="0"/>
                <a:cs typeface="Times New Roman" panose="02020603050405020304" pitchFamily="18" charset="0"/>
              </a:rPr>
              <a:t>https://www.aiops.cn/aiopschallenge/</a:t>
            </a:r>
          </a:p>
        </p:txBody>
      </p:sp>
    </p:spTree>
    <p:extLst>
      <p:ext uri="{BB962C8B-B14F-4D97-AF65-F5344CB8AC3E}">
        <p14:creationId xmlns:p14="http://schemas.microsoft.com/office/powerpoint/2010/main" val="18733203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957744B1-6549-3611-E9A0-DD9AA2AE593B}"/>
              </a:ext>
            </a:extLst>
          </p:cNvPr>
          <p:cNvSpPr>
            <a:spLocks noGrp="1"/>
          </p:cNvSpPr>
          <p:nvPr>
            <p:ph type="sldNum" sz="quarter" idx="10"/>
          </p:nvPr>
        </p:nvSpPr>
        <p:spPr/>
        <p:txBody>
          <a:bodyPr/>
          <a:lstStyle/>
          <a:p>
            <a:fld id="{D9B6BDF2-6896-4B98-8776-C18582F63BA5}" type="slidenum">
              <a:rPr lang="zh-TW" altLang="en-US" smtClean="0"/>
              <a:pPr/>
              <a:t>34</a:t>
            </a:fld>
            <a:endParaRPr lang="zh-TW" altLang="en-US"/>
          </a:p>
        </p:txBody>
      </p:sp>
      <p:sp>
        <p:nvSpPr>
          <p:cNvPr id="6" name="標題 1">
            <a:extLst>
              <a:ext uri="{FF2B5EF4-FFF2-40B4-BE49-F238E27FC236}">
                <a16:creationId xmlns:a16="http://schemas.microsoft.com/office/drawing/2014/main" id="{BF3E4EDF-F73D-67E2-7EEF-58E048672BDC}"/>
              </a:ext>
            </a:extLst>
          </p:cNvPr>
          <p:cNvSpPr>
            <a:spLocks noGrp="1"/>
          </p:cNvSpPr>
          <p:nvPr>
            <p:ph type="title"/>
          </p:nvPr>
        </p:nvSpPr>
        <p:spPr>
          <a:xfrm>
            <a:off x="1296610" y="144466"/>
            <a:ext cx="10270977" cy="692151"/>
          </a:xfrm>
        </p:spPr>
        <p:txBody>
          <a:bodyPr/>
          <a:lstStyle/>
          <a:p>
            <a:r>
              <a:rPr lang="en-US" altLang="zh-TW" dirty="0"/>
              <a:t>Preliminary</a:t>
            </a:r>
            <a:endParaRPr lang="zh-TW" altLang="en-US" dirty="0"/>
          </a:p>
        </p:txBody>
      </p:sp>
      <p:sp>
        <p:nvSpPr>
          <p:cNvPr id="8" name="文本框 7">
            <a:extLst>
              <a:ext uri="{FF2B5EF4-FFF2-40B4-BE49-F238E27FC236}">
                <a16:creationId xmlns:a16="http://schemas.microsoft.com/office/drawing/2014/main" id="{E0A8D853-00AC-54D3-E801-5FFB8B27BA1A}"/>
              </a:ext>
            </a:extLst>
          </p:cNvPr>
          <p:cNvSpPr txBox="1"/>
          <p:nvPr/>
        </p:nvSpPr>
        <p:spPr>
          <a:xfrm>
            <a:off x="223365" y="1133737"/>
            <a:ext cx="10896018" cy="369332"/>
          </a:xfrm>
          <a:prstGeom prst="rect">
            <a:avLst/>
          </a:prstGeom>
          <a:noFill/>
        </p:spPr>
        <p:txBody>
          <a:bodyPr wrap="square">
            <a:spAutoFit/>
          </a:bodyPr>
          <a:lstStyle/>
          <a:p>
            <a:r>
              <a:rPr lang="en-US" altLang="zh-CN" b="1" dirty="0">
                <a:latin typeface="Times New Roman" panose="02020603050405020304" pitchFamily="18" charset="0"/>
                <a:cs typeface="Times New Roman" panose="02020603050405020304" pitchFamily="18" charset="0"/>
              </a:rPr>
              <a:t>How can we design and implement a </a:t>
            </a:r>
            <a:r>
              <a:rPr lang="en-US" altLang="zh-CN" b="1" dirty="0">
                <a:solidFill>
                  <a:srgbClr val="FF0000"/>
                </a:solidFill>
                <a:latin typeface="Times New Roman" panose="02020603050405020304" pitchFamily="18" charset="0"/>
                <a:cs typeface="Times New Roman" panose="02020603050405020304" pitchFamily="18" charset="0"/>
              </a:rPr>
              <a:t>playground </a:t>
            </a:r>
            <a:r>
              <a:rPr lang="en-US" altLang="zh-CN" b="1" dirty="0">
                <a:latin typeface="Times New Roman" panose="02020603050405020304" pitchFamily="18" charset="0"/>
                <a:cs typeface="Times New Roman" panose="02020603050405020304" pitchFamily="18" charset="0"/>
              </a:rPr>
              <a:t>to adapt to LLM4Ops Agent Systems?</a:t>
            </a:r>
          </a:p>
        </p:txBody>
      </p:sp>
      <p:sp>
        <p:nvSpPr>
          <p:cNvPr id="2" name="文本框 1">
            <a:extLst>
              <a:ext uri="{FF2B5EF4-FFF2-40B4-BE49-F238E27FC236}">
                <a16:creationId xmlns:a16="http://schemas.microsoft.com/office/drawing/2014/main" id="{DF5965CC-D15B-0A81-28CB-52E4AC0F4569}"/>
              </a:ext>
            </a:extLst>
          </p:cNvPr>
          <p:cNvSpPr txBox="1"/>
          <p:nvPr/>
        </p:nvSpPr>
        <p:spPr>
          <a:xfrm>
            <a:off x="7717864" y="2664960"/>
            <a:ext cx="4157561" cy="2031325"/>
          </a:xfrm>
          <a:prstGeom prst="rect">
            <a:avLst/>
          </a:prstGeom>
          <a:noFill/>
        </p:spPr>
        <p:txBody>
          <a:bodyPr wrap="square">
            <a:spAutoFit/>
          </a:bodyPr>
          <a:lstStyle/>
          <a:p>
            <a:pPr algn="ctr"/>
            <a:r>
              <a:rPr lang="en" altLang="zh-CN" b="1" dirty="0">
                <a:latin typeface="Times New Roman" panose="02020603050405020304" pitchFamily="18" charset="0"/>
                <a:cs typeface="Times New Roman" panose="02020603050405020304" pitchFamily="18" charset="0"/>
              </a:rPr>
              <a:t>Can read</a:t>
            </a:r>
          </a:p>
          <a:p>
            <a:pPr algn="ctr"/>
            <a:endParaRPr lang="en" altLang="zh-CN" b="1" dirty="0">
              <a:latin typeface="Times New Roman" panose="02020603050405020304" pitchFamily="18" charset="0"/>
              <a:cs typeface="Times New Roman" panose="02020603050405020304" pitchFamily="18" charset="0"/>
            </a:endParaRPr>
          </a:p>
          <a:p>
            <a:pPr algn="ctr"/>
            <a:r>
              <a:rPr lang="en" altLang="zh-CN" b="1" dirty="0">
                <a:latin typeface="Times New Roman" panose="02020603050405020304" pitchFamily="18" charset="0"/>
                <a:cs typeface="Times New Roman" panose="02020603050405020304" pitchFamily="18" charset="0"/>
              </a:rPr>
              <a:t>Can</a:t>
            </a:r>
            <a:r>
              <a:rPr lang="zh-CN" altLang="en-US" b="1" dirty="0">
                <a:latin typeface="Times New Roman" panose="02020603050405020304" pitchFamily="18" charset="0"/>
                <a:cs typeface="Times New Roman" panose="02020603050405020304" pitchFamily="18" charset="0"/>
              </a:rPr>
              <a:t> </a:t>
            </a:r>
            <a:r>
              <a:rPr lang="en" altLang="zh-CN" b="1" dirty="0">
                <a:latin typeface="Times New Roman" panose="02020603050405020304" pitchFamily="18" charset="0"/>
                <a:cs typeface="Times New Roman" panose="02020603050405020304" pitchFamily="18" charset="0"/>
              </a:rPr>
              <a:t>write</a:t>
            </a:r>
          </a:p>
          <a:p>
            <a:pPr algn="ctr"/>
            <a:endParaRPr lang="en" altLang="zh-CN" b="1" dirty="0">
              <a:latin typeface="Times New Roman" panose="02020603050405020304" pitchFamily="18" charset="0"/>
              <a:cs typeface="Times New Roman" panose="02020603050405020304" pitchFamily="18" charset="0"/>
            </a:endParaRPr>
          </a:p>
          <a:p>
            <a:pPr algn="ctr"/>
            <a:r>
              <a:rPr lang="en" altLang="zh-CN" b="1" dirty="0">
                <a:latin typeface="Times New Roman" panose="02020603050405020304" pitchFamily="18" charset="0"/>
                <a:cs typeface="Times New Roman" panose="02020603050405020304" pitchFamily="18" charset="0"/>
              </a:rPr>
              <a:t>Fault Injected</a:t>
            </a:r>
          </a:p>
          <a:p>
            <a:pPr algn="ctr"/>
            <a:endParaRPr lang="en" altLang="zh-CN" b="1" dirty="0">
              <a:latin typeface="Times New Roman" panose="02020603050405020304" pitchFamily="18" charset="0"/>
              <a:cs typeface="Times New Roman" panose="02020603050405020304" pitchFamily="18" charset="0"/>
            </a:endParaRPr>
          </a:p>
          <a:p>
            <a:pPr algn="ctr"/>
            <a:r>
              <a:rPr lang="en" altLang="zh-CN" b="1" dirty="0">
                <a:latin typeface="Times New Roman" panose="02020603050405020304" pitchFamily="18" charset="0"/>
                <a:cs typeface="Times New Roman" panose="02020603050405020304" pitchFamily="18" charset="0"/>
              </a:rPr>
              <a:t>Provide all APIs to Agents</a:t>
            </a:r>
          </a:p>
        </p:txBody>
      </p:sp>
      <p:pic>
        <p:nvPicPr>
          <p:cNvPr id="12" name="图片 11">
            <a:extLst>
              <a:ext uri="{FF2B5EF4-FFF2-40B4-BE49-F238E27FC236}">
                <a16:creationId xmlns:a16="http://schemas.microsoft.com/office/drawing/2014/main" id="{16D72841-0C2B-DB0F-EC2D-5D6CE342E082}"/>
              </a:ext>
            </a:extLst>
          </p:cNvPr>
          <p:cNvPicPr>
            <a:picLocks noChangeAspect="1"/>
          </p:cNvPicPr>
          <p:nvPr/>
        </p:nvPicPr>
        <p:blipFill>
          <a:blip r:embed="rId3"/>
          <a:stretch>
            <a:fillRect/>
          </a:stretch>
        </p:blipFill>
        <p:spPr>
          <a:xfrm>
            <a:off x="684444" y="1625913"/>
            <a:ext cx="7416800" cy="4394200"/>
          </a:xfrm>
          <a:prstGeom prst="rect">
            <a:avLst/>
          </a:prstGeom>
        </p:spPr>
      </p:pic>
    </p:spTree>
    <p:extLst>
      <p:ext uri="{BB962C8B-B14F-4D97-AF65-F5344CB8AC3E}">
        <p14:creationId xmlns:p14="http://schemas.microsoft.com/office/powerpoint/2010/main" val="24384987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CN" sz="4400" dirty="0">
                <a:effectLst>
                  <a:outerShdw blurRad="38100" dist="38100" dir="2700000" algn="tl">
                    <a:srgbClr val="000000">
                      <a:alpha val="43137"/>
                    </a:srgbClr>
                  </a:outerShdw>
                </a:effectLst>
              </a:rPr>
              <a:t>LLM4Ops Benchmark System</a:t>
            </a:r>
            <a:endParaRPr lang="zh-TW" altLang="en-US" dirty="0"/>
          </a:p>
        </p:txBody>
      </p:sp>
      <p:sp>
        <p:nvSpPr>
          <p:cNvPr id="5" name="文字版面配置區 4"/>
          <p:cNvSpPr>
            <a:spLocks noGrp="1"/>
          </p:cNvSpPr>
          <p:nvPr>
            <p:ph type="body" idx="1"/>
          </p:nvPr>
        </p:nvSpPr>
        <p:spPr>
          <a:xfrm>
            <a:off x="2246313" y="1844824"/>
            <a:ext cx="7772400" cy="2562077"/>
          </a:xfrm>
        </p:spPr>
        <p:txBody>
          <a:bodyPr>
            <a:normAutofit fontScale="62500" lnSpcReduction="20000"/>
          </a:bodyPr>
          <a:lstStyle/>
          <a:p>
            <a:r>
              <a:rPr lang="en-US" altLang="zh-CN" sz="4000" dirty="0">
                <a:latin typeface="Times New Roman" panose="02020603050405020304" pitchFamily="18" charset="0"/>
                <a:cs typeface="Times New Roman" panose="02020603050405020304" pitchFamily="18" charset="0"/>
              </a:rPr>
              <a:t>Introduction</a:t>
            </a:r>
            <a:endParaRPr lang="en-US" altLang="zh-TW" sz="4000" dirty="0">
              <a:latin typeface="Times New Roman" panose="02020603050405020304" pitchFamily="18" charset="0"/>
              <a:cs typeface="Times New Roman" panose="02020603050405020304" pitchFamily="18" charset="0"/>
            </a:endParaRPr>
          </a:p>
          <a:p>
            <a:r>
              <a:rPr lang="en-US" altLang="zh-CN" sz="4000" dirty="0">
                <a:latin typeface="Times New Roman" panose="02020603050405020304" pitchFamily="18" charset="0"/>
                <a:cs typeface="Times New Roman" panose="02020603050405020304" pitchFamily="18" charset="0"/>
              </a:rPr>
              <a:t>Related</a:t>
            </a:r>
            <a:r>
              <a:rPr lang="zh-CN" altLang="en-US" sz="4000" dirty="0">
                <a:latin typeface="Times New Roman" panose="02020603050405020304" pitchFamily="18" charset="0"/>
                <a:cs typeface="Times New Roman" panose="02020603050405020304" pitchFamily="18" charset="0"/>
              </a:rPr>
              <a:t> </a:t>
            </a:r>
            <a:r>
              <a:rPr lang="en-US" altLang="zh-CN" sz="4000" dirty="0">
                <a:latin typeface="Times New Roman" panose="02020603050405020304" pitchFamily="18" charset="0"/>
                <a:cs typeface="Times New Roman" panose="02020603050405020304" pitchFamily="18" charset="0"/>
              </a:rPr>
              <a:t>Work</a:t>
            </a:r>
          </a:p>
          <a:p>
            <a:r>
              <a:rPr lang="en-US" altLang="zh-CN" sz="4000" dirty="0">
                <a:latin typeface="Times New Roman" panose="02020603050405020304" pitchFamily="18" charset="0"/>
                <a:cs typeface="Times New Roman" panose="02020603050405020304" pitchFamily="18" charset="0"/>
              </a:rPr>
              <a:t>Preliminaries</a:t>
            </a:r>
          </a:p>
          <a:p>
            <a:r>
              <a:rPr lang="en-US" altLang="zh-CN" sz="4000" dirty="0">
                <a:solidFill>
                  <a:srgbClr val="FF0000"/>
                </a:solidFill>
                <a:latin typeface="Times New Roman" panose="02020603050405020304" pitchFamily="18" charset="0"/>
                <a:cs typeface="Times New Roman" panose="02020603050405020304" pitchFamily="18" charset="0"/>
              </a:rPr>
              <a:t>Proposed Methods</a:t>
            </a:r>
          </a:p>
          <a:p>
            <a:r>
              <a:rPr lang="en-US" altLang="zh-CN" sz="4000" dirty="0">
                <a:latin typeface="Times New Roman" panose="02020603050405020304" pitchFamily="18" charset="0"/>
                <a:cs typeface="Times New Roman" panose="02020603050405020304" pitchFamily="18" charset="0"/>
              </a:rPr>
              <a:t>Performance Evaluation </a:t>
            </a:r>
          </a:p>
          <a:p>
            <a:r>
              <a:rPr lang="en-US" altLang="zh-CN" sz="4000" dirty="0">
                <a:latin typeface="Times New Roman" panose="02020603050405020304" pitchFamily="18" charset="0"/>
                <a:cs typeface="Times New Roman" panose="02020603050405020304" pitchFamily="18" charset="0"/>
              </a:rPr>
              <a:t>Conclusions</a:t>
            </a:r>
          </a:p>
        </p:txBody>
      </p:sp>
      <p:sp>
        <p:nvSpPr>
          <p:cNvPr id="2" name="灯片编号占位符 1">
            <a:extLst>
              <a:ext uri="{FF2B5EF4-FFF2-40B4-BE49-F238E27FC236}">
                <a16:creationId xmlns:a16="http://schemas.microsoft.com/office/drawing/2014/main" id="{3492B67B-1436-E4F4-D617-281427E82279}"/>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35</a:t>
            </a:fld>
            <a:endParaRPr lang="zh-TW" altLang="en-US"/>
          </a:p>
        </p:txBody>
      </p:sp>
    </p:spTree>
    <p:extLst>
      <p:ext uri="{BB962C8B-B14F-4D97-AF65-F5344CB8AC3E}">
        <p14:creationId xmlns:p14="http://schemas.microsoft.com/office/powerpoint/2010/main" val="29608183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957744B1-6549-3611-E9A0-DD9AA2AE593B}"/>
              </a:ext>
            </a:extLst>
          </p:cNvPr>
          <p:cNvSpPr>
            <a:spLocks noGrp="1"/>
          </p:cNvSpPr>
          <p:nvPr>
            <p:ph type="sldNum" sz="quarter" idx="10"/>
          </p:nvPr>
        </p:nvSpPr>
        <p:spPr/>
        <p:txBody>
          <a:bodyPr/>
          <a:lstStyle/>
          <a:p>
            <a:fld id="{D9B6BDF2-6896-4B98-8776-C18582F63BA5}" type="slidenum">
              <a:rPr lang="zh-TW" altLang="en-US" smtClean="0"/>
              <a:pPr/>
              <a:t>36</a:t>
            </a:fld>
            <a:endParaRPr lang="zh-TW" altLang="en-US"/>
          </a:p>
        </p:txBody>
      </p:sp>
      <p:sp>
        <p:nvSpPr>
          <p:cNvPr id="6" name="標題 1">
            <a:extLst>
              <a:ext uri="{FF2B5EF4-FFF2-40B4-BE49-F238E27FC236}">
                <a16:creationId xmlns:a16="http://schemas.microsoft.com/office/drawing/2014/main" id="{BF3E4EDF-F73D-67E2-7EEF-58E048672BDC}"/>
              </a:ext>
            </a:extLst>
          </p:cNvPr>
          <p:cNvSpPr>
            <a:spLocks noGrp="1"/>
          </p:cNvSpPr>
          <p:nvPr>
            <p:ph type="title"/>
          </p:nvPr>
        </p:nvSpPr>
        <p:spPr>
          <a:xfrm>
            <a:off x="1296610" y="144466"/>
            <a:ext cx="10270977" cy="692151"/>
          </a:xfrm>
        </p:spPr>
        <p:txBody>
          <a:bodyPr/>
          <a:lstStyle/>
          <a:p>
            <a:r>
              <a:rPr lang="en-US" altLang="zh-TW" dirty="0"/>
              <a:t>method</a:t>
            </a:r>
            <a:endParaRPr lang="zh-TW" altLang="en-US" dirty="0"/>
          </a:p>
        </p:txBody>
      </p:sp>
      <p:sp>
        <p:nvSpPr>
          <p:cNvPr id="8" name="文本框 7">
            <a:extLst>
              <a:ext uri="{FF2B5EF4-FFF2-40B4-BE49-F238E27FC236}">
                <a16:creationId xmlns:a16="http://schemas.microsoft.com/office/drawing/2014/main" id="{E0A8D853-00AC-54D3-E801-5FFB8B27BA1A}"/>
              </a:ext>
            </a:extLst>
          </p:cNvPr>
          <p:cNvSpPr txBox="1"/>
          <p:nvPr/>
        </p:nvSpPr>
        <p:spPr>
          <a:xfrm>
            <a:off x="223365" y="1133737"/>
            <a:ext cx="10896018" cy="369332"/>
          </a:xfrm>
          <a:prstGeom prst="rect">
            <a:avLst/>
          </a:prstGeom>
          <a:noFill/>
        </p:spPr>
        <p:txBody>
          <a:bodyPr wrap="square">
            <a:spAutoFit/>
          </a:bodyPr>
          <a:lstStyle/>
          <a:p>
            <a:r>
              <a:rPr lang="en-US" altLang="zh-CN" b="1" dirty="0">
                <a:latin typeface="Times New Roman" panose="02020603050405020304" pitchFamily="18" charset="0"/>
                <a:cs typeface="Times New Roman" panose="02020603050405020304" pitchFamily="18" charset="0"/>
              </a:rPr>
              <a:t>Recall the Related Work: The best microservice system testbed might be Train Ticket</a:t>
            </a:r>
          </a:p>
        </p:txBody>
      </p:sp>
      <p:pic>
        <p:nvPicPr>
          <p:cNvPr id="3" name="Picture 1">
            <a:extLst>
              <a:ext uri="{FF2B5EF4-FFF2-40B4-BE49-F238E27FC236}">
                <a16:creationId xmlns:a16="http://schemas.microsoft.com/office/drawing/2014/main" id="{A09C1C16-7807-D404-39FA-F583F093424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2441" y="1503069"/>
            <a:ext cx="7277865" cy="4526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8914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957744B1-6549-3611-E9A0-DD9AA2AE593B}"/>
              </a:ext>
            </a:extLst>
          </p:cNvPr>
          <p:cNvSpPr>
            <a:spLocks noGrp="1"/>
          </p:cNvSpPr>
          <p:nvPr>
            <p:ph type="sldNum" sz="quarter" idx="10"/>
          </p:nvPr>
        </p:nvSpPr>
        <p:spPr/>
        <p:txBody>
          <a:bodyPr/>
          <a:lstStyle/>
          <a:p>
            <a:fld id="{D9B6BDF2-6896-4B98-8776-C18582F63BA5}" type="slidenum">
              <a:rPr lang="zh-TW" altLang="en-US" smtClean="0"/>
              <a:pPr/>
              <a:t>37</a:t>
            </a:fld>
            <a:endParaRPr lang="zh-TW" altLang="en-US"/>
          </a:p>
        </p:txBody>
      </p:sp>
      <p:sp>
        <p:nvSpPr>
          <p:cNvPr id="6" name="標題 1">
            <a:extLst>
              <a:ext uri="{FF2B5EF4-FFF2-40B4-BE49-F238E27FC236}">
                <a16:creationId xmlns:a16="http://schemas.microsoft.com/office/drawing/2014/main" id="{BF3E4EDF-F73D-67E2-7EEF-58E048672BDC}"/>
              </a:ext>
            </a:extLst>
          </p:cNvPr>
          <p:cNvSpPr>
            <a:spLocks noGrp="1"/>
          </p:cNvSpPr>
          <p:nvPr>
            <p:ph type="title"/>
          </p:nvPr>
        </p:nvSpPr>
        <p:spPr>
          <a:xfrm>
            <a:off x="1296610" y="144466"/>
            <a:ext cx="10270977" cy="692151"/>
          </a:xfrm>
        </p:spPr>
        <p:txBody>
          <a:bodyPr/>
          <a:lstStyle/>
          <a:p>
            <a:r>
              <a:rPr lang="en-US" altLang="zh-TW" dirty="0"/>
              <a:t>method</a:t>
            </a:r>
            <a:endParaRPr lang="zh-TW" altLang="en-US" dirty="0"/>
          </a:p>
        </p:txBody>
      </p:sp>
      <p:sp>
        <p:nvSpPr>
          <p:cNvPr id="8" name="文本框 7">
            <a:extLst>
              <a:ext uri="{FF2B5EF4-FFF2-40B4-BE49-F238E27FC236}">
                <a16:creationId xmlns:a16="http://schemas.microsoft.com/office/drawing/2014/main" id="{E0A8D853-00AC-54D3-E801-5FFB8B27BA1A}"/>
              </a:ext>
            </a:extLst>
          </p:cNvPr>
          <p:cNvSpPr txBox="1"/>
          <p:nvPr/>
        </p:nvSpPr>
        <p:spPr>
          <a:xfrm>
            <a:off x="6512780" y="2828835"/>
            <a:ext cx="4371847" cy="1200329"/>
          </a:xfrm>
          <a:prstGeom prst="rect">
            <a:avLst/>
          </a:prstGeom>
          <a:noFill/>
        </p:spPr>
        <p:txBody>
          <a:bodyPr wrap="square">
            <a:spAutoFit/>
          </a:bodyPr>
          <a:lstStyle/>
          <a:p>
            <a:r>
              <a:rPr lang="en-US" altLang="zh-CN" sz="1800" b="1" dirty="0">
                <a:latin typeface="Times New Roman" panose="02020603050405020304" pitchFamily="18" charset="0"/>
                <a:cs typeface="Times New Roman" panose="02020603050405020304" pitchFamily="18" charset="0"/>
              </a:rPr>
              <a:t>Incomplete log statement design</a:t>
            </a:r>
            <a:r>
              <a:rPr lang="en-US" altLang="zh-CN" sz="1800" dirty="0">
                <a:latin typeface="Times New Roman" panose="02020603050405020304" pitchFamily="18" charset="0"/>
                <a:cs typeface="Times New Roman" panose="02020603050405020304" pitchFamily="18" charset="0"/>
              </a:rPr>
              <a:t>.</a:t>
            </a:r>
          </a:p>
          <a:p>
            <a:r>
              <a:rPr lang="en-US" altLang="zh-CN" sz="1800" dirty="0">
                <a:latin typeface="Times New Roman" panose="02020603050405020304" pitchFamily="18" charset="0"/>
                <a:cs typeface="Times New Roman" panose="02020603050405020304" pitchFamily="18" charset="0"/>
              </a:rPr>
              <a:t>Current system </a:t>
            </a:r>
            <a:r>
              <a:rPr lang="en-US" altLang="zh-CN" dirty="0">
                <a:latin typeface="Times New Roman" panose="02020603050405020304" pitchFamily="18" charset="0"/>
                <a:cs typeface="Times New Roman" panose="02020603050405020304" pitchFamily="18" charset="0"/>
              </a:rPr>
              <a:t>l</a:t>
            </a:r>
            <a:r>
              <a:rPr lang="en-US" altLang="zh-CN" sz="1800" dirty="0">
                <a:latin typeface="Times New Roman" panose="02020603050405020304" pitchFamily="18" charset="0"/>
                <a:cs typeface="Times New Roman" panose="02020603050405020304" pitchFamily="18" charset="0"/>
              </a:rPr>
              <a:t>og statements do not contain trace IDs. They are not helpful to diagnosis system faults or repair system faults.</a:t>
            </a:r>
          </a:p>
        </p:txBody>
      </p:sp>
      <p:pic>
        <p:nvPicPr>
          <p:cNvPr id="5" name="图片 4">
            <a:extLst>
              <a:ext uri="{FF2B5EF4-FFF2-40B4-BE49-F238E27FC236}">
                <a16:creationId xmlns:a16="http://schemas.microsoft.com/office/drawing/2014/main" id="{4970C55B-C695-DFD9-781D-4B115B3C08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009" y="3244103"/>
            <a:ext cx="3836613" cy="369794"/>
          </a:xfrm>
          <a:prstGeom prst="rect">
            <a:avLst/>
          </a:prstGeom>
        </p:spPr>
      </p:pic>
    </p:spTree>
    <p:extLst>
      <p:ext uri="{BB962C8B-B14F-4D97-AF65-F5344CB8AC3E}">
        <p14:creationId xmlns:p14="http://schemas.microsoft.com/office/powerpoint/2010/main" val="32876852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957744B1-6549-3611-E9A0-DD9AA2AE593B}"/>
              </a:ext>
            </a:extLst>
          </p:cNvPr>
          <p:cNvSpPr>
            <a:spLocks noGrp="1"/>
          </p:cNvSpPr>
          <p:nvPr>
            <p:ph type="sldNum" sz="quarter" idx="10"/>
          </p:nvPr>
        </p:nvSpPr>
        <p:spPr/>
        <p:txBody>
          <a:bodyPr/>
          <a:lstStyle/>
          <a:p>
            <a:fld id="{D9B6BDF2-6896-4B98-8776-C18582F63BA5}" type="slidenum">
              <a:rPr lang="zh-TW" altLang="en-US" smtClean="0"/>
              <a:pPr/>
              <a:t>38</a:t>
            </a:fld>
            <a:endParaRPr lang="zh-TW" altLang="en-US"/>
          </a:p>
        </p:txBody>
      </p:sp>
      <p:sp>
        <p:nvSpPr>
          <p:cNvPr id="6" name="標題 1">
            <a:extLst>
              <a:ext uri="{FF2B5EF4-FFF2-40B4-BE49-F238E27FC236}">
                <a16:creationId xmlns:a16="http://schemas.microsoft.com/office/drawing/2014/main" id="{BF3E4EDF-F73D-67E2-7EEF-58E048672BDC}"/>
              </a:ext>
            </a:extLst>
          </p:cNvPr>
          <p:cNvSpPr>
            <a:spLocks noGrp="1"/>
          </p:cNvSpPr>
          <p:nvPr>
            <p:ph type="title"/>
          </p:nvPr>
        </p:nvSpPr>
        <p:spPr>
          <a:xfrm>
            <a:off x="1296610" y="144466"/>
            <a:ext cx="10270977" cy="692151"/>
          </a:xfrm>
        </p:spPr>
        <p:txBody>
          <a:bodyPr/>
          <a:lstStyle/>
          <a:p>
            <a:r>
              <a:rPr lang="en-US" altLang="zh-TW" dirty="0"/>
              <a:t>method</a:t>
            </a:r>
            <a:endParaRPr lang="zh-TW" altLang="en-US" dirty="0"/>
          </a:p>
        </p:txBody>
      </p:sp>
      <p:sp>
        <p:nvSpPr>
          <p:cNvPr id="8" name="文本框 7">
            <a:extLst>
              <a:ext uri="{FF2B5EF4-FFF2-40B4-BE49-F238E27FC236}">
                <a16:creationId xmlns:a16="http://schemas.microsoft.com/office/drawing/2014/main" id="{E0A8D853-00AC-54D3-E801-5FFB8B27BA1A}"/>
              </a:ext>
            </a:extLst>
          </p:cNvPr>
          <p:cNvSpPr txBox="1"/>
          <p:nvPr/>
        </p:nvSpPr>
        <p:spPr>
          <a:xfrm>
            <a:off x="7176953" y="1399897"/>
            <a:ext cx="5015047" cy="3693319"/>
          </a:xfrm>
          <a:prstGeom prst="rect">
            <a:avLst/>
          </a:prstGeom>
          <a:noFill/>
        </p:spPr>
        <p:txBody>
          <a:bodyPr wrap="square">
            <a:spAutoFit/>
          </a:bodyPr>
          <a:lstStyle/>
          <a:p>
            <a:r>
              <a:rPr lang="en" altLang="zh-CN" b="1" dirty="0">
                <a:latin typeface="Times New Roman" panose="02020603050405020304" pitchFamily="18" charset="0"/>
                <a:cs typeface="Times New Roman" panose="02020603050405020304" pitchFamily="18" charset="0"/>
              </a:rPr>
              <a:t>Why does the quality of logging matter?</a:t>
            </a:r>
          </a:p>
          <a:p>
            <a:endParaRPr lang="en" altLang="zh-CN" sz="1800" b="1" dirty="0">
              <a:latin typeface="Times New Roman" panose="02020603050405020304" pitchFamily="18" charset="0"/>
              <a:cs typeface="Times New Roman" panose="02020603050405020304" pitchFamily="18" charset="0"/>
            </a:endParaRPr>
          </a:p>
          <a:p>
            <a:r>
              <a:rPr lang="en" altLang="zh-CN" dirty="0">
                <a:latin typeface="Times New Roman" panose="02020603050405020304" pitchFamily="18" charset="0"/>
                <a:cs typeface="Times New Roman" panose="02020603050405020304" pitchFamily="18" charset="0"/>
              </a:rPr>
              <a:t>Logs and traces capture information about </a:t>
            </a:r>
            <a:r>
              <a:rPr lang="en" altLang="zh-CN" dirty="0">
                <a:solidFill>
                  <a:srgbClr val="FF0000"/>
                </a:solidFill>
                <a:latin typeface="Times New Roman" panose="02020603050405020304" pitchFamily="18" charset="0"/>
                <a:cs typeface="Times New Roman" panose="02020603050405020304" pitchFamily="18" charset="0"/>
              </a:rPr>
              <a:t>inner-service and inter-service status</a:t>
            </a:r>
            <a:r>
              <a:rPr lang="en" altLang="zh-CN" dirty="0">
                <a:latin typeface="Times New Roman" panose="02020603050405020304" pitchFamily="18" charset="0"/>
                <a:cs typeface="Times New Roman" panose="02020603050405020304" pitchFamily="18" charset="0"/>
              </a:rPr>
              <a:t>. Traces specifically monitor service-to-service calls and dependencies, following set </a:t>
            </a:r>
            <a:r>
              <a:rPr lang="en" altLang="zh-CN" b="1" dirty="0">
                <a:latin typeface="Times New Roman" panose="02020603050405020304" pitchFamily="18" charset="0"/>
                <a:cs typeface="Times New Roman" panose="02020603050405020304" pitchFamily="18" charset="0"/>
              </a:rPr>
              <a:t>standards</a:t>
            </a:r>
            <a:r>
              <a:rPr lang="en" altLang="zh-CN" dirty="0">
                <a:latin typeface="Times New Roman" panose="02020603050405020304" pitchFamily="18" charset="0"/>
                <a:cs typeface="Times New Roman" panose="02020603050405020304" pitchFamily="18" charset="0"/>
              </a:rPr>
              <a:t> </a:t>
            </a:r>
            <a:r>
              <a:rPr lang="en" altLang="zh-CN" b="1" dirty="0">
                <a:latin typeface="Times New Roman" panose="02020603050405020304" pitchFamily="18" charset="0"/>
                <a:cs typeface="Times New Roman" panose="02020603050405020304" pitchFamily="18" charset="0"/>
              </a:rPr>
              <a:t>from tracing systems</a:t>
            </a:r>
            <a:r>
              <a:rPr lang="en" altLang="zh-CN" dirty="0">
                <a:latin typeface="Times New Roman" panose="02020603050405020304" pitchFamily="18" charset="0"/>
                <a:cs typeface="Times New Roman" panose="02020603050405020304" pitchFamily="18" charset="0"/>
              </a:rPr>
              <a:t>. In contrast, logs are hand-crafted by developers and </a:t>
            </a:r>
            <a:r>
              <a:rPr lang="en" altLang="zh-CN" b="1" dirty="0">
                <a:latin typeface="Times New Roman" panose="02020603050405020304" pitchFamily="18" charset="0"/>
                <a:cs typeface="Times New Roman" panose="02020603050405020304" pitchFamily="18" charset="0"/>
              </a:rPr>
              <a:t>lack a universal standard</a:t>
            </a:r>
            <a:r>
              <a:rPr lang="en" altLang="zh-CN" dirty="0">
                <a:latin typeface="Times New Roman" panose="02020603050405020304" pitchFamily="18" charset="0"/>
                <a:cs typeface="Times New Roman" panose="02020603050405020304" pitchFamily="18" charset="0"/>
              </a:rPr>
              <a:t>.</a:t>
            </a:r>
          </a:p>
          <a:p>
            <a:endParaRPr lang="en" altLang="zh-CN" dirty="0">
              <a:latin typeface="Times New Roman" panose="02020603050405020304" pitchFamily="18" charset="0"/>
              <a:cs typeface="Times New Roman" panose="02020603050405020304" pitchFamily="18" charset="0"/>
            </a:endParaRPr>
          </a:p>
          <a:p>
            <a:r>
              <a:rPr lang="en" altLang="zh-CN" dirty="0">
                <a:latin typeface="Times New Roman" panose="02020603050405020304" pitchFamily="18" charset="0"/>
                <a:cs typeface="Times New Roman" panose="02020603050405020304" pitchFamily="18" charset="0"/>
              </a:rPr>
              <a:t>As shown in the diagram on the left, traditional RCA methods suffer little accuracy loss when logs are ignored. However, the absence of traces and metrics greatly affects the analysis.</a:t>
            </a:r>
          </a:p>
        </p:txBody>
      </p:sp>
      <p:pic>
        <p:nvPicPr>
          <p:cNvPr id="3" name="图片 2">
            <a:extLst>
              <a:ext uri="{FF2B5EF4-FFF2-40B4-BE49-F238E27FC236}">
                <a16:creationId xmlns:a16="http://schemas.microsoft.com/office/drawing/2014/main" id="{5E3250EE-44FE-0620-6261-4C7E7F9052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24417"/>
            <a:ext cx="7079429" cy="2460626"/>
          </a:xfrm>
          <a:prstGeom prst="rect">
            <a:avLst/>
          </a:prstGeom>
        </p:spPr>
      </p:pic>
      <p:sp>
        <p:nvSpPr>
          <p:cNvPr id="5" name="文本框 4">
            <a:extLst>
              <a:ext uri="{FF2B5EF4-FFF2-40B4-BE49-F238E27FC236}">
                <a16:creationId xmlns:a16="http://schemas.microsoft.com/office/drawing/2014/main" id="{C4839BA4-675A-CCDA-24B2-0C8EF3A73280}"/>
              </a:ext>
            </a:extLst>
          </p:cNvPr>
          <p:cNvSpPr txBox="1"/>
          <p:nvPr/>
        </p:nvSpPr>
        <p:spPr>
          <a:xfrm>
            <a:off x="198319" y="5016126"/>
            <a:ext cx="11542438" cy="1200329"/>
          </a:xfrm>
          <a:prstGeom prst="rect">
            <a:avLst/>
          </a:prstGeom>
          <a:noFill/>
        </p:spPr>
        <p:txBody>
          <a:bodyPr wrap="square">
            <a:spAutoFit/>
          </a:bodyPr>
          <a:lstStyle/>
          <a:p>
            <a:r>
              <a:rPr lang="en" altLang="zh-CN" dirty="0">
                <a:latin typeface="Times New Roman" panose="02020603050405020304" pitchFamily="18" charset="0"/>
                <a:cs typeface="Times New Roman" panose="02020603050405020304" pitchFamily="18" charset="0"/>
              </a:rPr>
              <a:t>ASPLOS’10 - </a:t>
            </a:r>
            <a:r>
              <a:rPr lang="en" altLang="zh-CN" dirty="0" err="1">
                <a:latin typeface="Times New Roman" panose="02020603050405020304" pitchFamily="18" charset="0"/>
                <a:cs typeface="Times New Roman" panose="02020603050405020304" pitchFamily="18" charset="0"/>
              </a:rPr>
              <a:t>Sherlog</a:t>
            </a:r>
            <a:r>
              <a:rPr lang="en" altLang="zh-CN" dirty="0">
                <a:latin typeface="Times New Roman" panose="02020603050405020304" pitchFamily="18" charset="0"/>
                <a:cs typeface="Times New Roman" panose="02020603050405020304" pitchFamily="18" charset="0"/>
              </a:rPr>
              <a:t>: error diagnosis by connecting clues from run-time logs</a:t>
            </a:r>
          </a:p>
          <a:p>
            <a:r>
              <a:rPr lang="en" altLang="zh-CN" dirty="0">
                <a:latin typeface="Times New Roman" panose="02020603050405020304" pitchFamily="18" charset="0"/>
                <a:cs typeface="Times New Roman" panose="02020603050405020304" pitchFamily="18" charset="0"/>
              </a:rPr>
              <a:t>ASPLOS’11 - Improving Software Diagnosability via Log Enhancement</a:t>
            </a:r>
          </a:p>
          <a:p>
            <a:r>
              <a:rPr lang="en" altLang="zh-CN" dirty="0">
                <a:latin typeface="Times New Roman" panose="02020603050405020304" pitchFamily="18" charset="0"/>
                <a:cs typeface="Times New Roman" panose="02020603050405020304" pitchFamily="18" charset="0"/>
              </a:rPr>
              <a:t>OSDI’12 - Be Conservative: Enhancing Failure Diagnosis with Proactive Logging</a:t>
            </a:r>
          </a:p>
          <a:p>
            <a:r>
              <a:rPr lang="en" altLang="zh-CN" dirty="0">
                <a:latin typeface="Times New Roman" panose="02020603050405020304" pitchFamily="18" charset="0"/>
                <a:cs typeface="Times New Roman" panose="02020603050405020304" pitchFamily="18" charset="0"/>
              </a:rPr>
              <a:t>SOSP’17 - Log20: Fully Automated Optimal Placement of Log Printing Statements under Specified Overhead Threshold</a:t>
            </a:r>
          </a:p>
        </p:txBody>
      </p:sp>
      <p:sp>
        <p:nvSpPr>
          <p:cNvPr id="10" name="矩形 9">
            <a:extLst>
              <a:ext uri="{FF2B5EF4-FFF2-40B4-BE49-F238E27FC236}">
                <a16:creationId xmlns:a16="http://schemas.microsoft.com/office/drawing/2014/main" id="{AB2B38D2-6B9D-B067-AA2D-737EA45E3528}"/>
              </a:ext>
            </a:extLst>
          </p:cNvPr>
          <p:cNvSpPr/>
          <p:nvPr/>
        </p:nvSpPr>
        <p:spPr bwMode="auto">
          <a:xfrm>
            <a:off x="220486" y="3247267"/>
            <a:ext cx="6555694" cy="682309"/>
          </a:xfrm>
          <a:prstGeom prst="rect">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CN" altLang="en-US" sz="1800" b="1" i="0" u="none" strike="noStrike" cap="none" normalizeH="0" baseline="0">
              <a:ln>
                <a:noFill/>
              </a:ln>
              <a:solidFill>
                <a:schemeClr val="tx1"/>
              </a:solidFill>
              <a:effectLst/>
              <a:latin typeface="Arial" pitchFamily="34" charset="0"/>
              <a:ea typeface="新細明體" pitchFamily="18" charset="-120"/>
            </a:endParaRPr>
          </a:p>
        </p:txBody>
      </p:sp>
      <p:pic>
        <p:nvPicPr>
          <p:cNvPr id="1025" name="Picture 1">
            <a:extLst>
              <a:ext uri="{FF2B5EF4-FFF2-40B4-BE49-F238E27FC236}">
                <a16:creationId xmlns:a16="http://schemas.microsoft.com/office/drawing/2014/main" id="{E33634F4-11C2-DF5A-24DC-C0D13F94D4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032000" cy="2032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06ABC31F-B7F7-C28D-AFA4-96EFB8EE31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032000" cy="20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4580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957744B1-6549-3611-E9A0-DD9AA2AE593B}"/>
              </a:ext>
            </a:extLst>
          </p:cNvPr>
          <p:cNvSpPr>
            <a:spLocks noGrp="1"/>
          </p:cNvSpPr>
          <p:nvPr>
            <p:ph type="sldNum" sz="quarter" idx="10"/>
          </p:nvPr>
        </p:nvSpPr>
        <p:spPr/>
        <p:txBody>
          <a:bodyPr/>
          <a:lstStyle/>
          <a:p>
            <a:fld id="{D9B6BDF2-6896-4B98-8776-C18582F63BA5}" type="slidenum">
              <a:rPr lang="zh-TW" altLang="en-US" smtClean="0"/>
              <a:pPr/>
              <a:t>39</a:t>
            </a:fld>
            <a:endParaRPr lang="zh-TW" altLang="en-US"/>
          </a:p>
        </p:txBody>
      </p:sp>
      <p:sp>
        <p:nvSpPr>
          <p:cNvPr id="6" name="標題 1">
            <a:extLst>
              <a:ext uri="{FF2B5EF4-FFF2-40B4-BE49-F238E27FC236}">
                <a16:creationId xmlns:a16="http://schemas.microsoft.com/office/drawing/2014/main" id="{BF3E4EDF-F73D-67E2-7EEF-58E048672BDC}"/>
              </a:ext>
            </a:extLst>
          </p:cNvPr>
          <p:cNvSpPr>
            <a:spLocks noGrp="1"/>
          </p:cNvSpPr>
          <p:nvPr>
            <p:ph type="title"/>
          </p:nvPr>
        </p:nvSpPr>
        <p:spPr>
          <a:xfrm>
            <a:off x="1296610" y="144466"/>
            <a:ext cx="10270977" cy="692151"/>
          </a:xfrm>
        </p:spPr>
        <p:txBody>
          <a:bodyPr/>
          <a:lstStyle/>
          <a:p>
            <a:r>
              <a:rPr lang="en-US" altLang="zh-TW" dirty="0"/>
              <a:t>method</a:t>
            </a:r>
            <a:endParaRPr lang="zh-TW" altLang="en-US" dirty="0"/>
          </a:p>
        </p:txBody>
      </p:sp>
      <p:sp>
        <p:nvSpPr>
          <p:cNvPr id="8" name="文本框 7">
            <a:extLst>
              <a:ext uri="{FF2B5EF4-FFF2-40B4-BE49-F238E27FC236}">
                <a16:creationId xmlns:a16="http://schemas.microsoft.com/office/drawing/2014/main" id="{E0A8D853-00AC-54D3-E801-5FFB8B27BA1A}"/>
              </a:ext>
            </a:extLst>
          </p:cNvPr>
          <p:cNvSpPr txBox="1"/>
          <p:nvPr/>
        </p:nvSpPr>
        <p:spPr>
          <a:xfrm>
            <a:off x="7652065" y="2943880"/>
            <a:ext cx="4371847" cy="1200329"/>
          </a:xfrm>
          <a:prstGeom prst="rect">
            <a:avLst/>
          </a:prstGeom>
          <a:noFill/>
        </p:spPr>
        <p:txBody>
          <a:bodyPr wrap="square">
            <a:spAutoFit/>
          </a:bodyPr>
          <a:lstStyle/>
          <a:p>
            <a:r>
              <a:rPr lang="en-US" altLang="zh-CN" sz="1800" b="1" dirty="0">
                <a:latin typeface="Times New Roman" panose="02020603050405020304" pitchFamily="18" charset="0"/>
                <a:cs typeface="Times New Roman" panose="02020603050405020304" pitchFamily="18" charset="0"/>
              </a:rPr>
              <a:t>Enrich</a:t>
            </a:r>
            <a:r>
              <a:rPr lang="zh-CN" altLang="en-US" sz="1800" b="1" dirty="0">
                <a:latin typeface="Times New Roman" panose="02020603050405020304" pitchFamily="18" charset="0"/>
                <a:cs typeface="Times New Roman" panose="02020603050405020304" pitchFamily="18" charset="0"/>
              </a:rPr>
              <a:t> </a:t>
            </a:r>
            <a:r>
              <a:rPr lang="en-US" altLang="zh-CN" sz="1800" b="1" dirty="0">
                <a:latin typeface="Times New Roman" panose="02020603050405020304" pitchFamily="18" charset="0"/>
                <a:cs typeface="Times New Roman" panose="02020603050405020304" pitchFamily="18" charset="0"/>
              </a:rPr>
              <a:t>the</a:t>
            </a:r>
            <a:r>
              <a:rPr lang="zh-CN" altLang="en-US" sz="1800" b="1" dirty="0">
                <a:latin typeface="Times New Roman" panose="02020603050405020304" pitchFamily="18" charset="0"/>
                <a:cs typeface="Times New Roman" panose="02020603050405020304" pitchFamily="18" charset="0"/>
              </a:rPr>
              <a:t> </a:t>
            </a:r>
            <a:r>
              <a:rPr lang="en-US" altLang="zh-CN" sz="1800" b="1" dirty="0">
                <a:latin typeface="Times New Roman" panose="02020603050405020304" pitchFamily="18" charset="0"/>
                <a:cs typeface="Times New Roman" panose="02020603050405020304" pitchFamily="18" charset="0"/>
              </a:rPr>
              <a:t>information</a:t>
            </a:r>
            <a:r>
              <a:rPr lang="zh-CN" altLang="en-US" sz="1800" b="1" dirty="0">
                <a:latin typeface="Times New Roman" panose="02020603050405020304" pitchFamily="18" charset="0"/>
                <a:cs typeface="Times New Roman" panose="02020603050405020304" pitchFamily="18" charset="0"/>
              </a:rPr>
              <a:t> </a:t>
            </a:r>
            <a:r>
              <a:rPr lang="en-US" altLang="zh-CN" sz="1800" b="1" dirty="0">
                <a:latin typeface="Times New Roman" panose="02020603050405020304" pitchFamily="18" charset="0"/>
                <a:cs typeface="Times New Roman" panose="02020603050405020304" pitchFamily="18" charset="0"/>
              </a:rPr>
              <a:t>in</a:t>
            </a:r>
            <a:r>
              <a:rPr lang="zh-CN" altLang="en-US" sz="1800" b="1" dirty="0">
                <a:latin typeface="Times New Roman" panose="02020603050405020304" pitchFamily="18" charset="0"/>
                <a:cs typeface="Times New Roman" panose="02020603050405020304" pitchFamily="18" charset="0"/>
              </a:rPr>
              <a:t> </a:t>
            </a:r>
            <a:r>
              <a:rPr lang="en-US" altLang="zh-CN" sz="1800" b="1" dirty="0">
                <a:latin typeface="Times New Roman" panose="02020603050405020304" pitchFamily="18" charset="0"/>
                <a:cs typeface="Times New Roman" panose="02020603050405020304" pitchFamily="18" charset="0"/>
              </a:rPr>
              <a:t>logs</a:t>
            </a:r>
          </a:p>
          <a:p>
            <a:r>
              <a:rPr lang="en-US" altLang="zh-CN" sz="1800" dirty="0">
                <a:latin typeface="Times New Roman" panose="02020603050405020304" pitchFamily="18" charset="0"/>
                <a:cs typeface="Times New Roman" panose="02020603050405020304" pitchFamily="18" charset="0"/>
              </a:rPr>
              <a:t>We enhance the service logs by adding the </a:t>
            </a:r>
            <a:r>
              <a:rPr lang="en-US" altLang="zh-CN" sz="1800" dirty="0" err="1">
                <a:latin typeface="Times New Roman" panose="02020603050405020304" pitchFamily="18" charset="0"/>
                <a:cs typeface="Times New Roman" panose="02020603050405020304" pitchFamily="18" charset="0"/>
              </a:rPr>
              <a:t>OpenTelemetry</a:t>
            </a:r>
            <a:r>
              <a:rPr lang="en-US" altLang="zh-CN" sz="1800" dirty="0">
                <a:latin typeface="Times New Roman" panose="02020603050405020304" pitchFamily="18" charset="0"/>
                <a:cs typeface="Times New Roman" panose="02020603050405020304" pitchFamily="18" charset="0"/>
              </a:rPr>
              <a:t> </a:t>
            </a:r>
            <a:r>
              <a:rPr lang="en-US" altLang="zh-CN" sz="1800" dirty="0" err="1">
                <a:latin typeface="Times New Roman" panose="02020603050405020304" pitchFamily="18" charset="0"/>
                <a:cs typeface="Times New Roman" panose="02020603050405020304" pitchFamily="18" charset="0"/>
              </a:rPr>
              <a:t>TraceIDs</a:t>
            </a:r>
            <a:r>
              <a:rPr lang="en-US" altLang="zh-CN" sz="1800" dirty="0">
                <a:latin typeface="Times New Roman" panose="02020603050405020304" pitchFamily="18" charset="0"/>
                <a:cs typeface="Times New Roman" panose="02020603050405020304" pitchFamily="18" charset="0"/>
              </a:rPr>
              <a:t> and </a:t>
            </a:r>
            <a:r>
              <a:rPr lang="en-US" altLang="zh-CN" sz="1800" dirty="0" err="1">
                <a:latin typeface="Times New Roman" panose="02020603050405020304" pitchFamily="18" charset="0"/>
                <a:cs typeface="Times New Roman" panose="02020603050405020304" pitchFamily="18" charset="0"/>
              </a:rPr>
              <a:t>SpanIDs</a:t>
            </a:r>
            <a:r>
              <a:rPr lang="en-US" altLang="zh-CN" sz="1800" dirty="0">
                <a:latin typeface="Times New Roman" panose="02020603050405020304" pitchFamily="18" charset="0"/>
                <a:cs typeface="Times New Roman" panose="02020603050405020304" pitchFamily="18" charset="0"/>
              </a:rPr>
              <a:t> to the log statement and obtain </a:t>
            </a:r>
            <a:r>
              <a:rPr lang="en-US" altLang="zh-CN" sz="1800" dirty="0" err="1">
                <a:latin typeface="Times New Roman" panose="02020603050405020304" pitchFamily="18" charset="0"/>
                <a:cs typeface="Times New Roman" panose="02020603050405020304" pitchFamily="18" charset="0"/>
              </a:rPr>
              <a:t>compelted</a:t>
            </a:r>
            <a:r>
              <a:rPr lang="en-US" altLang="zh-CN" sz="1800" dirty="0">
                <a:latin typeface="Times New Roman" panose="02020603050405020304" pitchFamily="18" charset="0"/>
                <a:cs typeface="Times New Roman" panose="02020603050405020304" pitchFamily="18" charset="0"/>
              </a:rPr>
              <a:t> logs</a:t>
            </a:r>
          </a:p>
        </p:txBody>
      </p:sp>
      <p:pic>
        <p:nvPicPr>
          <p:cNvPr id="3" name="图片 2">
            <a:extLst>
              <a:ext uri="{FF2B5EF4-FFF2-40B4-BE49-F238E27FC236}">
                <a16:creationId xmlns:a16="http://schemas.microsoft.com/office/drawing/2014/main" id="{D3600867-FDB1-9D36-836C-689467848B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12" y="2828835"/>
            <a:ext cx="7316145" cy="1430420"/>
          </a:xfrm>
          <a:prstGeom prst="rect">
            <a:avLst/>
          </a:prstGeom>
        </p:spPr>
      </p:pic>
    </p:spTree>
    <p:extLst>
      <p:ext uri="{BB962C8B-B14F-4D97-AF65-F5344CB8AC3E}">
        <p14:creationId xmlns:p14="http://schemas.microsoft.com/office/powerpoint/2010/main" val="2625979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957744B1-6549-3611-E9A0-DD9AA2AE593B}"/>
              </a:ext>
            </a:extLst>
          </p:cNvPr>
          <p:cNvSpPr>
            <a:spLocks noGrp="1"/>
          </p:cNvSpPr>
          <p:nvPr>
            <p:ph type="sldNum" sz="quarter" idx="10"/>
          </p:nvPr>
        </p:nvSpPr>
        <p:spPr/>
        <p:txBody>
          <a:bodyPr/>
          <a:lstStyle/>
          <a:p>
            <a:fld id="{D9B6BDF2-6896-4B98-8776-C18582F63BA5}" type="slidenum">
              <a:rPr lang="zh-TW" altLang="en-US" smtClean="0"/>
              <a:pPr/>
              <a:t>4</a:t>
            </a:fld>
            <a:endParaRPr lang="zh-TW" altLang="en-US"/>
          </a:p>
        </p:txBody>
      </p:sp>
      <p:sp>
        <p:nvSpPr>
          <p:cNvPr id="6" name="標題 1">
            <a:extLst>
              <a:ext uri="{FF2B5EF4-FFF2-40B4-BE49-F238E27FC236}">
                <a16:creationId xmlns:a16="http://schemas.microsoft.com/office/drawing/2014/main" id="{BF3E4EDF-F73D-67E2-7EEF-58E048672BDC}"/>
              </a:ext>
            </a:extLst>
          </p:cNvPr>
          <p:cNvSpPr>
            <a:spLocks noGrp="1"/>
          </p:cNvSpPr>
          <p:nvPr>
            <p:ph type="title"/>
          </p:nvPr>
        </p:nvSpPr>
        <p:spPr>
          <a:xfrm>
            <a:off x="1296610" y="144466"/>
            <a:ext cx="10270977" cy="692151"/>
          </a:xfrm>
        </p:spPr>
        <p:txBody>
          <a:bodyPr/>
          <a:lstStyle/>
          <a:p>
            <a:r>
              <a:rPr lang="en-US" altLang="zh-TW" dirty="0"/>
              <a:t>Introduction-it operation</a:t>
            </a:r>
            <a:endParaRPr lang="zh-TW" altLang="en-US" dirty="0"/>
          </a:p>
        </p:txBody>
      </p:sp>
      <p:sp>
        <p:nvSpPr>
          <p:cNvPr id="8" name="文本框 7">
            <a:extLst>
              <a:ext uri="{FF2B5EF4-FFF2-40B4-BE49-F238E27FC236}">
                <a16:creationId xmlns:a16="http://schemas.microsoft.com/office/drawing/2014/main" id="{E0A8D853-00AC-54D3-E801-5FFB8B27BA1A}"/>
              </a:ext>
            </a:extLst>
          </p:cNvPr>
          <p:cNvSpPr txBox="1"/>
          <p:nvPr/>
        </p:nvSpPr>
        <p:spPr>
          <a:xfrm>
            <a:off x="115510" y="1278224"/>
            <a:ext cx="2995990" cy="369332"/>
          </a:xfrm>
          <a:prstGeom prst="rect">
            <a:avLst/>
          </a:prstGeom>
          <a:noFill/>
        </p:spPr>
        <p:txBody>
          <a:bodyPr wrap="square">
            <a:spAutoFit/>
          </a:bodyPr>
          <a:lstStyle/>
          <a:p>
            <a:r>
              <a:rPr lang="en-US" altLang="zh-CN" b="1" dirty="0">
                <a:latin typeface="Times New Roman" panose="02020603050405020304" pitchFamily="18" charset="0"/>
                <a:cs typeface="Times New Roman" panose="02020603050405020304" pitchFamily="18" charset="0"/>
              </a:rPr>
              <a:t>Monolithic</a:t>
            </a:r>
            <a:r>
              <a:rPr lang="zh-CN" altLang="en-US" b="1"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Software</a:t>
            </a:r>
            <a:r>
              <a:rPr lang="zh-CN" altLang="en-US" b="1"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System</a:t>
            </a:r>
          </a:p>
        </p:txBody>
      </p:sp>
      <p:pic>
        <p:nvPicPr>
          <p:cNvPr id="4098" name="Picture 2">
            <a:extLst>
              <a:ext uri="{FF2B5EF4-FFF2-40B4-BE49-F238E27FC236}">
                <a16:creationId xmlns:a16="http://schemas.microsoft.com/office/drawing/2014/main" id="{1649C49C-C257-EF6C-1E7C-553FCABE79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191"/>
          <a:stretch/>
        </p:blipFill>
        <p:spPr bwMode="auto">
          <a:xfrm>
            <a:off x="2939683" y="1647556"/>
            <a:ext cx="6312634" cy="3648733"/>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a:extLst>
              <a:ext uri="{FF2B5EF4-FFF2-40B4-BE49-F238E27FC236}">
                <a16:creationId xmlns:a16="http://schemas.microsoft.com/office/drawing/2014/main" id="{2404FE5F-B3F9-F985-4F41-7D3CB6BF5B77}"/>
              </a:ext>
            </a:extLst>
          </p:cNvPr>
          <p:cNvSpPr txBox="1"/>
          <p:nvPr/>
        </p:nvSpPr>
        <p:spPr>
          <a:xfrm>
            <a:off x="3302604" y="5183898"/>
            <a:ext cx="5586791" cy="923330"/>
          </a:xfrm>
          <a:prstGeom prst="rect">
            <a:avLst/>
          </a:prstGeom>
          <a:noFill/>
        </p:spPr>
        <p:txBody>
          <a:bodyPr wrap="square">
            <a:spAutoFit/>
          </a:bodyPr>
          <a:lstStyle/>
          <a:p>
            <a:r>
              <a:rPr lang="en" altLang="zh-CN" dirty="0">
                <a:latin typeface="Times New Roman" panose="02020603050405020304" pitchFamily="18" charset="0"/>
                <a:cs typeface="Times New Roman" panose="02020603050405020304" pitchFamily="18" charset="0"/>
              </a:rPr>
              <a:t>Code functions are coupled with each other</a:t>
            </a:r>
          </a:p>
          <a:p>
            <a:r>
              <a:rPr lang="en" altLang="zh-CN" dirty="0">
                <a:latin typeface="Times New Roman" panose="02020603050405020304" pitchFamily="18" charset="0"/>
                <a:cs typeface="Times New Roman" panose="02020603050405020304" pitchFamily="18" charset="0"/>
              </a:rPr>
              <a:t>High software volume, high build and deployment costs.</a:t>
            </a:r>
          </a:p>
          <a:p>
            <a:r>
              <a:rPr lang="en-US" altLang="zh-CN" dirty="0">
                <a:latin typeface="Times New Roman" panose="02020603050405020304" pitchFamily="18" charset="0"/>
                <a:cs typeface="Times New Roman" panose="02020603050405020304" pitchFamily="18" charset="0"/>
              </a:rPr>
              <a:t>Only capable for </a:t>
            </a:r>
            <a:r>
              <a:rPr lang="en" altLang="zh-CN" dirty="0">
                <a:latin typeface="Times New Roman" panose="02020603050405020304" pitchFamily="18" charset="0"/>
                <a:cs typeface="Times New Roman" panose="02020603050405020304" pitchFamily="18" charset="0"/>
              </a:rPr>
              <a:t>waterfall development model</a:t>
            </a:r>
            <a:endParaRPr lang="en-US" altLang="zh-C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71549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957744B1-6549-3611-E9A0-DD9AA2AE593B}"/>
              </a:ext>
            </a:extLst>
          </p:cNvPr>
          <p:cNvSpPr>
            <a:spLocks noGrp="1"/>
          </p:cNvSpPr>
          <p:nvPr>
            <p:ph type="sldNum" sz="quarter" idx="10"/>
          </p:nvPr>
        </p:nvSpPr>
        <p:spPr/>
        <p:txBody>
          <a:bodyPr/>
          <a:lstStyle/>
          <a:p>
            <a:fld id="{D9B6BDF2-6896-4B98-8776-C18582F63BA5}" type="slidenum">
              <a:rPr lang="zh-TW" altLang="en-US" smtClean="0"/>
              <a:pPr/>
              <a:t>40</a:t>
            </a:fld>
            <a:endParaRPr lang="zh-TW" altLang="en-US"/>
          </a:p>
        </p:txBody>
      </p:sp>
      <p:sp>
        <p:nvSpPr>
          <p:cNvPr id="6" name="標題 1">
            <a:extLst>
              <a:ext uri="{FF2B5EF4-FFF2-40B4-BE49-F238E27FC236}">
                <a16:creationId xmlns:a16="http://schemas.microsoft.com/office/drawing/2014/main" id="{BF3E4EDF-F73D-67E2-7EEF-58E048672BDC}"/>
              </a:ext>
            </a:extLst>
          </p:cNvPr>
          <p:cNvSpPr>
            <a:spLocks noGrp="1"/>
          </p:cNvSpPr>
          <p:nvPr>
            <p:ph type="title"/>
          </p:nvPr>
        </p:nvSpPr>
        <p:spPr>
          <a:xfrm>
            <a:off x="1296610" y="144466"/>
            <a:ext cx="10270977" cy="692151"/>
          </a:xfrm>
        </p:spPr>
        <p:txBody>
          <a:bodyPr/>
          <a:lstStyle/>
          <a:p>
            <a:r>
              <a:rPr lang="en-US" altLang="zh-TW" dirty="0"/>
              <a:t>method</a:t>
            </a:r>
            <a:endParaRPr lang="zh-TW" altLang="en-US" dirty="0"/>
          </a:p>
        </p:txBody>
      </p:sp>
      <p:sp>
        <p:nvSpPr>
          <p:cNvPr id="8" name="文本框 7">
            <a:extLst>
              <a:ext uri="{FF2B5EF4-FFF2-40B4-BE49-F238E27FC236}">
                <a16:creationId xmlns:a16="http://schemas.microsoft.com/office/drawing/2014/main" id="{E0A8D853-00AC-54D3-E801-5FFB8B27BA1A}"/>
              </a:ext>
            </a:extLst>
          </p:cNvPr>
          <p:cNvSpPr txBox="1"/>
          <p:nvPr/>
        </p:nvSpPr>
        <p:spPr>
          <a:xfrm>
            <a:off x="431161" y="1630195"/>
            <a:ext cx="4371847" cy="369332"/>
          </a:xfrm>
          <a:prstGeom prst="rect">
            <a:avLst/>
          </a:prstGeom>
          <a:noFill/>
        </p:spPr>
        <p:txBody>
          <a:bodyPr wrap="square">
            <a:spAutoFit/>
          </a:bodyPr>
          <a:lstStyle/>
          <a:p>
            <a:r>
              <a:rPr lang="en-US" altLang="zh-CN" sz="1800" b="1" dirty="0" err="1">
                <a:latin typeface="Times New Roman" panose="02020603050405020304" pitchFamily="18" charset="0"/>
                <a:cs typeface="Times New Roman" panose="02020603050405020304" pitchFamily="18" charset="0"/>
              </a:rPr>
              <a:t>OpenTelemetry</a:t>
            </a:r>
            <a:r>
              <a:rPr lang="zh-CN" altLang="en-US" sz="1800" b="1" dirty="0">
                <a:latin typeface="Times New Roman" panose="02020603050405020304" pitchFamily="18" charset="0"/>
                <a:cs typeface="Times New Roman" panose="02020603050405020304" pitchFamily="18" charset="0"/>
              </a:rPr>
              <a:t> </a:t>
            </a:r>
            <a:r>
              <a:rPr lang="en-US" altLang="zh-CN" sz="1800" b="1" dirty="0">
                <a:latin typeface="Times New Roman" panose="02020603050405020304" pitchFamily="18" charset="0"/>
                <a:cs typeface="Times New Roman" panose="02020603050405020304" pitchFamily="18" charset="0"/>
              </a:rPr>
              <a:t>Trace Example</a:t>
            </a:r>
          </a:p>
        </p:txBody>
      </p:sp>
      <p:sp>
        <p:nvSpPr>
          <p:cNvPr id="2" name="文本框 1">
            <a:extLst>
              <a:ext uri="{FF2B5EF4-FFF2-40B4-BE49-F238E27FC236}">
                <a16:creationId xmlns:a16="http://schemas.microsoft.com/office/drawing/2014/main" id="{70E7A17E-9EA7-4C00-D7DB-9F7917F2B2EB}"/>
              </a:ext>
            </a:extLst>
          </p:cNvPr>
          <p:cNvSpPr txBox="1"/>
          <p:nvPr/>
        </p:nvSpPr>
        <p:spPr>
          <a:xfrm>
            <a:off x="5617151" y="2028166"/>
            <a:ext cx="1090435" cy="369332"/>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Span root</a:t>
            </a:r>
            <a:endParaRPr lang="en-US" altLang="zh-CN" sz="1800" dirty="0">
              <a:latin typeface="Times New Roman" panose="02020603050405020304" pitchFamily="18" charset="0"/>
              <a:cs typeface="Times New Roman" panose="02020603050405020304" pitchFamily="18" charset="0"/>
            </a:endParaRPr>
          </a:p>
        </p:txBody>
      </p:sp>
      <p:pic>
        <p:nvPicPr>
          <p:cNvPr id="7" name="图片 6">
            <a:extLst>
              <a:ext uri="{FF2B5EF4-FFF2-40B4-BE49-F238E27FC236}">
                <a16:creationId xmlns:a16="http://schemas.microsoft.com/office/drawing/2014/main" id="{F212CBF9-4170-0F1B-EE07-A0922135EA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729" y="2376741"/>
            <a:ext cx="2844800" cy="3763022"/>
          </a:xfrm>
          <a:prstGeom prst="rect">
            <a:avLst/>
          </a:prstGeom>
        </p:spPr>
      </p:pic>
      <p:sp>
        <p:nvSpPr>
          <p:cNvPr id="11" name="右箭头 10">
            <a:extLst>
              <a:ext uri="{FF2B5EF4-FFF2-40B4-BE49-F238E27FC236}">
                <a16:creationId xmlns:a16="http://schemas.microsoft.com/office/drawing/2014/main" id="{13A57B88-2350-F063-8F83-D94BDB14CADC}"/>
              </a:ext>
            </a:extLst>
          </p:cNvPr>
          <p:cNvSpPr/>
          <p:nvPr/>
        </p:nvSpPr>
        <p:spPr bwMode="auto">
          <a:xfrm rot="10800000">
            <a:off x="3066402" y="4025802"/>
            <a:ext cx="1263408" cy="237326"/>
          </a:xfrm>
          <a:prstGeom prst="rightArrow">
            <a:avLst/>
          </a:prstGeom>
          <a:noFill/>
          <a:ln w="158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CN" altLang="en-US" sz="1800" b="1" i="0" u="none" strike="noStrike" cap="none" normalizeH="0" baseline="0">
              <a:ln>
                <a:noFill/>
              </a:ln>
              <a:solidFill>
                <a:schemeClr val="tx1"/>
              </a:solidFill>
              <a:effectLst/>
              <a:latin typeface="Arial" pitchFamily="34" charset="0"/>
              <a:ea typeface="新細明體" pitchFamily="18" charset="-120"/>
            </a:endParaRPr>
          </a:p>
        </p:txBody>
      </p:sp>
      <p:sp>
        <p:nvSpPr>
          <p:cNvPr id="13" name="矩形 12">
            <a:extLst>
              <a:ext uri="{FF2B5EF4-FFF2-40B4-BE49-F238E27FC236}">
                <a16:creationId xmlns:a16="http://schemas.microsoft.com/office/drawing/2014/main" id="{DED000DC-E348-6BE1-6289-9FAE45099ED9}"/>
              </a:ext>
            </a:extLst>
          </p:cNvPr>
          <p:cNvSpPr/>
          <p:nvPr/>
        </p:nvSpPr>
        <p:spPr bwMode="auto">
          <a:xfrm>
            <a:off x="667729" y="2858190"/>
            <a:ext cx="2907153" cy="311246"/>
          </a:xfrm>
          <a:prstGeom prst="rect">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CN" altLang="en-US" sz="1800" b="1" i="0" u="none" strike="noStrike" cap="none" normalizeH="0" baseline="0">
              <a:ln>
                <a:noFill/>
              </a:ln>
              <a:solidFill>
                <a:schemeClr val="tx1"/>
              </a:solidFill>
              <a:effectLst/>
              <a:latin typeface="Arial" pitchFamily="34" charset="0"/>
              <a:ea typeface="新細明體" pitchFamily="18" charset="-120"/>
            </a:endParaRPr>
          </a:p>
        </p:txBody>
      </p:sp>
      <p:sp>
        <p:nvSpPr>
          <p:cNvPr id="14" name="矩形 13">
            <a:extLst>
              <a:ext uri="{FF2B5EF4-FFF2-40B4-BE49-F238E27FC236}">
                <a16:creationId xmlns:a16="http://schemas.microsoft.com/office/drawing/2014/main" id="{45F5C438-253B-3500-3E03-AD299ACF7C1B}"/>
              </a:ext>
            </a:extLst>
          </p:cNvPr>
          <p:cNvSpPr/>
          <p:nvPr/>
        </p:nvSpPr>
        <p:spPr bwMode="auto">
          <a:xfrm flipV="1">
            <a:off x="829041" y="3222112"/>
            <a:ext cx="1814390" cy="156999"/>
          </a:xfrm>
          <a:prstGeom prst="rect">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CN" altLang="en-US" sz="1800" b="1" i="0" u="none" strike="noStrike" cap="none" normalizeH="0" baseline="0">
              <a:ln>
                <a:noFill/>
              </a:ln>
              <a:solidFill>
                <a:schemeClr val="tx1"/>
              </a:solidFill>
              <a:effectLst/>
              <a:latin typeface="Arial" pitchFamily="34" charset="0"/>
              <a:ea typeface="新細明體" pitchFamily="18" charset="-120"/>
            </a:endParaRPr>
          </a:p>
        </p:txBody>
      </p:sp>
      <p:sp>
        <p:nvSpPr>
          <p:cNvPr id="15" name="文本框 14">
            <a:extLst>
              <a:ext uri="{FF2B5EF4-FFF2-40B4-BE49-F238E27FC236}">
                <a16:creationId xmlns:a16="http://schemas.microsoft.com/office/drawing/2014/main" id="{A79E4FCE-BFDC-0987-FDA1-CA9014AA4EB4}"/>
              </a:ext>
            </a:extLst>
          </p:cNvPr>
          <p:cNvSpPr txBox="1"/>
          <p:nvPr/>
        </p:nvSpPr>
        <p:spPr>
          <a:xfrm>
            <a:off x="1477000" y="2063468"/>
            <a:ext cx="1288609" cy="369332"/>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Span leaf 1</a:t>
            </a:r>
            <a:endParaRPr lang="en-US" altLang="zh-CN" sz="1800" dirty="0">
              <a:latin typeface="Times New Roman" panose="02020603050405020304" pitchFamily="18" charset="0"/>
              <a:cs typeface="Times New Roman" panose="02020603050405020304" pitchFamily="18" charset="0"/>
            </a:endParaRPr>
          </a:p>
        </p:txBody>
      </p:sp>
      <p:pic>
        <p:nvPicPr>
          <p:cNvPr id="18" name="图片 17">
            <a:extLst>
              <a:ext uri="{FF2B5EF4-FFF2-40B4-BE49-F238E27FC236}">
                <a16:creationId xmlns:a16="http://schemas.microsoft.com/office/drawing/2014/main" id="{95633680-6C47-DC4A-1186-51B489FD2D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3883" y="2376741"/>
            <a:ext cx="3307786" cy="3535448"/>
          </a:xfrm>
          <a:prstGeom prst="rect">
            <a:avLst/>
          </a:prstGeom>
        </p:spPr>
      </p:pic>
      <p:sp>
        <p:nvSpPr>
          <p:cNvPr id="19" name="矩形 18">
            <a:extLst>
              <a:ext uri="{FF2B5EF4-FFF2-40B4-BE49-F238E27FC236}">
                <a16:creationId xmlns:a16="http://schemas.microsoft.com/office/drawing/2014/main" id="{DF140880-9D69-9DDF-4D60-105F962759EE}"/>
              </a:ext>
            </a:extLst>
          </p:cNvPr>
          <p:cNvSpPr/>
          <p:nvPr/>
        </p:nvSpPr>
        <p:spPr bwMode="auto">
          <a:xfrm>
            <a:off x="8831934" y="2960726"/>
            <a:ext cx="2907153" cy="311246"/>
          </a:xfrm>
          <a:prstGeom prst="rect">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CN" altLang="en-US" sz="1800" b="1" i="0" u="none" strike="noStrike" cap="none" normalizeH="0" baseline="0">
              <a:ln>
                <a:noFill/>
              </a:ln>
              <a:solidFill>
                <a:schemeClr val="tx1"/>
              </a:solidFill>
              <a:effectLst/>
              <a:latin typeface="Arial" pitchFamily="34" charset="0"/>
              <a:ea typeface="新細明體" pitchFamily="18" charset="-120"/>
            </a:endParaRPr>
          </a:p>
        </p:txBody>
      </p:sp>
      <p:sp>
        <p:nvSpPr>
          <p:cNvPr id="20" name="矩形 19">
            <a:extLst>
              <a:ext uri="{FF2B5EF4-FFF2-40B4-BE49-F238E27FC236}">
                <a16:creationId xmlns:a16="http://schemas.microsoft.com/office/drawing/2014/main" id="{0A13B110-292D-96E5-9049-30DF5A6E2966}"/>
              </a:ext>
            </a:extLst>
          </p:cNvPr>
          <p:cNvSpPr/>
          <p:nvPr/>
        </p:nvSpPr>
        <p:spPr bwMode="auto">
          <a:xfrm>
            <a:off x="8664411" y="3421930"/>
            <a:ext cx="2165330" cy="164099"/>
          </a:xfrm>
          <a:prstGeom prst="rect">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CN" altLang="en-US" sz="1800" b="1" i="0" u="none" strike="noStrike" cap="none" normalizeH="0" baseline="0">
              <a:ln>
                <a:noFill/>
              </a:ln>
              <a:solidFill>
                <a:schemeClr val="tx1"/>
              </a:solidFill>
              <a:effectLst/>
              <a:latin typeface="Arial" pitchFamily="34" charset="0"/>
              <a:ea typeface="新細明體" pitchFamily="18" charset="-120"/>
            </a:endParaRPr>
          </a:p>
        </p:txBody>
      </p:sp>
      <p:pic>
        <p:nvPicPr>
          <p:cNvPr id="21" name="图片 20">
            <a:extLst>
              <a:ext uri="{FF2B5EF4-FFF2-40B4-BE49-F238E27FC236}">
                <a16:creationId xmlns:a16="http://schemas.microsoft.com/office/drawing/2014/main" id="{F94C3BD0-682A-3F4B-96D9-26586B8E62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92163" y="2704664"/>
            <a:ext cx="3304439" cy="3119084"/>
          </a:xfrm>
          <a:prstGeom prst="rect">
            <a:avLst/>
          </a:prstGeom>
        </p:spPr>
      </p:pic>
      <p:sp>
        <p:nvSpPr>
          <p:cNvPr id="22" name="矩形 21">
            <a:extLst>
              <a:ext uri="{FF2B5EF4-FFF2-40B4-BE49-F238E27FC236}">
                <a16:creationId xmlns:a16="http://schemas.microsoft.com/office/drawing/2014/main" id="{F864136F-E7EF-33D0-A90E-21F9525B660A}"/>
              </a:ext>
            </a:extLst>
          </p:cNvPr>
          <p:cNvSpPr/>
          <p:nvPr/>
        </p:nvSpPr>
        <p:spPr bwMode="auto">
          <a:xfrm>
            <a:off x="4476204" y="3583120"/>
            <a:ext cx="1411322" cy="146584"/>
          </a:xfrm>
          <a:prstGeom prst="rect">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CN" altLang="en-US" sz="1800" b="1" i="0" u="none" strike="noStrike" cap="none" normalizeH="0" baseline="0">
              <a:ln>
                <a:noFill/>
              </a:ln>
              <a:solidFill>
                <a:schemeClr val="tx1"/>
              </a:solidFill>
              <a:effectLst/>
              <a:latin typeface="Arial" pitchFamily="34" charset="0"/>
              <a:ea typeface="新細明體" pitchFamily="18" charset="-120"/>
            </a:endParaRPr>
          </a:p>
        </p:txBody>
      </p:sp>
      <p:sp>
        <p:nvSpPr>
          <p:cNvPr id="23" name="矩形 22">
            <a:extLst>
              <a:ext uri="{FF2B5EF4-FFF2-40B4-BE49-F238E27FC236}">
                <a16:creationId xmlns:a16="http://schemas.microsoft.com/office/drawing/2014/main" id="{06A746D9-5579-BB00-26F5-0AA1165DF580}"/>
              </a:ext>
            </a:extLst>
          </p:cNvPr>
          <p:cNvSpPr/>
          <p:nvPr/>
        </p:nvSpPr>
        <p:spPr bwMode="auto">
          <a:xfrm>
            <a:off x="4628136" y="3186996"/>
            <a:ext cx="2907153" cy="311246"/>
          </a:xfrm>
          <a:prstGeom prst="rect">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CN" altLang="en-US" sz="1800" b="1" i="0" u="none" strike="noStrike" cap="none" normalizeH="0" baseline="0">
              <a:ln>
                <a:noFill/>
              </a:ln>
              <a:solidFill>
                <a:schemeClr val="tx1"/>
              </a:solidFill>
              <a:effectLst/>
              <a:latin typeface="Arial" pitchFamily="34" charset="0"/>
              <a:ea typeface="新細明體" pitchFamily="18" charset="-120"/>
            </a:endParaRPr>
          </a:p>
        </p:txBody>
      </p:sp>
      <p:sp>
        <p:nvSpPr>
          <p:cNvPr id="24" name="文本框 23">
            <a:extLst>
              <a:ext uri="{FF2B5EF4-FFF2-40B4-BE49-F238E27FC236}">
                <a16:creationId xmlns:a16="http://schemas.microsoft.com/office/drawing/2014/main" id="{05689065-C1B8-6320-D01F-11ECA6022831}"/>
              </a:ext>
            </a:extLst>
          </p:cNvPr>
          <p:cNvSpPr txBox="1"/>
          <p:nvPr/>
        </p:nvSpPr>
        <p:spPr>
          <a:xfrm>
            <a:off x="9523471" y="2063468"/>
            <a:ext cx="1288609" cy="369332"/>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Span leaf 2</a:t>
            </a:r>
            <a:endParaRPr lang="en-US" altLang="zh-CN" sz="1800" dirty="0">
              <a:latin typeface="Times New Roman" panose="02020603050405020304" pitchFamily="18" charset="0"/>
              <a:cs typeface="Times New Roman" panose="02020603050405020304" pitchFamily="18" charset="0"/>
            </a:endParaRPr>
          </a:p>
        </p:txBody>
      </p:sp>
      <p:sp>
        <p:nvSpPr>
          <p:cNvPr id="25" name="右箭头 24">
            <a:extLst>
              <a:ext uri="{FF2B5EF4-FFF2-40B4-BE49-F238E27FC236}">
                <a16:creationId xmlns:a16="http://schemas.microsoft.com/office/drawing/2014/main" id="{9CBC89FB-2758-4D6C-4BB4-CF1C1E1BAC1E}"/>
              </a:ext>
            </a:extLst>
          </p:cNvPr>
          <p:cNvSpPr/>
          <p:nvPr/>
        </p:nvSpPr>
        <p:spPr bwMode="auto">
          <a:xfrm>
            <a:off x="7535289" y="4020926"/>
            <a:ext cx="1263408" cy="237326"/>
          </a:xfrm>
          <a:prstGeom prst="rightArrow">
            <a:avLst/>
          </a:prstGeom>
          <a:noFill/>
          <a:ln w="158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CN" altLang="en-US" sz="1800" b="1" i="0" u="none" strike="noStrike" cap="none" normalizeH="0" baseline="0">
              <a:ln>
                <a:noFill/>
              </a:ln>
              <a:solidFill>
                <a:schemeClr val="tx1"/>
              </a:solidFill>
              <a:effectLst/>
              <a:latin typeface="Arial" pitchFamily="34" charset="0"/>
              <a:ea typeface="新細明體" pitchFamily="18" charset="-120"/>
            </a:endParaRPr>
          </a:p>
        </p:txBody>
      </p:sp>
    </p:spTree>
    <p:extLst>
      <p:ext uri="{BB962C8B-B14F-4D97-AF65-F5344CB8AC3E}">
        <p14:creationId xmlns:p14="http://schemas.microsoft.com/office/powerpoint/2010/main" val="42620423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957744B1-6549-3611-E9A0-DD9AA2AE593B}"/>
              </a:ext>
            </a:extLst>
          </p:cNvPr>
          <p:cNvSpPr>
            <a:spLocks noGrp="1"/>
          </p:cNvSpPr>
          <p:nvPr>
            <p:ph type="sldNum" sz="quarter" idx="10"/>
          </p:nvPr>
        </p:nvSpPr>
        <p:spPr/>
        <p:txBody>
          <a:bodyPr/>
          <a:lstStyle/>
          <a:p>
            <a:fld id="{D9B6BDF2-6896-4B98-8776-C18582F63BA5}" type="slidenum">
              <a:rPr lang="zh-TW" altLang="en-US" smtClean="0"/>
              <a:pPr/>
              <a:t>41</a:t>
            </a:fld>
            <a:endParaRPr lang="zh-TW" altLang="en-US"/>
          </a:p>
        </p:txBody>
      </p:sp>
      <p:sp>
        <p:nvSpPr>
          <p:cNvPr id="6" name="標題 1">
            <a:extLst>
              <a:ext uri="{FF2B5EF4-FFF2-40B4-BE49-F238E27FC236}">
                <a16:creationId xmlns:a16="http://schemas.microsoft.com/office/drawing/2014/main" id="{BF3E4EDF-F73D-67E2-7EEF-58E048672BDC}"/>
              </a:ext>
            </a:extLst>
          </p:cNvPr>
          <p:cNvSpPr>
            <a:spLocks noGrp="1"/>
          </p:cNvSpPr>
          <p:nvPr>
            <p:ph type="title"/>
          </p:nvPr>
        </p:nvSpPr>
        <p:spPr>
          <a:xfrm>
            <a:off x="1296610" y="144466"/>
            <a:ext cx="10270977" cy="692151"/>
          </a:xfrm>
        </p:spPr>
        <p:txBody>
          <a:bodyPr/>
          <a:lstStyle/>
          <a:p>
            <a:r>
              <a:rPr lang="en-US" altLang="zh-TW" dirty="0"/>
              <a:t>method</a:t>
            </a:r>
            <a:endParaRPr lang="zh-TW" altLang="en-US" dirty="0"/>
          </a:p>
        </p:txBody>
      </p:sp>
      <p:sp>
        <p:nvSpPr>
          <p:cNvPr id="8" name="文本框 7">
            <a:extLst>
              <a:ext uri="{FF2B5EF4-FFF2-40B4-BE49-F238E27FC236}">
                <a16:creationId xmlns:a16="http://schemas.microsoft.com/office/drawing/2014/main" id="{E0A8D853-00AC-54D3-E801-5FFB8B27BA1A}"/>
              </a:ext>
            </a:extLst>
          </p:cNvPr>
          <p:cNvSpPr txBox="1"/>
          <p:nvPr/>
        </p:nvSpPr>
        <p:spPr>
          <a:xfrm>
            <a:off x="8796344" y="4171499"/>
            <a:ext cx="3311573" cy="369332"/>
          </a:xfrm>
          <a:prstGeom prst="rect">
            <a:avLst/>
          </a:prstGeom>
          <a:noFill/>
        </p:spPr>
        <p:txBody>
          <a:bodyPr wrap="square">
            <a:spAutoFit/>
          </a:bodyPr>
          <a:lstStyle/>
          <a:p>
            <a:r>
              <a:rPr lang="en-US" altLang="zh-CN" sz="1800" b="1" dirty="0">
                <a:latin typeface="Times New Roman" panose="02020603050405020304" pitchFamily="18" charset="0"/>
                <a:cs typeface="Times New Roman" panose="02020603050405020304" pitchFamily="18" charset="0"/>
              </a:rPr>
              <a:t>Implementation: Log Statement</a:t>
            </a:r>
            <a:endParaRPr lang="en-US" altLang="zh-CN" sz="1800" dirty="0">
              <a:latin typeface="Times New Roman" panose="02020603050405020304" pitchFamily="18" charset="0"/>
              <a:cs typeface="Times New Roman" panose="02020603050405020304" pitchFamily="18" charset="0"/>
            </a:endParaRPr>
          </a:p>
        </p:txBody>
      </p:sp>
      <p:pic>
        <p:nvPicPr>
          <p:cNvPr id="9" name="图片 8">
            <a:extLst>
              <a:ext uri="{FF2B5EF4-FFF2-40B4-BE49-F238E27FC236}">
                <a16:creationId xmlns:a16="http://schemas.microsoft.com/office/drawing/2014/main" id="{0CA0D670-EE61-A908-D978-886AC70C2E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767" y="1895965"/>
            <a:ext cx="7772400" cy="2865181"/>
          </a:xfrm>
          <a:prstGeom prst="rect">
            <a:avLst/>
          </a:prstGeom>
        </p:spPr>
      </p:pic>
      <p:pic>
        <p:nvPicPr>
          <p:cNvPr id="10" name="图片 9">
            <a:extLst>
              <a:ext uri="{FF2B5EF4-FFF2-40B4-BE49-F238E27FC236}">
                <a16:creationId xmlns:a16="http://schemas.microsoft.com/office/drawing/2014/main" id="{D965DABE-212F-7AB8-DD6C-323A2AC993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1385" y="4540831"/>
            <a:ext cx="6641432" cy="1210429"/>
          </a:xfrm>
          <a:prstGeom prst="rect">
            <a:avLst/>
          </a:prstGeom>
        </p:spPr>
      </p:pic>
      <p:sp>
        <p:nvSpPr>
          <p:cNvPr id="11" name="文本框 10">
            <a:extLst>
              <a:ext uri="{FF2B5EF4-FFF2-40B4-BE49-F238E27FC236}">
                <a16:creationId xmlns:a16="http://schemas.microsoft.com/office/drawing/2014/main" id="{68D7725B-A7A2-C797-AEB0-31AB6809238E}"/>
              </a:ext>
            </a:extLst>
          </p:cNvPr>
          <p:cNvSpPr txBox="1"/>
          <p:nvPr/>
        </p:nvSpPr>
        <p:spPr>
          <a:xfrm>
            <a:off x="564642" y="1353772"/>
            <a:ext cx="4371847" cy="369332"/>
          </a:xfrm>
          <a:prstGeom prst="rect">
            <a:avLst/>
          </a:prstGeom>
          <a:noFill/>
        </p:spPr>
        <p:txBody>
          <a:bodyPr wrap="square">
            <a:spAutoFit/>
          </a:bodyPr>
          <a:lstStyle/>
          <a:p>
            <a:r>
              <a:rPr lang="en-US" altLang="zh-CN" sz="1800" b="1" dirty="0">
                <a:latin typeface="Times New Roman" panose="02020603050405020304" pitchFamily="18" charset="0"/>
                <a:cs typeface="Times New Roman" panose="02020603050405020304" pitchFamily="18" charset="0"/>
              </a:rPr>
              <a:t>Implementation: Logger Config</a:t>
            </a:r>
            <a:endParaRPr lang="en-US" altLang="zh-CN"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39641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957744B1-6549-3611-E9A0-DD9AA2AE593B}"/>
              </a:ext>
            </a:extLst>
          </p:cNvPr>
          <p:cNvSpPr>
            <a:spLocks noGrp="1"/>
          </p:cNvSpPr>
          <p:nvPr>
            <p:ph type="sldNum" sz="quarter" idx="10"/>
          </p:nvPr>
        </p:nvSpPr>
        <p:spPr/>
        <p:txBody>
          <a:bodyPr/>
          <a:lstStyle/>
          <a:p>
            <a:fld id="{D9B6BDF2-6896-4B98-8776-C18582F63BA5}" type="slidenum">
              <a:rPr lang="zh-TW" altLang="en-US" smtClean="0"/>
              <a:pPr/>
              <a:t>42</a:t>
            </a:fld>
            <a:endParaRPr lang="zh-TW" altLang="en-US"/>
          </a:p>
        </p:txBody>
      </p:sp>
      <p:sp>
        <p:nvSpPr>
          <p:cNvPr id="6" name="標題 1">
            <a:extLst>
              <a:ext uri="{FF2B5EF4-FFF2-40B4-BE49-F238E27FC236}">
                <a16:creationId xmlns:a16="http://schemas.microsoft.com/office/drawing/2014/main" id="{BF3E4EDF-F73D-67E2-7EEF-58E048672BDC}"/>
              </a:ext>
            </a:extLst>
          </p:cNvPr>
          <p:cNvSpPr>
            <a:spLocks noGrp="1"/>
          </p:cNvSpPr>
          <p:nvPr>
            <p:ph type="title"/>
          </p:nvPr>
        </p:nvSpPr>
        <p:spPr>
          <a:xfrm>
            <a:off x="1296610" y="144466"/>
            <a:ext cx="10270977" cy="692151"/>
          </a:xfrm>
        </p:spPr>
        <p:txBody>
          <a:bodyPr/>
          <a:lstStyle/>
          <a:p>
            <a:r>
              <a:rPr lang="en-US" altLang="zh-TW" dirty="0"/>
              <a:t>method</a:t>
            </a:r>
            <a:endParaRPr lang="zh-TW" altLang="en-US" dirty="0"/>
          </a:p>
        </p:txBody>
      </p:sp>
      <p:sp>
        <p:nvSpPr>
          <p:cNvPr id="11" name="文本框 10">
            <a:extLst>
              <a:ext uri="{FF2B5EF4-FFF2-40B4-BE49-F238E27FC236}">
                <a16:creationId xmlns:a16="http://schemas.microsoft.com/office/drawing/2014/main" id="{68D7725B-A7A2-C797-AEB0-31AB6809238E}"/>
              </a:ext>
            </a:extLst>
          </p:cNvPr>
          <p:cNvSpPr txBox="1"/>
          <p:nvPr/>
        </p:nvSpPr>
        <p:spPr>
          <a:xfrm>
            <a:off x="564642" y="1353772"/>
            <a:ext cx="4789328" cy="369332"/>
          </a:xfrm>
          <a:prstGeom prst="rect">
            <a:avLst/>
          </a:prstGeom>
          <a:noFill/>
        </p:spPr>
        <p:txBody>
          <a:bodyPr wrap="square">
            <a:spAutoFit/>
          </a:bodyPr>
          <a:lstStyle/>
          <a:p>
            <a:r>
              <a:rPr lang="en-US" altLang="zh-CN" sz="1800" b="1" dirty="0">
                <a:latin typeface="Times New Roman" panose="02020603050405020304" pitchFamily="18" charset="0"/>
                <a:cs typeface="Times New Roman" panose="02020603050405020304" pitchFamily="18" charset="0"/>
              </a:rPr>
              <a:t>Implementation: Fine-Grained</a:t>
            </a:r>
            <a:r>
              <a:rPr lang="zh-CN" altLang="en-US" sz="1800" b="1" dirty="0">
                <a:latin typeface="Times New Roman" panose="02020603050405020304" pitchFamily="18" charset="0"/>
                <a:cs typeface="Times New Roman" panose="02020603050405020304" pitchFamily="18" charset="0"/>
              </a:rPr>
              <a:t> </a:t>
            </a:r>
            <a:r>
              <a:rPr lang="en-US" altLang="zh-CN" sz="1800" b="1" dirty="0">
                <a:latin typeface="Times New Roman" panose="02020603050405020304" pitchFamily="18" charset="0"/>
                <a:cs typeface="Times New Roman" panose="02020603050405020304" pitchFamily="18" charset="0"/>
              </a:rPr>
              <a:t>Data Collection</a:t>
            </a:r>
            <a:endParaRPr lang="en-US" altLang="zh-CN" sz="1800" dirty="0">
              <a:latin typeface="Times New Roman" panose="02020603050405020304" pitchFamily="18" charset="0"/>
              <a:cs typeface="Times New Roman" panose="02020603050405020304" pitchFamily="18" charset="0"/>
            </a:endParaRPr>
          </a:p>
        </p:txBody>
      </p:sp>
      <p:sp>
        <p:nvSpPr>
          <p:cNvPr id="13" name="文本框 12">
            <a:extLst>
              <a:ext uri="{FF2B5EF4-FFF2-40B4-BE49-F238E27FC236}">
                <a16:creationId xmlns:a16="http://schemas.microsoft.com/office/drawing/2014/main" id="{E7FB6B13-F749-E104-779B-E9DBB11F52E2}"/>
              </a:ext>
            </a:extLst>
          </p:cNvPr>
          <p:cNvSpPr txBox="1"/>
          <p:nvPr/>
        </p:nvSpPr>
        <p:spPr>
          <a:xfrm>
            <a:off x="129512" y="2941958"/>
            <a:ext cx="9228899" cy="2031325"/>
          </a:xfrm>
          <a:prstGeom prst="rect">
            <a:avLst/>
          </a:prstGeom>
          <a:noFill/>
        </p:spPr>
        <p:txBody>
          <a:bodyPr wrap="square">
            <a:spAutoFit/>
          </a:bodyPr>
          <a:lstStyle/>
          <a:p>
            <a:r>
              <a:rPr lang="en" altLang="zh-CN" dirty="0">
                <a:latin typeface="Times New Roman" panose="02020603050405020304" pitchFamily="18" charset="0"/>
                <a:cs typeface="Times New Roman" panose="02020603050405020304" pitchFamily="18" charset="0"/>
              </a:rPr>
              <a:t>Traces are collected by </a:t>
            </a:r>
            <a:r>
              <a:rPr lang="en" altLang="zh-CN" dirty="0" err="1">
                <a:latin typeface="Times New Roman" panose="02020603050405020304" pitchFamily="18" charset="0"/>
                <a:cs typeface="Times New Roman" panose="02020603050405020304" pitchFamily="18" charset="0"/>
              </a:rPr>
              <a:t>Opentelemetry</a:t>
            </a:r>
            <a:r>
              <a:rPr lang="en" altLang="zh-CN" dirty="0">
                <a:latin typeface="Times New Roman" panose="02020603050405020304" pitchFamily="18" charset="0"/>
                <a:cs typeface="Times New Roman" panose="02020603050405020304" pitchFamily="18" charset="0"/>
              </a:rPr>
              <a:t> Collector </a:t>
            </a:r>
            <a:r>
              <a:rPr lang="zh-CN" altLang="en-US" dirty="0">
                <a:latin typeface="Times New Roman" panose="02020603050405020304" pitchFamily="18" charset="0"/>
                <a:cs typeface="Times New Roman" panose="02020603050405020304" pitchFamily="18" charset="0"/>
              </a:rPr>
              <a:t>and store them in Grafana Tempo. </a:t>
            </a:r>
            <a:endParaRPr lang="en-US"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r>
              <a:rPr lang="zh-CN" altLang="en-US" dirty="0">
                <a:latin typeface="Times New Roman" panose="02020603050405020304" pitchFamily="18" charset="0"/>
                <a:cs typeface="Times New Roman" panose="02020603050405020304" pitchFamily="18" charset="0"/>
              </a:rPr>
              <a:t>Logs are collected by Grafana Promtail and stored in Grafana Loki. </a:t>
            </a:r>
            <a:endParaRPr lang="en-US"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System-level metrics are collected by </a:t>
            </a:r>
            <a:r>
              <a:rPr lang="en-US" altLang="zh-CN" dirty="0" err="1">
                <a:latin typeface="Times New Roman" panose="02020603050405020304" pitchFamily="18" charset="0"/>
                <a:cs typeface="Times New Roman" panose="02020603050405020304" pitchFamily="18" charset="0"/>
              </a:rPr>
              <a:t>cAdvisor</a:t>
            </a:r>
            <a:r>
              <a:rPr lang="en-US" altLang="zh-CN" dirty="0">
                <a:latin typeface="Times New Roman" panose="02020603050405020304" pitchFamily="18" charset="0"/>
                <a:cs typeface="Times New Roman" panose="02020603050405020304" pitchFamily="18" charset="0"/>
              </a:rPr>
              <a:t>. (e.g., CPU, MEM)</a:t>
            </a:r>
          </a:p>
          <a:p>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Application-level metrics are collected by Istio. (e.g., request latency)</a:t>
            </a:r>
            <a:endParaRPr lang="zh-CN" altLang="en-US" dirty="0">
              <a:latin typeface="Times New Roman" panose="02020603050405020304" pitchFamily="18" charset="0"/>
              <a:cs typeface="Times New Roman" panose="02020603050405020304" pitchFamily="18" charset="0"/>
            </a:endParaRPr>
          </a:p>
        </p:txBody>
      </p:sp>
      <p:sp>
        <p:nvSpPr>
          <p:cNvPr id="5" name="AutoShape 2" descr="OpenTelemetry">
            <a:extLst>
              <a:ext uri="{FF2B5EF4-FFF2-40B4-BE49-F238E27FC236}">
                <a16:creationId xmlns:a16="http://schemas.microsoft.com/office/drawing/2014/main" id="{947077E9-D62A-81BA-A8C7-7C5CB0B94F10}"/>
              </a:ext>
            </a:extLst>
          </p:cNvPr>
          <p:cNvSpPr>
            <a:spLocks noChangeAspect="1" noChangeArrowheads="1"/>
          </p:cNvSpPr>
          <p:nvPr/>
        </p:nvSpPr>
        <p:spPr bwMode="auto">
          <a:xfrm>
            <a:off x="9736548" y="158864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3084" name="Picture 12" descr="Title: Simplifying Monitoring with Grafana Loki and Promtail | by Rahul  Bagal | Medium">
            <a:hlinkClick r:id="rId3"/>
            <a:extLst>
              <a:ext uri="{FF2B5EF4-FFF2-40B4-BE49-F238E27FC236}">
                <a16:creationId xmlns:a16="http://schemas.microsoft.com/office/drawing/2014/main" id="{7AC73C07-F0C2-A7D4-2B6F-C8DB1B67A7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3624" y="2691817"/>
            <a:ext cx="3778864" cy="1096505"/>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OpenTelemetry Collector on OpenShift: The Ultimate Guide to Smarter  Observability | Medium">
            <a:hlinkClick r:id="rId5"/>
            <a:extLst>
              <a:ext uri="{FF2B5EF4-FFF2-40B4-BE49-F238E27FC236}">
                <a16:creationId xmlns:a16="http://schemas.microsoft.com/office/drawing/2014/main" id="{01399ABC-3FDD-1ED7-8B37-6526A29267D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02166" y="1674207"/>
            <a:ext cx="1541780" cy="805704"/>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cAdvisor">
            <a:hlinkClick r:id="rId7"/>
            <a:extLst>
              <a:ext uri="{FF2B5EF4-FFF2-40B4-BE49-F238E27FC236}">
                <a16:creationId xmlns:a16="http://schemas.microsoft.com/office/drawing/2014/main" id="{CD601E06-3354-6D39-742F-3BC258A1E4B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55589" y="3928514"/>
            <a:ext cx="2034934" cy="894411"/>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Istio | CNCF">
            <a:hlinkClick r:id="rId9"/>
            <a:extLst>
              <a:ext uri="{FF2B5EF4-FFF2-40B4-BE49-F238E27FC236}">
                <a16:creationId xmlns:a16="http://schemas.microsoft.com/office/drawing/2014/main" id="{9C54EA9E-67F0-5D28-DF3E-93F7DF67221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63273" y="5034831"/>
            <a:ext cx="1727250" cy="813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65817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957744B1-6549-3611-E9A0-DD9AA2AE593B}"/>
              </a:ext>
            </a:extLst>
          </p:cNvPr>
          <p:cNvSpPr>
            <a:spLocks noGrp="1"/>
          </p:cNvSpPr>
          <p:nvPr>
            <p:ph type="sldNum" sz="quarter" idx="10"/>
          </p:nvPr>
        </p:nvSpPr>
        <p:spPr/>
        <p:txBody>
          <a:bodyPr/>
          <a:lstStyle/>
          <a:p>
            <a:fld id="{D9B6BDF2-6896-4B98-8776-C18582F63BA5}" type="slidenum">
              <a:rPr lang="zh-TW" altLang="en-US" smtClean="0"/>
              <a:pPr/>
              <a:t>43</a:t>
            </a:fld>
            <a:endParaRPr lang="zh-TW" altLang="en-US"/>
          </a:p>
        </p:txBody>
      </p:sp>
      <p:sp>
        <p:nvSpPr>
          <p:cNvPr id="6" name="標題 1">
            <a:extLst>
              <a:ext uri="{FF2B5EF4-FFF2-40B4-BE49-F238E27FC236}">
                <a16:creationId xmlns:a16="http://schemas.microsoft.com/office/drawing/2014/main" id="{BF3E4EDF-F73D-67E2-7EEF-58E048672BDC}"/>
              </a:ext>
            </a:extLst>
          </p:cNvPr>
          <p:cNvSpPr>
            <a:spLocks noGrp="1"/>
          </p:cNvSpPr>
          <p:nvPr>
            <p:ph type="title"/>
          </p:nvPr>
        </p:nvSpPr>
        <p:spPr>
          <a:xfrm>
            <a:off x="1296610" y="144466"/>
            <a:ext cx="10270977" cy="692151"/>
          </a:xfrm>
        </p:spPr>
        <p:txBody>
          <a:bodyPr/>
          <a:lstStyle/>
          <a:p>
            <a:r>
              <a:rPr lang="en-US" altLang="zh-TW" dirty="0"/>
              <a:t>method</a:t>
            </a:r>
            <a:endParaRPr lang="zh-TW" altLang="en-US" dirty="0"/>
          </a:p>
        </p:txBody>
      </p:sp>
      <p:sp>
        <p:nvSpPr>
          <p:cNvPr id="11" name="文本框 10">
            <a:extLst>
              <a:ext uri="{FF2B5EF4-FFF2-40B4-BE49-F238E27FC236}">
                <a16:creationId xmlns:a16="http://schemas.microsoft.com/office/drawing/2014/main" id="{68D7725B-A7A2-C797-AEB0-31AB6809238E}"/>
              </a:ext>
            </a:extLst>
          </p:cNvPr>
          <p:cNvSpPr txBox="1"/>
          <p:nvPr/>
        </p:nvSpPr>
        <p:spPr>
          <a:xfrm>
            <a:off x="7147800" y="3244333"/>
            <a:ext cx="4805017" cy="369332"/>
          </a:xfrm>
          <a:prstGeom prst="rect">
            <a:avLst/>
          </a:prstGeom>
          <a:noFill/>
        </p:spPr>
        <p:txBody>
          <a:bodyPr wrap="square">
            <a:spAutoFit/>
          </a:bodyPr>
          <a:lstStyle/>
          <a:p>
            <a:r>
              <a:rPr lang="en-US" altLang="zh-CN" sz="1800" b="1" dirty="0">
                <a:latin typeface="Times New Roman" panose="02020603050405020304" pitchFamily="18" charset="0"/>
                <a:cs typeface="Times New Roman" panose="02020603050405020304" pitchFamily="18" charset="0"/>
              </a:rPr>
              <a:t>Methodology: Fault Injection, from user’s view</a:t>
            </a:r>
            <a:endParaRPr lang="en-US" altLang="zh-CN" sz="1800" dirty="0">
              <a:latin typeface="Times New Roman" panose="02020603050405020304" pitchFamily="18" charset="0"/>
              <a:cs typeface="Times New Roman" panose="02020603050405020304" pitchFamily="18" charset="0"/>
            </a:endParaRPr>
          </a:p>
        </p:txBody>
      </p:sp>
      <p:sp>
        <p:nvSpPr>
          <p:cNvPr id="3" name="文本框 2">
            <a:extLst>
              <a:ext uri="{FF2B5EF4-FFF2-40B4-BE49-F238E27FC236}">
                <a16:creationId xmlns:a16="http://schemas.microsoft.com/office/drawing/2014/main" id="{1F23ACE5-010A-CD6F-2317-71566A80EB22}"/>
              </a:ext>
            </a:extLst>
          </p:cNvPr>
          <p:cNvSpPr txBox="1"/>
          <p:nvPr/>
        </p:nvSpPr>
        <p:spPr>
          <a:xfrm>
            <a:off x="86710" y="5752627"/>
            <a:ext cx="6113868" cy="369332"/>
          </a:xfrm>
          <a:prstGeom prst="rect">
            <a:avLst/>
          </a:prstGeom>
          <a:noFill/>
        </p:spPr>
        <p:txBody>
          <a:bodyPr wrap="square">
            <a:spAutoFit/>
          </a:bodyPr>
          <a:lstStyle/>
          <a:p>
            <a:r>
              <a:rPr lang="en" altLang="zh-CN" dirty="0"/>
              <a:t>https://</a:t>
            </a:r>
            <a:r>
              <a:rPr lang="en" altLang="zh-CN" dirty="0" err="1"/>
              <a:t>www.aiops.cn</a:t>
            </a:r>
            <a:r>
              <a:rPr lang="en" altLang="zh-CN" dirty="0"/>
              <a:t>/</a:t>
            </a:r>
            <a:r>
              <a:rPr lang="en" altLang="zh-CN" dirty="0" err="1"/>
              <a:t>aiopschallenge</a:t>
            </a:r>
            <a:r>
              <a:rPr lang="en" altLang="zh-CN" dirty="0"/>
              <a:t>/</a:t>
            </a:r>
            <a:endParaRPr lang="zh-CN" altLang="en-US" dirty="0"/>
          </a:p>
        </p:txBody>
      </p:sp>
      <p:pic>
        <p:nvPicPr>
          <p:cNvPr id="18" name="图片 17">
            <a:extLst>
              <a:ext uri="{FF2B5EF4-FFF2-40B4-BE49-F238E27FC236}">
                <a16:creationId xmlns:a16="http://schemas.microsoft.com/office/drawing/2014/main" id="{C86EA706-963B-3B63-569A-5A9C88243B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30" y="1353807"/>
            <a:ext cx="5859668" cy="4150385"/>
          </a:xfrm>
          <a:prstGeom prst="rect">
            <a:avLst/>
          </a:prstGeom>
        </p:spPr>
      </p:pic>
    </p:spTree>
    <p:extLst>
      <p:ext uri="{BB962C8B-B14F-4D97-AF65-F5344CB8AC3E}">
        <p14:creationId xmlns:p14="http://schemas.microsoft.com/office/powerpoint/2010/main" val="11169746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957744B1-6549-3611-E9A0-DD9AA2AE593B}"/>
              </a:ext>
            </a:extLst>
          </p:cNvPr>
          <p:cNvSpPr>
            <a:spLocks noGrp="1"/>
          </p:cNvSpPr>
          <p:nvPr>
            <p:ph type="sldNum" sz="quarter" idx="10"/>
          </p:nvPr>
        </p:nvSpPr>
        <p:spPr/>
        <p:txBody>
          <a:bodyPr/>
          <a:lstStyle/>
          <a:p>
            <a:fld id="{D9B6BDF2-6896-4B98-8776-C18582F63BA5}" type="slidenum">
              <a:rPr lang="zh-TW" altLang="en-US" smtClean="0"/>
              <a:pPr/>
              <a:t>44</a:t>
            </a:fld>
            <a:endParaRPr lang="zh-TW" altLang="en-US"/>
          </a:p>
        </p:txBody>
      </p:sp>
      <p:sp>
        <p:nvSpPr>
          <p:cNvPr id="6" name="標題 1">
            <a:extLst>
              <a:ext uri="{FF2B5EF4-FFF2-40B4-BE49-F238E27FC236}">
                <a16:creationId xmlns:a16="http://schemas.microsoft.com/office/drawing/2014/main" id="{BF3E4EDF-F73D-67E2-7EEF-58E048672BDC}"/>
              </a:ext>
            </a:extLst>
          </p:cNvPr>
          <p:cNvSpPr>
            <a:spLocks noGrp="1"/>
          </p:cNvSpPr>
          <p:nvPr>
            <p:ph type="title"/>
          </p:nvPr>
        </p:nvSpPr>
        <p:spPr>
          <a:xfrm>
            <a:off x="1296610" y="144466"/>
            <a:ext cx="10270977" cy="692151"/>
          </a:xfrm>
        </p:spPr>
        <p:txBody>
          <a:bodyPr/>
          <a:lstStyle/>
          <a:p>
            <a:r>
              <a:rPr lang="en-US" altLang="zh-TW" dirty="0"/>
              <a:t>method</a:t>
            </a:r>
            <a:endParaRPr lang="zh-TW" altLang="en-US" dirty="0"/>
          </a:p>
        </p:txBody>
      </p:sp>
      <p:sp>
        <p:nvSpPr>
          <p:cNvPr id="11" name="文本框 10">
            <a:extLst>
              <a:ext uri="{FF2B5EF4-FFF2-40B4-BE49-F238E27FC236}">
                <a16:creationId xmlns:a16="http://schemas.microsoft.com/office/drawing/2014/main" id="{68D7725B-A7A2-C797-AEB0-31AB6809238E}"/>
              </a:ext>
            </a:extLst>
          </p:cNvPr>
          <p:cNvSpPr txBox="1"/>
          <p:nvPr/>
        </p:nvSpPr>
        <p:spPr>
          <a:xfrm>
            <a:off x="6992973" y="1732842"/>
            <a:ext cx="3351511" cy="369332"/>
          </a:xfrm>
          <a:prstGeom prst="rect">
            <a:avLst/>
          </a:prstGeom>
          <a:noFill/>
        </p:spPr>
        <p:txBody>
          <a:bodyPr wrap="square">
            <a:spAutoFit/>
          </a:bodyPr>
          <a:lstStyle/>
          <a:p>
            <a:r>
              <a:rPr lang="en-US" altLang="zh-CN" sz="1800" b="1" dirty="0">
                <a:latin typeface="Times New Roman" panose="02020603050405020304" pitchFamily="18" charset="0"/>
                <a:cs typeface="Times New Roman" panose="02020603050405020304" pitchFamily="18" charset="0"/>
              </a:rPr>
              <a:t>Implementation: Fault Injection</a:t>
            </a:r>
            <a:endParaRPr lang="en-US" altLang="zh-CN" sz="1800" dirty="0">
              <a:latin typeface="Times New Roman" panose="02020603050405020304" pitchFamily="18" charset="0"/>
              <a:cs typeface="Times New Roman" panose="02020603050405020304" pitchFamily="18" charset="0"/>
            </a:endParaRPr>
          </a:p>
        </p:txBody>
      </p:sp>
      <p:sp>
        <p:nvSpPr>
          <p:cNvPr id="13" name="文本框 12">
            <a:extLst>
              <a:ext uri="{FF2B5EF4-FFF2-40B4-BE49-F238E27FC236}">
                <a16:creationId xmlns:a16="http://schemas.microsoft.com/office/drawing/2014/main" id="{E7FB6B13-F749-E104-779B-E9DBB11F52E2}"/>
              </a:ext>
            </a:extLst>
          </p:cNvPr>
          <p:cNvSpPr txBox="1"/>
          <p:nvPr/>
        </p:nvSpPr>
        <p:spPr>
          <a:xfrm>
            <a:off x="5210623" y="2450073"/>
            <a:ext cx="6916213" cy="2585323"/>
          </a:xfrm>
          <a:prstGeom prst="rect">
            <a:avLst/>
          </a:prstGeom>
          <a:noFill/>
        </p:spPr>
        <p:txBody>
          <a:bodyPr wrap="square">
            <a:spAutoFit/>
          </a:bodyPr>
          <a:lstStyle/>
          <a:p>
            <a:r>
              <a:rPr lang="en" altLang="zh-CN" dirty="0">
                <a:latin typeface="Times New Roman" panose="02020603050405020304" pitchFamily="18" charset="0"/>
                <a:cs typeface="Times New Roman" panose="02020603050405020304" pitchFamily="18" charset="0"/>
              </a:rPr>
              <a:t>Referring to </a:t>
            </a:r>
            <a:r>
              <a:rPr lang="en" altLang="zh-CN" dirty="0" err="1">
                <a:latin typeface="Times New Roman" panose="02020603050405020304" pitchFamily="18" charset="0"/>
                <a:cs typeface="Times New Roman" panose="02020603050405020304" pitchFamily="18" charset="0"/>
              </a:rPr>
              <a:t>Eadro</a:t>
            </a:r>
            <a:r>
              <a:rPr lang="en" altLang="zh-CN" dirty="0">
                <a:latin typeface="Times New Roman" panose="02020603050405020304" pitchFamily="18" charset="0"/>
                <a:cs typeface="Times New Roman" panose="02020603050405020304" pitchFamily="18" charset="0"/>
              </a:rPr>
              <a:t>, we inject three typical types of faults via </a:t>
            </a:r>
            <a:r>
              <a:rPr lang="en" altLang="zh-CN" dirty="0" err="1">
                <a:latin typeface="Times New Roman" panose="02020603050405020304" pitchFamily="18" charset="0"/>
                <a:cs typeface="Times New Roman" panose="02020603050405020304" pitchFamily="18" charset="0"/>
              </a:rPr>
              <a:t>Chaosblade</a:t>
            </a:r>
            <a:r>
              <a:rPr lang="en" altLang="zh-CN" dirty="0">
                <a:latin typeface="Times New Roman" panose="02020603050405020304" pitchFamily="18" charset="0"/>
                <a:cs typeface="Times New Roman" panose="02020603050405020304" pitchFamily="18" charset="0"/>
              </a:rPr>
              <a:t>. </a:t>
            </a:r>
          </a:p>
          <a:p>
            <a:endParaRPr lang="en" altLang="zh-CN" dirty="0">
              <a:latin typeface="Times New Roman" panose="02020603050405020304" pitchFamily="18" charset="0"/>
              <a:cs typeface="Times New Roman" panose="02020603050405020304" pitchFamily="18" charset="0"/>
            </a:endParaRPr>
          </a:p>
          <a:p>
            <a:r>
              <a:rPr lang="en" altLang="zh-CN" dirty="0">
                <a:latin typeface="Times New Roman" panose="02020603050405020304" pitchFamily="18" charset="0"/>
                <a:cs typeface="Times New Roman" panose="02020603050405020304" pitchFamily="18" charset="0"/>
              </a:rPr>
              <a:t>We simulate </a:t>
            </a:r>
            <a:r>
              <a:rPr lang="en" altLang="zh-CN" b="1" dirty="0">
                <a:latin typeface="Times New Roman" panose="02020603050405020304" pitchFamily="18" charset="0"/>
                <a:cs typeface="Times New Roman" panose="02020603050405020304" pitchFamily="18" charset="0"/>
              </a:rPr>
              <a:t>CPU exhaustion </a:t>
            </a:r>
            <a:r>
              <a:rPr lang="en" altLang="zh-CN" dirty="0">
                <a:latin typeface="Times New Roman" panose="02020603050405020304" pitchFamily="18" charset="0"/>
                <a:cs typeface="Times New Roman" panose="02020603050405020304" pitchFamily="18" charset="0"/>
              </a:rPr>
              <a:t>by putting a hog to consume CPU resource heavily. </a:t>
            </a:r>
          </a:p>
          <a:p>
            <a:r>
              <a:rPr lang="en" altLang="zh-CN" dirty="0">
                <a:latin typeface="Times New Roman" panose="02020603050405020304" pitchFamily="18" charset="0"/>
                <a:cs typeface="Times New Roman" panose="02020603050405020304" pitchFamily="18" charset="0"/>
              </a:rPr>
              <a:t>To simulate </a:t>
            </a:r>
            <a:r>
              <a:rPr lang="en" altLang="zh-CN" b="1" dirty="0">
                <a:latin typeface="Times New Roman" panose="02020603050405020304" pitchFamily="18" charset="0"/>
                <a:cs typeface="Times New Roman" panose="02020603050405020304" pitchFamily="18" charset="0"/>
              </a:rPr>
              <a:t>a network jam</a:t>
            </a:r>
            <a:r>
              <a:rPr lang="en" altLang="zh-CN" dirty="0">
                <a:latin typeface="Times New Roman" panose="02020603050405020304" pitchFamily="18" charset="0"/>
                <a:cs typeface="Times New Roman" panose="02020603050405020304" pitchFamily="18" charset="0"/>
              </a:rPr>
              <a:t>, we delay the network packets of a microservice instance. </a:t>
            </a:r>
          </a:p>
          <a:p>
            <a:r>
              <a:rPr lang="en" altLang="zh-CN" dirty="0">
                <a:latin typeface="Times New Roman" panose="02020603050405020304" pitchFamily="18" charset="0"/>
                <a:cs typeface="Times New Roman" panose="02020603050405020304" pitchFamily="18" charset="0"/>
              </a:rPr>
              <a:t>To simulate </a:t>
            </a:r>
            <a:r>
              <a:rPr lang="en" altLang="zh-CN" b="1" dirty="0">
                <a:latin typeface="Times New Roman" panose="02020603050405020304" pitchFamily="18" charset="0"/>
                <a:cs typeface="Times New Roman" panose="02020603050405020304" pitchFamily="18" charset="0"/>
              </a:rPr>
              <a:t>stochastic packet loss </a:t>
            </a:r>
            <a:r>
              <a:rPr lang="en" altLang="zh-CN" dirty="0">
                <a:latin typeface="Times New Roman" panose="02020603050405020304" pitchFamily="18" charset="0"/>
                <a:cs typeface="Times New Roman" panose="02020603050405020304" pitchFamily="18" charset="0"/>
              </a:rPr>
              <a:t>that frequently occurs when excessive data packets flood a network, we randomly drop network packets . </a:t>
            </a:r>
          </a:p>
        </p:txBody>
      </p:sp>
      <p:pic>
        <p:nvPicPr>
          <p:cNvPr id="4098" name="Picture 2" descr="logo">
            <a:hlinkClick r:id="rId3"/>
            <a:extLst>
              <a:ext uri="{FF2B5EF4-FFF2-40B4-BE49-F238E27FC236}">
                <a16:creationId xmlns:a16="http://schemas.microsoft.com/office/drawing/2014/main" id="{AEFF7710-7B40-D109-4A2C-036A70FC3B1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8666" y="1839976"/>
            <a:ext cx="2980734" cy="461859"/>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a:extLst>
              <a:ext uri="{FF2B5EF4-FFF2-40B4-BE49-F238E27FC236}">
                <a16:creationId xmlns:a16="http://schemas.microsoft.com/office/drawing/2014/main" id="{1F23ACE5-010A-CD6F-2317-71566A80EB22}"/>
              </a:ext>
            </a:extLst>
          </p:cNvPr>
          <p:cNvSpPr txBox="1"/>
          <p:nvPr/>
        </p:nvSpPr>
        <p:spPr>
          <a:xfrm>
            <a:off x="86710" y="5752627"/>
            <a:ext cx="6113868" cy="369332"/>
          </a:xfrm>
          <a:prstGeom prst="rect">
            <a:avLst/>
          </a:prstGeom>
          <a:noFill/>
        </p:spPr>
        <p:txBody>
          <a:bodyPr wrap="square">
            <a:spAutoFit/>
          </a:bodyPr>
          <a:lstStyle/>
          <a:p>
            <a:r>
              <a:rPr lang="zh-CN" altLang="en-US" dirty="0"/>
              <a:t>https://github.com/chaosblade-io/chaosblade</a:t>
            </a:r>
          </a:p>
        </p:txBody>
      </p:sp>
      <p:pic>
        <p:nvPicPr>
          <p:cNvPr id="8" name="图片 7">
            <a:extLst>
              <a:ext uri="{FF2B5EF4-FFF2-40B4-BE49-F238E27FC236}">
                <a16:creationId xmlns:a16="http://schemas.microsoft.com/office/drawing/2014/main" id="{2F77AD9A-765B-43E3-E30F-2959DDFB89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550" y="2450073"/>
            <a:ext cx="3788660" cy="1102063"/>
          </a:xfrm>
          <a:prstGeom prst="rect">
            <a:avLst/>
          </a:prstGeom>
        </p:spPr>
      </p:pic>
      <p:pic>
        <p:nvPicPr>
          <p:cNvPr id="10" name="图片 9">
            <a:extLst>
              <a:ext uri="{FF2B5EF4-FFF2-40B4-BE49-F238E27FC236}">
                <a16:creationId xmlns:a16="http://schemas.microsoft.com/office/drawing/2014/main" id="{2D3BD3EA-D0AA-DE0F-05E9-AFC2344F4F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5835" y="3501686"/>
            <a:ext cx="3646090" cy="982027"/>
          </a:xfrm>
          <a:prstGeom prst="rect">
            <a:avLst/>
          </a:prstGeom>
        </p:spPr>
      </p:pic>
      <p:pic>
        <p:nvPicPr>
          <p:cNvPr id="14" name="图片 13">
            <a:extLst>
              <a:ext uri="{FF2B5EF4-FFF2-40B4-BE49-F238E27FC236}">
                <a16:creationId xmlns:a16="http://schemas.microsoft.com/office/drawing/2014/main" id="{B6D3F938-E306-2C39-FEE4-3A943F9B8B2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6285" y="4528910"/>
            <a:ext cx="3551486" cy="1006415"/>
          </a:xfrm>
          <a:prstGeom prst="rect">
            <a:avLst/>
          </a:prstGeom>
        </p:spPr>
      </p:pic>
      <p:sp>
        <p:nvSpPr>
          <p:cNvPr id="16" name="文本框 15">
            <a:extLst>
              <a:ext uri="{FF2B5EF4-FFF2-40B4-BE49-F238E27FC236}">
                <a16:creationId xmlns:a16="http://schemas.microsoft.com/office/drawing/2014/main" id="{68E669DD-54EC-A210-82BB-07B560AD8649}"/>
              </a:ext>
            </a:extLst>
          </p:cNvPr>
          <p:cNvSpPr txBox="1"/>
          <p:nvPr/>
        </p:nvSpPr>
        <p:spPr>
          <a:xfrm>
            <a:off x="4912535" y="5133680"/>
            <a:ext cx="7340425" cy="646331"/>
          </a:xfrm>
          <a:prstGeom prst="rect">
            <a:avLst/>
          </a:prstGeom>
          <a:noFill/>
        </p:spPr>
        <p:txBody>
          <a:bodyPr wrap="square">
            <a:spAutoFit/>
          </a:bodyPr>
          <a:lstStyle/>
          <a:p>
            <a:r>
              <a:rPr lang="en" altLang="zh-CN" dirty="0">
                <a:latin typeface="Times New Roman" panose="02020603050405020304" pitchFamily="18" charset="0"/>
                <a:cs typeface="Times New Roman" panose="02020603050405020304" pitchFamily="18" charset="0"/>
              </a:rPr>
              <a:t>Easy to use. An command can be used to inject:</a:t>
            </a:r>
          </a:p>
          <a:p>
            <a:r>
              <a:rPr lang="en" altLang="zh-CN" i="1" dirty="0">
                <a:latin typeface="Times New Roman" panose="02020603050405020304" pitchFamily="18" charset="0"/>
                <a:cs typeface="Times New Roman" panose="02020603050405020304" pitchFamily="18" charset="0"/>
              </a:rPr>
              <a:t>blade create </a:t>
            </a:r>
            <a:r>
              <a:rPr lang="en" altLang="zh-CN" i="1" dirty="0" err="1">
                <a:latin typeface="Times New Roman" panose="02020603050405020304" pitchFamily="18" charset="0"/>
                <a:cs typeface="Times New Roman" panose="02020603050405020304" pitchFamily="18" charset="0"/>
              </a:rPr>
              <a:t>dubbo</a:t>
            </a:r>
            <a:r>
              <a:rPr lang="en" altLang="zh-CN" i="1" dirty="0">
                <a:latin typeface="Times New Roman" panose="02020603050405020304" pitchFamily="18" charset="0"/>
                <a:cs typeface="Times New Roman" panose="02020603050405020304" pitchFamily="18" charset="0"/>
              </a:rPr>
              <a:t> delay --consumer --time 3000 --Service means a delay 3s</a:t>
            </a:r>
            <a:endParaRPr lang="zh-CN" alt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88262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957744B1-6549-3611-E9A0-DD9AA2AE593B}"/>
              </a:ext>
            </a:extLst>
          </p:cNvPr>
          <p:cNvSpPr>
            <a:spLocks noGrp="1"/>
          </p:cNvSpPr>
          <p:nvPr>
            <p:ph type="sldNum" sz="quarter" idx="10"/>
          </p:nvPr>
        </p:nvSpPr>
        <p:spPr/>
        <p:txBody>
          <a:bodyPr/>
          <a:lstStyle/>
          <a:p>
            <a:fld id="{D9B6BDF2-6896-4B98-8776-C18582F63BA5}" type="slidenum">
              <a:rPr lang="zh-TW" altLang="en-US" smtClean="0"/>
              <a:pPr/>
              <a:t>45</a:t>
            </a:fld>
            <a:endParaRPr lang="zh-TW" altLang="en-US"/>
          </a:p>
        </p:txBody>
      </p:sp>
      <p:sp>
        <p:nvSpPr>
          <p:cNvPr id="6" name="標題 1">
            <a:extLst>
              <a:ext uri="{FF2B5EF4-FFF2-40B4-BE49-F238E27FC236}">
                <a16:creationId xmlns:a16="http://schemas.microsoft.com/office/drawing/2014/main" id="{BF3E4EDF-F73D-67E2-7EEF-58E048672BDC}"/>
              </a:ext>
            </a:extLst>
          </p:cNvPr>
          <p:cNvSpPr>
            <a:spLocks noGrp="1"/>
          </p:cNvSpPr>
          <p:nvPr>
            <p:ph type="title"/>
          </p:nvPr>
        </p:nvSpPr>
        <p:spPr>
          <a:xfrm>
            <a:off x="1296610" y="144466"/>
            <a:ext cx="10270977" cy="692151"/>
          </a:xfrm>
        </p:spPr>
        <p:txBody>
          <a:bodyPr/>
          <a:lstStyle/>
          <a:p>
            <a:r>
              <a:rPr lang="en-US" altLang="zh-TW" dirty="0"/>
              <a:t>method</a:t>
            </a:r>
            <a:endParaRPr lang="zh-TW" altLang="en-US" dirty="0"/>
          </a:p>
        </p:txBody>
      </p:sp>
      <p:sp>
        <p:nvSpPr>
          <p:cNvPr id="11" name="文本框 10">
            <a:extLst>
              <a:ext uri="{FF2B5EF4-FFF2-40B4-BE49-F238E27FC236}">
                <a16:creationId xmlns:a16="http://schemas.microsoft.com/office/drawing/2014/main" id="{68D7725B-A7A2-C797-AEB0-31AB6809238E}"/>
              </a:ext>
            </a:extLst>
          </p:cNvPr>
          <p:cNvSpPr txBox="1"/>
          <p:nvPr/>
        </p:nvSpPr>
        <p:spPr>
          <a:xfrm>
            <a:off x="8215429" y="1968074"/>
            <a:ext cx="2314988" cy="369332"/>
          </a:xfrm>
          <a:prstGeom prst="rect">
            <a:avLst/>
          </a:prstGeom>
          <a:noFill/>
        </p:spPr>
        <p:txBody>
          <a:bodyPr wrap="square">
            <a:spAutoFit/>
          </a:bodyPr>
          <a:lstStyle/>
          <a:p>
            <a:r>
              <a:rPr lang="en-US" altLang="zh-CN" sz="1800" b="1" dirty="0">
                <a:latin typeface="Times New Roman" panose="02020603050405020304" pitchFamily="18" charset="0"/>
                <a:cs typeface="Times New Roman" panose="02020603050405020304" pitchFamily="18" charset="0"/>
              </a:rPr>
              <a:t>Provided</a:t>
            </a:r>
            <a:r>
              <a:rPr lang="zh-CN" altLang="en-US" sz="1800" b="1" dirty="0">
                <a:latin typeface="Times New Roman" panose="02020603050405020304" pitchFamily="18" charset="0"/>
                <a:cs typeface="Times New Roman" panose="02020603050405020304" pitchFamily="18" charset="0"/>
              </a:rPr>
              <a:t> </a:t>
            </a:r>
            <a:r>
              <a:rPr lang="en-US" altLang="zh-CN" sz="1800" b="1" dirty="0">
                <a:latin typeface="Times New Roman" panose="02020603050405020304" pitchFamily="18" charset="0"/>
                <a:cs typeface="Times New Roman" panose="02020603050405020304" pitchFamily="18" charset="0"/>
              </a:rPr>
              <a:t>APIs</a:t>
            </a:r>
            <a:r>
              <a:rPr lang="zh-CN" altLang="en-US" sz="1800" b="1" dirty="0">
                <a:latin typeface="Times New Roman" panose="02020603050405020304" pitchFamily="18" charset="0"/>
                <a:cs typeface="Times New Roman" panose="02020603050405020304" pitchFamily="18" charset="0"/>
              </a:rPr>
              <a:t> </a:t>
            </a:r>
            <a:r>
              <a:rPr lang="en-US" altLang="zh-CN" sz="1800" b="1" dirty="0">
                <a:latin typeface="Times New Roman" panose="02020603050405020304" pitchFamily="18" charset="0"/>
                <a:cs typeface="Times New Roman" panose="02020603050405020304" pitchFamily="18" charset="0"/>
              </a:rPr>
              <a:t>(</a:t>
            </a:r>
            <a:r>
              <a:rPr lang="en-US" altLang="zh-CN" sz="1800" b="1" dirty="0" err="1">
                <a:latin typeface="Times New Roman" panose="02020603050405020304" pitchFamily="18" charset="0"/>
                <a:cs typeface="Times New Roman" panose="02020603050405020304" pitchFamily="18" charset="0"/>
              </a:rPr>
              <a:t>sudo</a:t>
            </a:r>
            <a:r>
              <a:rPr lang="en-US" altLang="zh-CN" sz="1800" b="1" dirty="0">
                <a:latin typeface="Times New Roman" panose="02020603050405020304" pitchFamily="18" charset="0"/>
                <a:cs typeface="Times New Roman" panose="02020603050405020304" pitchFamily="18" charset="0"/>
              </a:rPr>
              <a:t>)</a:t>
            </a:r>
            <a:endParaRPr lang="en-US" altLang="zh-CN" sz="1800" dirty="0">
              <a:latin typeface="Times New Roman" panose="02020603050405020304" pitchFamily="18" charset="0"/>
              <a:cs typeface="Times New Roman" panose="02020603050405020304" pitchFamily="18" charset="0"/>
            </a:endParaRPr>
          </a:p>
        </p:txBody>
      </p:sp>
      <p:sp>
        <p:nvSpPr>
          <p:cNvPr id="13" name="文本框 12">
            <a:extLst>
              <a:ext uri="{FF2B5EF4-FFF2-40B4-BE49-F238E27FC236}">
                <a16:creationId xmlns:a16="http://schemas.microsoft.com/office/drawing/2014/main" id="{E7FB6B13-F749-E104-779B-E9DBB11F52E2}"/>
              </a:ext>
            </a:extLst>
          </p:cNvPr>
          <p:cNvSpPr txBox="1"/>
          <p:nvPr/>
        </p:nvSpPr>
        <p:spPr>
          <a:xfrm>
            <a:off x="7058001" y="2863649"/>
            <a:ext cx="4629843" cy="1754326"/>
          </a:xfrm>
          <a:prstGeom prst="rect">
            <a:avLst/>
          </a:prstGeom>
          <a:noFill/>
        </p:spPr>
        <p:txBody>
          <a:bodyPr wrap="square">
            <a:spAutoFit/>
          </a:bodyPr>
          <a:lstStyle/>
          <a:p>
            <a:r>
              <a:rPr lang="en" altLang="zh-CN" dirty="0">
                <a:latin typeface="Times New Roman" panose="02020603050405020304" pitchFamily="18" charset="0"/>
                <a:cs typeface="Times New Roman" panose="02020603050405020304" pitchFamily="18" charset="0"/>
              </a:rPr>
              <a:t>We provide command tables of k8s and basic bash command to all agents with </a:t>
            </a:r>
            <a:r>
              <a:rPr lang="en" altLang="zh-CN" dirty="0" err="1">
                <a:latin typeface="Times New Roman" panose="02020603050405020304" pitchFamily="18" charset="0"/>
                <a:cs typeface="Times New Roman" panose="02020603050405020304" pitchFamily="18" charset="0"/>
              </a:rPr>
              <a:t>sudo</a:t>
            </a:r>
            <a:r>
              <a:rPr lang="en" altLang="zh-CN" dirty="0">
                <a:latin typeface="Times New Roman" panose="02020603050405020304" pitchFamily="18" charset="0"/>
                <a:cs typeface="Times New Roman" panose="02020603050405020304" pitchFamily="18" charset="0"/>
              </a:rPr>
              <a:t> authority.</a:t>
            </a:r>
          </a:p>
          <a:p>
            <a:endParaRPr lang="en" altLang="zh-CN" dirty="0">
              <a:latin typeface="Times New Roman" panose="02020603050405020304" pitchFamily="18" charset="0"/>
              <a:cs typeface="Times New Roman" panose="02020603050405020304" pitchFamily="18" charset="0"/>
            </a:endParaRPr>
          </a:p>
          <a:p>
            <a:pPr marL="285750" indent="-285750">
              <a:buFontTx/>
              <a:buChar char="-"/>
            </a:pPr>
            <a:r>
              <a:rPr lang="en" altLang="zh-CN" dirty="0" err="1">
                <a:latin typeface="Times New Roman" panose="02020603050405020304" pitchFamily="18" charset="0"/>
                <a:cs typeface="Times New Roman" panose="02020603050405020304" pitchFamily="18" charset="0"/>
              </a:rPr>
              <a:t>kubectl</a:t>
            </a:r>
            <a:r>
              <a:rPr lang="en" altLang="zh-CN" dirty="0">
                <a:latin typeface="Times New Roman" panose="02020603050405020304" pitchFamily="18" charset="0"/>
                <a:cs typeface="Times New Roman" panose="02020603050405020304" pitchFamily="18" charset="0"/>
              </a:rPr>
              <a:t> exec &lt;pod-name&gt; -- &lt;command&gt;</a:t>
            </a:r>
          </a:p>
          <a:p>
            <a:pPr marL="285750" indent="-285750">
              <a:buFontTx/>
              <a:buChar char="-"/>
            </a:pPr>
            <a:r>
              <a:rPr lang="en" altLang="zh-CN" dirty="0" err="1">
                <a:latin typeface="Times New Roman" panose="02020603050405020304" pitchFamily="18" charset="0"/>
                <a:cs typeface="Times New Roman" panose="02020603050405020304" pitchFamily="18" charset="0"/>
              </a:rPr>
              <a:t>kubectl</a:t>
            </a:r>
            <a:r>
              <a:rPr lang="en" altLang="zh-CN" dirty="0">
                <a:latin typeface="Times New Roman" panose="02020603050405020304" pitchFamily="18" charset="0"/>
                <a:cs typeface="Times New Roman" panose="02020603050405020304" pitchFamily="18" charset="0"/>
              </a:rPr>
              <a:t> edit deployment</a:t>
            </a:r>
          </a:p>
          <a:p>
            <a:pPr marL="285750" indent="-285750">
              <a:buFontTx/>
              <a:buChar char="-"/>
            </a:pPr>
            <a:r>
              <a:rPr lang="en" altLang="zh-CN" dirty="0" err="1">
                <a:latin typeface="Times New Roman" panose="02020603050405020304" pitchFamily="18" charset="0"/>
                <a:cs typeface="Times New Roman" panose="02020603050405020304" pitchFamily="18" charset="0"/>
              </a:rPr>
              <a:t>kubectl</a:t>
            </a:r>
            <a:r>
              <a:rPr lang="en" altLang="zh-CN" dirty="0">
                <a:latin typeface="Times New Roman" panose="02020603050405020304" pitchFamily="18" charset="0"/>
                <a:cs typeface="Times New Roman" panose="02020603050405020304" pitchFamily="18" charset="0"/>
              </a:rPr>
              <a:t> edit service</a:t>
            </a:r>
          </a:p>
        </p:txBody>
      </p:sp>
      <p:sp>
        <p:nvSpPr>
          <p:cNvPr id="3" name="文本框 2">
            <a:extLst>
              <a:ext uri="{FF2B5EF4-FFF2-40B4-BE49-F238E27FC236}">
                <a16:creationId xmlns:a16="http://schemas.microsoft.com/office/drawing/2014/main" id="{1F23ACE5-010A-CD6F-2317-71566A80EB22}"/>
              </a:ext>
            </a:extLst>
          </p:cNvPr>
          <p:cNvSpPr txBox="1"/>
          <p:nvPr/>
        </p:nvSpPr>
        <p:spPr>
          <a:xfrm>
            <a:off x="86710" y="5752627"/>
            <a:ext cx="6113868" cy="369332"/>
          </a:xfrm>
          <a:prstGeom prst="rect">
            <a:avLst/>
          </a:prstGeom>
          <a:noFill/>
        </p:spPr>
        <p:txBody>
          <a:bodyPr wrap="square">
            <a:spAutoFit/>
          </a:bodyPr>
          <a:lstStyle/>
          <a:p>
            <a:r>
              <a:rPr lang="zh-CN" altLang="en-US" dirty="0"/>
              <a:t>https://github.com/chaosblade-io/chaosblade</a:t>
            </a:r>
          </a:p>
        </p:txBody>
      </p:sp>
      <p:pic>
        <p:nvPicPr>
          <p:cNvPr id="12" name="图片 11">
            <a:extLst>
              <a:ext uri="{FF2B5EF4-FFF2-40B4-BE49-F238E27FC236}">
                <a16:creationId xmlns:a16="http://schemas.microsoft.com/office/drawing/2014/main" id="{9777DE59-5B76-D47A-B8AC-BFA4DCFAF9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222" y="1225726"/>
            <a:ext cx="5881356" cy="4406547"/>
          </a:xfrm>
          <a:prstGeom prst="rect">
            <a:avLst/>
          </a:prstGeom>
        </p:spPr>
      </p:pic>
    </p:spTree>
    <p:extLst>
      <p:ext uri="{BB962C8B-B14F-4D97-AF65-F5344CB8AC3E}">
        <p14:creationId xmlns:p14="http://schemas.microsoft.com/office/powerpoint/2010/main" val="11947153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957744B1-6549-3611-E9A0-DD9AA2AE593B}"/>
              </a:ext>
            </a:extLst>
          </p:cNvPr>
          <p:cNvSpPr>
            <a:spLocks noGrp="1"/>
          </p:cNvSpPr>
          <p:nvPr>
            <p:ph type="sldNum" sz="quarter" idx="10"/>
          </p:nvPr>
        </p:nvSpPr>
        <p:spPr/>
        <p:txBody>
          <a:bodyPr/>
          <a:lstStyle/>
          <a:p>
            <a:fld id="{D9B6BDF2-6896-4B98-8776-C18582F63BA5}" type="slidenum">
              <a:rPr lang="zh-TW" altLang="en-US" smtClean="0"/>
              <a:pPr/>
              <a:t>46</a:t>
            </a:fld>
            <a:endParaRPr lang="zh-TW" altLang="en-US"/>
          </a:p>
        </p:txBody>
      </p:sp>
      <p:sp>
        <p:nvSpPr>
          <p:cNvPr id="6" name="標題 1">
            <a:extLst>
              <a:ext uri="{FF2B5EF4-FFF2-40B4-BE49-F238E27FC236}">
                <a16:creationId xmlns:a16="http://schemas.microsoft.com/office/drawing/2014/main" id="{BF3E4EDF-F73D-67E2-7EEF-58E048672BDC}"/>
              </a:ext>
            </a:extLst>
          </p:cNvPr>
          <p:cNvSpPr>
            <a:spLocks noGrp="1"/>
          </p:cNvSpPr>
          <p:nvPr>
            <p:ph type="title"/>
          </p:nvPr>
        </p:nvSpPr>
        <p:spPr>
          <a:xfrm>
            <a:off x="1296610" y="144466"/>
            <a:ext cx="10270977" cy="692151"/>
          </a:xfrm>
        </p:spPr>
        <p:txBody>
          <a:bodyPr/>
          <a:lstStyle/>
          <a:p>
            <a:r>
              <a:rPr lang="en-US" altLang="zh-TW" dirty="0"/>
              <a:t>method</a:t>
            </a:r>
            <a:endParaRPr lang="zh-TW" altLang="en-US" dirty="0"/>
          </a:p>
        </p:txBody>
      </p:sp>
      <p:sp>
        <p:nvSpPr>
          <p:cNvPr id="11" name="文本框 10">
            <a:extLst>
              <a:ext uri="{FF2B5EF4-FFF2-40B4-BE49-F238E27FC236}">
                <a16:creationId xmlns:a16="http://schemas.microsoft.com/office/drawing/2014/main" id="{68D7725B-A7A2-C797-AEB0-31AB6809238E}"/>
              </a:ext>
            </a:extLst>
          </p:cNvPr>
          <p:cNvSpPr txBox="1"/>
          <p:nvPr/>
        </p:nvSpPr>
        <p:spPr>
          <a:xfrm>
            <a:off x="8215429" y="1968074"/>
            <a:ext cx="2314988" cy="369332"/>
          </a:xfrm>
          <a:prstGeom prst="rect">
            <a:avLst/>
          </a:prstGeom>
          <a:noFill/>
        </p:spPr>
        <p:txBody>
          <a:bodyPr wrap="square">
            <a:spAutoFit/>
          </a:bodyPr>
          <a:lstStyle/>
          <a:p>
            <a:r>
              <a:rPr lang="en-US" altLang="zh-CN" sz="1800" b="1" dirty="0">
                <a:latin typeface="Times New Roman" panose="02020603050405020304" pitchFamily="18" charset="0"/>
                <a:cs typeface="Times New Roman" panose="02020603050405020304" pitchFamily="18" charset="0"/>
              </a:rPr>
              <a:t>Provided</a:t>
            </a:r>
            <a:r>
              <a:rPr lang="zh-CN" altLang="en-US" sz="1800" b="1" dirty="0">
                <a:latin typeface="Times New Roman" panose="02020603050405020304" pitchFamily="18" charset="0"/>
                <a:cs typeface="Times New Roman" panose="02020603050405020304" pitchFamily="18" charset="0"/>
              </a:rPr>
              <a:t> </a:t>
            </a:r>
            <a:r>
              <a:rPr lang="en-US" altLang="zh-CN" sz="1800" b="1" dirty="0">
                <a:latin typeface="Times New Roman" panose="02020603050405020304" pitchFamily="18" charset="0"/>
                <a:cs typeface="Times New Roman" panose="02020603050405020304" pitchFamily="18" charset="0"/>
              </a:rPr>
              <a:t>APIs</a:t>
            </a:r>
            <a:r>
              <a:rPr lang="zh-CN" altLang="en-US" sz="1800" b="1" dirty="0">
                <a:latin typeface="Times New Roman" panose="02020603050405020304" pitchFamily="18" charset="0"/>
                <a:cs typeface="Times New Roman" panose="02020603050405020304" pitchFamily="18" charset="0"/>
              </a:rPr>
              <a:t> </a:t>
            </a:r>
            <a:r>
              <a:rPr lang="en-US" altLang="zh-CN" sz="1800" b="1" dirty="0">
                <a:latin typeface="Times New Roman" panose="02020603050405020304" pitchFamily="18" charset="0"/>
                <a:cs typeface="Times New Roman" panose="02020603050405020304" pitchFamily="18" charset="0"/>
              </a:rPr>
              <a:t>(</a:t>
            </a:r>
            <a:r>
              <a:rPr lang="en-US" altLang="zh-CN" sz="1800" b="1" dirty="0" err="1">
                <a:latin typeface="Times New Roman" panose="02020603050405020304" pitchFamily="18" charset="0"/>
                <a:cs typeface="Times New Roman" panose="02020603050405020304" pitchFamily="18" charset="0"/>
              </a:rPr>
              <a:t>sudo</a:t>
            </a:r>
            <a:r>
              <a:rPr lang="en-US" altLang="zh-CN" sz="1800" b="1" dirty="0">
                <a:latin typeface="Times New Roman" panose="02020603050405020304" pitchFamily="18" charset="0"/>
                <a:cs typeface="Times New Roman" panose="02020603050405020304" pitchFamily="18" charset="0"/>
              </a:rPr>
              <a:t>)</a:t>
            </a:r>
            <a:endParaRPr lang="en-US" altLang="zh-CN" sz="1800" dirty="0">
              <a:latin typeface="Times New Roman" panose="02020603050405020304" pitchFamily="18" charset="0"/>
              <a:cs typeface="Times New Roman" panose="02020603050405020304" pitchFamily="18" charset="0"/>
            </a:endParaRPr>
          </a:p>
        </p:txBody>
      </p:sp>
      <p:sp>
        <p:nvSpPr>
          <p:cNvPr id="13" name="文本框 12">
            <a:extLst>
              <a:ext uri="{FF2B5EF4-FFF2-40B4-BE49-F238E27FC236}">
                <a16:creationId xmlns:a16="http://schemas.microsoft.com/office/drawing/2014/main" id="{E7FB6B13-F749-E104-779B-E9DBB11F52E2}"/>
              </a:ext>
            </a:extLst>
          </p:cNvPr>
          <p:cNvSpPr txBox="1"/>
          <p:nvPr/>
        </p:nvSpPr>
        <p:spPr>
          <a:xfrm>
            <a:off x="7235451" y="2803459"/>
            <a:ext cx="4717366" cy="1754326"/>
          </a:xfrm>
          <a:prstGeom prst="rect">
            <a:avLst/>
          </a:prstGeom>
          <a:noFill/>
        </p:spPr>
        <p:txBody>
          <a:bodyPr wrap="square">
            <a:spAutoFit/>
          </a:bodyPr>
          <a:lstStyle/>
          <a:p>
            <a:r>
              <a:rPr lang="en" altLang="zh-CN" dirty="0">
                <a:latin typeface="Times New Roman" panose="02020603050405020304" pitchFamily="18" charset="0"/>
                <a:cs typeface="Times New Roman" panose="02020603050405020304" pitchFamily="18" charset="0"/>
              </a:rPr>
              <a:t>We provide all APIs of code and log, trace, metric files to all agents and allow read and write</a:t>
            </a:r>
          </a:p>
          <a:p>
            <a:endParaRPr lang="en" altLang="zh-CN" dirty="0">
              <a:latin typeface="Times New Roman" panose="02020603050405020304" pitchFamily="18" charset="0"/>
              <a:cs typeface="Times New Roman" panose="02020603050405020304" pitchFamily="18" charset="0"/>
            </a:endParaRPr>
          </a:p>
          <a:p>
            <a:pPr marL="285750" indent="-285750">
              <a:buFontTx/>
              <a:buChar char="-"/>
            </a:pPr>
            <a:r>
              <a:rPr lang="en" altLang="zh-CN" dirty="0">
                <a:latin typeface="Times New Roman" panose="02020603050405020304" pitchFamily="18" charset="0"/>
                <a:cs typeface="Times New Roman" panose="02020603050405020304" pitchFamily="18" charset="0"/>
              </a:rPr>
              <a:t>Ticket (.</a:t>
            </a:r>
            <a:r>
              <a:rPr lang="en" altLang="zh-CN" dirty="0" err="1">
                <a:latin typeface="Times New Roman" panose="02020603050405020304" pitchFamily="18" charset="0"/>
                <a:cs typeface="Times New Roman" panose="02020603050405020304" pitchFamily="18" charset="0"/>
              </a:rPr>
              <a:t>json</a:t>
            </a:r>
            <a:r>
              <a:rPr lang="en" altLang="zh-CN" dirty="0">
                <a:latin typeface="Times New Roman" panose="02020603050405020304" pitchFamily="18" charset="0"/>
                <a:cs typeface="Times New Roman" panose="02020603050405020304" pitchFamily="18" charset="0"/>
              </a:rPr>
              <a:t>, .</a:t>
            </a:r>
            <a:r>
              <a:rPr lang="en" altLang="zh-CN" dirty="0" err="1">
                <a:latin typeface="Times New Roman" panose="02020603050405020304" pitchFamily="18" charset="0"/>
                <a:cs typeface="Times New Roman" panose="02020603050405020304" pitchFamily="18" charset="0"/>
              </a:rPr>
              <a:t>yaml</a:t>
            </a:r>
            <a:r>
              <a:rPr lang="en" altLang="zh-CN" dirty="0">
                <a:latin typeface="Times New Roman" panose="02020603050405020304" pitchFamily="18" charset="0"/>
                <a:cs typeface="Times New Roman" panose="02020603050405020304" pitchFamily="18" charset="0"/>
              </a:rPr>
              <a:t>, </a:t>
            </a:r>
            <a:r>
              <a:rPr lang="en" altLang="zh-CN" dirty="0" err="1">
                <a:latin typeface="Times New Roman" panose="02020603050405020304" pitchFamily="18" charset="0"/>
                <a:cs typeface="Times New Roman" panose="02020603050405020304" pitchFamily="18" charset="0"/>
              </a:rPr>
              <a:t>etc</a:t>
            </a:r>
            <a:r>
              <a:rPr lang="en" altLang="zh-CN" dirty="0">
                <a:latin typeface="Times New Roman" panose="02020603050405020304" pitchFamily="18" charset="0"/>
                <a:cs typeface="Times New Roman" panose="02020603050405020304" pitchFamily="18" charset="0"/>
              </a:rPr>
              <a:t>)</a:t>
            </a:r>
          </a:p>
          <a:p>
            <a:pPr marL="285750" indent="-285750">
              <a:buFontTx/>
              <a:buChar char="-"/>
            </a:pPr>
            <a:r>
              <a:rPr lang="en" altLang="zh-CN" dirty="0">
                <a:latin typeface="Times New Roman" panose="02020603050405020304" pitchFamily="18" charset="0"/>
                <a:cs typeface="Times New Roman" panose="02020603050405020304" pitchFamily="18" charset="0"/>
              </a:rPr>
              <a:t>Code (.java, .go, </a:t>
            </a:r>
            <a:r>
              <a:rPr lang="en" altLang="zh-CN" dirty="0" err="1">
                <a:latin typeface="Times New Roman" panose="02020603050405020304" pitchFamily="18" charset="0"/>
                <a:cs typeface="Times New Roman" panose="02020603050405020304" pitchFamily="18" charset="0"/>
              </a:rPr>
              <a:t>etc</a:t>
            </a:r>
            <a:r>
              <a:rPr lang="en" altLang="zh-CN" dirty="0">
                <a:latin typeface="Times New Roman" panose="02020603050405020304" pitchFamily="18" charset="0"/>
                <a:cs typeface="Times New Roman" panose="02020603050405020304" pitchFamily="18" charset="0"/>
              </a:rPr>
              <a:t>)</a:t>
            </a:r>
          </a:p>
          <a:p>
            <a:pPr marL="285750" indent="-285750">
              <a:buFontTx/>
              <a:buChar char="-"/>
            </a:pPr>
            <a:r>
              <a:rPr lang="en" altLang="zh-CN" dirty="0">
                <a:latin typeface="Times New Roman" panose="02020603050405020304" pitchFamily="18" charset="0"/>
                <a:cs typeface="Times New Roman" panose="02020603050405020304" pitchFamily="18" charset="0"/>
              </a:rPr>
              <a:t>Log/Trace/Metric</a:t>
            </a:r>
          </a:p>
        </p:txBody>
      </p:sp>
      <p:pic>
        <p:nvPicPr>
          <p:cNvPr id="7" name="图片 6">
            <a:extLst>
              <a:ext uri="{FF2B5EF4-FFF2-40B4-BE49-F238E27FC236}">
                <a16:creationId xmlns:a16="http://schemas.microsoft.com/office/drawing/2014/main" id="{440DF00E-5F64-B4B6-A362-30B80C3F2B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029" y="1375168"/>
            <a:ext cx="5839549" cy="4377459"/>
          </a:xfrm>
          <a:prstGeom prst="rect">
            <a:avLst/>
          </a:prstGeom>
        </p:spPr>
      </p:pic>
    </p:spTree>
    <p:extLst>
      <p:ext uri="{BB962C8B-B14F-4D97-AF65-F5344CB8AC3E}">
        <p14:creationId xmlns:p14="http://schemas.microsoft.com/office/powerpoint/2010/main" val="7006918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957744B1-6549-3611-E9A0-DD9AA2AE593B}"/>
              </a:ext>
            </a:extLst>
          </p:cNvPr>
          <p:cNvSpPr>
            <a:spLocks noGrp="1"/>
          </p:cNvSpPr>
          <p:nvPr>
            <p:ph type="sldNum" sz="quarter" idx="10"/>
          </p:nvPr>
        </p:nvSpPr>
        <p:spPr/>
        <p:txBody>
          <a:bodyPr/>
          <a:lstStyle/>
          <a:p>
            <a:fld id="{D9B6BDF2-6896-4B98-8776-C18582F63BA5}" type="slidenum">
              <a:rPr lang="zh-TW" altLang="en-US" smtClean="0"/>
              <a:pPr/>
              <a:t>47</a:t>
            </a:fld>
            <a:endParaRPr lang="zh-TW" altLang="en-US"/>
          </a:p>
        </p:txBody>
      </p:sp>
      <p:sp>
        <p:nvSpPr>
          <p:cNvPr id="6" name="標題 1">
            <a:extLst>
              <a:ext uri="{FF2B5EF4-FFF2-40B4-BE49-F238E27FC236}">
                <a16:creationId xmlns:a16="http://schemas.microsoft.com/office/drawing/2014/main" id="{BF3E4EDF-F73D-67E2-7EEF-58E048672BDC}"/>
              </a:ext>
            </a:extLst>
          </p:cNvPr>
          <p:cNvSpPr>
            <a:spLocks noGrp="1"/>
          </p:cNvSpPr>
          <p:nvPr>
            <p:ph type="title"/>
          </p:nvPr>
        </p:nvSpPr>
        <p:spPr>
          <a:xfrm>
            <a:off x="1296610" y="144466"/>
            <a:ext cx="10270977" cy="692151"/>
          </a:xfrm>
        </p:spPr>
        <p:txBody>
          <a:bodyPr/>
          <a:lstStyle/>
          <a:p>
            <a:r>
              <a:rPr lang="en-US" altLang="zh-TW" dirty="0"/>
              <a:t>method</a:t>
            </a:r>
            <a:endParaRPr lang="zh-TW" altLang="en-US" dirty="0"/>
          </a:p>
        </p:txBody>
      </p:sp>
      <p:sp>
        <p:nvSpPr>
          <p:cNvPr id="11" name="文本框 10">
            <a:extLst>
              <a:ext uri="{FF2B5EF4-FFF2-40B4-BE49-F238E27FC236}">
                <a16:creationId xmlns:a16="http://schemas.microsoft.com/office/drawing/2014/main" id="{68D7725B-A7A2-C797-AEB0-31AB6809238E}"/>
              </a:ext>
            </a:extLst>
          </p:cNvPr>
          <p:cNvSpPr txBox="1"/>
          <p:nvPr/>
        </p:nvSpPr>
        <p:spPr>
          <a:xfrm>
            <a:off x="8784147" y="2558278"/>
            <a:ext cx="2607742" cy="369332"/>
          </a:xfrm>
          <a:prstGeom prst="rect">
            <a:avLst/>
          </a:prstGeom>
          <a:noFill/>
        </p:spPr>
        <p:txBody>
          <a:bodyPr wrap="square">
            <a:spAutoFit/>
          </a:bodyPr>
          <a:lstStyle/>
          <a:p>
            <a:r>
              <a:rPr lang="en-US" altLang="zh-CN" sz="1800" b="1" dirty="0">
                <a:latin typeface="Times New Roman" panose="02020603050405020304" pitchFamily="18" charset="0"/>
                <a:cs typeface="Times New Roman" panose="02020603050405020304" pitchFamily="18" charset="0"/>
              </a:rPr>
              <a:t>Overall Implementation</a:t>
            </a:r>
            <a:endParaRPr lang="en-US" altLang="zh-CN" sz="1800" dirty="0">
              <a:latin typeface="Times New Roman" panose="02020603050405020304" pitchFamily="18" charset="0"/>
              <a:cs typeface="Times New Roman" panose="02020603050405020304" pitchFamily="18" charset="0"/>
            </a:endParaRPr>
          </a:p>
        </p:txBody>
      </p:sp>
      <p:sp>
        <p:nvSpPr>
          <p:cNvPr id="13" name="文本框 12">
            <a:extLst>
              <a:ext uri="{FF2B5EF4-FFF2-40B4-BE49-F238E27FC236}">
                <a16:creationId xmlns:a16="http://schemas.microsoft.com/office/drawing/2014/main" id="{E7FB6B13-F749-E104-779B-E9DBB11F52E2}"/>
              </a:ext>
            </a:extLst>
          </p:cNvPr>
          <p:cNvSpPr txBox="1"/>
          <p:nvPr/>
        </p:nvSpPr>
        <p:spPr>
          <a:xfrm>
            <a:off x="8784147" y="2956307"/>
            <a:ext cx="2607742" cy="1477328"/>
          </a:xfrm>
          <a:prstGeom prst="rect">
            <a:avLst/>
          </a:prstGeom>
          <a:noFill/>
        </p:spPr>
        <p:txBody>
          <a:bodyPr wrap="square">
            <a:spAutoFit/>
          </a:bodyPr>
          <a:lstStyle/>
          <a:p>
            <a:endParaRPr lang="en" altLang="zh-CN" dirty="0">
              <a:latin typeface="Times New Roman" panose="02020603050405020304" pitchFamily="18" charset="0"/>
              <a:cs typeface="Times New Roman" panose="02020603050405020304" pitchFamily="18" charset="0"/>
            </a:endParaRPr>
          </a:p>
          <a:p>
            <a:pPr marL="285750" indent="-285750">
              <a:buFontTx/>
              <a:buChar char="-"/>
            </a:pPr>
            <a:r>
              <a:rPr lang="en" altLang="zh-CN" dirty="0">
                <a:latin typeface="Times New Roman" panose="02020603050405020304" pitchFamily="18" charset="0"/>
                <a:cs typeface="Times New Roman" panose="02020603050405020304" pitchFamily="18" charset="0"/>
              </a:rPr>
              <a:t>Deployed Train Ticket.</a:t>
            </a:r>
          </a:p>
          <a:p>
            <a:pPr marL="285750" indent="-285750">
              <a:buFontTx/>
              <a:buChar char="-"/>
            </a:pPr>
            <a:r>
              <a:rPr lang="en" altLang="zh-CN" dirty="0">
                <a:latin typeface="Times New Roman" panose="02020603050405020304" pitchFamily="18" charset="0"/>
                <a:cs typeface="Times New Roman" panose="02020603050405020304" pitchFamily="18" charset="0"/>
              </a:rPr>
              <a:t>Enhanced logging.</a:t>
            </a:r>
          </a:p>
          <a:p>
            <a:pPr marL="285750" indent="-285750">
              <a:buFontTx/>
              <a:buChar char="-"/>
            </a:pPr>
            <a:r>
              <a:rPr lang="en" altLang="zh-CN" dirty="0">
                <a:latin typeface="Times New Roman" panose="02020603050405020304" pitchFamily="18" charset="0"/>
                <a:cs typeface="Times New Roman" panose="02020603050405020304" pitchFamily="18" charset="0"/>
              </a:rPr>
              <a:t>Fault injection.</a:t>
            </a:r>
          </a:p>
          <a:p>
            <a:pPr marL="285750" indent="-285750">
              <a:buFontTx/>
              <a:buChar char="-"/>
            </a:pPr>
            <a:r>
              <a:rPr lang="en" altLang="zh-CN" dirty="0">
                <a:latin typeface="Times New Roman" panose="02020603050405020304" pitchFamily="18" charset="0"/>
                <a:cs typeface="Times New Roman" panose="02020603050405020304" pitchFamily="18" charset="0"/>
              </a:rPr>
              <a:t>API tables.</a:t>
            </a:r>
          </a:p>
        </p:txBody>
      </p:sp>
      <p:pic>
        <p:nvPicPr>
          <p:cNvPr id="2" name="Picture 1">
            <a:extLst>
              <a:ext uri="{FF2B5EF4-FFF2-40B4-BE49-F238E27FC236}">
                <a16:creationId xmlns:a16="http://schemas.microsoft.com/office/drawing/2014/main" id="{FF2A20DA-8C3F-7998-A2A0-C342F081B9E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7639" y="1417604"/>
            <a:ext cx="7277865" cy="4526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7263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CN" sz="4400" dirty="0">
                <a:effectLst>
                  <a:outerShdw blurRad="38100" dist="38100" dir="2700000" algn="tl">
                    <a:srgbClr val="000000">
                      <a:alpha val="43137"/>
                    </a:srgbClr>
                  </a:outerShdw>
                </a:effectLst>
              </a:rPr>
              <a:t>LLM4Ops Benchmark System</a:t>
            </a:r>
            <a:endParaRPr lang="zh-TW" altLang="en-US" dirty="0"/>
          </a:p>
        </p:txBody>
      </p:sp>
      <p:sp>
        <p:nvSpPr>
          <p:cNvPr id="5" name="文字版面配置區 4"/>
          <p:cNvSpPr>
            <a:spLocks noGrp="1"/>
          </p:cNvSpPr>
          <p:nvPr>
            <p:ph type="body" idx="1"/>
          </p:nvPr>
        </p:nvSpPr>
        <p:spPr>
          <a:xfrm>
            <a:off x="2246313" y="1844824"/>
            <a:ext cx="7772400" cy="2562077"/>
          </a:xfrm>
        </p:spPr>
        <p:txBody>
          <a:bodyPr>
            <a:normAutofit fontScale="62500" lnSpcReduction="20000"/>
          </a:bodyPr>
          <a:lstStyle/>
          <a:p>
            <a:r>
              <a:rPr lang="en-US" altLang="zh-CN" sz="4000" dirty="0">
                <a:latin typeface="Times New Roman" panose="02020603050405020304" pitchFamily="18" charset="0"/>
                <a:cs typeface="Times New Roman" panose="02020603050405020304" pitchFamily="18" charset="0"/>
              </a:rPr>
              <a:t>Introduction</a:t>
            </a:r>
            <a:endParaRPr lang="en-US" altLang="zh-TW" sz="4000" dirty="0">
              <a:latin typeface="Times New Roman" panose="02020603050405020304" pitchFamily="18" charset="0"/>
              <a:cs typeface="Times New Roman" panose="02020603050405020304" pitchFamily="18" charset="0"/>
            </a:endParaRPr>
          </a:p>
          <a:p>
            <a:r>
              <a:rPr lang="en-US" altLang="zh-CN" sz="4000" dirty="0">
                <a:latin typeface="Times New Roman" panose="02020603050405020304" pitchFamily="18" charset="0"/>
                <a:cs typeface="Times New Roman" panose="02020603050405020304" pitchFamily="18" charset="0"/>
              </a:rPr>
              <a:t>Related</a:t>
            </a:r>
            <a:r>
              <a:rPr lang="zh-CN" altLang="en-US" sz="4000" dirty="0">
                <a:latin typeface="Times New Roman" panose="02020603050405020304" pitchFamily="18" charset="0"/>
                <a:cs typeface="Times New Roman" panose="02020603050405020304" pitchFamily="18" charset="0"/>
              </a:rPr>
              <a:t> </a:t>
            </a:r>
            <a:r>
              <a:rPr lang="en-US" altLang="zh-CN" sz="4000" dirty="0">
                <a:latin typeface="Times New Roman" panose="02020603050405020304" pitchFamily="18" charset="0"/>
                <a:cs typeface="Times New Roman" panose="02020603050405020304" pitchFamily="18" charset="0"/>
              </a:rPr>
              <a:t>Work</a:t>
            </a:r>
          </a:p>
          <a:p>
            <a:r>
              <a:rPr lang="en-US" altLang="zh-CN" sz="4000" dirty="0">
                <a:latin typeface="Times New Roman" panose="02020603050405020304" pitchFamily="18" charset="0"/>
                <a:cs typeface="Times New Roman" panose="02020603050405020304" pitchFamily="18" charset="0"/>
              </a:rPr>
              <a:t>Preliminaries</a:t>
            </a:r>
          </a:p>
          <a:p>
            <a:r>
              <a:rPr lang="en-US" altLang="zh-CN" sz="4000" dirty="0">
                <a:latin typeface="Times New Roman" panose="02020603050405020304" pitchFamily="18" charset="0"/>
                <a:cs typeface="Times New Roman" panose="02020603050405020304" pitchFamily="18" charset="0"/>
              </a:rPr>
              <a:t>Proposed Methods</a:t>
            </a:r>
          </a:p>
          <a:p>
            <a:r>
              <a:rPr lang="en-US" altLang="zh-CN" sz="4000" dirty="0">
                <a:solidFill>
                  <a:srgbClr val="FF0000"/>
                </a:solidFill>
                <a:latin typeface="Times New Roman" panose="02020603050405020304" pitchFamily="18" charset="0"/>
                <a:cs typeface="Times New Roman" panose="02020603050405020304" pitchFamily="18" charset="0"/>
              </a:rPr>
              <a:t>Performance Evaluation </a:t>
            </a:r>
          </a:p>
          <a:p>
            <a:r>
              <a:rPr lang="en-US" altLang="zh-CN" sz="4000" dirty="0">
                <a:latin typeface="Times New Roman" panose="02020603050405020304" pitchFamily="18" charset="0"/>
                <a:cs typeface="Times New Roman" panose="02020603050405020304" pitchFamily="18" charset="0"/>
              </a:rPr>
              <a:t>Conclusions</a:t>
            </a:r>
          </a:p>
        </p:txBody>
      </p:sp>
      <p:sp>
        <p:nvSpPr>
          <p:cNvPr id="2" name="灯片编号占位符 1">
            <a:extLst>
              <a:ext uri="{FF2B5EF4-FFF2-40B4-BE49-F238E27FC236}">
                <a16:creationId xmlns:a16="http://schemas.microsoft.com/office/drawing/2014/main" id="{3492B67B-1436-E4F4-D617-281427E82279}"/>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48</a:t>
            </a:fld>
            <a:endParaRPr lang="zh-TW" altLang="en-US"/>
          </a:p>
        </p:txBody>
      </p:sp>
    </p:spTree>
    <p:extLst>
      <p:ext uri="{BB962C8B-B14F-4D97-AF65-F5344CB8AC3E}">
        <p14:creationId xmlns:p14="http://schemas.microsoft.com/office/powerpoint/2010/main" val="10696469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957744B1-6549-3611-E9A0-DD9AA2AE593B}"/>
              </a:ext>
            </a:extLst>
          </p:cNvPr>
          <p:cNvSpPr>
            <a:spLocks noGrp="1"/>
          </p:cNvSpPr>
          <p:nvPr>
            <p:ph type="sldNum" sz="quarter" idx="10"/>
          </p:nvPr>
        </p:nvSpPr>
        <p:spPr/>
        <p:txBody>
          <a:bodyPr/>
          <a:lstStyle/>
          <a:p>
            <a:fld id="{D9B6BDF2-6896-4B98-8776-C18582F63BA5}" type="slidenum">
              <a:rPr lang="zh-TW" altLang="en-US" smtClean="0"/>
              <a:pPr/>
              <a:t>49</a:t>
            </a:fld>
            <a:endParaRPr lang="zh-TW" altLang="en-US"/>
          </a:p>
        </p:txBody>
      </p:sp>
      <p:sp>
        <p:nvSpPr>
          <p:cNvPr id="6" name="標題 1">
            <a:extLst>
              <a:ext uri="{FF2B5EF4-FFF2-40B4-BE49-F238E27FC236}">
                <a16:creationId xmlns:a16="http://schemas.microsoft.com/office/drawing/2014/main" id="{BF3E4EDF-F73D-67E2-7EEF-58E048672BDC}"/>
              </a:ext>
            </a:extLst>
          </p:cNvPr>
          <p:cNvSpPr>
            <a:spLocks noGrp="1"/>
          </p:cNvSpPr>
          <p:nvPr>
            <p:ph type="title"/>
          </p:nvPr>
        </p:nvSpPr>
        <p:spPr>
          <a:xfrm>
            <a:off x="1296610" y="144466"/>
            <a:ext cx="10270977" cy="692151"/>
          </a:xfrm>
        </p:spPr>
        <p:txBody>
          <a:bodyPr/>
          <a:lstStyle/>
          <a:p>
            <a:r>
              <a:rPr lang="en-US" altLang="zh-TW" dirty="0"/>
              <a:t>Evaluation</a:t>
            </a:r>
            <a:endParaRPr lang="zh-TW" altLang="en-US" dirty="0"/>
          </a:p>
        </p:txBody>
      </p:sp>
      <p:sp>
        <p:nvSpPr>
          <p:cNvPr id="11" name="文本框 10">
            <a:extLst>
              <a:ext uri="{FF2B5EF4-FFF2-40B4-BE49-F238E27FC236}">
                <a16:creationId xmlns:a16="http://schemas.microsoft.com/office/drawing/2014/main" id="{68D7725B-A7A2-C797-AEB0-31AB6809238E}"/>
              </a:ext>
            </a:extLst>
          </p:cNvPr>
          <p:cNvSpPr txBox="1"/>
          <p:nvPr/>
        </p:nvSpPr>
        <p:spPr>
          <a:xfrm>
            <a:off x="7915139" y="2612577"/>
            <a:ext cx="2385756" cy="369332"/>
          </a:xfrm>
          <a:prstGeom prst="rect">
            <a:avLst/>
          </a:prstGeom>
          <a:noFill/>
        </p:spPr>
        <p:txBody>
          <a:bodyPr wrap="square">
            <a:spAutoFit/>
          </a:bodyPr>
          <a:lstStyle/>
          <a:p>
            <a:r>
              <a:rPr lang="en-US" altLang="zh-CN" sz="1800" b="1" dirty="0">
                <a:latin typeface="Times New Roman" panose="02020603050405020304" pitchFamily="18" charset="0"/>
                <a:cs typeface="Times New Roman" panose="02020603050405020304" pitchFamily="18" charset="0"/>
              </a:rPr>
              <a:t>Fault Injection Setting</a:t>
            </a:r>
            <a:endParaRPr lang="en-US" altLang="zh-CN" sz="1800" dirty="0">
              <a:latin typeface="Times New Roman" panose="02020603050405020304" pitchFamily="18" charset="0"/>
              <a:cs typeface="Times New Roman" panose="02020603050405020304" pitchFamily="18" charset="0"/>
            </a:endParaRPr>
          </a:p>
        </p:txBody>
      </p:sp>
      <p:sp>
        <p:nvSpPr>
          <p:cNvPr id="13" name="文本框 12">
            <a:extLst>
              <a:ext uri="{FF2B5EF4-FFF2-40B4-BE49-F238E27FC236}">
                <a16:creationId xmlns:a16="http://schemas.microsoft.com/office/drawing/2014/main" id="{E7FB6B13-F749-E104-779B-E9DBB11F52E2}"/>
              </a:ext>
            </a:extLst>
          </p:cNvPr>
          <p:cNvSpPr txBox="1"/>
          <p:nvPr/>
        </p:nvSpPr>
        <p:spPr>
          <a:xfrm>
            <a:off x="5380714" y="3218957"/>
            <a:ext cx="6811286" cy="923330"/>
          </a:xfrm>
          <a:prstGeom prst="rect">
            <a:avLst/>
          </a:prstGeom>
          <a:noFill/>
        </p:spPr>
        <p:txBody>
          <a:bodyPr wrap="square">
            <a:spAutoFit/>
          </a:bodyPr>
          <a:lstStyle/>
          <a:p>
            <a:endParaRPr lang="en" altLang="zh-CN" dirty="0">
              <a:latin typeface="Times New Roman" panose="02020603050405020304" pitchFamily="18" charset="0"/>
              <a:cs typeface="Times New Roman" panose="02020603050405020304" pitchFamily="18" charset="0"/>
            </a:endParaRPr>
          </a:p>
          <a:p>
            <a:pPr marL="285750" indent="-285750">
              <a:buFontTx/>
              <a:buChar char="-"/>
            </a:pPr>
            <a:r>
              <a:rPr lang="en" altLang="zh-CN" dirty="0">
                <a:latin typeface="Times New Roman" panose="02020603050405020304" pitchFamily="18" charset="0"/>
                <a:cs typeface="Times New Roman" panose="02020603050405020304" pitchFamily="18" charset="0"/>
              </a:rPr>
              <a:t>20 Inter-service communication fault </a:t>
            </a:r>
            <a:r>
              <a:rPr lang="en-US" altLang="zh-CN" dirty="0">
                <a:latin typeface="Times New Roman" panose="02020603050405020304" pitchFamily="18" charset="0"/>
                <a:cs typeface="Times New Roman" panose="02020603050405020304" pitchFamily="18" charset="0"/>
              </a:rPr>
              <a:t>(request latency, package lost)</a:t>
            </a:r>
            <a:endParaRPr lang="en" altLang="zh-CN" dirty="0">
              <a:latin typeface="Times New Roman" panose="02020603050405020304" pitchFamily="18" charset="0"/>
              <a:cs typeface="Times New Roman" panose="02020603050405020304" pitchFamily="18" charset="0"/>
            </a:endParaRPr>
          </a:p>
          <a:p>
            <a:pPr marL="285750" indent="-285750">
              <a:buFontTx/>
              <a:buChar char="-"/>
            </a:pPr>
            <a:r>
              <a:rPr lang="en" altLang="zh-CN" dirty="0">
                <a:latin typeface="Times New Roman" panose="02020603050405020304" pitchFamily="18" charset="0"/>
                <a:cs typeface="Times New Roman" panose="02020603050405020304" pitchFamily="18" charset="0"/>
              </a:rPr>
              <a:t>25 Inner-service code defects </a:t>
            </a:r>
            <a:r>
              <a:rPr lang="en-US" altLang="zh-CN" dirty="0">
                <a:latin typeface="Times New Roman" panose="02020603050405020304" pitchFamily="18" charset="0"/>
                <a:cs typeface="Times New Roman" panose="02020603050405020304" pitchFamily="18" charset="0"/>
              </a:rPr>
              <a:t>(infinite loop, infinite recursion)</a:t>
            </a:r>
            <a:endParaRPr lang="en" altLang="zh-CN" dirty="0">
              <a:latin typeface="Times New Roman" panose="02020603050405020304" pitchFamily="18" charset="0"/>
              <a:cs typeface="Times New Roman" panose="02020603050405020304" pitchFamily="18" charset="0"/>
            </a:endParaRPr>
          </a:p>
        </p:txBody>
      </p:sp>
      <p:pic>
        <p:nvPicPr>
          <p:cNvPr id="3" name="图片 2">
            <a:extLst>
              <a:ext uri="{FF2B5EF4-FFF2-40B4-BE49-F238E27FC236}">
                <a16:creationId xmlns:a16="http://schemas.microsoft.com/office/drawing/2014/main" id="{2948C7D8-2B2B-EA63-55D0-85A5F55BB4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16" y="1543892"/>
            <a:ext cx="5490245" cy="1597028"/>
          </a:xfrm>
          <a:prstGeom prst="rect">
            <a:avLst/>
          </a:prstGeom>
        </p:spPr>
      </p:pic>
      <p:pic>
        <p:nvPicPr>
          <p:cNvPr id="5" name="图片 4">
            <a:extLst>
              <a:ext uri="{FF2B5EF4-FFF2-40B4-BE49-F238E27FC236}">
                <a16:creationId xmlns:a16="http://schemas.microsoft.com/office/drawing/2014/main" id="{978A7FFB-B604-842E-D06A-EC3A047DCA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617" y="3140920"/>
            <a:ext cx="5283644" cy="1423081"/>
          </a:xfrm>
          <a:prstGeom prst="rect">
            <a:avLst/>
          </a:prstGeom>
        </p:spPr>
      </p:pic>
      <p:pic>
        <p:nvPicPr>
          <p:cNvPr id="7" name="图片 6">
            <a:extLst>
              <a:ext uri="{FF2B5EF4-FFF2-40B4-BE49-F238E27FC236}">
                <a16:creationId xmlns:a16="http://schemas.microsoft.com/office/drawing/2014/main" id="{01F52A6F-1402-9304-6D26-0CFEEEA1FC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164" y="4627151"/>
            <a:ext cx="5146550" cy="1458422"/>
          </a:xfrm>
          <a:prstGeom prst="rect">
            <a:avLst/>
          </a:prstGeom>
        </p:spPr>
      </p:pic>
    </p:spTree>
    <p:extLst>
      <p:ext uri="{BB962C8B-B14F-4D97-AF65-F5344CB8AC3E}">
        <p14:creationId xmlns:p14="http://schemas.microsoft.com/office/powerpoint/2010/main" val="1292609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957744B1-6549-3611-E9A0-DD9AA2AE593B}"/>
              </a:ext>
            </a:extLst>
          </p:cNvPr>
          <p:cNvSpPr>
            <a:spLocks noGrp="1"/>
          </p:cNvSpPr>
          <p:nvPr>
            <p:ph type="sldNum" sz="quarter" idx="10"/>
          </p:nvPr>
        </p:nvSpPr>
        <p:spPr/>
        <p:txBody>
          <a:bodyPr/>
          <a:lstStyle/>
          <a:p>
            <a:fld id="{D9B6BDF2-6896-4B98-8776-C18582F63BA5}" type="slidenum">
              <a:rPr lang="zh-TW" altLang="en-US" smtClean="0"/>
              <a:pPr/>
              <a:t>5</a:t>
            </a:fld>
            <a:endParaRPr lang="zh-TW" altLang="en-US"/>
          </a:p>
        </p:txBody>
      </p:sp>
      <p:sp>
        <p:nvSpPr>
          <p:cNvPr id="6" name="標題 1">
            <a:extLst>
              <a:ext uri="{FF2B5EF4-FFF2-40B4-BE49-F238E27FC236}">
                <a16:creationId xmlns:a16="http://schemas.microsoft.com/office/drawing/2014/main" id="{BF3E4EDF-F73D-67E2-7EEF-58E048672BDC}"/>
              </a:ext>
            </a:extLst>
          </p:cNvPr>
          <p:cNvSpPr>
            <a:spLocks noGrp="1"/>
          </p:cNvSpPr>
          <p:nvPr>
            <p:ph type="title"/>
          </p:nvPr>
        </p:nvSpPr>
        <p:spPr>
          <a:xfrm>
            <a:off x="1296610" y="144466"/>
            <a:ext cx="10270977" cy="692151"/>
          </a:xfrm>
        </p:spPr>
        <p:txBody>
          <a:bodyPr/>
          <a:lstStyle/>
          <a:p>
            <a:r>
              <a:rPr lang="en-US" altLang="zh-TW" dirty="0"/>
              <a:t>Introduction-it operation</a:t>
            </a:r>
            <a:endParaRPr lang="zh-TW" altLang="en-US" dirty="0"/>
          </a:p>
        </p:txBody>
      </p:sp>
      <p:sp>
        <p:nvSpPr>
          <p:cNvPr id="8" name="文本框 7">
            <a:extLst>
              <a:ext uri="{FF2B5EF4-FFF2-40B4-BE49-F238E27FC236}">
                <a16:creationId xmlns:a16="http://schemas.microsoft.com/office/drawing/2014/main" id="{E0A8D853-00AC-54D3-E801-5FFB8B27BA1A}"/>
              </a:ext>
            </a:extLst>
          </p:cNvPr>
          <p:cNvSpPr txBox="1"/>
          <p:nvPr/>
        </p:nvSpPr>
        <p:spPr>
          <a:xfrm>
            <a:off x="115510" y="1278224"/>
            <a:ext cx="3187094" cy="369332"/>
          </a:xfrm>
          <a:prstGeom prst="rect">
            <a:avLst/>
          </a:prstGeom>
          <a:noFill/>
        </p:spPr>
        <p:txBody>
          <a:bodyPr wrap="square">
            <a:spAutoFit/>
          </a:bodyPr>
          <a:lstStyle/>
          <a:p>
            <a:r>
              <a:rPr lang="en-US" altLang="zh-CN" b="1" dirty="0">
                <a:latin typeface="Times New Roman" panose="02020603050405020304" pitchFamily="18" charset="0"/>
                <a:cs typeface="Times New Roman" panose="02020603050405020304" pitchFamily="18" charset="0"/>
              </a:rPr>
              <a:t>Service-Oriented Architecture</a:t>
            </a:r>
          </a:p>
        </p:txBody>
      </p:sp>
      <p:sp>
        <p:nvSpPr>
          <p:cNvPr id="2" name="文本框 1">
            <a:extLst>
              <a:ext uri="{FF2B5EF4-FFF2-40B4-BE49-F238E27FC236}">
                <a16:creationId xmlns:a16="http://schemas.microsoft.com/office/drawing/2014/main" id="{2404FE5F-B3F9-F985-4F41-7D3CB6BF5B77}"/>
              </a:ext>
            </a:extLst>
          </p:cNvPr>
          <p:cNvSpPr txBox="1"/>
          <p:nvPr/>
        </p:nvSpPr>
        <p:spPr>
          <a:xfrm>
            <a:off x="1997151" y="5129947"/>
            <a:ext cx="8197698" cy="923330"/>
          </a:xfrm>
          <a:prstGeom prst="rect">
            <a:avLst/>
          </a:prstGeom>
          <a:noFill/>
        </p:spPr>
        <p:txBody>
          <a:bodyPr wrap="square">
            <a:spAutoFit/>
          </a:bodyPr>
          <a:lstStyle/>
          <a:p>
            <a:r>
              <a:rPr lang="en" altLang="zh-CN" dirty="0">
                <a:latin typeface="Times New Roman" panose="02020603050405020304" pitchFamily="18" charset="0"/>
                <a:cs typeface="Times New Roman" panose="02020603050405020304" pitchFamily="18" charset="0"/>
              </a:rPr>
              <a:t>Good scalability, can easily add machines and features to withstand high loads.</a:t>
            </a:r>
          </a:p>
          <a:p>
            <a:r>
              <a:rPr lang="en" altLang="zh-CN" dirty="0">
                <a:latin typeface="Times New Roman" panose="02020603050405020304" pitchFamily="18" charset="0"/>
                <a:cs typeface="Times New Roman" panose="02020603050405020304" pitchFamily="18" charset="0"/>
              </a:rPr>
              <a:t>Each service runs independently, simplifying the architecture and improving reliability.</a:t>
            </a:r>
          </a:p>
          <a:p>
            <a:r>
              <a:rPr lang="en" altLang="zh-CN" dirty="0">
                <a:latin typeface="Times New Roman" panose="02020603050405020304" pitchFamily="18" charset="0"/>
                <a:cs typeface="Times New Roman" panose="02020603050405020304" pitchFamily="18" charset="0"/>
              </a:rPr>
              <a:t>One service, one server (machine).</a:t>
            </a:r>
          </a:p>
        </p:txBody>
      </p:sp>
      <p:pic>
        <p:nvPicPr>
          <p:cNvPr id="5122" name="Picture 2">
            <a:extLst>
              <a:ext uri="{FF2B5EF4-FFF2-40B4-BE49-F238E27FC236}">
                <a16:creationId xmlns:a16="http://schemas.microsoft.com/office/drawing/2014/main" id="{07ADD051-7892-C1AE-6534-6AAE36AF40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395" y="1627498"/>
            <a:ext cx="5334600" cy="355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6550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957744B1-6549-3611-E9A0-DD9AA2AE593B}"/>
              </a:ext>
            </a:extLst>
          </p:cNvPr>
          <p:cNvSpPr>
            <a:spLocks noGrp="1"/>
          </p:cNvSpPr>
          <p:nvPr>
            <p:ph type="sldNum" sz="quarter" idx="10"/>
          </p:nvPr>
        </p:nvSpPr>
        <p:spPr/>
        <p:txBody>
          <a:bodyPr/>
          <a:lstStyle/>
          <a:p>
            <a:fld id="{D9B6BDF2-6896-4B98-8776-C18582F63BA5}" type="slidenum">
              <a:rPr lang="zh-TW" altLang="en-US" smtClean="0"/>
              <a:pPr/>
              <a:t>50</a:t>
            </a:fld>
            <a:endParaRPr lang="zh-TW" altLang="en-US"/>
          </a:p>
        </p:txBody>
      </p:sp>
      <p:sp>
        <p:nvSpPr>
          <p:cNvPr id="6" name="標題 1">
            <a:extLst>
              <a:ext uri="{FF2B5EF4-FFF2-40B4-BE49-F238E27FC236}">
                <a16:creationId xmlns:a16="http://schemas.microsoft.com/office/drawing/2014/main" id="{BF3E4EDF-F73D-67E2-7EEF-58E048672BDC}"/>
              </a:ext>
            </a:extLst>
          </p:cNvPr>
          <p:cNvSpPr>
            <a:spLocks noGrp="1"/>
          </p:cNvSpPr>
          <p:nvPr>
            <p:ph type="title"/>
          </p:nvPr>
        </p:nvSpPr>
        <p:spPr>
          <a:xfrm>
            <a:off x="1296610" y="144466"/>
            <a:ext cx="10270977" cy="692151"/>
          </a:xfrm>
        </p:spPr>
        <p:txBody>
          <a:bodyPr/>
          <a:lstStyle/>
          <a:p>
            <a:r>
              <a:rPr lang="en-US" altLang="zh-TW" dirty="0"/>
              <a:t>Evaluation</a:t>
            </a:r>
            <a:endParaRPr lang="zh-TW" altLang="en-US" dirty="0"/>
          </a:p>
        </p:txBody>
      </p:sp>
      <p:sp>
        <p:nvSpPr>
          <p:cNvPr id="11" name="文本框 10">
            <a:extLst>
              <a:ext uri="{FF2B5EF4-FFF2-40B4-BE49-F238E27FC236}">
                <a16:creationId xmlns:a16="http://schemas.microsoft.com/office/drawing/2014/main" id="{68D7725B-A7A2-C797-AEB0-31AB6809238E}"/>
              </a:ext>
            </a:extLst>
          </p:cNvPr>
          <p:cNvSpPr txBox="1"/>
          <p:nvPr/>
        </p:nvSpPr>
        <p:spPr>
          <a:xfrm>
            <a:off x="5366872" y="1114942"/>
            <a:ext cx="2130452" cy="369332"/>
          </a:xfrm>
          <a:prstGeom prst="rect">
            <a:avLst/>
          </a:prstGeom>
          <a:noFill/>
        </p:spPr>
        <p:txBody>
          <a:bodyPr wrap="square">
            <a:spAutoFit/>
          </a:bodyPr>
          <a:lstStyle/>
          <a:p>
            <a:r>
              <a:rPr lang="en-US" altLang="zh-CN" b="1" dirty="0">
                <a:latin typeface="Times New Roman" panose="02020603050405020304" pitchFamily="18" charset="0"/>
                <a:cs typeface="Times New Roman" panose="02020603050405020304" pitchFamily="18" charset="0"/>
              </a:rPr>
              <a:t>AIOps Comparison</a:t>
            </a:r>
            <a:endParaRPr lang="en-US" altLang="zh-CN" sz="1800" dirty="0">
              <a:latin typeface="Times New Roman" panose="02020603050405020304" pitchFamily="18" charset="0"/>
              <a:cs typeface="Times New Roman" panose="02020603050405020304" pitchFamily="18" charset="0"/>
            </a:endParaRPr>
          </a:p>
        </p:txBody>
      </p:sp>
      <p:graphicFrame>
        <p:nvGraphicFramePr>
          <p:cNvPr id="8" name="表格 7">
            <a:extLst>
              <a:ext uri="{FF2B5EF4-FFF2-40B4-BE49-F238E27FC236}">
                <a16:creationId xmlns:a16="http://schemas.microsoft.com/office/drawing/2014/main" id="{9DE5A6FA-574E-7B87-84D2-82DA4C163ABA}"/>
              </a:ext>
            </a:extLst>
          </p:cNvPr>
          <p:cNvGraphicFramePr>
            <a:graphicFrameLocks noGrp="1"/>
          </p:cNvGraphicFramePr>
          <p:nvPr>
            <p:extLst>
              <p:ext uri="{D42A27DB-BD31-4B8C-83A1-F6EECF244321}">
                <p14:modId xmlns:p14="http://schemas.microsoft.com/office/powerpoint/2010/main" val="434244006"/>
              </p:ext>
            </p:extLst>
          </p:nvPr>
        </p:nvGraphicFramePr>
        <p:xfrm>
          <a:off x="378918" y="1615155"/>
          <a:ext cx="11573899" cy="4135247"/>
        </p:xfrm>
        <a:graphic>
          <a:graphicData uri="http://schemas.openxmlformats.org/drawingml/2006/table">
            <a:tbl>
              <a:tblPr firstRow="1" bandRow="1">
                <a:tableStyleId>{5C22544A-7EE6-4342-B048-85BDC9FD1C3A}</a:tableStyleId>
              </a:tblPr>
              <a:tblGrid>
                <a:gridCol w="1945228">
                  <a:extLst>
                    <a:ext uri="{9D8B030D-6E8A-4147-A177-3AD203B41FA5}">
                      <a16:colId xmlns:a16="http://schemas.microsoft.com/office/drawing/2014/main" val="1279058991"/>
                    </a:ext>
                  </a:extLst>
                </a:gridCol>
                <a:gridCol w="882595">
                  <a:extLst>
                    <a:ext uri="{9D8B030D-6E8A-4147-A177-3AD203B41FA5}">
                      <a16:colId xmlns:a16="http://schemas.microsoft.com/office/drawing/2014/main" val="2383749996"/>
                    </a:ext>
                  </a:extLst>
                </a:gridCol>
                <a:gridCol w="882595">
                  <a:extLst>
                    <a:ext uri="{9D8B030D-6E8A-4147-A177-3AD203B41FA5}">
                      <a16:colId xmlns:a16="http://schemas.microsoft.com/office/drawing/2014/main" val="834332412"/>
                    </a:ext>
                  </a:extLst>
                </a:gridCol>
                <a:gridCol w="874643">
                  <a:extLst>
                    <a:ext uri="{9D8B030D-6E8A-4147-A177-3AD203B41FA5}">
                      <a16:colId xmlns:a16="http://schemas.microsoft.com/office/drawing/2014/main" val="945162880"/>
                    </a:ext>
                  </a:extLst>
                </a:gridCol>
                <a:gridCol w="930303">
                  <a:extLst>
                    <a:ext uri="{9D8B030D-6E8A-4147-A177-3AD203B41FA5}">
                      <a16:colId xmlns:a16="http://schemas.microsoft.com/office/drawing/2014/main" val="1921118618"/>
                    </a:ext>
                  </a:extLst>
                </a:gridCol>
                <a:gridCol w="6058535">
                  <a:extLst>
                    <a:ext uri="{9D8B030D-6E8A-4147-A177-3AD203B41FA5}">
                      <a16:colId xmlns:a16="http://schemas.microsoft.com/office/drawing/2014/main" val="1906155236"/>
                    </a:ext>
                  </a:extLst>
                </a:gridCol>
              </a:tblGrid>
              <a:tr h="335962">
                <a:tc>
                  <a:txBody>
                    <a:bodyPr/>
                    <a:lstStyle/>
                    <a:p>
                      <a:r>
                        <a:rPr lang="en-US" altLang="zh-CN" dirty="0"/>
                        <a:t>Name</a:t>
                      </a:r>
                      <a:endParaRPr lang="zh-CN" altLang="en-US" dirty="0"/>
                    </a:p>
                  </a:txBody>
                  <a:tcPr/>
                </a:tc>
                <a:tc>
                  <a:txBody>
                    <a:bodyPr/>
                    <a:lstStyle/>
                    <a:p>
                      <a:r>
                        <a:rPr lang="en-US" altLang="zh-CN" dirty="0"/>
                        <a:t>AS@1</a:t>
                      </a:r>
                      <a:endParaRPr lang="zh-CN" altLang="en-US" dirty="0"/>
                    </a:p>
                  </a:txBody>
                  <a:tcPr/>
                </a:tc>
                <a:tc>
                  <a:txBody>
                    <a:bodyPr/>
                    <a:lstStyle/>
                    <a:p>
                      <a:r>
                        <a:rPr lang="en-US" altLang="zh-CN" dirty="0"/>
                        <a:t>AS@5</a:t>
                      </a:r>
                      <a:endParaRPr lang="zh-CN" altLang="en-US" dirty="0"/>
                    </a:p>
                  </a:txBody>
                  <a:tcPr/>
                </a:tc>
                <a:tc>
                  <a:txBody>
                    <a:bodyPr/>
                    <a:lstStyle/>
                    <a:p>
                      <a:r>
                        <a:rPr lang="en-US" altLang="zh-CN" dirty="0"/>
                        <a:t>AC@1</a:t>
                      </a:r>
                      <a:endParaRPr lang="zh-CN" altLang="en-US" dirty="0"/>
                    </a:p>
                  </a:txBody>
                  <a:tcPr/>
                </a:tc>
                <a:tc>
                  <a:txBody>
                    <a:bodyPr/>
                    <a:lstStyle/>
                    <a:p>
                      <a:r>
                        <a:rPr lang="en-US" altLang="zh-CN" dirty="0"/>
                        <a:t>AC@5</a:t>
                      </a:r>
                      <a:endParaRPr lang="zh-CN" altLang="en-US" dirty="0"/>
                    </a:p>
                  </a:txBody>
                  <a:tcPr/>
                </a:tc>
                <a:tc>
                  <a:txBody>
                    <a:bodyPr/>
                    <a:lstStyle/>
                    <a:p>
                      <a:r>
                        <a:rPr lang="en-US" altLang="zh-CN" dirty="0"/>
                        <a:t>Reference</a:t>
                      </a:r>
                      <a:endParaRPr lang="zh-CN" altLang="en-US" dirty="0"/>
                    </a:p>
                  </a:txBody>
                  <a:tcPr/>
                </a:tc>
                <a:extLst>
                  <a:ext uri="{0D108BD9-81ED-4DB2-BD59-A6C34878D82A}">
                    <a16:rowId xmlns:a16="http://schemas.microsoft.com/office/drawing/2014/main" val="3638188625"/>
                  </a:ext>
                </a:extLst>
              </a:tr>
              <a:tr h="370840">
                <a:tc>
                  <a:txBody>
                    <a:bodyPr/>
                    <a:lstStyle/>
                    <a:p>
                      <a:r>
                        <a:rPr lang="en-US" altLang="zh-CN" dirty="0" err="1"/>
                        <a:t>MicroScope</a:t>
                      </a:r>
                      <a:endParaRPr lang="zh-CN" altLang="en-US" dirty="0"/>
                    </a:p>
                  </a:txBody>
                  <a:tcPr/>
                </a:tc>
                <a:tc>
                  <a:txBody>
                    <a:bodyPr/>
                    <a:lstStyle/>
                    <a:p>
                      <a:r>
                        <a:rPr lang="en-US" altLang="zh-CN" dirty="0"/>
                        <a:t>17.78</a:t>
                      </a:r>
                      <a:endParaRPr lang="zh-CN" altLang="en-US" dirty="0"/>
                    </a:p>
                  </a:txBody>
                  <a:tcPr/>
                </a:tc>
                <a:tc>
                  <a:txBody>
                    <a:bodyPr/>
                    <a:lstStyle/>
                    <a:p>
                      <a:r>
                        <a:rPr lang="en-US" altLang="zh-CN" dirty="0"/>
                        <a:t>35.56</a:t>
                      </a:r>
                      <a:endParaRPr lang="zh-CN" altLang="en-US" dirty="0"/>
                    </a:p>
                  </a:txBody>
                  <a:tcPr/>
                </a:tc>
                <a:tc>
                  <a:txBody>
                    <a:bodyPr/>
                    <a:lstStyle/>
                    <a:p>
                      <a:r>
                        <a:rPr lang="en-US" altLang="zh-CN" dirty="0"/>
                        <a:t>N/A</a:t>
                      </a:r>
                      <a:endParaRPr lang="zh-CN" altLang="en-US" dirty="0"/>
                    </a:p>
                  </a:txBody>
                  <a:tcPr/>
                </a:tc>
                <a:tc>
                  <a:txBody>
                    <a:bodyPr/>
                    <a:lstStyle/>
                    <a:p>
                      <a:r>
                        <a:rPr lang="en-US" altLang="zh-CN" dirty="0"/>
                        <a:t>N/A</a:t>
                      </a:r>
                      <a:endParaRPr lang="zh-CN" altLang="en-US" dirty="0"/>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altLang="zh-CN" sz="1200" dirty="0">
                          <a:latin typeface="Times New Roman" panose="02020603050405020304" pitchFamily="18" charset="0"/>
                          <a:cs typeface="Times New Roman" panose="02020603050405020304" pitchFamily="18" charset="0"/>
                        </a:rPr>
                        <a:t>ICSOC’18 - </a:t>
                      </a:r>
                      <a:r>
                        <a:rPr lang="zh-CN" altLang="en-US" sz="1200" dirty="0">
                          <a:latin typeface="Times New Roman" panose="02020603050405020304" pitchFamily="18" charset="0"/>
                          <a:cs typeface="Times New Roman" panose="02020603050405020304" pitchFamily="18" charset="0"/>
                        </a:rPr>
                        <a:t>Microscope: Pinpoint Performance Issues with Causal Graphs in Micro-service Environments</a:t>
                      </a:r>
                    </a:p>
                  </a:txBody>
                  <a:tcPr/>
                </a:tc>
                <a:extLst>
                  <a:ext uri="{0D108BD9-81ED-4DB2-BD59-A6C34878D82A}">
                    <a16:rowId xmlns:a16="http://schemas.microsoft.com/office/drawing/2014/main" val="207437525"/>
                  </a:ext>
                </a:extLst>
              </a:tr>
              <a:tr h="370840">
                <a:tc>
                  <a:txBody>
                    <a:bodyPr/>
                    <a:lstStyle/>
                    <a:p>
                      <a:r>
                        <a:rPr lang="en-US" altLang="zh-CN" dirty="0" err="1"/>
                        <a:t>MicroRCA</a:t>
                      </a:r>
                      <a:endParaRPr lang="zh-CN" altLang="en-US" dirty="0"/>
                    </a:p>
                  </a:txBody>
                  <a:tcPr/>
                </a:tc>
                <a:tc>
                  <a:txBody>
                    <a:bodyPr/>
                    <a:lstStyle/>
                    <a:p>
                      <a:r>
                        <a:rPr lang="en-US" altLang="zh-CN" dirty="0"/>
                        <a:t>20.00</a:t>
                      </a:r>
                      <a:endParaRPr lang="zh-CN" altLang="en-US" dirty="0"/>
                    </a:p>
                  </a:txBody>
                  <a:tcPr/>
                </a:tc>
                <a:tc>
                  <a:txBody>
                    <a:bodyPr/>
                    <a:lstStyle/>
                    <a:p>
                      <a:r>
                        <a:rPr lang="en-US" altLang="zh-CN" dirty="0"/>
                        <a:t>44.44</a:t>
                      </a:r>
                      <a:endParaRPr lang="zh-CN" altLang="en-US" dirty="0"/>
                    </a:p>
                  </a:txBody>
                  <a:tcPr/>
                </a:tc>
                <a:tc>
                  <a:txBody>
                    <a:bodyPr/>
                    <a:lstStyle/>
                    <a:p>
                      <a:r>
                        <a:rPr lang="en-US" altLang="zh-CN" dirty="0"/>
                        <a:t>N/A</a:t>
                      </a:r>
                      <a:endParaRPr lang="zh-CN" altLang="en-US" dirty="0"/>
                    </a:p>
                  </a:txBody>
                  <a:tcPr/>
                </a:tc>
                <a:tc>
                  <a:txBody>
                    <a:bodyPr/>
                    <a:lstStyle/>
                    <a:p>
                      <a:r>
                        <a:rPr lang="en-US" altLang="zh-CN" dirty="0"/>
                        <a:t>N/A</a:t>
                      </a:r>
                      <a:endParaRPr lang="zh-CN" altLang="en-US" dirty="0"/>
                    </a:p>
                  </a:txBody>
                  <a:tcPr/>
                </a:tc>
                <a:tc>
                  <a:txBody>
                    <a:bodyPr/>
                    <a:lstStyle/>
                    <a:p>
                      <a:r>
                        <a:rPr lang="en-US" altLang="zh-CN" sz="1200" dirty="0">
                          <a:latin typeface="Times New Roman" panose="02020603050405020304" pitchFamily="18" charset="0"/>
                          <a:cs typeface="Times New Roman" panose="02020603050405020304" pitchFamily="18" charset="0"/>
                        </a:rPr>
                        <a:t>NOMS’20 - </a:t>
                      </a:r>
                      <a:r>
                        <a:rPr lang="en-US" altLang="zh-CN" sz="1200" dirty="0" err="1">
                          <a:latin typeface="Times New Roman" panose="02020603050405020304" pitchFamily="18" charset="0"/>
                          <a:cs typeface="Times New Roman" panose="02020603050405020304" pitchFamily="18" charset="0"/>
                        </a:rPr>
                        <a:t>MicroRCA</a:t>
                      </a:r>
                      <a:r>
                        <a:rPr lang="en-US" altLang="zh-CN" sz="1200" dirty="0">
                          <a:latin typeface="Times New Roman" panose="02020603050405020304" pitchFamily="18" charset="0"/>
                          <a:cs typeface="Times New Roman" panose="02020603050405020304" pitchFamily="18" charset="0"/>
                        </a:rPr>
                        <a:t>: Root Cause Localization of Performance Issues in Microservices.</a:t>
                      </a:r>
                      <a:endParaRPr lang="zh-CN" altLang="en-US"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1556441"/>
                  </a:ext>
                </a:extLst>
              </a:tr>
              <a:tr h="370840">
                <a:tc>
                  <a:txBody>
                    <a:bodyPr/>
                    <a:lstStyle/>
                    <a:p>
                      <a:r>
                        <a:rPr lang="en-US" altLang="zh-CN" dirty="0"/>
                        <a:t>SBLD</a:t>
                      </a:r>
                      <a:endParaRPr lang="zh-CN" altLang="en-US" dirty="0"/>
                    </a:p>
                  </a:txBody>
                  <a:tcPr/>
                </a:tc>
                <a:tc>
                  <a:txBody>
                    <a:bodyPr/>
                    <a:lstStyle/>
                    <a:p>
                      <a:r>
                        <a:rPr lang="en-US" altLang="zh-CN" dirty="0"/>
                        <a:t>15.56</a:t>
                      </a:r>
                      <a:endParaRPr lang="zh-CN" altLang="en-US" dirty="0"/>
                    </a:p>
                  </a:txBody>
                  <a:tcPr/>
                </a:tc>
                <a:tc>
                  <a:txBody>
                    <a:bodyPr/>
                    <a:lstStyle/>
                    <a:p>
                      <a:r>
                        <a:rPr lang="en-US" altLang="zh-CN" dirty="0"/>
                        <a:t>24.44</a:t>
                      </a:r>
                      <a:endParaRPr lang="zh-CN" altLang="en-US" dirty="0"/>
                    </a:p>
                  </a:txBody>
                  <a:tcPr/>
                </a:tc>
                <a:tc>
                  <a:txBody>
                    <a:bodyPr/>
                    <a:lstStyle/>
                    <a:p>
                      <a:r>
                        <a:rPr lang="en-US" altLang="zh-CN" dirty="0"/>
                        <a:t>15.56</a:t>
                      </a:r>
                      <a:endParaRPr lang="zh-CN" altLang="en-US" dirty="0"/>
                    </a:p>
                  </a:txBody>
                  <a:tcPr/>
                </a:tc>
                <a:tc>
                  <a:txBody>
                    <a:bodyPr/>
                    <a:lstStyle/>
                    <a:p>
                      <a:r>
                        <a:rPr lang="en-US" altLang="zh-CN" dirty="0"/>
                        <a:t>24.44</a:t>
                      </a:r>
                      <a:endParaRPr lang="zh-CN" altLang="en-US" dirty="0"/>
                    </a:p>
                  </a:txBody>
                  <a:tcPr/>
                </a:tc>
                <a:tc>
                  <a:txBody>
                    <a:bodyPr/>
                    <a:lstStyle/>
                    <a:p>
                      <a:r>
                        <a:rPr lang="en-US" altLang="zh-CN" sz="1200" dirty="0">
                          <a:latin typeface="Times New Roman" panose="02020603050405020304" pitchFamily="18" charset="0"/>
                          <a:cs typeface="Times New Roman" panose="02020603050405020304" pitchFamily="18" charset="0"/>
                        </a:rPr>
                        <a:t>ESEM’20 - Spectrum-Based Log Diagnosis.</a:t>
                      </a:r>
                      <a:endParaRPr lang="zh-CN" altLang="en-US"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30964311"/>
                  </a:ext>
                </a:extLst>
              </a:tr>
              <a:tr h="370840">
                <a:tc>
                  <a:txBody>
                    <a:bodyPr/>
                    <a:lstStyle/>
                    <a:p>
                      <a:r>
                        <a:rPr lang="en-US" altLang="zh-CN" dirty="0" err="1"/>
                        <a:t>LogFaultFlagger</a:t>
                      </a:r>
                      <a:endParaRPr lang="zh-CN" altLang="en-US" dirty="0"/>
                    </a:p>
                  </a:txBody>
                  <a:tcPr/>
                </a:tc>
                <a:tc>
                  <a:txBody>
                    <a:bodyPr/>
                    <a:lstStyle/>
                    <a:p>
                      <a:r>
                        <a:rPr lang="en-US" altLang="zh-CN" dirty="0"/>
                        <a:t>17.78</a:t>
                      </a:r>
                      <a:endParaRPr lang="zh-CN" altLang="en-US" dirty="0"/>
                    </a:p>
                  </a:txBody>
                  <a:tcPr/>
                </a:tc>
                <a:tc>
                  <a:txBody>
                    <a:bodyPr/>
                    <a:lstStyle/>
                    <a:p>
                      <a:r>
                        <a:rPr lang="en-US" altLang="zh-CN" dirty="0"/>
                        <a:t>24.44</a:t>
                      </a:r>
                      <a:endParaRPr lang="zh-CN" altLang="en-US" dirty="0"/>
                    </a:p>
                  </a:txBody>
                  <a:tcPr/>
                </a:tc>
                <a:tc>
                  <a:txBody>
                    <a:bodyPr/>
                    <a:lstStyle/>
                    <a:p>
                      <a:r>
                        <a:rPr lang="en-US" altLang="zh-CN" dirty="0"/>
                        <a:t>15.56</a:t>
                      </a:r>
                      <a:endParaRPr lang="zh-CN" altLang="en-US" dirty="0"/>
                    </a:p>
                  </a:txBody>
                  <a:tcPr/>
                </a:tc>
                <a:tc>
                  <a:txBody>
                    <a:bodyPr/>
                    <a:lstStyle/>
                    <a:p>
                      <a:r>
                        <a:rPr lang="en-US" altLang="zh-CN" dirty="0"/>
                        <a:t>24.44</a:t>
                      </a:r>
                      <a:endParaRPr lang="zh-CN" altLang="en-US" dirty="0"/>
                    </a:p>
                  </a:txBody>
                  <a:tcPr/>
                </a:tc>
                <a:tc>
                  <a:txBody>
                    <a:bodyPr/>
                    <a:lstStyle/>
                    <a:p>
                      <a:r>
                        <a:rPr lang="en" altLang="zh-CN" sz="1200" dirty="0">
                          <a:latin typeface="Times New Roman" panose="02020603050405020304" pitchFamily="18" charset="0"/>
                          <a:cs typeface="Times New Roman" panose="02020603050405020304" pitchFamily="18" charset="0"/>
                        </a:rPr>
                        <a:t>ICSE’19 - Mining historical test logs to predict bugs and localize faults in the test logs.</a:t>
                      </a:r>
                      <a:endParaRPr lang="zh-CN" altLang="en-US"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1305857"/>
                  </a:ext>
                </a:extLst>
              </a:tr>
              <a:tr h="370840">
                <a:tc>
                  <a:txBody>
                    <a:bodyPr/>
                    <a:lstStyle/>
                    <a:p>
                      <a:r>
                        <a:rPr lang="en-US" altLang="zh-CN" dirty="0" err="1"/>
                        <a:t>MicroRank</a:t>
                      </a:r>
                      <a:endParaRPr lang="zh-CN" altLang="en-US" dirty="0"/>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altLang="zh-CN" dirty="0"/>
                        <a:t>15.56</a:t>
                      </a:r>
                      <a:endParaRPr lang="zh-CN" altLang="en-US" dirty="0"/>
                    </a:p>
                  </a:txBody>
                  <a:tcPr/>
                </a:tc>
                <a:tc>
                  <a:txBody>
                    <a:bodyPr/>
                    <a:lstStyle/>
                    <a:p>
                      <a:r>
                        <a:rPr lang="en-US" altLang="zh-CN" dirty="0"/>
                        <a:t>35.56</a:t>
                      </a:r>
                      <a:endParaRPr lang="zh-CN" altLang="en-US" dirty="0"/>
                    </a:p>
                  </a:txBody>
                  <a:tcPr/>
                </a:tc>
                <a:tc>
                  <a:txBody>
                    <a:bodyPr/>
                    <a:lstStyle/>
                    <a:p>
                      <a:r>
                        <a:rPr lang="en-US" altLang="zh-CN" dirty="0"/>
                        <a:t>N/A</a:t>
                      </a:r>
                      <a:endParaRPr lang="zh-CN" altLang="en-US" dirty="0"/>
                    </a:p>
                  </a:txBody>
                  <a:tcPr/>
                </a:tc>
                <a:tc>
                  <a:txBody>
                    <a:bodyPr/>
                    <a:lstStyle/>
                    <a:p>
                      <a:r>
                        <a:rPr lang="en-US" altLang="zh-CN" dirty="0"/>
                        <a:t>N/A</a:t>
                      </a:r>
                      <a:endParaRPr lang="zh-CN" altLang="en-US" dirty="0"/>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altLang="zh-CN" sz="1200" dirty="0">
                          <a:latin typeface="Times New Roman" panose="02020603050405020304" pitchFamily="18" charset="0"/>
                          <a:cs typeface="Times New Roman" panose="02020603050405020304" pitchFamily="18" charset="0"/>
                        </a:rPr>
                        <a:t>WWW’21 - </a:t>
                      </a:r>
                      <a:r>
                        <a:rPr lang="en-US" altLang="zh-CN" sz="1200" dirty="0" err="1">
                          <a:latin typeface="Times New Roman" panose="02020603050405020304" pitchFamily="18" charset="0"/>
                          <a:cs typeface="Times New Roman" panose="02020603050405020304" pitchFamily="18" charset="0"/>
                        </a:rPr>
                        <a:t>MicroRank</a:t>
                      </a:r>
                      <a:r>
                        <a:rPr lang="en-US" altLang="zh-CN" sz="1200" dirty="0">
                          <a:latin typeface="Times New Roman" panose="02020603050405020304" pitchFamily="18" charset="0"/>
                          <a:cs typeface="Times New Roman" panose="02020603050405020304" pitchFamily="18" charset="0"/>
                        </a:rPr>
                        <a:t>: End-to-End Latency Issue Localization with Extended Spectrum Analysis in Microservice Environments.</a:t>
                      </a:r>
                      <a:endParaRPr lang="zh-CN" altLang="en-US"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54694868"/>
                  </a:ext>
                </a:extLst>
              </a:tr>
              <a:tr h="370840">
                <a:tc>
                  <a:txBody>
                    <a:bodyPr/>
                    <a:lstStyle/>
                    <a:p>
                      <a:r>
                        <a:rPr lang="en-US" altLang="zh-CN" dirty="0" err="1"/>
                        <a:t>TraceAnomaly</a:t>
                      </a:r>
                      <a:endParaRPr lang="zh-CN" altLang="en-US" dirty="0"/>
                    </a:p>
                  </a:txBody>
                  <a:tcPr/>
                </a:tc>
                <a:tc>
                  <a:txBody>
                    <a:bodyPr/>
                    <a:lstStyle/>
                    <a:p>
                      <a:r>
                        <a:rPr lang="en-US" altLang="zh-CN" dirty="0"/>
                        <a:t>13.33</a:t>
                      </a:r>
                      <a:endParaRPr lang="zh-CN" altLang="en-US" dirty="0"/>
                    </a:p>
                  </a:txBody>
                  <a:tcPr/>
                </a:tc>
                <a:tc>
                  <a:txBody>
                    <a:bodyPr/>
                    <a:lstStyle/>
                    <a:p>
                      <a:r>
                        <a:rPr lang="en-US" altLang="zh-CN" dirty="0"/>
                        <a:t>33.33</a:t>
                      </a:r>
                      <a:endParaRPr lang="zh-CN" altLang="en-US" dirty="0"/>
                    </a:p>
                  </a:txBody>
                  <a:tcPr/>
                </a:tc>
                <a:tc>
                  <a:txBody>
                    <a:bodyPr/>
                    <a:lstStyle/>
                    <a:p>
                      <a:r>
                        <a:rPr lang="en-US" altLang="zh-CN" dirty="0"/>
                        <a:t>N/A</a:t>
                      </a:r>
                      <a:endParaRPr lang="zh-CN" altLang="en-US" dirty="0"/>
                    </a:p>
                  </a:txBody>
                  <a:tcPr/>
                </a:tc>
                <a:tc>
                  <a:txBody>
                    <a:bodyPr/>
                    <a:lstStyle/>
                    <a:p>
                      <a:r>
                        <a:rPr lang="en-US" altLang="zh-CN" dirty="0"/>
                        <a:t>N/A</a:t>
                      </a:r>
                      <a:endParaRPr lang="zh-CN" altLang="en-US" dirty="0"/>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altLang="zh-CN" sz="1200" dirty="0">
                          <a:latin typeface="Times New Roman" panose="02020603050405020304" pitchFamily="18" charset="0"/>
                          <a:cs typeface="Times New Roman" panose="02020603050405020304" pitchFamily="18" charset="0"/>
                        </a:rPr>
                        <a:t>ISSRE’20 - Unsupervised detection of microservice trace anomalies through service-level deep </a:t>
                      </a:r>
                      <a:r>
                        <a:rPr lang="en-US" altLang="zh-CN" sz="1200" dirty="0" err="1">
                          <a:latin typeface="Times New Roman" panose="02020603050405020304" pitchFamily="18" charset="0"/>
                          <a:cs typeface="Times New Roman" panose="02020603050405020304" pitchFamily="18" charset="0"/>
                        </a:rPr>
                        <a:t>bayesian</a:t>
                      </a:r>
                      <a:r>
                        <a:rPr lang="en-US" altLang="zh-CN" sz="1200" dirty="0">
                          <a:latin typeface="Times New Roman" panose="02020603050405020304" pitchFamily="18" charset="0"/>
                          <a:cs typeface="Times New Roman" panose="02020603050405020304" pitchFamily="18" charset="0"/>
                        </a:rPr>
                        <a:t> networks.</a:t>
                      </a:r>
                      <a:endParaRPr lang="zh-CN" altLang="en-US"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05293828"/>
                  </a:ext>
                </a:extLst>
              </a:tr>
              <a:tr h="370840">
                <a:tc>
                  <a:txBody>
                    <a:bodyPr/>
                    <a:lstStyle/>
                    <a:p>
                      <a:r>
                        <a:rPr lang="en-US" altLang="zh-CN" dirty="0" err="1"/>
                        <a:t>PDiagnose</a:t>
                      </a:r>
                      <a:endParaRPr lang="zh-CN" altLang="en-US" dirty="0"/>
                    </a:p>
                  </a:txBody>
                  <a:tcPr/>
                </a:tc>
                <a:tc>
                  <a:txBody>
                    <a:bodyPr/>
                    <a:lstStyle/>
                    <a:p>
                      <a:r>
                        <a:rPr lang="en-US" altLang="zh-CN" dirty="0"/>
                        <a:t>8.89</a:t>
                      </a:r>
                      <a:endParaRPr lang="zh-CN" altLang="en-US" dirty="0"/>
                    </a:p>
                  </a:txBody>
                  <a:tcPr/>
                </a:tc>
                <a:tc>
                  <a:txBody>
                    <a:bodyPr/>
                    <a:lstStyle/>
                    <a:p>
                      <a:r>
                        <a:rPr lang="en-US" altLang="zh-CN" dirty="0"/>
                        <a:t>22.22</a:t>
                      </a:r>
                      <a:endParaRPr lang="zh-CN" altLang="en-US" dirty="0"/>
                    </a:p>
                  </a:txBody>
                  <a:tcPr/>
                </a:tc>
                <a:tc>
                  <a:txBody>
                    <a:bodyPr/>
                    <a:lstStyle/>
                    <a:p>
                      <a:r>
                        <a:rPr lang="en-US" altLang="zh-CN" dirty="0"/>
                        <a:t>8.89</a:t>
                      </a:r>
                      <a:endParaRPr lang="zh-CN" altLang="en-US" dirty="0"/>
                    </a:p>
                  </a:txBody>
                  <a:tcPr/>
                </a:tc>
                <a:tc>
                  <a:txBody>
                    <a:bodyPr/>
                    <a:lstStyle/>
                    <a:p>
                      <a:r>
                        <a:rPr lang="en-US" altLang="zh-CN" dirty="0"/>
                        <a:t>15.56</a:t>
                      </a:r>
                      <a:endParaRPr lang="zh-CN" altLang="en-US" dirty="0"/>
                    </a:p>
                  </a:txBody>
                  <a:tcPr/>
                </a:tc>
                <a:tc>
                  <a:txBody>
                    <a:bodyPr/>
                    <a:lstStyle/>
                    <a:p>
                      <a:r>
                        <a:rPr lang="en" altLang="zh-CN" sz="1200" dirty="0">
                          <a:latin typeface="Times New Roman" panose="02020603050405020304" pitchFamily="18" charset="0"/>
                          <a:cs typeface="Times New Roman" panose="02020603050405020304" pitchFamily="18" charset="0"/>
                        </a:rPr>
                        <a:t>ISPA’21 - Diagnosing Performance Issues in Microservices with Heterogeneous Data Source.</a:t>
                      </a:r>
                      <a:endParaRPr lang="zh-CN" altLang="en-US"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602911106"/>
                  </a:ext>
                </a:extLst>
              </a:tr>
              <a:tr h="370840">
                <a:tc>
                  <a:txBody>
                    <a:bodyPr/>
                    <a:lstStyle/>
                    <a:p>
                      <a:r>
                        <a:rPr lang="en-US" altLang="zh-CN" dirty="0" err="1"/>
                        <a:t>Eadro</a:t>
                      </a:r>
                      <a:endParaRPr lang="zh-CN" altLang="en-US" dirty="0"/>
                    </a:p>
                  </a:txBody>
                  <a:tcPr/>
                </a:tc>
                <a:tc>
                  <a:txBody>
                    <a:bodyPr/>
                    <a:lstStyle/>
                    <a:p>
                      <a:r>
                        <a:rPr lang="en-US" altLang="zh-CN" dirty="0"/>
                        <a:t>42.22</a:t>
                      </a:r>
                      <a:endParaRPr lang="zh-CN" altLang="en-US" dirty="0"/>
                    </a:p>
                  </a:txBody>
                  <a:tcPr/>
                </a:tc>
                <a:tc>
                  <a:txBody>
                    <a:bodyPr/>
                    <a:lstStyle/>
                    <a:p>
                      <a:r>
                        <a:rPr lang="en-US" altLang="zh-CN" dirty="0"/>
                        <a:t>44.44</a:t>
                      </a:r>
                      <a:endParaRPr lang="zh-CN" altLang="en-US" dirty="0"/>
                    </a:p>
                  </a:txBody>
                  <a:tcPr/>
                </a:tc>
                <a:tc>
                  <a:txBody>
                    <a:bodyPr/>
                    <a:lstStyle/>
                    <a:p>
                      <a:r>
                        <a:rPr lang="en-US" altLang="zh-CN" dirty="0"/>
                        <a:t>42.22</a:t>
                      </a:r>
                      <a:endParaRPr lang="zh-CN" altLang="en-US" dirty="0"/>
                    </a:p>
                  </a:txBody>
                  <a:tcPr/>
                </a:tc>
                <a:tc>
                  <a:txBody>
                    <a:bodyPr/>
                    <a:lstStyle/>
                    <a:p>
                      <a:r>
                        <a:rPr lang="en-US" altLang="zh-CN" dirty="0"/>
                        <a:t>44.44</a:t>
                      </a:r>
                      <a:endParaRPr lang="zh-CN" altLang="en-US" dirty="0"/>
                    </a:p>
                  </a:txBody>
                  <a:tcPr/>
                </a:tc>
                <a:tc>
                  <a:txBody>
                    <a:bodyPr/>
                    <a:lstStyle/>
                    <a:p>
                      <a:r>
                        <a:rPr lang="en-US" altLang="zh-CN" sz="1200" dirty="0">
                          <a:latin typeface="Times New Roman" panose="02020603050405020304" pitchFamily="18" charset="0"/>
                          <a:cs typeface="Times New Roman" panose="02020603050405020304" pitchFamily="18" charset="0"/>
                        </a:rPr>
                        <a:t>ICSE’23 - </a:t>
                      </a:r>
                      <a:r>
                        <a:rPr lang="en-US" altLang="zh-CN" sz="1200" dirty="0" err="1">
                          <a:latin typeface="Times New Roman" panose="02020603050405020304" pitchFamily="18" charset="0"/>
                          <a:cs typeface="Times New Roman" panose="02020603050405020304" pitchFamily="18" charset="0"/>
                        </a:rPr>
                        <a:t>Eadro</a:t>
                      </a:r>
                      <a:r>
                        <a:rPr lang="en-US" altLang="zh-CN" sz="1200" dirty="0">
                          <a:latin typeface="Times New Roman" panose="02020603050405020304" pitchFamily="18" charset="0"/>
                          <a:cs typeface="Times New Roman" panose="02020603050405020304" pitchFamily="18" charset="0"/>
                        </a:rPr>
                        <a:t>: An End-to-End Troubleshooting Framework for Microservices on Multi-source Data</a:t>
                      </a:r>
                      <a:endParaRPr lang="zh-CN" altLang="en-US"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65476326"/>
                  </a:ext>
                </a:extLst>
              </a:tr>
              <a:tr h="370840">
                <a:tc>
                  <a:txBody>
                    <a:bodyPr/>
                    <a:lstStyle/>
                    <a:p>
                      <a:r>
                        <a:rPr lang="en-US" altLang="zh-CN" dirty="0" err="1"/>
                        <a:t>Nezha</a:t>
                      </a:r>
                      <a:endParaRPr lang="zh-CN" altLang="en-US" dirty="0"/>
                    </a:p>
                  </a:txBody>
                  <a:tcPr/>
                </a:tc>
                <a:tc>
                  <a:txBody>
                    <a:bodyPr/>
                    <a:lstStyle/>
                    <a:p>
                      <a:r>
                        <a:rPr lang="en-US" altLang="zh-CN" dirty="0"/>
                        <a:t>55.56</a:t>
                      </a:r>
                      <a:endParaRPr lang="zh-CN" altLang="en-US" dirty="0"/>
                    </a:p>
                  </a:txBody>
                  <a:tcPr/>
                </a:tc>
                <a:tc>
                  <a:txBody>
                    <a:bodyPr/>
                    <a:lstStyle/>
                    <a:p>
                      <a:r>
                        <a:rPr lang="en-US" altLang="zh-CN" dirty="0"/>
                        <a:t>68.89</a:t>
                      </a:r>
                      <a:endParaRPr lang="zh-CN" altLang="en-US" dirty="0"/>
                    </a:p>
                  </a:txBody>
                  <a:tcPr/>
                </a:tc>
                <a:tc>
                  <a:txBody>
                    <a:bodyPr/>
                    <a:lstStyle/>
                    <a:p>
                      <a:r>
                        <a:rPr lang="en-US" altLang="zh-CN" dirty="0"/>
                        <a:t>55.56</a:t>
                      </a:r>
                      <a:endParaRPr lang="zh-CN" altLang="en-US" dirty="0"/>
                    </a:p>
                  </a:txBody>
                  <a:tcPr/>
                </a:tc>
                <a:tc>
                  <a:txBody>
                    <a:bodyPr/>
                    <a:lstStyle/>
                    <a:p>
                      <a:r>
                        <a:rPr lang="en-US" altLang="zh-CN" dirty="0"/>
                        <a:t>68.89</a:t>
                      </a:r>
                      <a:endParaRPr lang="zh-CN" altLang="en-US" dirty="0"/>
                    </a:p>
                  </a:txBody>
                  <a:tcPr/>
                </a:tc>
                <a:tc>
                  <a:txBody>
                    <a:bodyPr/>
                    <a:lstStyle/>
                    <a:p>
                      <a:r>
                        <a:rPr lang="en-US" altLang="zh-CN" sz="1200" dirty="0">
                          <a:latin typeface="Times New Roman" panose="02020603050405020304" pitchFamily="18" charset="0"/>
                          <a:cs typeface="Times New Roman" panose="02020603050405020304" pitchFamily="18" charset="0"/>
                        </a:rPr>
                        <a:t>ESEC/FSE’23 - </a:t>
                      </a:r>
                      <a:r>
                        <a:rPr lang="en-US" altLang="zh-CN" sz="1200" dirty="0" err="1">
                          <a:latin typeface="Times New Roman" panose="02020603050405020304" pitchFamily="18" charset="0"/>
                          <a:cs typeface="Times New Roman" panose="02020603050405020304" pitchFamily="18" charset="0"/>
                        </a:rPr>
                        <a:t>Nezha</a:t>
                      </a:r>
                      <a:r>
                        <a:rPr lang="en-US" altLang="zh-CN" sz="1200" dirty="0">
                          <a:latin typeface="Times New Roman" panose="02020603050405020304" pitchFamily="18" charset="0"/>
                          <a:cs typeface="Times New Roman" panose="02020603050405020304" pitchFamily="18" charset="0"/>
                        </a:rPr>
                        <a:t>: Interpretable Fine-Grained Root Causes Analysis for Microservices on Multi-modal Observability Data</a:t>
                      </a:r>
                      <a:endParaRPr lang="zh-CN" altLang="en-US"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85846761"/>
                  </a:ext>
                </a:extLst>
              </a:tr>
            </a:tbl>
          </a:graphicData>
        </a:graphic>
      </p:graphicFrame>
    </p:spTree>
    <p:extLst>
      <p:ext uri="{BB962C8B-B14F-4D97-AF65-F5344CB8AC3E}">
        <p14:creationId xmlns:p14="http://schemas.microsoft.com/office/powerpoint/2010/main" val="19199074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957744B1-6549-3611-E9A0-DD9AA2AE593B}"/>
              </a:ext>
            </a:extLst>
          </p:cNvPr>
          <p:cNvSpPr>
            <a:spLocks noGrp="1"/>
          </p:cNvSpPr>
          <p:nvPr>
            <p:ph type="sldNum" sz="quarter" idx="10"/>
          </p:nvPr>
        </p:nvSpPr>
        <p:spPr/>
        <p:txBody>
          <a:bodyPr/>
          <a:lstStyle/>
          <a:p>
            <a:fld id="{D9B6BDF2-6896-4B98-8776-C18582F63BA5}" type="slidenum">
              <a:rPr lang="zh-TW" altLang="en-US" smtClean="0"/>
              <a:pPr/>
              <a:t>51</a:t>
            </a:fld>
            <a:endParaRPr lang="zh-TW" altLang="en-US"/>
          </a:p>
        </p:txBody>
      </p:sp>
      <p:sp>
        <p:nvSpPr>
          <p:cNvPr id="6" name="標題 1">
            <a:extLst>
              <a:ext uri="{FF2B5EF4-FFF2-40B4-BE49-F238E27FC236}">
                <a16:creationId xmlns:a16="http://schemas.microsoft.com/office/drawing/2014/main" id="{BF3E4EDF-F73D-67E2-7EEF-58E048672BDC}"/>
              </a:ext>
            </a:extLst>
          </p:cNvPr>
          <p:cNvSpPr>
            <a:spLocks noGrp="1"/>
          </p:cNvSpPr>
          <p:nvPr>
            <p:ph type="title"/>
          </p:nvPr>
        </p:nvSpPr>
        <p:spPr>
          <a:xfrm>
            <a:off x="1296610" y="144466"/>
            <a:ext cx="10270977" cy="692151"/>
          </a:xfrm>
        </p:spPr>
        <p:txBody>
          <a:bodyPr/>
          <a:lstStyle/>
          <a:p>
            <a:r>
              <a:rPr lang="en-US" altLang="zh-TW" dirty="0"/>
              <a:t>Evaluation</a:t>
            </a:r>
            <a:endParaRPr lang="zh-TW" altLang="en-US" dirty="0"/>
          </a:p>
        </p:txBody>
      </p:sp>
      <p:sp>
        <p:nvSpPr>
          <p:cNvPr id="11" name="文本框 10">
            <a:extLst>
              <a:ext uri="{FF2B5EF4-FFF2-40B4-BE49-F238E27FC236}">
                <a16:creationId xmlns:a16="http://schemas.microsoft.com/office/drawing/2014/main" id="{68D7725B-A7A2-C797-AEB0-31AB6809238E}"/>
              </a:ext>
            </a:extLst>
          </p:cNvPr>
          <p:cNvSpPr txBox="1"/>
          <p:nvPr/>
        </p:nvSpPr>
        <p:spPr>
          <a:xfrm>
            <a:off x="3801649" y="1270705"/>
            <a:ext cx="5260898" cy="369332"/>
          </a:xfrm>
          <a:prstGeom prst="rect">
            <a:avLst/>
          </a:prstGeom>
          <a:noFill/>
        </p:spPr>
        <p:txBody>
          <a:bodyPr wrap="square">
            <a:spAutoFit/>
          </a:bodyPr>
          <a:lstStyle/>
          <a:p>
            <a:r>
              <a:rPr lang="en-US" altLang="zh-CN" b="1" dirty="0">
                <a:latin typeface="Times New Roman" panose="02020603050405020304" pitchFamily="18" charset="0"/>
                <a:cs typeface="Times New Roman" panose="02020603050405020304" pitchFamily="18" charset="0"/>
              </a:rPr>
              <a:t>LLM4Ops Agent System </a:t>
            </a:r>
            <a:r>
              <a:rPr lang="en-US" altLang="zh-CN" b="1" dirty="0" err="1">
                <a:latin typeface="Times New Roman" panose="02020603050405020304" pitchFamily="18" charset="0"/>
                <a:cs typeface="Times New Roman" panose="02020603050405020304" pitchFamily="18" charset="0"/>
              </a:rPr>
              <a:t>Comparision</a:t>
            </a:r>
            <a:r>
              <a:rPr lang="en-US" altLang="zh-CN" b="1" dirty="0">
                <a:latin typeface="Times New Roman" panose="02020603050405020304" pitchFamily="18" charset="0"/>
                <a:cs typeface="Times New Roman" panose="02020603050405020304" pitchFamily="18" charset="0"/>
              </a:rPr>
              <a:t>: In progress</a:t>
            </a:r>
            <a:endParaRPr lang="en-US" altLang="zh-CN" sz="1800" dirty="0">
              <a:latin typeface="Times New Roman" panose="02020603050405020304" pitchFamily="18" charset="0"/>
              <a:cs typeface="Times New Roman" panose="02020603050405020304" pitchFamily="18" charset="0"/>
            </a:endParaRPr>
          </a:p>
        </p:txBody>
      </p:sp>
      <p:pic>
        <p:nvPicPr>
          <p:cNvPr id="7" name="图片 6">
            <a:extLst>
              <a:ext uri="{FF2B5EF4-FFF2-40B4-BE49-F238E27FC236}">
                <a16:creationId xmlns:a16="http://schemas.microsoft.com/office/drawing/2014/main" id="{3E46F5EE-11C3-E39D-D328-BF5447A357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5533" y="2145900"/>
            <a:ext cx="3546648" cy="3663893"/>
          </a:xfrm>
          <a:prstGeom prst="rect">
            <a:avLst/>
          </a:prstGeom>
        </p:spPr>
      </p:pic>
      <p:sp>
        <p:nvSpPr>
          <p:cNvPr id="9" name="文本框 8">
            <a:extLst>
              <a:ext uri="{FF2B5EF4-FFF2-40B4-BE49-F238E27FC236}">
                <a16:creationId xmlns:a16="http://schemas.microsoft.com/office/drawing/2014/main" id="{0BC475FD-BDB6-489C-1624-996515A9D852}"/>
              </a:ext>
            </a:extLst>
          </p:cNvPr>
          <p:cNvSpPr txBox="1"/>
          <p:nvPr/>
        </p:nvSpPr>
        <p:spPr>
          <a:xfrm>
            <a:off x="8946714" y="1499569"/>
            <a:ext cx="1379316" cy="646331"/>
          </a:xfrm>
          <a:prstGeom prst="rect">
            <a:avLst/>
          </a:prstGeom>
          <a:noFill/>
        </p:spPr>
        <p:txBody>
          <a:bodyPr wrap="square">
            <a:spAutoFit/>
          </a:bodyPr>
          <a:lstStyle/>
          <a:p>
            <a:pPr algn="ctr"/>
            <a:r>
              <a:rPr lang="en-US" altLang="zh-CN" dirty="0">
                <a:latin typeface="Times New Roman" panose="02020603050405020304" pitchFamily="18" charset="0"/>
                <a:cs typeface="Times New Roman" panose="02020603050405020304" pitchFamily="18" charset="0"/>
              </a:rPr>
              <a:t>Ours (developing)</a:t>
            </a:r>
            <a:endParaRPr lang="en-US" altLang="zh-CN" sz="1800" dirty="0">
              <a:latin typeface="Times New Roman" panose="02020603050405020304" pitchFamily="18" charset="0"/>
              <a:cs typeface="Times New Roman" panose="02020603050405020304" pitchFamily="18" charset="0"/>
            </a:endParaRPr>
          </a:p>
        </p:txBody>
      </p:sp>
      <p:pic>
        <p:nvPicPr>
          <p:cNvPr id="12" name="图片 11">
            <a:extLst>
              <a:ext uri="{FF2B5EF4-FFF2-40B4-BE49-F238E27FC236}">
                <a16:creationId xmlns:a16="http://schemas.microsoft.com/office/drawing/2014/main" id="{9EC59CA0-ADFC-6FC2-B628-ECBD1EEDA8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47" y="2913820"/>
            <a:ext cx="6532309" cy="1676543"/>
          </a:xfrm>
          <a:prstGeom prst="rect">
            <a:avLst/>
          </a:prstGeom>
        </p:spPr>
      </p:pic>
      <p:sp>
        <p:nvSpPr>
          <p:cNvPr id="13" name="文本框 12">
            <a:extLst>
              <a:ext uri="{FF2B5EF4-FFF2-40B4-BE49-F238E27FC236}">
                <a16:creationId xmlns:a16="http://schemas.microsoft.com/office/drawing/2014/main" id="{998505C1-D6DB-9654-B73A-45999F09B3CD}"/>
              </a:ext>
            </a:extLst>
          </p:cNvPr>
          <p:cNvSpPr txBox="1"/>
          <p:nvPr/>
        </p:nvSpPr>
        <p:spPr>
          <a:xfrm>
            <a:off x="2653143" y="2344597"/>
            <a:ext cx="1379316" cy="646331"/>
          </a:xfrm>
          <a:prstGeom prst="rect">
            <a:avLst/>
          </a:prstGeom>
          <a:noFill/>
        </p:spPr>
        <p:txBody>
          <a:bodyPr wrap="square">
            <a:spAutoFit/>
          </a:bodyPr>
          <a:lstStyle/>
          <a:p>
            <a:pPr algn="ctr"/>
            <a:r>
              <a:rPr lang="en-US" altLang="zh-CN" dirty="0" err="1">
                <a:latin typeface="Times New Roman" panose="02020603050405020304" pitchFamily="18" charset="0"/>
                <a:cs typeface="Times New Roman" panose="02020603050405020304" pitchFamily="18" charset="0"/>
              </a:rPr>
              <a:t>RCAcopilot</a:t>
            </a:r>
            <a:r>
              <a:rPr lang="en-US" altLang="zh-CN" dirty="0">
                <a:latin typeface="Times New Roman" panose="02020603050405020304" pitchFamily="18" charset="0"/>
                <a:cs typeface="Times New Roman" panose="02020603050405020304" pitchFamily="18" charset="0"/>
              </a:rPr>
              <a:t> (reproducing)</a:t>
            </a:r>
            <a:endParaRPr lang="en-US" altLang="zh-CN" sz="1800" dirty="0">
              <a:latin typeface="Times New Roman" panose="02020603050405020304" pitchFamily="18" charset="0"/>
              <a:cs typeface="Times New Roman" panose="02020603050405020304" pitchFamily="18" charset="0"/>
            </a:endParaRPr>
          </a:p>
        </p:txBody>
      </p:sp>
      <p:sp>
        <p:nvSpPr>
          <p:cNvPr id="14" name="文本框 13">
            <a:extLst>
              <a:ext uri="{FF2B5EF4-FFF2-40B4-BE49-F238E27FC236}">
                <a16:creationId xmlns:a16="http://schemas.microsoft.com/office/drawing/2014/main" id="{0BD9AD2C-F2EC-7DE9-DD92-BF151E0F3EEC}"/>
              </a:ext>
            </a:extLst>
          </p:cNvPr>
          <p:cNvSpPr txBox="1"/>
          <p:nvPr/>
        </p:nvSpPr>
        <p:spPr>
          <a:xfrm>
            <a:off x="170195" y="5694573"/>
            <a:ext cx="10892757" cy="369332"/>
          </a:xfrm>
          <a:prstGeom prst="rect">
            <a:avLst/>
          </a:prstGeom>
          <a:noFill/>
        </p:spPr>
        <p:txBody>
          <a:bodyPr wrap="square">
            <a:spAutoFit/>
          </a:bodyPr>
          <a:lstStyle/>
          <a:p>
            <a:r>
              <a:rPr lang="en" altLang="zh-CN" dirty="0">
                <a:latin typeface="Times New Roman" panose="02020603050405020304" pitchFamily="18" charset="0"/>
                <a:cs typeface="Times New Roman" panose="02020603050405020304" pitchFamily="18" charset="0"/>
              </a:rPr>
              <a:t>EuroSys’24 - Automatic Root Cause Analysis via Large Language Models for Cloud Incidents</a:t>
            </a:r>
          </a:p>
        </p:txBody>
      </p:sp>
    </p:spTree>
    <p:extLst>
      <p:ext uri="{BB962C8B-B14F-4D97-AF65-F5344CB8AC3E}">
        <p14:creationId xmlns:p14="http://schemas.microsoft.com/office/powerpoint/2010/main" val="4803789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CN" sz="4400" dirty="0">
                <a:effectLst>
                  <a:outerShdw blurRad="38100" dist="38100" dir="2700000" algn="tl">
                    <a:srgbClr val="000000">
                      <a:alpha val="43137"/>
                    </a:srgbClr>
                  </a:outerShdw>
                </a:effectLst>
              </a:rPr>
              <a:t>LLM4Ops Benchmark System</a:t>
            </a:r>
            <a:endParaRPr lang="zh-TW" altLang="en-US" dirty="0"/>
          </a:p>
        </p:txBody>
      </p:sp>
      <p:sp>
        <p:nvSpPr>
          <p:cNvPr id="5" name="文字版面配置區 4"/>
          <p:cNvSpPr>
            <a:spLocks noGrp="1"/>
          </p:cNvSpPr>
          <p:nvPr>
            <p:ph type="body" idx="1"/>
          </p:nvPr>
        </p:nvSpPr>
        <p:spPr>
          <a:xfrm>
            <a:off x="2246313" y="1844824"/>
            <a:ext cx="7772400" cy="2562077"/>
          </a:xfrm>
        </p:spPr>
        <p:txBody>
          <a:bodyPr>
            <a:normAutofit fontScale="62500" lnSpcReduction="20000"/>
          </a:bodyPr>
          <a:lstStyle/>
          <a:p>
            <a:r>
              <a:rPr lang="en-US" altLang="zh-CN" sz="4000" dirty="0">
                <a:latin typeface="Times New Roman" panose="02020603050405020304" pitchFamily="18" charset="0"/>
                <a:cs typeface="Times New Roman" panose="02020603050405020304" pitchFamily="18" charset="0"/>
              </a:rPr>
              <a:t>Introduction</a:t>
            </a:r>
            <a:endParaRPr lang="en-US" altLang="zh-TW" sz="4000" dirty="0">
              <a:latin typeface="Times New Roman" panose="02020603050405020304" pitchFamily="18" charset="0"/>
              <a:cs typeface="Times New Roman" panose="02020603050405020304" pitchFamily="18" charset="0"/>
            </a:endParaRPr>
          </a:p>
          <a:p>
            <a:r>
              <a:rPr lang="en-US" altLang="zh-CN" sz="4000" dirty="0">
                <a:latin typeface="Times New Roman" panose="02020603050405020304" pitchFamily="18" charset="0"/>
                <a:cs typeface="Times New Roman" panose="02020603050405020304" pitchFamily="18" charset="0"/>
              </a:rPr>
              <a:t>Related</a:t>
            </a:r>
            <a:r>
              <a:rPr lang="zh-CN" altLang="en-US" sz="4000" dirty="0">
                <a:latin typeface="Times New Roman" panose="02020603050405020304" pitchFamily="18" charset="0"/>
                <a:cs typeface="Times New Roman" panose="02020603050405020304" pitchFamily="18" charset="0"/>
              </a:rPr>
              <a:t> </a:t>
            </a:r>
            <a:r>
              <a:rPr lang="en-US" altLang="zh-CN" sz="4000" dirty="0">
                <a:latin typeface="Times New Roman" panose="02020603050405020304" pitchFamily="18" charset="0"/>
                <a:cs typeface="Times New Roman" panose="02020603050405020304" pitchFamily="18" charset="0"/>
              </a:rPr>
              <a:t>Work</a:t>
            </a:r>
          </a:p>
          <a:p>
            <a:r>
              <a:rPr lang="en-US" altLang="zh-CN" sz="4000" dirty="0">
                <a:latin typeface="Times New Roman" panose="02020603050405020304" pitchFamily="18" charset="0"/>
                <a:cs typeface="Times New Roman" panose="02020603050405020304" pitchFamily="18" charset="0"/>
              </a:rPr>
              <a:t>Preliminaries</a:t>
            </a:r>
          </a:p>
          <a:p>
            <a:r>
              <a:rPr lang="en-US" altLang="zh-CN" sz="4000" dirty="0">
                <a:latin typeface="Times New Roman" panose="02020603050405020304" pitchFamily="18" charset="0"/>
                <a:cs typeface="Times New Roman" panose="02020603050405020304" pitchFamily="18" charset="0"/>
              </a:rPr>
              <a:t>Proposed Methods</a:t>
            </a:r>
          </a:p>
          <a:p>
            <a:r>
              <a:rPr lang="en-US" altLang="zh-CN" sz="4000" dirty="0">
                <a:latin typeface="Times New Roman" panose="02020603050405020304" pitchFamily="18" charset="0"/>
                <a:cs typeface="Times New Roman" panose="02020603050405020304" pitchFamily="18" charset="0"/>
              </a:rPr>
              <a:t>Performance Evaluation </a:t>
            </a:r>
          </a:p>
          <a:p>
            <a:r>
              <a:rPr lang="en-US" altLang="zh-CN" sz="4000" dirty="0">
                <a:solidFill>
                  <a:srgbClr val="FF0000"/>
                </a:solidFill>
                <a:latin typeface="Times New Roman" panose="02020603050405020304" pitchFamily="18" charset="0"/>
                <a:cs typeface="Times New Roman" panose="02020603050405020304" pitchFamily="18" charset="0"/>
              </a:rPr>
              <a:t>Conclusions</a:t>
            </a:r>
          </a:p>
        </p:txBody>
      </p:sp>
      <p:sp>
        <p:nvSpPr>
          <p:cNvPr id="2" name="灯片编号占位符 1">
            <a:extLst>
              <a:ext uri="{FF2B5EF4-FFF2-40B4-BE49-F238E27FC236}">
                <a16:creationId xmlns:a16="http://schemas.microsoft.com/office/drawing/2014/main" id="{3492B67B-1436-E4F4-D617-281427E82279}"/>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52</a:t>
            </a:fld>
            <a:endParaRPr lang="zh-TW" altLang="en-US"/>
          </a:p>
        </p:txBody>
      </p:sp>
    </p:spTree>
    <p:extLst>
      <p:ext uri="{BB962C8B-B14F-4D97-AF65-F5344CB8AC3E}">
        <p14:creationId xmlns:p14="http://schemas.microsoft.com/office/powerpoint/2010/main" val="26918174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957744B1-6549-3611-E9A0-DD9AA2AE593B}"/>
              </a:ext>
            </a:extLst>
          </p:cNvPr>
          <p:cNvSpPr>
            <a:spLocks noGrp="1"/>
          </p:cNvSpPr>
          <p:nvPr>
            <p:ph type="sldNum" sz="quarter" idx="10"/>
          </p:nvPr>
        </p:nvSpPr>
        <p:spPr/>
        <p:txBody>
          <a:bodyPr/>
          <a:lstStyle/>
          <a:p>
            <a:fld id="{D9B6BDF2-6896-4B98-8776-C18582F63BA5}" type="slidenum">
              <a:rPr lang="zh-TW" altLang="en-US" smtClean="0"/>
              <a:pPr/>
              <a:t>53</a:t>
            </a:fld>
            <a:endParaRPr lang="zh-TW" altLang="en-US"/>
          </a:p>
        </p:txBody>
      </p:sp>
      <p:sp>
        <p:nvSpPr>
          <p:cNvPr id="6" name="標題 1">
            <a:extLst>
              <a:ext uri="{FF2B5EF4-FFF2-40B4-BE49-F238E27FC236}">
                <a16:creationId xmlns:a16="http://schemas.microsoft.com/office/drawing/2014/main" id="{BF3E4EDF-F73D-67E2-7EEF-58E048672BDC}"/>
              </a:ext>
            </a:extLst>
          </p:cNvPr>
          <p:cNvSpPr>
            <a:spLocks noGrp="1"/>
          </p:cNvSpPr>
          <p:nvPr>
            <p:ph type="title"/>
          </p:nvPr>
        </p:nvSpPr>
        <p:spPr>
          <a:xfrm>
            <a:off x="1296610" y="144466"/>
            <a:ext cx="10270977" cy="692151"/>
          </a:xfrm>
        </p:spPr>
        <p:txBody>
          <a:bodyPr/>
          <a:lstStyle/>
          <a:p>
            <a:r>
              <a:rPr lang="en-US" altLang="zh-TW" dirty="0"/>
              <a:t>conclusion</a:t>
            </a:r>
            <a:endParaRPr lang="zh-TW" altLang="en-US" dirty="0"/>
          </a:p>
        </p:txBody>
      </p:sp>
      <p:sp>
        <p:nvSpPr>
          <p:cNvPr id="2" name="文本框 1">
            <a:extLst>
              <a:ext uri="{FF2B5EF4-FFF2-40B4-BE49-F238E27FC236}">
                <a16:creationId xmlns:a16="http://schemas.microsoft.com/office/drawing/2014/main" id="{934BC293-1F87-B51F-9E87-8AED5B405BD5}"/>
              </a:ext>
            </a:extLst>
          </p:cNvPr>
          <p:cNvSpPr txBox="1"/>
          <p:nvPr/>
        </p:nvSpPr>
        <p:spPr>
          <a:xfrm>
            <a:off x="4629966" y="2413337"/>
            <a:ext cx="2932068" cy="2031325"/>
          </a:xfrm>
          <a:prstGeom prst="rect">
            <a:avLst/>
          </a:prstGeom>
          <a:noFill/>
        </p:spPr>
        <p:txBody>
          <a:bodyPr wrap="square">
            <a:spAutoFit/>
          </a:bodyPr>
          <a:lstStyle/>
          <a:p>
            <a:r>
              <a:rPr lang="en" altLang="zh-CN" b="1" dirty="0">
                <a:latin typeface="Times New Roman" panose="02020603050405020304" pitchFamily="18" charset="0"/>
                <a:cs typeface="Times New Roman" panose="02020603050405020304" pitchFamily="18" charset="0"/>
              </a:rPr>
              <a:t>Conclusion</a:t>
            </a:r>
          </a:p>
          <a:p>
            <a:endParaRPr lang="en" altLang="zh-CN" dirty="0">
              <a:latin typeface="Times New Roman" panose="02020603050405020304" pitchFamily="18" charset="0"/>
              <a:cs typeface="Times New Roman" panose="02020603050405020304" pitchFamily="18" charset="0"/>
            </a:endParaRPr>
          </a:p>
          <a:p>
            <a:pPr marL="285750" indent="-285750">
              <a:buFontTx/>
              <a:buChar char="-"/>
            </a:pPr>
            <a:r>
              <a:rPr lang="en" altLang="zh-CN" dirty="0">
                <a:latin typeface="Times New Roman" panose="02020603050405020304" pitchFamily="18" charset="0"/>
                <a:cs typeface="Times New Roman" panose="02020603050405020304" pitchFamily="18" charset="0"/>
              </a:rPr>
              <a:t>Deployed Train Ticket.</a:t>
            </a:r>
          </a:p>
          <a:p>
            <a:pPr marL="285750" indent="-285750">
              <a:buFontTx/>
              <a:buChar char="-"/>
            </a:pPr>
            <a:r>
              <a:rPr lang="en" altLang="zh-CN" dirty="0">
                <a:latin typeface="Times New Roman" panose="02020603050405020304" pitchFamily="18" charset="0"/>
                <a:cs typeface="Times New Roman" panose="02020603050405020304" pitchFamily="18" charset="0"/>
              </a:rPr>
              <a:t>Enhanced logging.</a:t>
            </a:r>
          </a:p>
          <a:p>
            <a:pPr marL="285750" indent="-285750">
              <a:buFontTx/>
              <a:buChar char="-"/>
            </a:pPr>
            <a:r>
              <a:rPr lang="en" altLang="zh-CN" dirty="0">
                <a:latin typeface="Times New Roman" panose="02020603050405020304" pitchFamily="18" charset="0"/>
                <a:cs typeface="Times New Roman" panose="02020603050405020304" pitchFamily="18" charset="0"/>
              </a:rPr>
              <a:t>Fault injection.</a:t>
            </a:r>
          </a:p>
          <a:p>
            <a:pPr marL="285750" indent="-285750">
              <a:buFontTx/>
              <a:buChar char="-"/>
            </a:pPr>
            <a:r>
              <a:rPr lang="en" altLang="zh-CN" dirty="0">
                <a:latin typeface="Times New Roman" panose="02020603050405020304" pitchFamily="18" charset="0"/>
                <a:cs typeface="Times New Roman" panose="02020603050405020304" pitchFamily="18" charset="0"/>
              </a:rPr>
              <a:t>API tables.</a:t>
            </a:r>
          </a:p>
          <a:p>
            <a:pPr marL="285750" indent="-285750">
              <a:buFontTx/>
              <a:buChar char="-"/>
            </a:pPr>
            <a:r>
              <a:rPr lang="en" altLang="zh-CN" dirty="0">
                <a:latin typeface="Times New Roman" panose="02020603050405020304" pitchFamily="18" charset="0"/>
                <a:cs typeface="Times New Roman" panose="02020603050405020304" pitchFamily="18" charset="0"/>
              </a:rPr>
              <a:t>Evaluate AIOps baselines</a:t>
            </a:r>
          </a:p>
        </p:txBody>
      </p:sp>
    </p:spTree>
    <p:extLst>
      <p:ext uri="{BB962C8B-B14F-4D97-AF65-F5344CB8AC3E}">
        <p14:creationId xmlns:p14="http://schemas.microsoft.com/office/powerpoint/2010/main" val="37736519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957744B1-6549-3611-E9A0-DD9AA2AE593B}"/>
              </a:ext>
            </a:extLst>
          </p:cNvPr>
          <p:cNvSpPr>
            <a:spLocks noGrp="1"/>
          </p:cNvSpPr>
          <p:nvPr>
            <p:ph type="sldNum" sz="quarter" idx="10"/>
          </p:nvPr>
        </p:nvSpPr>
        <p:spPr/>
        <p:txBody>
          <a:bodyPr/>
          <a:lstStyle/>
          <a:p>
            <a:fld id="{D9B6BDF2-6896-4B98-8776-C18582F63BA5}" type="slidenum">
              <a:rPr lang="zh-TW" altLang="en-US" smtClean="0"/>
              <a:pPr/>
              <a:t>54</a:t>
            </a:fld>
            <a:endParaRPr lang="zh-TW" altLang="en-US"/>
          </a:p>
        </p:txBody>
      </p:sp>
      <p:sp>
        <p:nvSpPr>
          <p:cNvPr id="6" name="標題 1">
            <a:extLst>
              <a:ext uri="{FF2B5EF4-FFF2-40B4-BE49-F238E27FC236}">
                <a16:creationId xmlns:a16="http://schemas.microsoft.com/office/drawing/2014/main" id="{BF3E4EDF-F73D-67E2-7EEF-58E048672BDC}"/>
              </a:ext>
            </a:extLst>
          </p:cNvPr>
          <p:cNvSpPr>
            <a:spLocks noGrp="1"/>
          </p:cNvSpPr>
          <p:nvPr>
            <p:ph type="title"/>
          </p:nvPr>
        </p:nvSpPr>
        <p:spPr>
          <a:xfrm>
            <a:off x="1296610" y="144466"/>
            <a:ext cx="10270977" cy="692151"/>
          </a:xfrm>
        </p:spPr>
        <p:txBody>
          <a:bodyPr/>
          <a:lstStyle/>
          <a:p>
            <a:r>
              <a:rPr lang="en-US" altLang="zh-TW" dirty="0"/>
              <a:t>conclusion</a:t>
            </a:r>
            <a:endParaRPr lang="zh-TW" altLang="en-US" dirty="0"/>
          </a:p>
        </p:txBody>
      </p:sp>
      <p:sp>
        <p:nvSpPr>
          <p:cNvPr id="2" name="文本框 1">
            <a:extLst>
              <a:ext uri="{FF2B5EF4-FFF2-40B4-BE49-F238E27FC236}">
                <a16:creationId xmlns:a16="http://schemas.microsoft.com/office/drawing/2014/main" id="{934BC293-1F87-B51F-9E87-8AED5B405BD5}"/>
              </a:ext>
            </a:extLst>
          </p:cNvPr>
          <p:cNvSpPr txBox="1"/>
          <p:nvPr/>
        </p:nvSpPr>
        <p:spPr>
          <a:xfrm>
            <a:off x="5613354" y="3244334"/>
            <a:ext cx="965291" cy="369332"/>
          </a:xfrm>
          <a:prstGeom prst="rect">
            <a:avLst/>
          </a:prstGeom>
          <a:noFill/>
        </p:spPr>
        <p:txBody>
          <a:bodyPr wrap="square">
            <a:spAutoFit/>
          </a:bodyPr>
          <a:lstStyle/>
          <a:p>
            <a:r>
              <a:rPr lang="en" altLang="zh-CN" b="1" dirty="0">
                <a:latin typeface="Times New Roman" panose="02020603050405020304" pitchFamily="18" charset="0"/>
                <a:cs typeface="Times New Roman" panose="02020603050405020304" pitchFamily="18" charset="0"/>
              </a:rPr>
              <a:t>Thanks</a:t>
            </a:r>
            <a:endParaRPr lang="en" altLang="zh-C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2290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957744B1-6549-3611-E9A0-DD9AA2AE593B}"/>
              </a:ext>
            </a:extLst>
          </p:cNvPr>
          <p:cNvSpPr>
            <a:spLocks noGrp="1"/>
          </p:cNvSpPr>
          <p:nvPr>
            <p:ph type="sldNum" sz="quarter" idx="10"/>
          </p:nvPr>
        </p:nvSpPr>
        <p:spPr/>
        <p:txBody>
          <a:bodyPr/>
          <a:lstStyle/>
          <a:p>
            <a:fld id="{D9B6BDF2-6896-4B98-8776-C18582F63BA5}" type="slidenum">
              <a:rPr lang="zh-TW" altLang="en-US" smtClean="0"/>
              <a:pPr/>
              <a:t>6</a:t>
            </a:fld>
            <a:endParaRPr lang="zh-TW" altLang="en-US"/>
          </a:p>
        </p:txBody>
      </p:sp>
      <p:sp>
        <p:nvSpPr>
          <p:cNvPr id="6" name="標題 1">
            <a:extLst>
              <a:ext uri="{FF2B5EF4-FFF2-40B4-BE49-F238E27FC236}">
                <a16:creationId xmlns:a16="http://schemas.microsoft.com/office/drawing/2014/main" id="{BF3E4EDF-F73D-67E2-7EEF-58E048672BDC}"/>
              </a:ext>
            </a:extLst>
          </p:cNvPr>
          <p:cNvSpPr>
            <a:spLocks noGrp="1"/>
          </p:cNvSpPr>
          <p:nvPr>
            <p:ph type="title"/>
          </p:nvPr>
        </p:nvSpPr>
        <p:spPr>
          <a:xfrm>
            <a:off x="1296610" y="144466"/>
            <a:ext cx="10270977" cy="692151"/>
          </a:xfrm>
        </p:spPr>
        <p:txBody>
          <a:bodyPr/>
          <a:lstStyle/>
          <a:p>
            <a:r>
              <a:rPr lang="en-US" altLang="zh-TW" dirty="0"/>
              <a:t>Introduction-it operation</a:t>
            </a:r>
            <a:endParaRPr lang="zh-TW" altLang="en-US" dirty="0"/>
          </a:p>
        </p:txBody>
      </p:sp>
      <p:sp>
        <p:nvSpPr>
          <p:cNvPr id="8" name="文本框 7">
            <a:extLst>
              <a:ext uri="{FF2B5EF4-FFF2-40B4-BE49-F238E27FC236}">
                <a16:creationId xmlns:a16="http://schemas.microsoft.com/office/drawing/2014/main" id="{E0A8D853-00AC-54D3-E801-5FFB8B27BA1A}"/>
              </a:ext>
            </a:extLst>
          </p:cNvPr>
          <p:cNvSpPr txBox="1"/>
          <p:nvPr/>
        </p:nvSpPr>
        <p:spPr>
          <a:xfrm>
            <a:off x="115510" y="1278224"/>
            <a:ext cx="3187094" cy="369332"/>
          </a:xfrm>
          <a:prstGeom prst="rect">
            <a:avLst/>
          </a:prstGeom>
          <a:noFill/>
        </p:spPr>
        <p:txBody>
          <a:bodyPr wrap="square">
            <a:spAutoFit/>
          </a:bodyPr>
          <a:lstStyle/>
          <a:p>
            <a:r>
              <a:rPr lang="en-US" altLang="zh-CN" b="1" dirty="0">
                <a:latin typeface="Times New Roman" panose="02020603050405020304" pitchFamily="18" charset="0"/>
                <a:cs typeface="Times New Roman" panose="02020603050405020304" pitchFamily="18" charset="0"/>
              </a:rPr>
              <a:t>Microservice System</a:t>
            </a:r>
          </a:p>
        </p:txBody>
      </p:sp>
      <p:sp>
        <p:nvSpPr>
          <p:cNvPr id="2" name="文本框 1">
            <a:extLst>
              <a:ext uri="{FF2B5EF4-FFF2-40B4-BE49-F238E27FC236}">
                <a16:creationId xmlns:a16="http://schemas.microsoft.com/office/drawing/2014/main" id="{2404FE5F-B3F9-F985-4F41-7D3CB6BF5B77}"/>
              </a:ext>
            </a:extLst>
          </p:cNvPr>
          <p:cNvSpPr txBox="1"/>
          <p:nvPr/>
        </p:nvSpPr>
        <p:spPr>
          <a:xfrm>
            <a:off x="2058573" y="5321861"/>
            <a:ext cx="8747050" cy="646331"/>
          </a:xfrm>
          <a:prstGeom prst="rect">
            <a:avLst/>
          </a:prstGeom>
          <a:noFill/>
        </p:spPr>
        <p:txBody>
          <a:bodyPr wrap="square">
            <a:spAutoFit/>
          </a:bodyPr>
          <a:lstStyle/>
          <a:p>
            <a:r>
              <a:rPr lang="en" altLang="zh-CN" dirty="0">
                <a:latin typeface="Times New Roman" panose="02020603050405020304" pitchFamily="18" charset="0"/>
                <a:cs typeface="Times New Roman" panose="02020603050405020304" pitchFamily="18" charset="0"/>
              </a:rPr>
              <a:t>Microservices are service-oriented architectures that use container technology. It still uses the "service" as a functional unit, which only require only new containers (a process).</a:t>
            </a:r>
          </a:p>
        </p:txBody>
      </p:sp>
      <p:pic>
        <p:nvPicPr>
          <p:cNvPr id="6146" name="Picture 2">
            <a:extLst>
              <a:ext uri="{FF2B5EF4-FFF2-40B4-BE49-F238E27FC236}">
                <a16:creationId xmlns:a16="http://schemas.microsoft.com/office/drawing/2014/main" id="{21491DF4-D50C-610C-14D4-F391276D0C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1400" y="1351697"/>
            <a:ext cx="7283373" cy="377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972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957744B1-6549-3611-E9A0-DD9AA2AE593B}"/>
              </a:ext>
            </a:extLst>
          </p:cNvPr>
          <p:cNvSpPr>
            <a:spLocks noGrp="1"/>
          </p:cNvSpPr>
          <p:nvPr>
            <p:ph type="sldNum" sz="quarter" idx="10"/>
          </p:nvPr>
        </p:nvSpPr>
        <p:spPr/>
        <p:txBody>
          <a:bodyPr/>
          <a:lstStyle/>
          <a:p>
            <a:fld id="{D9B6BDF2-6896-4B98-8776-C18582F63BA5}" type="slidenum">
              <a:rPr lang="zh-TW" altLang="en-US" smtClean="0"/>
              <a:pPr/>
              <a:t>7</a:t>
            </a:fld>
            <a:endParaRPr lang="zh-TW" altLang="en-US"/>
          </a:p>
        </p:txBody>
      </p:sp>
      <p:sp>
        <p:nvSpPr>
          <p:cNvPr id="6" name="標題 1">
            <a:extLst>
              <a:ext uri="{FF2B5EF4-FFF2-40B4-BE49-F238E27FC236}">
                <a16:creationId xmlns:a16="http://schemas.microsoft.com/office/drawing/2014/main" id="{BF3E4EDF-F73D-67E2-7EEF-58E048672BDC}"/>
              </a:ext>
            </a:extLst>
          </p:cNvPr>
          <p:cNvSpPr>
            <a:spLocks noGrp="1"/>
          </p:cNvSpPr>
          <p:nvPr>
            <p:ph type="title"/>
          </p:nvPr>
        </p:nvSpPr>
        <p:spPr>
          <a:xfrm>
            <a:off x="1296610" y="144466"/>
            <a:ext cx="10270977" cy="692151"/>
          </a:xfrm>
        </p:spPr>
        <p:txBody>
          <a:bodyPr/>
          <a:lstStyle/>
          <a:p>
            <a:r>
              <a:rPr lang="en-US" altLang="zh-TW" dirty="0"/>
              <a:t>Introduction-it operation</a:t>
            </a:r>
            <a:endParaRPr lang="zh-TW" altLang="en-US" dirty="0"/>
          </a:p>
        </p:txBody>
      </p:sp>
      <p:sp>
        <p:nvSpPr>
          <p:cNvPr id="8" name="文本框 7">
            <a:extLst>
              <a:ext uri="{FF2B5EF4-FFF2-40B4-BE49-F238E27FC236}">
                <a16:creationId xmlns:a16="http://schemas.microsoft.com/office/drawing/2014/main" id="{E0A8D853-00AC-54D3-E801-5FFB8B27BA1A}"/>
              </a:ext>
            </a:extLst>
          </p:cNvPr>
          <p:cNvSpPr txBox="1"/>
          <p:nvPr/>
        </p:nvSpPr>
        <p:spPr>
          <a:xfrm>
            <a:off x="115510" y="1278224"/>
            <a:ext cx="3656390" cy="369332"/>
          </a:xfrm>
          <a:prstGeom prst="rect">
            <a:avLst/>
          </a:prstGeom>
          <a:noFill/>
        </p:spPr>
        <p:txBody>
          <a:bodyPr wrap="square">
            <a:spAutoFit/>
          </a:bodyPr>
          <a:lstStyle/>
          <a:p>
            <a:r>
              <a:rPr lang="en-US" altLang="zh-CN" b="1" dirty="0">
                <a:latin typeface="Times New Roman" panose="02020603050405020304" pitchFamily="18" charset="0"/>
                <a:cs typeface="Times New Roman" panose="02020603050405020304" pitchFamily="18" charset="0"/>
              </a:rPr>
              <a:t>Case</a:t>
            </a:r>
            <a:r>
              <a:rPr lang="zh-CN" altLang="en-US" b="1"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study: BILIBILI. 2021.07.13</a:t>
            </a:r>
          </a:p>
        </p:txBody>
      </p:sp>
      <p:pic>
        <p:nvPicPr>
          <p:cNvPr id="9" name="图片 8">
            <a:extLst>
              <a:ext uri="{FF2B5EF4-FFF2-40B4-BE49-F238E27FC236}">
                <a16:creationId xmlns:a16="http://schemas.microsoft.com/office/drawing/2014/main" id="{E07DE112-E5F8-A24D-F357-FA5A2CE780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2305337"/>
            <a:ext cx="7772400" cy="2336026"/>
          </a:xfrm>
          <a:prstGeom prst="rect">
            <a:avLst/>
          </a:prstGeom>
        </p:spPr>
      </p:pic>
      <p:sp>
        <p:nvSpPr>
          <p:cNvPr id="11" name="文本框 10">
            <a:extLst>
              <a:ext uri="{FF2B5EF4-FFF2-40B4-BE49-F238E27FC236}">
                <a16:creationId xmlns:a16="http://schemas.microsoft.com/office/drawing/2014/main" id="{5B88CED6-04B3-4728-1500-B4D464F83ECA}"/>
              </a:ext>
            </a:extLst>
          </p:cNvPr>
          <p:cNvSpPr txBox="1"/>
          <p:nvPr/>
        </p:nvSpPr>
        <p:spPr>
          <a:xfrm>
            <a:off x="229171" y="5667508"/>
            <a:ext cx="6111024" cy="369332"/>
          </a:xfrm>
          <a:prstGeom prst="rect">
            <a:avLst/>
          </a:prstGeom>
          <a:noFill/>
        </p:spPr>
        <p:txBody>
          <a:bodyPr wrap="square">
            <a:spAutoFit/>
          </a:bodyPr>
          <a:lstStyle/>
          <a:p>
            <a:r>
              <a:rPr lang="zh-CN" altLang="en-US" dirty="0"/>
              <a:t>https://www.bilibili.com/read/cv17521097/</a:t>
            </a:r>
          </a:p>
        </p:txBody>
      </p:sp>
    </p:spTree>
    <p:extLst>
      <p:ext uri="{BB962C8B-B14F-4D97-AF65-F5344CB8AC3E}">
        <p14:creationId xmlns:p14="http://schemas.microsoft.com/office/powerpoint/2010/main" val="1286275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957744B1-6549-3611-E9A0-DD9AA2AE593B}"/>
              </a:ext>
            </a:extLst>
          </p:cNvPr>
          <p:cNvSpPr>
            <a:spLocks noGrp="1"/>
          </p:cNvSpPr>
          <p:nvPr>
            <p:ph type="sldNum" sz="quarter" idx="10"/>
          </p:nvPr>
        </p:nvSpPr>
        <p:spPr/>
        <p:txBody>
          <a:bodyPr/>
          <a:lstStyle/>
          <a:p>
            <a:fld id="{D9B6BDF2-6896-4B98-8776-C18582F63BA5}" type="slidenum">
              <a:rPr lang="zh-TW" altLang="en-US" smtClean="0"/>
              <a:pPr/>
              <a:t>8</a:t>
            </a:fld>
            <a:endParaRPr lang="zh-TW" altLang="en-US"/>
          </a:p>
        </p:txBody>
      </p:sp>
      <p:sp>
        <p:nvSpPr>
          <p:cNvPr id="6" name="標題 1">
            <a:extLst>
              <a:ext uri="{FF2B5EF4-FFF2-40B4-BE49-F238E27FC236}">
                <a16:creationId xmlns:a16="http://schemas.microsoft.com/office/drawing/2014/main" id="{BF3E4EDF-F73D-67E2-7EEF-58E048672BDC}"/>
              </a:ext>
            </a:extLst>
          </p:cNvPr>
          <p:cNvSpPr>
            <a:spLocks noGrp="1"/>
          </p:cNvSpPr>
          <p:nvPr>
            <p:ph type="title"/>
          </p:nvPr>
        </p:nvSpPr>
        <p:spPr>
          <a:xfrm>
            <a:off x="1296610" y="144466"/>
            <a:ext cx="10270977" cy="692151"/>
          </a:xfrm>
        </p:spPr>
        <p:txBody>
          <a:bodyPr/>
          <a:lstStyle/>
          <a:p>
            <a:r>
              <a:rPr lang="en-US" altLang="zh-TW" dirty="0"/>
              <a:t>Introduction-it operation</a:t>
            </a:r>
            <a:endParaRPr lang="zh-TW" altLang="en-US" dirty="0"/>
          </a:p>
        </p:txBody>
      </p:sp>
      <p:sp>
        <p:nvSpPr>
          <p:cNvPr id="8" name="文本框 7">
            <a:extLst>
              <a:ext uri="{FF2B5EF4-FFF2-40B4-BE49-F238E27FC236}">
                <a16:creationId xmlns:a16="http://schemas.microsoft.com/office/drawing/2014/main" id="{E0A8D853-00AC-54D3-E801-5FFB8B27BA1A}"/>
              </a:ext>
            </a:extLst>
          </p:cNvPr>
          <p:cNvSpPr txBox="1"/>
          <p:nvPr/>
        </p:nvSpPr>
        <p:spPr>
          <a:xfrm>
            <a:off x="115510" y="1278224"/>
            <a:ext cx="3656390" cy="369332"/>
          </a:xfrm>
          <a:prstGeom prst="rect">
            <a:avLst/>
          </a:prstGeom>
          <a:noFill/>
        </p:spPr>
        <p:txBody>
          <a:bodyPr wrap="square">
            <a:spAutoFit/>
          </a:bodyPr>
          <a:lstStyle/>
          <a:p>
            <a:r>
              <a:rPr lang="en-US" altLang="zh-CN" b="1" dirty="0">
                <a:latin typeface="Times New Roman" panose="02020603050405020304" pitchFamily="18" charset="0"/>
                <a:cs typeface="Times New Roman" panose="02020603050405020304" pitchFamily="18" charset="0"/>
              </a:rPr>
              <a:t>Case</a:t>
            </a:r>
            <a:r>
              <a:rPr lang="zh-CN" altLang="en-US" b="1"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study: BILIBILI. 2021.07.13</a:t>
            </a:r>
          </a:p>
        </p:txBody>
      </p:sp>
      <p:pic>
        <p:nvPicPr>
          <p:cNvPr id="13" name="图片 12">
            <a:extLst>
              <a:ext uri="{FF2B5EF4-FFF2-40B4-BE49-F238E27FC236}">
                <a16:creationId xmlns:a16="http://schemas.microsoft.com/office/drawing/2014/main" id="{C2774E30-D2AC-5B11-C2DF-B4BEF32579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1647556"/>
            <a:ext cx="7772400" cy="4450957"/>
          </a:xfrm>
          <a:prstGeom prst="rect">
            <a:avLst/>
          </a:prstGeom>
        </p:spPr>
      </p:pic>
      <p:sp>
        <p:nvSpPr>
          <p:cNvPr id="11" name="文本框 10">
            <a:extLst>
              <a:ext uri="{FF2B5EF4-FFF2-40B4-BE49-F238E27FC236}">
                <a16:creationId xmlns:a16="http://schemas.microsoft.com/office/drawing/2014/main" id="{5B88CED6-04B3-4728-1500-B4D464F83ECA}"/>
              </a:ext>
            </a:extLst>
          </p:cNvPr>
          <p:cNvSpPr txBox="1"/>
          <p:nvPr/>
        </p:nvSpPr>
        <p:spPr>
          <a:xfrm>
            <a:off x="115510" y="5756350"/>
            <a:ext cx="6111024" cy="369332"/>
          </a:xfrm>
          <a:prstGeom prst="rect">
            <a:avLst/>
          </a:prstGeom>
          <a:noFill/>
        </p:spPr>
        <p:txBody>
          <a:bodyPr wrap="square">
            <a:spAutoFit/>
          </a:bodyPr>
          <a:lstStyle/>
          <a:p>
            <a:r>
              <a:rPr lang="zh-CN" altLang="en-US" dirty="0"/>
              <a:t>https://www.bilibili.com/read/cv17521097/</a:t>
            </a:r>
          </a:p>
        </p:txBody>
      </p:sp>
    </p:spTree>
    <p:extLst>
      <p:ext uri="{BB962C8B-B14F-4D97-AF65-F5344CB8AC3E}">
        <p14:creationId xmlns:p14="http://schemas.microsoft.com/office/powerpoint/2010/main" val="963928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957744B1-6549-3611-E9A0-DD9AA2AE593B}"/>
              </a:ext>
            </a:extLst>
          </p:cNvPr>
          <p:cNvSpPr>
            <a:spLocks noGrp="1"/>
          </p:cNvSpPr>
          <p:nvPr>
            <p:ph type="sldNum" sz="quarter" idx="10"/>
          </p:nvPr>
        </p:nvSpPr>
        <p:spPr/>
        <p:txBody>
          <a:bodyPr/>
          <a:lstStyle/>
          <a:p>
            <a:fld id="{D9B6BDF2-6896-4B98-8776-C18582F63BA5}" type="slidenum">
              <a:rPr lang="zh-TW" altLang="en-US" smtClean="0"/>
              <a:pPr/>
              <a:t>9</a:t>
            </a:fld>
            <a:endParaRPr lang="zh-TW" altLang="en-US"/>
          </a:p>
        </p:txBody>
      </p:sp>
      <p:sp>
        <p:nvSpPr>
          <p:cNvPr id="6" name="標題 1">
            <a:extLst>
              <a:ext uri="{FF2B5EF4-FFF2-40B4-BE49-F238E27FC236}">
                <a16:creationId xmlns:a16="http://schemas.microsoft.com/office/drawing/2014/main" id="{BF3E4EDF-F73D-67E2-7EEF-58E048672BDC}"/>
              </a:ext>
            </a:extLst>
          </p:cNvPr>
          <p:cNvSpPr>
            <a:spLocks noGrp="1"/>
          </p:cNvSpPr>
          <p:nvPr>
            <p:ph type="title"/>
          </p:nvPr>
        </p:nvSpPr>
        <p:spPr>
          <a:xfrm>
            <a:off x="1296610" y="144466"/>
            <a:ext cx="10270977" cy="692151"/>
          </a:xfrm>
        </p:spPr>
        <p:txBody>
          <a:bodyPr/>
          <a:lstStyle/>
          <a:p>
            <a:r>
              <a:rPr lang="en-US" altLang="zh-TW" dirty="0"/>
              <a:t>Introduction-it operation</a:t>
            </a:r>
            <a:endParaRPr lang="zh-TW" altLang="en-US" dirty="0"/>
          </a:p>
        </p:txBody>
      </p:sp>
      <p:sp>
        <p:nvSpPr>
          <p:cNvPr id="8" name="文本框 7">
            <a:extLst>
              <a:ext uri="{FF2B5EF4-FFF2-40B4-BE49-F238E27FC236}">
                <a16:creationId xmlns:a16="http://schemas.microsoft.com/office/drawing/2014/main" id="{E0A8D853-00AC-54D3-E801-5FFB8B27BA1A}"/>
              </a:ext>
            </a:extLst>
          </p:cNvPr>
          <p:cNvSpPr txBox="1"/>
          <p:nvPr/>
        </p:nvSpPr>
        <p:spPr>
          <a:xfrm>
            <a:off x="115510" y="1278224"/>
            <a:ext cx="3656390" cy="369332"/>
          </a:xfrm>
          <a:prstGeom prst="rect">
            <a:avLst/>
          </a:prstGeom>
          <a:noFill/>
        </p:spPr>
        <p:txBody>
          <a:bodyPr wrap="square">
            <a:spAutoFit/>
          </a:bodyPr>
          <a:lstStyle/>
          <a:p>
            <a:r>
              <a:rPr lang="en-US" altLang="zh-CN" b="1" dirty="0">
                <a:latin typeface="Times New Roman" panose="02020603050405020304" pitchFamily="18" charset="0"/>
                <a:cs typeface="Times New Roman" panose="02020603050405020304" pitchFamily="18" charset="0"/>
              </a:rPr>
              <a:t>Case</a:t>
            </a:r>
            <a:r>
              <a:rPr lang="zh-CN" altLang="en-US" b="1"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study: BILIBILI. 2021.07.13</a:t>
            </a:r>
          </a:p>
        </p:txBody>
      </p:sp>
      <p:pic>
        <p:nvPicPr>
          <p:cNvPr id="8194" name="Picture 2" descr="图片">
            <a:extLst>
              <a:ext uri="{FF2B5EF4-FFF2-40B4-BE49-F238E27FC236}">
                <a16:creationId xmlns:a16="http://schemas.microsoft.com/office/drawing/2014/main" id="{36719216-2910-7452-3C0B-7389DF36C4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2332" y="2480472"/>
            <a:ext cx="4049668" cy="24003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a:extLst>
              <a:ext uri="{FF2B5EF4-FFF2-40B4-BE49-F238E27FC236}">
                <a16:creationId xmlns:a16="http://schemas.microsoft.com/office/drawing/2014/main" id="{D2CD1D42-94D3-BCA9-7797-1FFDCBB692A1}"/>
              </a:ext>
            </a:extLst>
          </p:cNvPr>
          <p:cNvSpPr txBox="1"/>
          <p:nvPr/>
        </p:nvSpPr>
        <p:spPr>
          <a:xfrm>
            <a:off x="8665356" y="1694682"/>
            <a:ext cx="1478527" cy="369332"/>
          </a:xfrm>
          <a:prstGeom prst="rect">
            <a:avLst/>
          </a:prstGeom>
          <a:noFill/>
        </p:spPr>
        <p:txBody>
          <a:bodyPr wrap="square">
            <a:spAutoFit/>
          </a:bodyPr>
          <a:lstStyle/>
          <a:p>
            <a:r>
              <a:rPr lang="en" altLang="zh-CN" dirty="0">
                <a:latin typeface="Times New Roman" panose="02020603050405020304" pitchFamily="18" charset="0"/>
                <a:cs typeface="Times New Roman" panose="02020603050405020304" pitchFamily="18" charset="0"/>
              </a:rPr>
              <a:t>Root</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cause</a:t>
            </a:r>
            <a:endParaRPr lang="en" altLang="zh-CN" dirty="0">
              <a:latin typeface="Times New Roman" panose="02020603050405020304" pitchFamily="18" charset="0"/>
              <a:cs typeface="Times New Roman" panose="02020603050405020304" pitchFamily="18" charset="0"/>
            </a:endParaRPr>
          </a:p>
        </p:txBody>
      </p:sp>
      <p:pic>
        <p:nvPicPr>
          <p:cNvPr id="8198" name="Picture 6" descr="图片">
            <a:extLst>
              <a:ext uri="{FF2B5EF4-FFF2-40B4-BE49-F238E27FC236}">
                <a16:creationId xmlns:a16="http://schemas.microsoft.com/office/drawing/2014/main" id="{67047697-3061-D4E1-10B4-6F9D0CF507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510" y="2352922"/>
            <a:ext cx="4700775" cy="2106610"/>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图片">
            <a:extLst>
              <a:ext uri="{FF2B5EF4-FFF2-40B4-BE49-F238E27FC236}">
                <a16:creationId xmlns:a16="http://schemas.microsoft.com/office/drawing/2014/main" id="{98992782-3A39-E7E3-DAC9-97AFDACDBB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8207" y="1647556"/>
            <a:ext cx="3932514" cy="4321444"/>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a:extLst>
              <a:ext uri="{FF2B5EF4-FFF2-40B4-BE49-F238E27FC236}">
                <a16:creationId xmlns:a16="http://schemas.microsoft.com/office/drawing/2014/main" id="{28118D45-7C63-DFC0-C190-E71ECFF86C69}"/>
              </a:ext>
            </a:extLst>
          </p:cNvPr>
          <p:cNvSpPr txBox="1"/>
          <p:nvPr/>
        </p:nvSpPr>
        <p:spPr>
          <a:xfrm>
            <a:off x="4953571" y="1647556"/>
            <a:ext cx="1478527" cy="369332"/>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Architecture</a:t>
            </a:r>
            <a:endParaRPr lang="en" altLang="zh-CN" dirty="0">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64EDF9CA-1F38-348A-8702-B857E8BB08E8}"/>
              </a:ext>
            </a:extLst>
          </p:cNvPr>
          <p:cNvSpPr txBox="1"/>
          <p:nvPr/>
        </p:nvSpPr>
        <p:spPr>
          <a:xfrm>
            <a:off x="229171" y="1761353"/>
            <a:ext cx="1478527" cy="369332"/>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Metric</a:t>
            </a:r>
            <a:endParaRPr lang="en" altLang="zh-CN" dirty="0">
              <a:latin typeface="Times New Roman" panose="02020603050405020304" pitchFamily="18" charset="0"/>
              <a:cs typeface="Times New Roman" panose="02020603050405020304" pitchFamily="18" charset="0"/>
            </a:endParaRPr>
          </a:p>
        </p:txBody>
      </p:sp>
      <p:sp>
        <p:nvSpPr>
          <p:cNvPr id="9" name="文本框 8">
            <a:extLst>
              <a:ext uri="{FF2B5EF4-FFF2-40B4-BE49-F238E27FC236}">
                <a16:creationId xmlns:a16="http://schemas.microsoft.com/office/drawing/2014/main" id="{B8C6E6DB-6FA0-82B6-B9E0-012A393AA482}"/>
              </a:ext>
            </a:extLst>
          </p:cNvPr>
          <p:cNvSpPr txBox="1"/>
          <p:nvPr/>
        </p:nvSpPr>
        <p:spPr>
          <a:xfrm>
            <a:off x="229171" y="5667508"/>
            <a:ext cx="6111024" cy="369332"/>
          </a:xfrm>
          <a:prstGeom prst="rect">
            <a:avLst/>
          </a:prstGeom>
          <a:noFill/>
        </p:spPr>
        <p:txBody>
          <a:bodyPr wrap="square">
            <a:spAutoFit/>
          </a:bodyPr>
          <a:lstStyle/>
          <a:p>
            <a:r>
              <a:rPr lang="zh-CN" altLang="en-US" dirty="0"/>
              <a:t>https://www.bilibili.com/read/cv17521097/</a:t>
            </a:r>
          </a:p>
        </p:txBody>
      </p:sp>
    </p:spTree>
    <p:extLst>
      <p:ext uri="{BB962C8B-B14F-4D97-AF65-F5344CB8AC3E}">
        <p14:creationId xmlns:p14="http://schemas.microsoft.com/office/powerpoint/2010/main" val="2040006847"/>
      </p:ext>
    </p:extLst>
  </p:cSld>
  <p:clrMapOvr>
    <a:masterClrMapping/>
  </p:clrMapOvr>
</p:sld>
</file>

<file path=ppt/theme/theme1.xml><?xml version="1.0" encoding="utf-8"?>
<a:theme xmlns:a="http://schemas.openxmlformats.org/drawingml/2006/main" name="NTHU UniClou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預設簡報設計">
      <a:majorFont>
        <a:latin typeface="MS Sans Serif"/>
        <a:ea typeface="MS Sans Serif"/>
        <a:cs typeface="MS Sans Serif"/>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altLang="zh-TW" sz="1800" b="1" i="0" u="none" strike="noStrike" cap="none" normalizeH="0" baseline="0" smtClean="0">
            <a:ln>
              <a:noFill/>
            </a:ln>
            <a:solidFill>
              <a:schemeClr val="tx1"/>
            </a:solidFill>
            <a:effectLst/>
            <a:latin typeface="Arial" pitchFamily="34" charset="0"/>
            <a:ea typeface="新細明體" pitchFamily="18" charset="-120"/>
          </a:defRPr>
        </a:defPPr>
      </a:lstStyle>
    </a:spDef>
    <a:lnDef>
      <a:spPr bwMode="auto">
        <a:xfrm>
          <a:off x="0" y="0"/>
          <a:ext cx="1" cy="1"/>
        </a:xfrm>
        <a:custGeom>
          <a:avLst/>
          <a:gdLst/>
          <a:ahLst/>
          <a:cxnLst/>
          <a:rect l="0" t="0" r="0" b="0"/>
          <a:pathLst/>
        </a:custGeom>
        <a:noFill/>
        <a:ln w="15875"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altLang="zh-TW" sz="1800" b="1" i="0" u="none" strike="noStrike" cap="none" normalizeH="0" baseline="0" smtClean="0">
            <a:ln>
              <a:noFill/>
            </a:ln>
            <a:solidFill>
              <a:schemeClr val="tx1"/>
            </a:solidFill>
            <a:effectLst/>
            <a:latin typeface="Arial" pitchFamily="34" charset="0"/>
            <a:ea typeface="新細明體" pitchFamily="18" charset="-120"/>
          </a:defRPr>
        </a:defPPr>
      </a:lstStyle>
    </a:lnDef>
    <a:txDef>
      <a:spPr>
        <a:noFill/>
      </a:spPr>
      <a:bodyPr wrap="none" rtlCol="0" anchor="ctr" anchorCtr="1">
        <a:spAutoFit/>
      </a:bodyPr>
      <a:lstStyle>
        <a:defPPr>
          <a:defRPr dirty="0" smtClean="0">
            <a:ea typeface="標楷體" pitchFamily="65" charset="-120"/>
            <a:cs typeface="Calibri" pitchFamily="34" charset="0"/>
          </a:defRPr>
        </a:defPPr>
      </a:lstStyle>
    </a:tx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THU UniCloud" id="{771810AA-CEBD-463A-B947-7C0DFAF8BB54}" vid="{30CF6CD1-9989-4B2E-8702-709C1DF65D80}"/>
    </a:ext>
  </a:extLst>
</a:theme>
</file>

<file path=ppt/theme/theme2.xml><?xml version="1.0" encoding="utf-8"?>
<a:theme xmlns:a="http://schemas.openxmlformats.org/drawingml/2006/main" name="自訂設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2066</TotalTime>
  <Words>2845</Words>
  <Application>Microsoft Office PowerPoint</Application>
  <PresentationFormat>宽屏</PresentationFormat>
  <Paragraphs>543</Paragraphs>
  <Slides>54</Slides>
  <Notes>48</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54</vt:i4>
      </vt:variant>
    </vt:vector>
  </HeadingPairs>
  <TitlesOfParts>
    <vt:vector size="64" baseType="lpstr">
      <vt:lpstr>標楷體</vt:lpstr>
      <vt:lpstr>MS Sans Serif</vt:lpstr>
      <vt:lpstr>楷体</vt:lpstr>
      <vt:lpstr>Arial</vt:lpstr>
      <vt:lpstr>Calibri</vt:lpstr>
      <vt:lpstr>Calibri Light</vt:lpstr>
      <vt:lpstr>Times New Roman</vt:lpstr>
      <vt:lpstr>Wingdings</vt:lpstr>
      <vt:lpstr>NTHU UniCloud</vt:lpstr>
      <vt:lpstr>自訂設計</vt:lpstr>
      <vt:lpstr>LLM4Ops Benchmark System   2024.04.07</vt:lpstr>
      <vt:lpstr>Outline</vt:lpstr>
      <vt:lpstr>LLM4Ops Benchmark System</vt:lpstr>
      <vt:lpstr>Introduction-it operation</vt:lpstr>
      <vt:lpstr>Introduction-it operation</vt:lpstr>
      <vt:lpstr>Introduction-it operation</vt:lpstr>
      <vt:lpstr>Introduction-it operation</vt:lpstr>
      <vt:lpstr>Introduction-it operation</vt:lpstr>
      <vt:lpstr>Introduction-it operation</vt:lpstr>
      <vt:lpstr>Introduction-it operation</vt:lpstr>
      <vt:lpstr>Introduction-it operation</vt:lpstr>
      <vt:lpstr>Introduction-AIOps</vt:lpstr>
      <vt:lpstr>Introduction-AIOps</vt:lpstr>
      <vt:lpstr>Introduction-aiops</vt:lpstr>
      <vt:lpstr>Introduction-aiops</vt:lpstr>
      <vt:lpstr>Introduction-llm4ops</vt:lpstr>
      <vt:lpstr>Introduction-llm4ops</vt:lpstr>
      <vt:lpstr>Introduction-llm4ops</vt:lpstr>
      <vt:lpstr>Introduction-llm4ops</vt:lpstr>
      <vt:lpstr>Introduction-llm4ops</vt:lpstr>
      <vt:lpstr>LLM4Ops Benchmark System</vt:lpstr>
      <vt:lpstr>Related works</vt:lpstr>
      <vt:lpstr>Related works</vt:lpstr>
      <vt:lpstr>Related works</vt:lpstr>
      <vt:lpstr>Related works</vt:lpstr>
      <vt:lpstr>Related works</vt:lpstr>
      <vt:lpstr>Related works</vt:lpstr>
      <vt:lpstr>Related works</vt:lpstr>
      <vt:lpstr>LLM4Ops Benchmark System</vt:lpstr>
      <vt:lpstr>Preliminary</vt:lpstr>
      <vt:lpstr>Preliminary</vt:lpstr>
      <vt:lpstr>Preliminary</vt:lpstr>
      <vt:lpstr>Preliminary</vt:lpstr>
      <vt:lpstr>Preliminary</vt:lpstr>
      <vt:lpstr>LLM4Ops Benchmark System</vt:lpstr>
      <vt:lpstr>method</vt:lpstr>
      <vt:lpstr>method</vt:lpstr>
      <vt:lpstr>method</vt:lpstr>
      <vt:lpstr>method</vt:lpstr>
      <vt:lpstr>method</vt:lpstr>
      <vt:lpstr>method</vt:lpstr>
      <vt:lpstr>method</vt:lpstr>
      <vt:lpstr>method</vt:lpstr>
      <vt:lpstr>method</vt:lpstr>
      <vt:lpstr>method</vt:lpstr>
      <vt:lpstr>method</vt:lpstr>
      <vt:lpstr>method</vt:lpstr>
      <vt:lpstr>LLM4Ops Benchmark System</vt:lpstr>
      <vt:lpstr>Evaluation</vt:lpstr>
      <vt:lpstr>Evaluation</vt:lpstr>
      <vt:lpstr>Evaluation</vt:lpstr>
      <vt:lpstr>LLM4Ops Benchmark System</vt:lpstr>
      <vt:lpstr>conclusion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香港中文大学(深圳)数据科学院 School of Data Science</dc:title>
  <dc:creator>Windows 使用者</dc:creator>
  <cp:lastModifiedBy>Prof. Chung Yehching (SDS)</cp:lastModifiedBy>
  <cp:revision>341</cp:revision>
  <dcterms:created xsi:type="dcterms:W3CDTF">2020-07-15T11:13:39Z</dcterms:created>
  <dcterms:modified xsi:type="dcterms:W3CDTF">2024-04-06T23:41:55Z</dcterms:modified>
</cp:coreProperties>
</file>