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58"/>
  </p:notesMasterIdLst>
  <p:sldIdLst>
    <p:sldId id="256" r:id="rId3"/>
    <p:sldId id="258" r:id="rId4"/>
    <p:sldId id="293" r:id="rId5"/>
    <p:sldId id="298" r:id="rId6"/>
    <p:sldId id="299" r:id="rId7"/>
    <p:sldId id="307" r:id="rId8"/>
    <p:sldId id="291" r:id="rId9"/>
    <p:sldId id="300" r:id="rId10"/>
    <p:sldId id="301" r:id="rId11"/>
    <p:sldId id="308" r:id="rId12"/>
    <p:sldId id="313" r:id="rId13"/>
    <p:sldId id="309" r:id="rId14"/>
    <p:sldId id="310" r:id="rId15"/>
    <p:sldId id="311" r:id="rId16"/>
    <p:sldId id="312" r:id="rId17"/>
    <p:sldId id="292" r:id="rId18"/>
    <p:sldId id="302" r:id="rId19"/>
    <p:sldId id="303" r:id="rId20"/>
    <p:sldId id="314" r:id="rId21"/>
    <p:sldId id="315" r:id="rId22"/>
    <p:sldId id="316" r:id="rId23"/>
    <p:sldId id="317" r:id="rId24"/>
    <p:sldId id="318" r:id="rId25"/>
    <p:sldId id="319" r:id="rId26"/>
    <p:sldId id="294" r:id="rId27"/>
    <p:sldId id="305" r:id="rId28"/>
    <p:sldId id="324" r:id="rId29"/>
    <p:sldId id="321" r:id="rId30"/>
    <p:sldId id="325" r:id="rId31"/>
    <p:sldId id="326" r:id="rId32"/>
    <p:sldId id="322" r:id="rId33"/>
    <p:sldId id="331" r:id="rId34"/>
    <p:sldId id="337" r:id="rId35"/>
    <p:sldId id="332" r:id="rId36"/>
    <p:sldId id="333" r:id="rId37"/>
    <p:sldId id="334" r:id="rId38"/>
    <p:sldId id="335" r:id="rId39"/>
    <p:sldId id="336" r:id="rId40"/>
    <p:sldId id="327" r:id="rId41"/>
    <p:sldId id="328" r:id="rId42"/>
    <p:sldId id="323" r:id="rId43"/>
    <p:sldId id="340" r:id="rId44"/>
    <p:sldId id="341" r:id="rId45"/>
    <p:sldId id="342" r:id="rId46"/>
    <p:sldId id="339" r:id="rId47"/>
    <p:sldId id="330" r:id="rId48"/>
    <p:sldId id="345" r:id="rId49"/>
    <p:sldId id="346" r:id="rId50"/>
    <p:sldId id="347" r:id="rId51"/>
    <p:sldId id="348" r:id="rId52"/>
    <p:sldId id="344" r:id="rId53"/>
    <p:sldId id="295" r:id="rId54"/>
    <p:sldId id="306" r:id="rId55"/>
    <p:sldId id="296" r:id="rId56"/>
    <p:sldId id="290" r:id="rId5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  <a:t>2024/4/29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672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95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747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703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143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680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159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201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81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30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697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698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16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189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699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374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0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33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690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727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72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4923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132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081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1857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334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835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06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9286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0821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188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73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452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6301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178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689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7627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4421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7287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651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9582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5524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72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9089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0277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4003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6398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2293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36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36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24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61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67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7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3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8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04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2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3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4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86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39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43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78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5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3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3"/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0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862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3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96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0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3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8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DengXian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531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3733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32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1142943" indent="-22858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21" indent="-22858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76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07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471" y="1406845"/>
            <a:ext cx="11396871" cy="1882455"/>
          </a:xfrm>
        </p:spPr>
        <p:txBody>
          <a:bodyPr/>
          <a:lstStyle/>
          <a:p>
            <a:pPr algn="ctr"/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on Distributed File System</a:t>
            </a: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2024.04.30</a:t>
            </a:r>
            <a:endParaRPr lang="zh-TW" alt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55632"/>
            <a:ext cx="8534400" cy="1882455"/>
          </a:xfrm>
        </p:spPr>
        <p:txBody>
          <a:bodyPr/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Jiawei Xu</a:t>
            </a:r>
          </a:p>
          <a:p>
            <a:r>
              <a:rPr lang="en-US" altLang="zh-TW" sz="3200" dirty="0"/>
              <a:t>School of </a:t>
            </a:r>
            <a:r>
              <a:rPr lang="en-US" altLang="zh-CN" sz="3200" dirty="0"/>
              <a:t>Data </a:t>
            </a:r>
            <a:r>
              <a:rPr lang="en-US" altLang="zh-TW" sz="3200" dirty="0"/>
              <a:t>Science</a:t>
            </a:r>
          </a:p>
          <a:p>
            <a:r>
              <a:rPr lang="en-US" altLang="zh-TW" sz="3200" dirty="0"/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Taxonomy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BC078F3F-7DCD-A1AA-4073-377085105AC1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E62AA0E2-DEE2-544E-C5E4-8C20698D7FD9}"/>
              </a:ext>
            </a:extLst>
          </p:cNvPr>
          <p:cNvSpPr txBox="1"/>
          <p:nvPr/>
        </p:nvSpPr>
        <p:spPr>
          <a:xfrm>
            <a:off x="1077760" y="1998232"/>
            <a:ext cx="1027097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UDP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Independence</a:t>
            </a:r>
          </a:p>
          <a:p>
            <a:pPr lvl="1">
              <a:spcAft>
                <a:spcPts val="1200"/>
              </a:spcAft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Lustre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used over a wide variety of networks as using Network Abstraction Layer.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5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Taxonomy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BC078F3F-7DCD-A1AA-4073-377085105AC1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E62AA0E2-DEE2-544E-C5E4-8C20698D7FD9}"/>
              </a:ext>
            </a:extLst>
          </p:cNvPr>
          <p:cNvSpPr txBox="1"/>
          <p:nvPr/>
        </p:nvSpPr>
        <p:spPr>
          <a:xfrm>
            <a:off x="1077761" y="1998232"/>
            <a:ext cx="6115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metadata server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Metadata distributed in all nodes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Taxonomy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BC078F3F-7DCD-A1AA-4073-377085105AC1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Synchronization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E62AA0E2-DEE2-544E-C5E4-8C20698D7FD9}"/>
              </a:ext>
            </a:extLst>
          </p:cNvPr>
          <p:cNvSpPr txBox="1"/>
          <p:nvPr/>
        </p:nvSpPr>
        <p:spPr>
          <a:xfrm>
            <a:off x="1077760" y="1998232"/>
            <a:ext cx="89044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Semantics for File Sharing</a:t>
            </a:r>
          </a:p>
          <a:p>
            <a:pPr lvl="1"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semantics, immutable semantics…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Locking System</a:t>
            </a:r>
          </a:p>
          <a:p>
            <a:pPr lvl="1"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write-once-read-many access, give locks on objects to clients…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Taxonomy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BC078F3F-7DCD-A1AA-4073-377085105AC1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E62AA0E2-DEE2-544E-C5E4-8C20698D7FD9}"/>
              </a:ext>
            </a:extLst>
          </p:cNvPr>
          <p:cNvSpPr txBox="1"/>
          <p:nvPr/>
        </p:nvSpPr>
        <p:spPr>
          <a:xfrm>
            <a:off x="1077761" y="1998232"/>
            <a:ext cx="61158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Client-side caching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Server-side replication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5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Taxonomy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BC078F3F-7DCD-A1AA-4073-377085105AC1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Tolerance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E62AA0E2-DEE2-544E-C5E4-8C20698D7FD9}"/>
              </a:ext>
            </a:extLst>
          </p:cNvPr>
          <p:cNvSpPr txBox="1"/>
          <p:nvPr/>
        </p:nvSpPr>
        <p:spPr>
          <a:xfrm>
            <a:off x="1077761" y="1998232"/>
            <a:ext cx="819959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as exception</a:t>
            </a:r>
          </a:p>
          <a:p>
            <a:pPr lvl="1"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 the failure node or recover the system from last normal running state.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as norm</a:t>
            </a:r>
          </a:p>
          <a:p>
            <a:pPr lvl="1"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 replication of all kind of data and execute re-replication whenever replication ratio becomes unsafe.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Taxonomy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BC078F3F-7DCD-A1AA-4073-377085105AC1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E62AA0E2-DEE2-544E-C5E4-8C20698D7FD9}"/>
              </a:ext>
            </a:extLst>
          </p:cNvPr>
          <p:cNvSpPr txBox="1"/>
          <p:nvPr/>
        </p:nvSpPr>
        <p:spPr>
          <a:xfrm>
            <a:off x="1077761" y="1998232"/>
            <a:ext cx="61158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</a:p>
          <a:p>
            <a:pPr lvl="1"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Encryption, Firewalls, Kerberos…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dedicated security mechanism</a:t>
            </a:r>
          </a:p>
          <a:p>
            <a:pPr lvl="1"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Trust among all nodes and clients.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8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609" y="1325954"/>
            <a:ext cx="10270977" cy="3560763"/>
          </a:xfrm>
        </p:spPr>
        <p:txBody>
          <a:bodyPr>
            <a:noAutofit/>
          </a:bodyPr>
          <a:lstStyle/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zh-TW" sz="2933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Taxonomy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37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Evolution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6F492B-93D7-4C6A-2245-E12CD44FD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2528887"/>
            <a:ext cx="9744075" cy="18002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A6050D-2DCF-9283-3485-CC7AA9EF9190}"/>
              </a:ext>
            </a:extLst>
          </p:cNvPr>
          <p:cNvSpPr txBox="1"/>
          <p:nvPr/>
        </p:nvSpPr>
        <p:spPr>
          <a:xfrm>
            <a:off x="1958700" y="4376223"/>
            <a:ext cx="743216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Not a strict timeline.</a:t>
            </a:r>
            <a:endParaRPr lang="zh-CN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3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Evolution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A0EC017E-04DA-8DFB-2BAC-9B2702CB1D65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File System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86F72B-A219-4E20-1A63-782142CA2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0" y="2206625"/>
            <a:ext cx="4318000" cy="30010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24A96C3-DD43-C070-222E-86CB97140726}"/>
              </a:ext>
            </a:extLst>
          </p:cNvPr>
          <p:cNvSpPr txBox="1"/>
          <p:nvPr/>
        </p:nvSpPr>
        <p:spPr>
          <a:xfrm>
            <a:off x="2073000" y="5314160"/>
            <a:ext cx="743216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No data sharing.</a:t>
            </a:r>
            <a:endParaRPr lang="zh-CN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91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Evolution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A0EC017E-04DA-8DFB-2BAC-9B2702CB1D65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File System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0AA8284-CFA1-C02C-61CE-C68595313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2047085"/>
            <a:ext cx="8429625" cy="32670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F0E2CE7-CFC1-0F49-DFC8-DF9744A1178A}"/>
              </a:ext>
            </a:extLst>
          </p:cNvPr>
          <p:cNvSpPr txBox="1"/>
          <p:nvPr/>
        </p:nvSpPr>
        <p:spPr>
          <a:xfrm>
            <a:off x="2073000" y="5314160"/>
            <a:ext cx="743216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File access in a three-step transaction.</a:t>
            </a:r>
            <a:endParaRPr lang="zh-CN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5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609" y="1325954"/>
            <a:ext cx="10270977" cy="3560763"/>
          </a:xfrm>
        </p:spPr>
        <p:txBody>
          <a:bodyPr>
            <a:noAutofit/>
          </a:bodyPr>
          <a:lstStyle/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zh-TW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Taxonomy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Evolution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A0EC017E-04DA-8DFB-2BAC-9B2702CB1D65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File System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ED79747-0886-FA07-7ECB-F8D1136B0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187" y="1898310"/>
            <a:ext cx="5598185" cy="324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A838EB4-EE50-07FE-534C-840C718D651F}"/>
              </a:ext>
            </a:extLst>
          </p:cNvPr>
          <p:cNvSpPr txBox="1"/>
          <p:nvPr/>
        </p:nvSpPr>
        <p:spPr>
          <a:xfrm>
            <a:off x="2073000" y="5314160"/>
            <a:ext cx="8036200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One active metadata server, limited by metadata server capacity.</a:t>
            </a:r>
            <a:endParaRPr lang="zh-CN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25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Evolution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A0EC017E-04DA-8DFB-2BAC-9B2702CB1D65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File System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DF4EBD-14AD-0B52-7C99-3E3AD9FC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388" y="1809000"/>
            <a:ext cx="5744223" cy="324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BC0E168-900D-3077-AC6D-7C0C13CBB351}"/>
              </a:ext>
            </a:extLst>
          </p:cNvPr>
          <p:cNvSpPr txBox="1"/>
          <p:nvPr/>
        </p:nvSpPr>
        <p:spPr>
          <a:xfrm>
            <a:off x="2073000" y="5314160"/>
            <a:ext cx="8518800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Metadata server in each node, limited by internal communication.</a:t>
            </a:r>
            <a:endParaRPr lang="zh-CN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8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Evolution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A0EC017E-04DA-8DFB-2BAC-9B2702CB1D65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File System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E3C93F76-8983-54DC-AD67-66F773364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51" y="1843559"/>
            <a:ext cx="5521936" cy="324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ADDE659-003C-53B5-EFC8-6326749CF799}"/>
              </a:ext>
            </a:extLst>
          </p:cNvPr>
          <p:cNvSpPr txBox="1"/>
          <p:nvPr/>
        </p:nvSpPr>
        <p:spPr>
          <a:xfrm>
            <a:off x="2073000" y="5314160"/>
            <a:ext cx="8518800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Clients access to the file server using a network protocol.</a:t>
            </a:r>
            <a:endParaRPr lang="zh-CN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30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8DB92E7D-44A5-D17C-42C5-172F2A653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58" y="1513359"/>
            <a:ext cx="4907007" cy="360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Evolution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A0EC017E-04DA-8DFB-2BAC-9B2702CB1D65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File System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34F357-28FF-B01A-BE07-527A62B7FE7F}"/>
              </a:ext>
            </a:extLst>
          </p:cNvPr>
          <p:cNvSpPr txBox="1"/>
          <p:nvPr/>
        </p:nvSpPr>
        <p:spPr>
          <a:xfrm>
            <a:off x="2073000" y="5314160"/>
            <a:ext cx="8518800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Files distribute among multiple file servers.</a:t>
            </a:r>
            <a:endParaRPr lang="zh-CN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23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Evolution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4" name="Picture 2" descr="The Active Storage architecture for parallel file systems | Download  Scientific Diagram">
            <a:extLst>
              <a:ext uri="{FF2B5EF4-FFF2-40B4-BE49-F238E27FC236}">
                <a16:creationId xmlns:a16="http://schemas.microsoft.com/office/drawing/2014/main" id="{171AAABA-B078-6E48-C16F-55FB3036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85" y="1958859"/>
            <a:ext cx="405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11">
            <a:extLst>
              <a:ext uri="{FF2B5EF4-FFF2-40B4-BE49-F238E27FC236}">
                <a16:creationId xmlns:a16="http://schemas.microsoft.com/office/drawing/2014/main" id="{E0B3AA53-7468-8CAF-3E87-9F4CC9DE82B5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File System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7A8ADF-5706-77E0-FB89-F7F77FFF2AEE}"/>
              </a:ext>
            </a:extLst>
          </p:cNvPr>
          <p:cNvSpPr txBox="1"/>
          <p:nvPr/>
        </p:nvSpPr>
        <p:spPr>
          <a:xfrm>
            <a:off x="2073000" y="5314160"/>
            <a:ext cx="8518800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Enable parallel I/O to individual files.</a:t>
            </a:r>
            <a:endParaRPr lang="zh-CN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31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609" y="1325954"/>
            <a:ext cx="10270977" cy="3560763"/>
          </a:xfrm>
        </p:spPr>
        <p:txBody>
          <a:bodyPr>
            <a:noAutofit/>
          </a:bodyPr>
          <a:lstStyle/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zh-TW" sz="2933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Taxonomy</a:t>
            </a: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905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E44FBE-D581-D31A-4C1D-08E7EED6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8699"/>
            <a:ext cx="5308308" cy="3603126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5AECDA6A-AF10-E905-29FD-CD6E4D6CA1FD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Sun Network File System (NFS)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8791E9A-6D37-7A9A-64BB-6DACAC44BFB6}"/>
              </a:ext>
            </a:extLst>
          </p:cNvPr>
          <p:cNvSpPr txBox="1"/>
          <p:nvPr/>
        </p:nvSpPr>
        <p:spPr>
          <a:xfrm>
            <a:off x="180584" y="2072102"/>
            <a:ext cx="59154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VFS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Virtual File System interface defines the operations that can be done on a filesystem.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V-node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irtual node interface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defines the operations that can be done on a file within that filesystem.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XDR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External Data Representation specification describes protocols in a machine and system independent way.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RPC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Remote Procedure Call package helps simplify protocol definition, implementation, and maintenance.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58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E44FBE-D581-D31A-4C1D-08E7EED6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8699"/>
            <a:ext cx="5308308" cy="3603126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5AECDA6A-AF10-E905-29FD-CD6E4D6CA1FD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Sun Network File System (NFS)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8791E9A-6D37-7A9A-64BB-6DACAC44BFB6}"/>
              </a:ext>
            </a:extLst>
          </p:cNvPr>
          <p:cNvSpPr txBox="1"/>
          <p:nvPr/>
        </p:nvSpPr>
        <p:spPr>
          <a:xfrm>
            <a:off x="180584" y="2072102"/>
            <a:ext cx="555346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is stateless whereby all its client requests must be self-contained.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uses VFS and V-node operations on its virtual file system interface.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accounts for fast recovery (the reason behind the stateless design).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uses UNIX semantics at the client side as a way to achieve transparency.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15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13D449-DD89-8E8E-FF49-E72BA6FEA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633" y="1898708"/>
            <a:ext cx="5368954" cy="3212983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5AF6421D-64DE-1B10-B948-2DB9E75FF0BE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File System (AFS)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D453A3C-5B53-0246-8357-38863C01064E}"/>
              </a:ext>
            </a:extLst>
          </p:cNvPr>
          <p:cNvSpPr txBox="1"/>
          <p:nvPr/>
        </p:nvSpPr>
        <p:spPr>
          <a:xfrm>
            <a:off x="180584" y="2624552"/>
            <a:ext cx="59154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server side process that resides on top of the UNIX kernel, providing shared file services to each client.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Venus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client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cache manager which acts as an interface between the application program and the Vice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67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13D449-DD89-8E8E-FF49-E72BA6FEA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633" y="1898708"/>
            <a:ext cx="5368954" cy="3212983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5AF6421D-64DE-1B10-B948-2DB9E75FF0BE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File System (AFS)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D453A3C-5B53-0246-8357-38863C01064E}"/>
              </a:ext>
            </a:extLst>
          </p:cNvPr>
          <p:cNvSpPr txBox="1"/>
          <p:nvPr/>
        </p:nvSpPr>
        <p:spPr>
          <a:xfrm>
            <a:off x="180584" y="2014952"/>
            <a:ext cx="59154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file is transferred to the client computers in one go, limited only by the maximum size UDP/IP supports.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file is cached in the local machine cache, reducing file open latency, and frequent read/write requests to the server.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AFS provi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location independence and location transparency.</a:t>
            </a: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AFS has stateful servers and allows the server to inform all clients with open files about any updates (callback).</a:t>
            </a: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2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609" y="1325954"/>
            <a:ext cx="10270977" cy="3560763"/>
          </a:xfrm>
        </p:spPr>
        <p:txBody>
          <a:bodyPr>
            <a:noAutofit/>
          </a:bodyPr>
          <a:lstStyle/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zh-TW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Taxonomy</a:t>
            </a: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219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950E104-3A67-7F16-90C8-7D29A6AA340F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NFS and AFS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DC1C8BC3-8E55-3F70-67D5-35465C288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24094"/>
              </p:ext>
            </p:extLst>
          </p:nvPr>
        </p:nvGraphicFramePr>
        <p:xfrm>
          <a:off x="1795550" y="2246792"/>
          <a:ext cx="86009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3128623674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698446811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1531161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NFS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AFS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23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Security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N/A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Kerberos + Encryption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34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File Access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Remote Service + Cache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File Cache Orient (in Disk)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22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Cache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Write-Through (metadata)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Write-Through (directory)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5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Replication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N/A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Supported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54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Consistency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N/A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Server-Initiated (callback)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09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Service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Stateless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Stateful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390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218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950E104-3A67-7F16-90C8-7D29A6AA340F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1D2E1F-6C34-2A5E-0123-64B5DC58BC0A}"/>
              </a:ext>
            </a:extLst>
          </p:cNvPr>
          <p:cNvSpPr txBox="1"/>
          <p:nvPr/>
        </p:nvSpPr>
        <p:spPr>
          <a:xfrm>
            <a:off x="180584" y="2072102"/>
            <a:ext cx="104048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Chunk size: minimize the cost of disk seek to push up file transfer rate to the disk transfer rate.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through replication: each chunk replicated across 3+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chunkserver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master to coordinate access: keep metadata.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record append operations: support concurrent appends.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11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950E104-3A67-7F16-90C8-7D29A6AA340F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B5B08AF-9F38-1447-1407-723AA0FBC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54" y="2025636"/>
            <a:ext cx="830769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44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950E104-3A67-7F16-90C8-7D29A6AA340F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B5B08AF-9F38-1447-1407-723AA0FBC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54" y="2025636"/>
            <a:ext cx="8307692" cy="3600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E52CC1C-25A6-9FDD-8310-238B5C626D3E}"/>
              </a:ext>
            </a:extLst>
          </p:cNvPr>
          <p:cNvSpPr/>
          <p:nvPr/>
        </p:nvSpPr>
        <p:spPr bwMode="auto">
          <a:xfrm>
            <a:off x="4794250" y="2324100"/>
            <a:ext cx="3181350" cy="163195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4501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950E104-3A67-7F16-90C8-7D29A6AA340F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C946091-CC8D-399C-165A-21C910FE8D6F}"/>
              </a:ext>
            </a:extLst>
          </p:cNvPr>
          <p:cNvSpPr txBox="1"/>
          <p:nvPr/>
        </p:nvSpPr>
        <p:spPr>
          <a:xfrm>
            <a:off x="828284" y="2695737"/>
            <a:ext cx="1040486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master goes offline?</a:t>
            </a:r>
          </a:p>
          <a:p>
            <a:pPr lvl="1" algn="just">
              <a:spcBef>
                <a:spcPts val="600"/>
              </a:spcBef>
            </a:pPr>
            <a:r>
              <a:rPr lang="en-US" altLang="zh-CN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a shadow master.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master is overloaded?</a:t>
            </a:r>
          </a:p>
          <a:p>
            <a:pPr lvl="1" algn="just">
              <a:spcBef>
                <a:spcPts val="60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master involvement to address the scalability issue.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B4128429-784C-F212-3E87-AD2123CE9916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on single master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21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950E104-3A67-7F16-90C8-7D29A6AA340F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13A949-7500-4787-3DD6-734D33649D4D}"/>
              </a:ext>
            </a:extLst>
          </p:cNvPr>
          <p:cNvSpPr txBox="1"/>
          <p:nvPr/>
        </p:nvSpPr>
        <p:spPr>
          <a:xfrm>
            <a:off x="847334" y="2529578"/>
            <a:ext cx="10404866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Metadata storage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Namespace management/locking.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 communication with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chunkservers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instructions, collect state, track cluster health.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Chunk creation, re-replication, rebalancing.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replicas across racks to reduce correlated failures.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re-replicate data if redundancy falls below a threshold.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15BDABC0-3FF5-4F8C-2647-3A2DF23DFEDB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08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950E104-3A67-7F16-90C8-7D29A6AA340F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13A949-7500-4787-3DD6-734D33649D4D}"/>
              </a:ext>
            </a:extLst>
          </p:cNvPr>
          <p:cNvSpPr txBox="1"/>
          <p:nvPr/>
        </p:nvSpPr>
        <p:spPr>
          <a:xfrm>
            <a:off x="847334" y="2529578"/>
            <a:ext cx="10404866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Garbage collection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simpler, more reliable than traditional file delete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logs the deletion, renames the file to a hidden name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lazily garbage collects hidden files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Stale replica deletion.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 “stale” replicas using chunk version numbers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15BDABC0-3FF5-4F8C-2647-3A2DF23DFEDB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02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950E104-3A67-7F16-90C8-7D29A6AA340F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13A949-7500-4787-3DD6-734D33649D4D}"/>
              </a:ext>
            </a:extLst>
          </p:cNvPr>
          <p:cNvSpPr txBox="1"/>
          <p:nvPr/>
        </p:nvSpPr>
        <p:spPr>
          <a:xfrm>
            <a:off x="847334" y="2529578"/>
            <a:ext cx="10404866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Stores 64 MB file chunks on local disk, each with version number and checksum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Read/write requests specify chunk handle and byte range.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Chunks replicated on configurable number of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chunkservers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(default: 3-way replication).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file data caching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15BDABC0-3FF5-4F8C-2647-3A2DF23DFEDB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Chunkserver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A7F2EA-CDDE-9C05-BD94-8D31F9B3F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3814882"/>
            <a:ext cx="5116510" cy="22171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6C1B4BD-748A-97C1-423E-725AD6E778DB}"/>
              </a:ext>
            </a:extLst>
          </p:cNvPr>
          <p:cNvSpPr/>
          <p:nvPr/>
        </p:nvSpPr>
        <p:spPr bwMode="auto">
          <a:xfrm>
            <a:off x="7981950" y="5238750"/>
            <a:ext cx="2438400" cy="793286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5398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950E104-3A67-7F16-90C8-7D29A6AA340F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413A949-7500-4787-3DD6-734D33649D4D}"/>
              </a:ext>
            </a:extLst>
          </p:cNvPr>
          <p:cNvSpPr txBox="1"/>
          <p:nvPr/>
        </p:nvSpPr>
        <p:spPr>
          <a:xfrm>
            <a:off x="847334" y="2529578"/>
            <a:ext cx="1040486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control (metadata) requests to master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data requests directly to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chunkservers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Caches no file data but metadata.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1">
            <a:extLst>
              <a:ext uri="{FF2B5EF4-FFF2-40B4-BE49-F238E27FC236}">
                <a16:creationId xmlns:a16="http://schemas.microsoft.com/office/drawing/2014/main" id="{15BDABC0-3FF5-4F8C-2647-3A2DF23DFEDB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E19880-252A-A18E-D41C-AF2AD1A2C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3814882"/>
            <a:ext cx="5116510" cy="221715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04162F2-EA04-F740-B50C-5C53285C6874}"/>
              </a:ext>
            </a:extLst>
          </p:cNvPr>
          <p:cNvSpPr/>
          <p:nvPr/>
        </p:nvSpPr>
        <p:spPr bwMode="auto">
          <a:xfrm>
            <a:off x="6216650" y="3968750"/>
            <a:ext cx="711200" cy="61668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7683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950E104-3A67-7F16-90C8-7D29A6AA340F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E28964-1247-C198-D35A-7A277D6C827A}"/>
              </a:ext>
            </a:extLst>
          </p:cNvPr>
          <p:cNvSpPr txBox="1"/>
          <p:nvPr/>
        </p:nvSpPr>
        <p:spPr>
          <a:xfrm>
            <a:off x="739384" y="2806202"/>
            <a:ext cx="90396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olerates frequent component failures (failures as the norm rather than the exception).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ptimizes for huge files that are mostly appended and then read sequentially.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elivers high aggregate throughput to many concurrent readers and writers.</a:t>
            </a: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CB45B51C-F5A2-A43D-258A-C2862951E7E0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Background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E783A07-457E-D69E-0462-EA35E5D72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995" y="1206651"/>
            <a:ext cx="6584022" cy="48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70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950E104-3A67-7F16-90C8-7D29A6AA340F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File System (GFS)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E28964-1247-C198-D35A-7A277D6C827A}"/>
              </a:ext>
            </a:extLst>
          </p:cNvPr>
          <p:cNvSpPr txBox="1"/>
          <p:nvPr/>
        </p:nvSpPr>
        <p:spPr>
          <a:xfrm>
            <a:off x="739384" y="2806202"/>
            <a:ext cx="9039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Assumes write-once, read-many workloads.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Assumes a modest number of large files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BC4F4299-F0FA-71CD-DFAA-419F73D6CCDD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30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568F78A-EA95-8F89-C1A3-C6CD07A6F5DC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Hadoop Distributed File System (HDFS)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93966D-2C2C-24FA-7421-D35F88EDAB59}"/>
              </a:ext>
            </a:extLst>
          </p:cNvPr>
          <p:cNvSpPr txBox="1"/>
          <p:nvPr/>
        </p:nvSpPr>
        <p:spPr>
          <a:xfrm>
            <a:off x="482600" y="2788388"/>
            <a:ext cx="4667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single master.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SecondaryNameNode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shadow master.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chunkserver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C9E5BA0-1761-1C87-9DE6-4A04843A4382}"/>
              </a:ext>
            </a:extLst>
          </p:cNvPr>
          <p:cNvSpPr txBox="1"/>
          <p:nvPr/>
        </p:nvSpPr>
        <p:spPr>
          <a:xfrm>
            <a:off x="542534" y="1820044"/>
            <a:ext cx="6115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zh-CN" sz="20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open-source</a:t>
            </a:r>
            <a:r>
              <a:rPr lang="en-US" altLang="zh-CN" sz="2000" b="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GFS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F36AA42-6412-4C7E-29B0-A3C3D54EB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57" y="2050876"/>
            <a:ext cx="5473109" cy="34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9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568F78A-EA95-8F89-C1A3-C6CD07A6F5DC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Hadoop Distributed File System (HDFS)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B2B8B0-EE42-9BC1-9A0A-B586E2985CF4}"/>
              </a:ext>
            </a:extLst>
          </p:cNvPr>
          <p:cNvSpPr txBox="1"/>
          <p:nvPr/>
        </p:nvSpPr>
        <p:spPr>
          <a:xfrm>
            <a:off x="847334" y="2529578"/>
            <a:ext cx="104048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Manages filesystem namespace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 a filename to a set of blocks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 a block to 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it resides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configuration management.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engine for blocks.</a:t>
            </a: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0FB56389-6806-D024-342B-904DED4DBE28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54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568F78A-EA95-8F89-C1A3-C6CD07A6F5DC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Hadoop Distributed File System (HDFS)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B2B8B0-EE42-9BC1-9A0A-B586E2985CF4}"/>
              </a:ext>
            </a:extLst>
          </p:cNvPr>
          <p:cNvSpPr txBox="1"/>
          <p:nvPr/>
        </p:nvSpPr>
        <p:spPr>
          <a:xfrm>
            <a:off x="847334" y="2529578"/>
            <a:ext cx="10404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Stores data in the local file system.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Stores metadata of a block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Serves data and metadata to clients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Communicates with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NameNode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periodic “heartbeat” (once per 3 secs)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latin typeface="HelveticaNeue-Light"/>
              </a:rPr>
              <a:t>Block report</a:t>
            </a:r>
            <a:endParaRPr lang="en-US" altLang="zh-CN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0" i="0" u="none" strike="noStrike" baseline="0" dirty="0">
                <a:latin typeface="HelveticaNeue-Light"/>
              </a:rPr>
              <a:t>Facilitates pipelining of data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0FB56389-6806-D024-342B-904DED4DBE28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DataNode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48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568F78A-EA95-8F89-C1A3-C6CD07A6F5DC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Hadoop Distributed File System (HDFS)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B2B8B0-EE42-9BC1-9A0A-B586E2985CF4}"/>
              </a:ext>
            </a:extLst>
          </p:cNvPr>
          <p:cNvSpPr txBox="1"/>
          <p:nvPr/>
        </p:nvSpPr>
        <p:spPr>
          <a:xfrm>
            <a:off x="847334" y="2529578"/>
            <a:ext cx="104048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can find locations of blocks.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accesses data directly from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DataNodes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0FB56389-6806-D024-342B-904DED4DBE28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02FE66-E536-714A-A9D7-0AC969F8A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57" y="2050876"/>
            <a:ext cx="5473109" cy="34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33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568F78A-EA95-8F89-C1A3-C6CD07A6F5DC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Hadoop Distributed File System (HDFS)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0BB9C80-04ED-EBA3-2F03-9E0A272F4A20}"/>
              </a:ext>
            </a:extLst>
          </p:cNvPr>
          <p:cNvSpPr txBox="1"/>
          <p:nvPr/>
        </p:nvSpPr>
        <p:spPr>
          <a:xfrm>
            <a:off x="739384" y="2806202"/>
            <a:ext cx="91793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very large files, often spanning gigabytes or terabytes in size, which can be complex for traditional data processing software to manage.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Streaming data access pattern benefits large scale data processing tasks, making Hadoop ideal for batch processing jobs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 with commodity hardware, which are low-cost systems available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masse.</a:t>
            </a: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4A648C57-387B-897D-B5EE-88BD20B2C51C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82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568F78A-EA95-8F89-C1A3-C6CD07A6F5DC}"/>
              </a:ext>
            </a:extLst>
          </p:cNvPr>
          <p:cNvSpPr txBox="1"/>
          <p:nvPr/>
        </p:nvSpPr>
        <p:spPr>
          <a:xfrm>
            <a:off x="3038084" y="12739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Hadoop Distributed File System (HDFS)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0BB9C80-04ED-EBA3-2F03-9E0A272F4A20}"/>
              </a:ext>
            </a:extLst>
          </p:cNvPr>
          <p:cNvSpPr txBox="1"/>
          <p:nvPr/>
        </p:nvSpPr>
        <p:spPr>
          <a:xfrm>
            <a:off x="739384" y="2806202"/>
            <a:ext cx="9039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Low-latency data access.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Assumes a modest number of large files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4A648C57-387B-897D-B5EE-88BD20B2C51C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97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568F78A-EA95-8F89-C1A3-C6CD07A6F5DC}"/>
              </a:ext>
            </a:extLst>
          </p:cNvPr>
          <p:cNvSpPr txBox="1"/>
          <p:nvPr/>
        </p:nvSpPr>
        <p:spPr>
          <a:xfrm>
            <a:off x="2520950" y="1273944"/>
            <a:ext cx="7308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Alluxio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Reliable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n-memory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istributed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torage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0BB9C80-04ED-EBA3-2F03-9E0A272F4A20}"/>
              </a:ext>
            </a:extLst>
          </p:cNvPr>
          <p:cNvSpPr txBox="1"/>
          <p:nvPr/>
        </p:nvSpPr>
        <p:spPr>
          <a:xfrm>
            <a:off x="739384" y="2806202"/>
            <a:ext cx="90396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sharing is the bottleneck in analytics pipeline.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 loss when process crashes</a:t>
            </a:r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duplication and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Garbage Collection.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1">
            <a:extLst>
              <a:ext uri="{FF2B5EF4-FFF2-40B4-BE49-F238E27FC236}">
                <a16:creationId xmlns:a16="http://schemas.microsoft.com/office/drawing/2014/main" id="{4A648C57-387B-897D-B5EE-88BD20B2C51C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use in-memory storage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73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568F78A-EA95-8F89-C1A3-C6CD07A6F5DC}"/>
              </a:ext>
            </a:extLst>
          </p:cNvPr>
          <p:cNvSpPr txBox="1"/>
          <p:nvPr/>
        </p:nvSpPr>
        <p:spPr>
          <a:xfrm>
            <a:off x="2520950" y="1273944"/>
            <a:ext cx="7308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Alluxio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Reliable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n-memory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istributed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torage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D7BE024-6FB8-667E-8184-FD454B0CAFBC}"/>
              </a:ext>
            </a:extLst>
          </p:cNvPr>
          <p:cNvSpPr/>
          <p:nvPr/>
        </p:nvSpPr>
        <p:spPr bwMode="auto">
          <a:xfrm>
            <a:off x="3460877" y="2711568"/>
            <a:ext cx="1224340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5" name="图形 14" descr="圆柱 纯色填充">
            <a:extLst>
              <a:ext uri="{FF2B5EF4-FFF2-40B4-BE49-F238E27FC236}">
                <a16:creationId xmlns:a16="http://schemas.microsoft.com/office/drawing/2014/main" id="{2A674096-D8C5-BD04-1838-963AA1C33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3047" y="4762032"/>
            <a:ext cx="1260000" cy="9063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1196CDF-7195-AEB1-4EF9-054467FF3440}"/>
              </a:ext>
            </a:extLst>
          </p:cNvPr>
          <p:cNvSpPr txBox="1"/>
          <p:nvPr/>
        </p:nvSpPr>
        <p:spPr>
          <a:xfrm>
            <a:off x="3615847" y="2757734"/>
            <a:ext cx="914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Spark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1EDD3A3-78C8-1C4B-DDF0-1BCB860F3B4F}"/>
              </a:ext>
            </a:extLst>
          </p:cNvPr>
          <p:cNvCxnSpPr>
            <a:cxnSpLocks/>
          </p:cNvCxnSpPr>
          <p:nvPr/>
        </p:nvCxnSpPr>
        <p:spPr bwMode="auto">
          <a:xfrm>
            <a:off x="3842754" y="3259174"/>
            <a:ext cx="0" cy="1502858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247FBC3-C395-EB9D-6FA4-A1B1B555CD61}"/>
              </a:ext>
            </a:extLst>
          </p:cNvPr>
          <p:cNvCxnSpPr>
            <a:cxnSpLocks/>
          </p:cNvCxnSpPr>
          <p:nvPr/>
        </p:nvCxnSpPr>
        <p:spPr bwMode="auto">
          <a:xfrm flipV="1">
            <a:off x="4220622" y="3243230"/>
            <a:ext cx="0" cy="1448803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文本框 11">
            <a:extLst>
              <a:ext uri="{FF2B5EF4-FFF2-40B4-BE49-F238E27FC236}">
                <a16:creationId xmlns:a16="http://schemas.microsoft.com/office/drawing/2014/main" id="{B8995132-D790-CCEA-E853-152EC773A1A5}"/>
              </a:ext>
            </a:extLst>
          </p:cNvPr>
          <p:cNvSpPr txBox="1"/>
          <p:nvPr/>
        </p:nvSpPr>
        <p:spPr>
          <a:xfrm>
            <a:off x="828334" y="2591880"/>
            <a:ext cx="2484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latency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throughout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11">
            <a:extLst>
              <a:ext uri="{FF2B5EF4-FFF2-40B4-BE49-F238E27FC236}">
                <a16:creationId xmlns:a16="http://schemas.microsoft.com/office/drawing/2014/main" id="{8CAB2E06-7B54-5E4A-2366-902431F3CD0C}"/>
              </a:ext>
            </a:extLst>
          </p:cNvPr>
          <p:cNvSpPr txBox="1"/>
          <p:nvPr/>
        </p:nvSpPr>
        <p:spPr>
          <a:xfrm>
            <a:off x="828334" y="4864674"/>
            <a:ext cx="2484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latency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throughout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BC1CB2-85A9-482E-8682-DC625C297588}"/>
              </a:ext>
            </a:extLst>
          </p:cNvPr>
          <p:cNvSpPr/>
          <p:nvPr/>
        </p:nvSpPr>
        <p:spPr bwMode="auto">
          <a:xfrm>
            <a:off x="6223821" y="2711568"/>
            <a:ext cx="1224340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25" name="图形 24" descr="圆柱 纯色填充">
            <a:extLst>
              <a:ext uri="{FF2B5EF4-FFF2-40B4-BE49-F238E27FC236}">
                <a16:creationId xmlns:a16="http://schemas.microsoft.com/office/drawing/2014/main" id="{498925F0-59DF-445D-4D07-7C8A81AC5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991" y="4762032"/>
            <a:ext cx="1260000" cy="906325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26340C7-EBC3-2432-9021-5AEA829673F2}"/>
              </a:ext>
            </a:extLst>
          </p:cNvPr>
          <p:cNvSpPr txBox="1"/>
          <p:nvPr/>
        </p:nvSpPr>
        <p:spPr>
          <a:xfrm>
            <a:off x="6378791" y="2757734"/>
            <a:ext cx="914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Spark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BF3353EF-B14B-A8FA-8563-993F46D0800E}"/>
              </a:ext>
            </a:extLst>
          </p:cNvPr>
          <p:cNvCxnSpPr>
            <a:cxnSpLocks/>
          </p:cNvCxnSpPr>
          <p:nvPr/>
        </p:nvCxnSpPr>
        <p:spPr bwMode="auto">
          <a:xfrm>
            <a:off x="6605698" y="4239382"/>
            <a:ext cx="0" cy="522650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34A26BF-2DC1-BE64-2358-8EC75A936DD8}"/>
              </a:ext>
            </a:extLst>
          </p:cNvPr>
          <p:cNvCxnSpPr>
            <a:cxnSpLocks/>
          </p:cNvCxnSpPr>
          <p:nvPr/>
        </p:nvCxnSpPr>
        <p:spPr bwMode="auto">
          <a:xfrm flipV="1">
            <a:off x="6983566" y="4239382"/>
            <a:ext cx="0" cy="452651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A4839576-2D12-8043-B1D5-E035A5EA2E2C}"/>
              </a:ext>
            </a:extLst>
          </p:cNvPr>
          <p:cNvSpPr/>
          <p:nvPr/>
        </p:nvSpPr>
        <p:spPr bwMode="auto">
          <a:xfrm>
            <a:off x="6205991" y="3711935"/>
            <a:ext cx="1224340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B55E2C0-F5C7-98CF-CF6C-350A9F6D1A7D}"/>
              </a:ext>
            </a:extLst>
          </p:cNvPr>
          <p:cNvSpPr txBox="1"/>
          <p:nvPr/>
        </p:nvSpPr>
        <p:spPr>
          <a:xfrm>
            <a:off x="6360961" y="3758101"/>
            <a:ext cx="914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Alluxio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FCDD03BB-978C-BE61-A2C6-B8DE78C6F21E}"/>
              </a:ext>
            </a:extLst>
          </p:cNvPr>
          <p:cNvCxnSpPr>
            <a:cxnSpLocks/>
          </p:cNvCxnSpPr>
          <p:nvPr/>
        </p:nvCxnSpPr>
        <p:spPr bwMode="auto">
          <a:xfrm>
            <a:off x="6605698" y="3173233"/>
            <a:ext cx="0" cy="522650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C0E8964A-E503-E0F9-59C1-9589AEF335C7}"/>
              </a:ext>
            </a:extLst>
          </p:cNvPr>
          <p:cNvCxnSpPr>
            <a:cxnSpLocks/>
          </p:cNvCxnSpPr>
          <p:nvPr/>
        </p:nvCxnSpPr>
        <p:spPr bwMode="auto">
          <a:xfrm flipV="1">
            <a:off x="6983566" y="3173233"/>
            <a:ext cx="0" cy="452651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文本框 11">
            <a:extLst>
              <a:ext uri="{FF2B5EF4-FFF2-40B4-BE49-F238E27FC236}">
                <a16:creationId xmlns:a16="http://schemas.microsoft.com/office/drawing/2014/main" id="{B8025C40-2081-139A-DC4C-6C9EECFBF942}"/>
              </a:ext>
            </a:extLst>
          </p:cNvPr>
          <p:cNvSpPr txBox="1"/>
          <p:nvPr/>
        </p:nvSpPr>
        <p:spPr>
          <a:xfrm>
            <a:off x="7829278" y="3565388"/>
            <a:ext cx="2707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Keeping data 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Alluxio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accelerates data access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11">
            <a:extLst>
              <a:ext uri="{FF2B5EF4-FFF2-40B4-BE49-F238E27FC236}">
                <a16:creationId xmlns:a16="http://schemas.microsoft.com/office/drawing/2014/main" id="{4833D306-E604-132E-654A-004DD1E2B416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 I/O to/from Remote Storage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箭头: 右 40">
            <a:extLst>
              <a:ext uri="{FF2B5EF4-FFF2-40B4-BE49-F238E27FC236}">
                <a16:creationId xmlns:a16="http://schemas.microsoft.com/office/drawing/2014/main" id="{E56CC8E5-5E22-E1C0-3817-1F5712FDF9A2}"/>
              </a:ext>
            </a:extLst>
          </p:cNvPr>
          <p:cNvSpPr/>
          <p:nvPr/>
        </p:nvSpPr>
        <p:spPr bwMode="auto">
          <a:xfrm>
            <a:off x="4841310" y="3711935"/>
            <a:ext cx="1077237" cy="415498"/>
          </a:xfrm>
          <a:prstGeom prst="rightArrow">
            <a:avLst/>
          </a:prstGeom>
          <a:solidFill>
            <a:schemeClr val="bg1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3223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568F78A-EA95-8F89-C1A3-C6CD07A6F5DC}"/>
              </a:ext>
            </a:extLst>
          </p:cNvPr>
          <p:cNvSpPr txBox="1"/>
          <p:nvPr/>
        </p:nvSpPr>
        <p:spPr>
          <a:xfrm>
            <a:off x="2520950" y="1273944"/>
            <a:ext cx="7308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Alluxio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Reliable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n-memory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istributed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torage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D7BE024-6FB8-667E-8184-FD454B0CAFBC}"/>
              </a:ext>
            </a:extLst>
          </p:cNvPr>
          <p:cNvSpPr/>
          <p:nvPr/>
        </p:nvSpPr>
        <p:spPr bwMode="auto">
          <a:xfrm>
            <a:off x="811623" y="2580044"/>
            <a:ext cx="1224340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5" name="图形 14" descr="圆柱 纯色填充">
            <a:extLst>
              <a:ext uri="{FF2B5EF4-FFF2-40B4-BE49-F238E27FC236}">
                <a16:creationId xmlns:a16="http://schemas.microsoft.com/office/drawing/2014/main" id="{2A674096-D8C5-BD04-1838-963AA1C33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593" y="4630508"/>
            <a:ext cx="3834571" cy="9063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1196CDF-7195-AEB1-4EF9-054467FF3440}"/>
              </a:ext>
            </a:extLst>
          </p:cNvPr>
          <p:cNvSpPr txBox="1"/>
          <p:nvPr/>
        </p:nvSpPr>
        <p:spPr>
          <a:xfrm>
            <a:off x="966593" y="2626210"/>
            <a:ext cx="914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Spark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1EDD3A3-78C8-1C4B-DDF0-1BCB860F3B4F}"/>
              </a:ext>
            </a:extLst>
          </p:cNvPr>
          <p:cNvCxnSpPr>
            <a:cxnSpLocks/>
          </p:cNvCxnSpPr>
          <p:nvPr/>
        </p:nvCxnSpPr>
        <p:spPr bwMode="auto">
          <a:xfrm>
            <a:off x="1193500" y="3127650"/>
            <a:ext cx="0" cy="1502858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3247FBC3-C395-EB9D-6FA4-A1B1B555CD61}"/>
              </a:ext>
            </a:extLst>
          </p:cNvPr>
          <p:cNvCxnSpPr>
            <a:cxnSpLocks/>
          </p:cNvCxnSpPr>
          <p:nvPr/>
        </p:nvCxnSpPr>
        <p:spPr bwMode="auto">
          <a:xfrm flipV="1">
            <a:off x="1571368" y="3111706"/>
            <a:ext cx="0" cy="1448803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文本框 11">
            <a:extLst>
              <a:ext uri="{FF2B5EF4-FFF2-40B4-BE49-F238E27FC236}">
                <a16:creationId xmlns:a16="http://schemas.microsoft.com/office/drawing/2014/main" id="{B8025C40-2081-139A-DC4C-6C9EECFBF942}"/>
              </a:ext>
            </a:extLst>
          </p:cNvPr>
          <p:cNvSpPr txBox="1"/>
          <p:nvPr/>
        </p:nvSpPr>
        <p:spPr>
          <a:xfrm>
            <a:off x="5887232" y="5545539"/>
            <a:ext cx="446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data with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Alluxio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memory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11">
            <a:extLst>
              <a:ext uri="{FF2B5EF4-FFF2-40B4-BE49-F238E27FC236}">
                <a16:creationId xmlns:a16="http://schemas.microsoft.com/office/drawing/2014/main" id="{4833D306-E604-132E-654A-004DD1E2B416}"/>
              </a:ext>
            </a:extLst>
          </p:cNvPr>
          <p:cNvSpPr txBox="1"/>
          <p:nvPr/>
        </p:nvSpPr>
        <p:spPr>
          <a:xfrm>
            <a:off x="542534" y="182004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Data Across Jobs at Memory Speed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0E6EC9-D5A7-1ADD-1890-9681BDA38C92}"/>
              </a:ext>
            </a:extLst>
          </p:cNvPr>
          <p:cNvSpPr/>
          <p:nvPr/>
        </p:nvSpPr>
        <p:spPr bwMode="auto">
          <a:xfrm>
            <a:off x="3870061" y="2580044"/>
            <a:ext cx="1224340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08398F3-26D2-6E07-34AE-AB4E8E451FCF}"/>
              </a:ext>
            </a:extLst>
          </p:cNvPr>
          <p:cNvSpPr txBox="1"/>
          <p:nvPr/>
        </p:nvSpPr>
        <p:spPr>
          <a:xfrm>
            <a:off x="4025031" y="2626210"/>
            <a:ext cx="914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Spark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70801D-77DE-B69A-C971-E4337D1C6615}"/>
              </a:ext>
            </a:extLst>
          </p:cNvPr>
          <p:cNvSpPr/>
          <p:nvPr/>
        </p:nvSpPr>
        <p:spPr bwMode="auto">
          <a:xfrm>
            <a:off x="2240849" y="2580044"/>
            <a:ext cx="1451089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0C84E3-1C93-FA9E-572E-B30177EFE05F}"/>
              </a:ext>
            </a:extLst>
          </p:cNvPr>
          <p:cNvSpPr txBox="1"/>
          <p:nvPr/>
        </p:nvSpPr>
        <p:spPr>
          <a:xfrm>
            <a:off x="2392420" y="2626210"/>
            <a:ext cx="1322671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MapReduce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697A704-648E-2C62-7623-D991D4EDB048}"/>
              </a:ext>
            </a:extLst>
          </p:cNvPr>
          <p:cNvCxnSpPr>
            <a:cxnSpLocks/>
          </p:cNvCxnSpPr>
          <p:nvPr/>
        </p:nvCxnSpPr>
        <p:spPr bwMode="auto">
          <a:xfrm>
            <a:off x="2652594" y="3127650"/>
            <a:ext cx="0" cy="1502858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EF73A85-9971-32C6-8CDE-A99C5C5B7D4C}"/>
              </a:ext>
            </a:extLst>
          </p:cNvPr>
          <p:cNvCxnSpPr>
            <a:cxnSpLocks/>
          </p:cNvCxnSpPr>
          <p:nvPr/>
        </p:nvCxnSpPr>
        <p:spPr bwMode="auto">
          <a:xfrm flipV="1">
            <a:off x="3084234" y="3103000"/>
            <a:ext cx="0" cy="1448803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7530214-AFCE-1824-1A7B-2078B74BB8DC}"/>
              </a:ext>
            </a:extLst>
          </p:cNvPr>
          <p:cNvCxnSpPr>
            <a:cxnSpLocks/>
          </p:cNvCxnSpPr>
          <p:nvPr/>
        </p:nvCxnSpPr>
        <p:spPr bwMode="auto">
          <a:xfrm>
            <a:off x="4250495" y="3118944"/>
            <a:ext cx="0" cy="1502858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C295376-4B27-42EC-5A10-D8D773D859C5}"/>
              </a:ext>
            </a:extLst>
          </p:cNvPr>
          <p:cNvCxnSpPr>
            <a:cxnSpLocks/>
          </p:cNvCxnSpPr>
          <p:nvPr/>
        </p:nvCxnSpPr>
        <p:spPr bwMode="auto">
          <a:xfrm flipV="1">
            <a:off x="4628363" y="3103000"/>
            <a:ext cx="0" cy="1448803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文本框 11">
            <a:extLst>
              <a:ext uri="{FF2B5EF4-FFF2-40B4-BE49-F238E27FC236}">
                <a16:creationId xmlns:a16="http://schemas.microsoft.com/office/drawing/2014/main" id="{719CCB07-49E7-D512-9C36-CE1D6FC0995C}"/>
              </a:ext>
            </a:extLst>
          </p:cNvPr>
          <p:cNvSpPr txBox="1"/>
          <p:nvPr/>
        </p:nvSpPr>
        <p:spPr>
          <a:xfrm>
            <a:off x="966593" y="5545539"/>
            <a:ext cx="3945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Network/Disk I/O slows down sharing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D8D4024-ED07-A8BC-BFC1-EC6E3FC47F27}"/>
              </a:ext>
            </a:extLst>
          </p:cNvPr>
          <p:cNvSpPr/>
          <p:nvPr/>
        </p:nvSpPr>
        <p:spPr bwMode="auto">
          <a:xfrm>
            <a:off x="6032573" y="2580044"/>
            <a:ext cx="1224340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48" name="图形 47" descr="圆柱 纯色填充">
            <a:extLst>
              <a:ext uri="{FF2B5EF4-FFF2-40B4-BE49-F238E27FC236}">
                <a16:creationId xmlns:a16="http://schemas.microsoft.com/office/drawing/2014/main" id="{E652AF7B-74AD-D7F0-091D-FA24139AD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0708" y="4647920"/>
            <a:ext cx="3834571" cy="906325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AC0CDD4E-4A46-ED5C-FB0B-ECA08DEA493C}"/>
              </a:ext>
            </a:extLst>
          </p:cNvPr>
          <p:cNvSpPr txBox="1"/>
          <p:nvPr/>
        </p:nvSpPr>
        <p:spPr>
          <a:xfrm>
            <a:off x="6187543" y="2626210"/>
            <a:ext cx="914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Spark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C7C9719B-D27B-D91F-A61C-17C6C5FBE850}"/>
              </a:ext>
            </a:extLst>
          </p:cNvPr>
          <p:cNvCxnSpPr>
            <a:cxnSpLocks/>
          </p:cNvCxnSpPr>
          <p:nvPr/>
        </p:nvCxnSpPr>
        <p:spPr bwMode="auto">
          <a:xfrm>
            <a:off x="6414450" y="3127650"/>
            <a:ext cx="0" cy="1502858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6E202029-36E0-24D5-9E0F-6D1FE15A2C96}"/>
              </a:ext>
            </a:extLst>
          </p:cNvPr>
          <p:cNvCxnSpPr>
            <a:cxnSpLocks/>
          </p:cNvCxnSpPr>
          <p:nvPr/>
        </p:nvCxnSpPr>
        <p:spPr bwMode="auto">
          <a:xfrm flipV="1">
            <a:off x="6792318" y="3111706"/>
            <a:ext cx="0" cy="420634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83B3A23D-9E02-D9EF-20E6-E64F89B146ED}"/>
              </a:ext>
            </a:extLst>
          </p:cNvPr>
          <p:cNvSpPr/>
          <p:nvPr/>
        </p:nvSpPr>
        <p:spPr bwMode="auto">
          <a:xfrm>
            <a:off x="9091011" y="2580044"/>
            <a:ext cx="1224340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D446CE5-F667-EE83-D742-A68AC82646C5}"/>
              </a:ext>
            </a:extLst>
          </p:cNvPr>
          <p:cNvSpPr txBox="1"/>
          <p:nvPr/>
        </p:nvSpPr>
        <p:spPr>
          <a:xfrm>
            <a:off x="9245981" y="2626210"/>
            <a:ext cx="914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Spark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37D3BCE-9CD0-5BA8-4F53-9EB70B6FE3D0}"/>
              </a:ext>
            </a:extLst>
          </p:cNvPr>
          <p:cNvSpPr/>
          <p:nvPr/>
        </p:nvSpPr>
        <p:spPr bwMode="auto">
          <a:xfrm>
            <a:off x="7461799" y="2580044"/>
            <a:ext cx="1451089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106D135-F77F-A9D4-BD86-9B0C7036F73E}"/>
              </a:ext>
            </a:extLst>
          </p:cNvPr>
          <p:cNvSpPr txBox="1"/>
          <p:nvPr/>
        </p:nvSpPr>
        <p:spPr>
          <a:xfrm>
            <a:off x="7613370" y="2626210"/>
            <a:ext cx="1322671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MapReduce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F8DAF58-9085-2C9F-C5A9-814C4D140155}"/>
              </a:ext>
            </a:extLst>
          </p:cNvPr>
          <p:cNvCxnSpPr>
            <a:cxnSpLocks/>
          </p:cNvCxnSpPr>
          <p:nvPr/>
        </p:nvCxnSpPr>
        <p:spPr bwMode="auto">
          <a:xfrm>
            <a:off x="7873544" y="3127650"/>
            <a:ext cx="0" cy="495015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61B1B015-15D1-CFBB-D1E7-E0EBE00829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05184" y="3103000"/>
            <a:ext cx="0" cy="429340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1A4952BE-41B0-32C8-BE46-0DF6F66F1977}"/>
              </a:ext>
            </a:extLst>
          </p:cNvPr>
          <p:cNvCxnSpPr>
            <a:cxnSpLocks/>
          </p:cNvCxnSpPr>
          <p:nvPr/>
        </p:nvCxnSpPr>
        <p:spPr bwMode="auto">
          <a:xfrm>
            <a:off x="9471445" y="3118944"/>
            <a:ext cx="0" cy="503721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AC37836D-DB9F-CFF4-AEDA-CF395088C316}"/>
              </a:ext>
            </a:extLst>
          </p:cNvPr>
          <p:cNvCxnSpPr>
            <a:cxnSpLocks/>
          </p:cNvCxnSpPr>
          <p:nvPr/>
        </p:nvCxnSpPr>
        <p:spPr bwMode="auto">
          <a:xfrm flipV="1">
            <a:off x="9849313" y="3103000"/>
            <a:ext cx="0" cy="1448803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D5EEDF68-1FCC-3335-DA93-8692406C683A}"/>
              </a:ext>
            </a:extLst>
          </p:cNvPr>
          <p:cNvSpPr/>
          <p:nvPr/>
        </p:nvSpPr>
        <p:spPr bwMode="auto">
          <a:xfrm>
            <a:off x="6202807" y="3622665"/>
            <a:ext cx="4059088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C47275F-6AFE-6B08-0FE9-642F2BC89623}"/>
              </a:ext>
            </a:extLst>
          </p:cNvPr>
          <p:cNvSpPr txBox="1"/>
          <p:nvPr/>
        </p:nvSpPr>
        <p:spPr>
          <a:xfrm>
            <a:off x="6602225" y="3660148"/>
            <a:ext cx="303153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Alluxio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66" name="箭头: 右 65">
            <a:extLst>
              <a:ext uri="{FF2B5EF4-FFF2-40B4-BE49-F238E27FC236}">
                <a16:creationId xmlns:a16="http://schemas.microsoft.com/office/drawing/2014/main" id="{B06F20C1-09DE-EDCA-939E-04AFE69C850F}"/>
              </a:ext>
            </a:extLst>
          </p:cNvPr>
          <p:cNvSpPr/>
          <p:nvPr/>
        </p:nvSpPr>
        <p:spPr bwMode="auto">
          <a:xfrm>
            <a:off x="4841310" y="3711935"/>
            <a:ext cx="1077237" cy="415498"/>
          </a:xfrm>
          <a:prstGeom prst="rightArrow">
            <a:avLst/>
          </a:prstGeom>
          <a:solidFill>
            <a:schemeClr val="bg1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236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Background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45A39F-FB9C-962B-17E8-EA69BF09B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27" y="2317952"/>
            <a:ext cx="3886848" cy="252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095606E-B337-EBED-6A76-D8CCD2C6362F}"/>
              </a:ext>
            </a:extLst>
          </p:cNvPr>
          <p:cNvSpPr txBox="1"/>
          <p:nvPr/>
        </p:nvSpPr>
        <p:spPr>
          <a:xfrm>
            <a:off x="2231750" y="1366323"/>
            <a:ext cx="7432169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How should we store and process massive amount of data?</a:t>
            </a:r>
            <a:endParaRPr lang="zh-CN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5ABCEE3-3EF7-391A-F343-A1CB0D688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437" y="2317952"/>
            <a:ext cx="5059536" cy="252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1F51792-0F29-9913-C55F-EDF361B7F6A1}"/>
              </a:ext>
            </a:extLst>
          </p:cNvPr>
          <p:cNvSpPr txBox="1"/>
          <p:nvPr/>
        </p:nvSpPr>
        <p:spPr>
          <a:xfrm>
            <a:off x="2889918" y="521962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Datacenters!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162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568F78A-EA95-8F89-C1A3-C6CD07A6F5DC}"/>
              </a:ext>
            </a:extLst>
          </p:cNvPr>
          <p:cNvSpPr txBox="1"/>
          <p:nvPr/>
        </p:nvSpPr>
        <p:spPr>
          <a:xfrm>
            <a:off x="2520950" y="1273944"/>
            <a:ext cx="7308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Alluxio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Reliable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n-memory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istributed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torage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11">
            <a:extLst>
              <a:ext uri="{FF2B5EF4-FFF2-40B4-BE49-F238E27FC236}">
                <a16:creationId xmlns:a16="http://schemas.microsoft.com/office/drawing/2014/main" id="{B8025C40-2081-139A-DC4C-6C9EECFBF942}"/>
              </a:ext>
            </a:extLst>
          </p:cNvPr>
          <p:cNvSpPr txBox="1"/>
          <p:nvPr/>
        </p:nvSpPr>
        <p:spPr>
          <a:xfrm>
            <a:off x="4208744" y="5417015"/>
            <a:ext cx="4461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data with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Alluxio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memory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11">
            <a:extLst>
              <a:ext uri="{FF2B5EF4-FFF2-40B4-BE49-F238E27FC236}">
                <a16:creationId xmlns:a16="http://schemas.microsoft.com/office/drawing/2014/main" id="{4833D306-E604-132E-654A-004DD1E2B416}"/>
              </a:ext>
            </a:extLst>
          </p:cNvPr>
          <p:cNvSpPr txBox="1"/>
          <p:nvPr/>
        </p:nvSpPr>
        <p:spPr>
          <a:xfrm>
            <a:off x="542533" y="1820044"/>
            <a:ext cx="6979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Transparently Manage Data Across Storage Systems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D8D4024-ED07-A8BC-BFC1-EC6E3FC47F27}"/>
              </a:ext>
            </a:extLst>
          </p:cNvPr>
          <p:cNvSpPr/>
          <p:nvPr/>
        </p:nvSpPr>
        <p:spPr bwMode="auto">
          <a:xfrm>
            <a:off x="4354085" y="2451520"/>
            <a:ext cx="1224340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C0CDD4E-4A46-ED5C-FB0B-ECA08DEA493C}"/>
              </a:ext>
            </a:extLst>
          </p:cNvPr>
          <p:cNvSpPr txBox="1"/>
          <p:nvPr/>
        </p:nvSpPr>
        <p:spPr>
          <a:xfrm>
            <a:off x="4509055" y="2497686"/>
            <a:ext cx="914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Spark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C7C9719B-D27B-D91F-A61C-17C6C5FBE850}"/>
              </a:ext>
            </a:extLst>
          </p:cNvPr>
          <p:cNvCxnSpPr>
            <a:cxnSpLocks/>
          </p:cNvCxnSpPr>
          <p:nvPr/>
        </p:nvCxnSpPr>
        <p:spPr bwMode="auto">
          <a:xfrm>
            <a:off x="4735962" y="2999126"/>
            <a:ext cx="0" cy="404690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6E202029-36E0-24D5-9E0F-6D1FE15A2C96}"/>
              </a:ext>
            </a:extLst>
          </p:cNvPr>
          <p:cNvCxnSpPr>
            <a:cxnSpLocks/>
          </p:cNvCxnSpPr>
          <p:nvPr/>
        </p:nvCxnSpPr>
        <p:spPr bwMode="auto">
          <a:xfrm flipV="1">
            <a:off x="5113830" y="2983182"/>
            <a:ext cx="0" cy="420634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83B3A23D-9E02-D9EF-20E6-E64F89B146ED}"/>
              </a:ext>
            </a:extLst>
          </p:cNvPr>
          <p:cNvSpPr/>
          <p:nvPr/>
        </p:nvSpPr>
        <p:spPr bwMode="auto">
          <a:xfrm>
            <a:off x="7412523" y="2451520"/>
            <a:ext cx="1224340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D446CE5-F667-EE83-D742-A68AC82646C5}"/>
              </a:ext>
            </a:extLst>
          </p:cNvPr>
          <p:cNvSpPr txBox="1"/>
          <p:nvPr/>
        </p:nvSpPr>
        <p:spPr>
          <a:xfrm>
            <a:off x="7567493" y="2497686"/>
            <a:ext cx="914400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Spark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37D3BCE-9CD0-5BA8-4F53-9EB70B6FE3D0}"/>
              </a:ext>
            </a:extLst>
          </p:cNvPr>
          <p:cNvSpPr/>
          <p:nvPr/>
        </p:nvSpPr>
        <p:spPr bwMode="auto">
          <a:xfrm>
            <a:off x="5783311" y="2451520"/>
            <a:ext cx="1451089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106D135-F77F-A9D4-BD86-9B0C7036F73E}"/>
              </a:ext>
            </a:extLst>
          </p:cNvPr>
          <p:cNvSpPr txBox="1"/>
          <p:nvPr/>
        </p:nvSpPr>
        <p:spPr>
          <a:xfrm>
            <a:off x="5934882" y="2497686"/>
            <a:ext cx="1322671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MapReduce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F8DAF58-9085-2C9F-C5A9-814C4D140155}"/>
              </a:ext>
            </a:extLst>
          </p:cNvPr>
          <p:cNvCxnSpPr>
            <a:cxnSpLocks/>
          </p:cNvCxnSpPr>
          <p:nvPr/>
        </p:nvCxnSpPr>
        <p:spPr bwMode="auto">
          <a:xfrm>
            <a:off x="6195056" y="2999126"/>
            <a:ext cx="0" cy="495015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61B1B015-15D1-CFBB-D1E7-E0EBE008291F}"/>
              </a:ext>
            </a:extLst>
          </p:cNvPr>
          <p:cNvCxnSpPr>
            <a:cxnSpLocks/>
          </p:cNvCxnSpPr>
          <p:nvPr/>
        </p:nvCxnSpPr>
        <p:spPr bwMode="auto">
          <a:xfrm flipV="1">
            <a:off x="6626696" y="2974476"/>
            <a:ext cx="0" cy="429340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1A4952BE-41B0-32C8-BE46-0DF6F66F1977}"/>
              </a:ext>
            </a:extLst>
          </p:cNvPr>
          <p:cNvCxnSpPr>
            <a:cxnSpLocks/>
          </p:cNvCxnSpPr>
          <p:nvPr/>
        </p:nvCxnSpPr>
        <p:spPr bwMode="auto">
          <a:xfrm>
            <a:off x="7792957" y="2990420"/>
            <a:ext cx="0" cy="503721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AC37836D-DB9F-CFF4-AEDA-CF395088C316}"/>
              </a:ext>
            </a:extLst>
          </p:cNvPr>
          <p:cNvCxnSpPr>
            <a:cxnSpLocks/>
          </p:cNvCxnSpPr>
          <p:nvPr/>
        </p:nvCxnSpPr>
        <p:spPr bwMode="auto">
          <a:xfrm flipV="1">
            <a:off x="8170825" y="2974476"/>
            <a:ext cx="0" cy="429340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D5EEDF68-1FCC-3335-DA93-8692406C683A}"/>
              </a:ext>
            </a:extLst>
          </p:cNvPr>
          <p:cNvSpPr/>
          <p:nvPr/>
        </p:nvSpPr>
        <p:spPr bwMode="auto">
          <a:xfrm>
            <a:off x="4524319" y="3494141"/>
            <a:ext cx="4059088" cy="461665"/>
          </a:xfrm>
          <a:prstGeom prst="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EC47275F-6AFE-6B08-0FE9-642F2BC89623}"/>
              </a:ext>
            </a:extLst>
          </p:cNvPr>
          <p:cNvSpPr txBox="1"/>
          <p:nvPr/>
        </p:nvSpPr>
        <p:spPr>
          <a:xfrm>
            <a:off x="4923737" y="3531624"/>
            <a:ext cx="303153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Alluxio</a:t>
            </a:r>
            <a:endParaRPr lang="zh-CN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图形 2" descr="圆柱 纯色填充">
            <a:extLst>
              <a:ext uri="{FF2B5EF4-FFF2-40B4-BE49-F238E27FC236}">
                <a16:creationId xmlns:a16="http://schemas.microsoft.com/office/drawing/2014/main" id="{218A0AD0-57C5-A82C-2339-0D2C66E42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6255" y="4524718"/>
            <a:ext cx="1260000" cy="906325"/>
          </a:xfrm>
          <a:prstGeom prst="rect">
            <a:avLst/>
          </a:prstGeom>
        </p:spPr>
      </p:pic>
      <p:pic>
        <p:nvPicPr>
          <p:cNvPr id="6" name="图形 5" descr="圆柱 纯色填充">
            <a:extLst>
              <a:ext uri="{FF2B5EF4-FFF2-40B4-BE49-F238E27FC236}">
                <a16:creationId xmlns:a16="http://schemas.microsoft.com/office/drawing/2014/main" id="{1F1A327F-9407-E657-23B9-927655B6E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262" y="4528254"/>
            <a:ext cx="1260000" cy="906325"/>
          </a:xfrm>
          <a:prstGeom prst="rect">
            <a:avLst/>
          </a:prstGeom>
        </p:spPr>
      </p:pic>
      <p:pic>
        <p:nvPicPr>
          <p:cNvPr id="21" name="图形 20" descr="圆柱 纯色填充">
            <a:extLst>
              <a:ext uri="{FF2B5EF4-FFF2-40B4-BE49-F238E27FC236}">
                <a16:creationId xmlns:a16="http://schemas.microsoft.com/office/drawing/2014/main" id="{22BD785A-E259-124D-8936-67849EDF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5272" y="4531875"/>
            <a:ext cx="1260000" cy="906325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31FC209-056F-CDD1-48E7-024011774230}"/>
              </a:ext>
            </a:extLst>
          </p:cNvPr>
          <p:cNvCxnSpPr>
            <a:cxnSpLocks/>
          </p:cNvCxnSpPr>
          <p:nvPr/>
        </p:nvCxnSpPr>
        <p:spPr bwMode="auto">
          <a:xfrm>
            <a:off x="4735962" y="4053399"/>
            <a:ext cx="0" cy="404690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0F09C532-D1B3-A674-F677-08BC93A9BB7A}"/>
              </a:ext>
            </a:extLst>
          </p:cNvPr>
          <p:cNvCxnSpPr>
            <a:cxnSpLocks/>
          </p:cNvCxnSpPr>
          <p:nvPr/>
        </p:nvCxnSpPr>
        <p:spPr bwMode="auto">
          <a:xfrm flipV="1">
            <a:off x="5113830" y="4037455"/>
            <a:ext cx="0" cy="420634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5F641BA-FA22-F2BE-7584-A4EA8B07BECB}"/>
              </a:ext>
            </a:extLst>
          </p:cNvPr>
          <p:cNvCxnSpPr>
            <a:cxnSpLocks/>
          </p:cNvCxnSpPr>
          <p:nvPr/>
        </p:nvCxnSpPr>
        <p:spPr bwMode="auto">
          <a:xfrm>
            <a:off x="6195056" y="4053399"/>
            <a:ext cx="0" cy="495015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3010ACC-3DF7-3299-60ED-99984D4DB8CB}"/>
              </a:ext>
            </a:extLst>
          </p:cNvPr>
          <p:cNvCxnSpPr>
            <a:cxnSpLocks/>
          </p:cNvCxnSpPr>
          <p:nvPr/>
        </p:nvCxnSpPr>
        <p:spPr bwMode="auto">
          <a:xfrm flipV="1">
            <a:off x="6626696" y="4028749"/>
            <a:ext cx="0" cy="429340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C19C84E-72E4-012B-9175-F74389A11997}"/>
              </a:ext>
            </a:extLst>
          </p:cNvPr>
          <p:cNvCxnSpPr>
            <a:cxnSpLocks/>
          </p:cNvCxnSpPr>
          <p:nvPr/>
        </p:nvCxnSpPr>
        <p:spPr bwMode="auto">
          <a:xfrm>
            <a:off x="7792957" y="4044693"/>
            <a:ext cx="0" cy="503721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95A976F0-4CBC-BDCB-5266-64B3802A4681}"/>
              </a:ext>
            </a:extLst>
          </p:cNvPr>
          <p:cNvCxnSpPr>
            <a:cxnSpLocks/>
          </p:cNvCxnSpPr>
          <p:nvPr/>
        </p:nvCxnSpPr>
        <p:spPr bwMode="auto">
          <a:xfrm flipV="1">
            <a:off x="8170825" y="4028749"/>
            <a:ext cx="0" cy="429340"/>
          </a:xfrm>
          <a:prstGeom prst="straightConnector1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文本框 11">
            <a:extLst>
              <a:ext uri="{FF2B5EF4-FFF2-40B4-BE49-F238E27FC236}">
                <a16:creationId xmlns:a16="http://schemas.microsoft.com/office/drawing/2014/main" id="{3DE46299-5315-B698-E56A-C2FF256F37C5}"/>
              </a:ext>
            </a:extLst>
          </p:cNvPr>
          <p:cNvSpPr txBox="1"/>
          <p:nvPr/>
        </p:nvSpPr>
        <p:spPr>
          <a:xfrm>
            <a:off x="1146562" y="3370779"/>
            <a:ext cx="27074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and simple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application changes</a:t>
            </a:r>
          </a:p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385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Case Study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5568F78A-EA95-8F89-C1A3-C6CD07A6F5DC}"/>
              </a:ext>
            </a:extLst>
          </p:cNvPr>
          <p:cNvSpPr txBox="1"/>
          <p:nvPr/>
        </p:nvSpPr>
        <p:spPr>
          <a:xfrm>
            <a:off x="2520950" y="1273944"/>
            <a:ext cx="7308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Alluxio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Reliable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n-memory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istributed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torage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E4CEC7-B6AC-C5DC-CC52-66F6B7A2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08" y="2002824"/>
            <a:ext cx="7784983" cy="33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5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609" y="1325954"/>
            <a:ext cx="10270977" cy="3560763"/>
          </a:xfrm>
        </p:spPr>
        <p:txBody>
          <a:bodyPr>
            <a:noAutofit/>
          </a:bodyPr>
          <a:lstStyle/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zh-TW" sz="2933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Taxonomy</a:t>
            </a: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741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53</a:t>
            </a:fld>
            <a:endParaRPr lang="zh-TW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D12FE9C-B12A-DFAF-3152-0EECD49D5F64}"/>
              </a:ext>
            </a:extLst>
          </p:cNvPr>
          <p:cNvSpPr txBox="1"/>
          <p:nvPr/>
        </p:nvSpPr>
        <p:spPr>
          <a:xfrm>
            <a:off x="641350" y="1389360"/>
            <a:ext cx="998855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pPr lvl="1" algn="just"/>
            <a:r>
              <a:rPr lang="en-US" altLang="zh-CN" sz="2000" b="0" i="0" dirty="0">
                <a:solidFill>
                  <a:srgbClr val="1F1F1F"/>
                </a:solidFill>
                <a:effectLst/>
                <a:latin typeface="Google Sans"/>
              </a:rPr>
              <a:t>A Distributed File System (DFS) is a file system that allows access to files from multiple servers sharing via a network. It allows applications to read and write data to and from the distributed system and enables multiple users to access and process data in parallel.</a:t>
            </a:r>
          </a:p>
          <a:p>
            <a:pPr lvl="1" algn="just"/>
            <a:endParaRPr lang="en-US" altLang="zh-CN" sz="2000" b="0" i="0" dirty="0">
              <a:solidFill>
                <a:srgbClr val="1F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Requirement:</a:t>
            </a:r>
          </a:p>
          <a:p>
            <a:pPr lvl="1" algn="just"/>
            <a:r>
              <a:rPr lang="en-US" altLang="zh-CN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Communication, Naming, Synchronization, Consistency, Security…</a:t>
            </a:r>
          </a:p>
          <a:p>
            <a:pPr lvl="1" algn="just"/>
            <a:endParaRPr lang="en-US" altLang="zh-CN" sz="20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</a:t>
            </a:r>
          </a:p>
          <a:p>
            <a:pPr lvl="1" algn="just"/>
            <a:r>
              <a:rPr lang="en-US" altLang="zh-CN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NFS,</a:t>
            </a:r>
            <a:r>
              <a:rPr lang="zh-CN" altLang="en-US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AFS, GFS, HDFS…</a:t>
            </a:r>
          </a:p>
          <a:p>
            <a:pPr lvl="1" algn="just"/>
            <a:endParaRPr lang="en-US" altLang="zh-CN" sz="20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7061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54</a:t>
            </a:fld>
            <a:endParaRPr lang="zh-TW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CBFBA55-B263-CE60-9AF2-9D52C44A1D6C}"/>
              </a:ext>
            </a:extLst>
          </p:cNvPr>
          <p:cNvSpPr txBox="1"/>
          <p:nvPr/>
        </p:nvSpPr>
        <p:spPr>
          <a:xfrm>
            <a:off x="819150" y="1623110"/>
            <a:ext cx="9525000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Satyanarayanan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M. A survey of distributed file systems[J]. Annual Review of Computer Science, 1990, 4(1): 73-104.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Thanh T D, Mohan S, Choi E, et al. A taxonomy and survey on distributed file systems[C]//2008 Fourth international conference on networked computing and advanced information management. IEEE, 2008, 1: 144-149.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Macko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P, Hennessey J. Survey of distributed file system design choices[J]. ACM Transactions on Storage (TOS), 2022, 18(1): 1-34.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Ghemawat S,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Gobioff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H, Leung S T. The Google file system[C]//Proceedings of the nineteenth ACM symposium on Operating systems principles. 2003: 29-43.</a:t>
            </a:r>
            <a:endParaRPr lang="en-US" altLang="zh-CN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Borthakur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D. The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hadoop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distributed file system: Architecture and design[J]. 2008.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 H. 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Alluxio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 virtual distributed file system[M]. University of California, Berkeley, 2018.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4349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649515B-A610-62D6-5785-FE1FD72E439A}"/>
              </a:ext>
            </a:extLst>
          </p:cNvPr>
          <p:cNvSpPr txBox="1">
            <a:spLocks/>
          </p:cNvSpPr>
          <p:nvPr/>
        </p:nvSpPr>
        <p:spPr bwMode="auto">
          <a:xfrm>
            <a:off x="231471" y="1406845"/>
            <a:ext cx="11396871" cy="188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pPr algn="ctr"/>
            <a:r>
              <a:rPr lang="en-US" altLang="zh-CN" sz="4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 altLang="zh-CN" sz="4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4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2024.04.30</a:t>
            </a:r>
            <a:endParaRPr lang="zh-TW" altLang="en-US" sz="3200" b="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B1808D7-024A-6932-348B-F025064BB278}"/>
              </a:ext>
            </a:extLst>
          </p:cNvPr>
          <p:cNvSpPr txBox="1">
            <a:spLocks/>
          </p:cNvSpPr>
          <p:nvPr/>
        </p:nvSpPr>
        <p:spPr bwMode="auto">
          <a:xfrm>
            <a:off x="1828800" y="3855632"/>
            <a:ext cx="8534400" cy="188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45717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None/>
              <a:defRPr kumimoji="1" sz="1801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914354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531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4pPr>
            <a:lvl5pPr marL="1828709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5pPr>
            <a:lvl6pPr marL="2285886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6pPr>
            <a:lvl7pPr marL="27430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7pPr>
            <a:lvl8pPr marL="320024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8pPr>
            <a:lvl9pPr marL="3657417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altLang="zh-CN" sz="32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Jiawei Xu</a:t>
            </a:r>
          </a:p>
          <a:p>
            <a:pPr algn="ctr"/>
            <a:r>
              <a:rPr lang="en-US" altLang="zh-TW" sz="3200" kern="0"/>
              <a:t>School of </a:t>
            </a:r>
            <a:r>
              <a:rPr lang="en-US" altLang="zh-CN" sz="3200" kern="0"/>
              <a:t>Data </a:t>
            </a:r>
            <a:r>
              <a:rPr lang="en-US" altLang="zh-TW" sz="3200" kern="0"/>
              <a:t>Science</a:t>
            </a:r>
          </a:p>
          <a:p>
            <a:pPr algn="ctr"/>
            <a:r>
              <a:rPr lang="en-US" altLang="zh-TW" sz="3200" kern="0"/>
              <a:t>Chinese University of Hong Kong, Shenzhen</a:t>
            </a:r>
            <a:endParaRPr lang="en-US" altLang="zh-TW" sz="3200" kern="0" dirty="0"/>
          </a:p>
        </p:txBody>
      </p:sp>
    </p:spTree>
    <p:extLst>
      <p:ext uri="{BB962C8B-B14F-4D97-AF65-F5344CB8AC3E}">
        <p14:creationId xmlns:p14="http://schemas.microsoft.com/office/powerpoint/2010/main" val="408770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Background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579B12-DEFA-A127-857B-85C5B741C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500" y="2203887"/>
            <a:ext cx="5192600" cy="35769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63C4D44-ABAB-9ED3-1E9F-E369DED7173C}"/>
              </a:ext>
            </a:extLst>
          </p:cNvPr>
          <p:cNvSpPr txBox="1"/>
          <p:nvPr/>
        </p:nvSpPr>
        <p:spPr>
          <a:xfrm>
            <a:off x="2520400" y="1421629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File System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7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6609" y="1325954"/>
            <a:ext cx="10270977" cy="3560763"/>
          </a:xfrm>
        </p:spPr>
        <p:txBody>
          <a:bodyPr>
            <a:noAutofit/>
          </a:bodyPr>
          <a:lstStyle/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zh-TW" sz="2933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Taxonomy</a:t>
            </a: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US" altLang="zh-CN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23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Taxonomy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E1F51792-0F29-9913-C55F-EDF361B7F6A1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E1F51792-0F29-9913-C55F-EDF361B7F6A1}"/>
              </a:ext>
            </a:extLst>
          </p:cNvPr>
          <p:cNvSpPr txBox="1"/>
          <p:nvPr/>
        </p:nvSpPr>
        <p:spPr>
          <a:xfrm>
            <a:off x="1077761" y="1998232"/>
            <a:ext cx="611583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Client-Server Architecture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Cluster-Based Distributed System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Architecture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 Architecture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Architecture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4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Taxonomy</a:t>
            </a:r>
            <a:endParaRPr lang="zh-TW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BC078F3F-7DCD-A1AA-4073-377085105AC1}"/>
              </a:ext>
            </a:extLst>
          </p:cNvPr>
          <p:cNvSpPr txBox="1"/>
          <p:nvPr/>
        </p:nvSpPr>
        <p:spPr>
          <a:xfrm>
            <a:off x="720769" y="1381894"/>
            <a:ext cx="6115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1">
            <a:extLst>
              <a:ext uri="{FF2B5EF4-FFF2-40B4-BE49-F238E27FC236}">
                <a16:creationId xmlns:a16="http://schemas.microsoft.com/office/drawing/2014/main" id="{E62AA0E2-DEE2-544E-C5E4-8C20698D7FD9}"/>
              </a:ext>
            </a:extLst>
          </p:cNvPr>
          <p:cNvSpPr txBox="1"/>
          <p:nvPr/>
        </p:nvSpPr>
        <p:spPr>
          <a:xfrm>
            <a:off x="1077760" y="1998232"/>
            <a:ext cx="84789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Stateless service</a:t>
            </a:r>
          </a:p>
          <a:p>
            <a:pPr lvl="1">
              <a:spcAft>
                <a:spcPts val="120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 can fail and resume without disturbing the system as a whole,</a:t>
            </a:r>
          </a:p>
          <a:p>
            <a:pPr lvl="1">
              <a:spcAft>
                <a:spcPts val="1200"/>
              </a:spcAft>
            </a:pPr>
            <a:r>
              <a:rPr lang="en-US" altLang="zh-CN" dirty="0">
                <a:latin typeface="TimesNewRoman"/>
              </a:rPr>
              <a:t>b</a:t>
            </a:r>
            <a:r>
              <a:rPr lang="en-US" altLang="zh-CN" b="0" i="0" u="none" strike="noStrike" baseline="0" dirty="0">
                <a:latin typeface="TimesNewRoman"/>
              </a:rPr>
              <a:t>ut locking a file cannot be done easily</a:t>
            </a:r>
            <a:r>
              <a:rPr lang="en-US" altLang="zh-CN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Times New Roman" panose="02020603050405020304" pitchFamily="18" charset="0"/>
              <a:buChar char="⁃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Stateful service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5366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1806</Words>
  <Application>Microsoft Office PowerPoint</Application>
  <PresentationFormat>宽屏</PresentationFormat>
  <Paragraphs>452</Paragraphs>
  <Slides>55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67" baseType="lpstr">
      <vt:lpstr>Google Sans</vt:lpstr>
      <vt:lpstr>HelveticaNeue-Light</vt:lpstr>
      <vt:lpstr>MS Sans Serif</vt:lpstr>
      <vt:lpstr>TimesNewRoman</vt:lpstr>
      <vt:lpstr>楷体</vt:lpstr>
      <vt:lpstr>Arial</vt:lpstr>
      <vt:lpstr>Calibri</vt:lpstr>
      <vt:lpstr>Calibri Light</vt:lpstr>
      <vt:lpstr>Times New Roman</vt:lpstr>
      <vt:lpstr>Wingdings</vt:lpstr>
      <vt:lpstr>NTHU UniCloud</vt:lpstr>
      <vt:lpstr>自訂設計</vt:lpstr>
      <vt:lpstr>Review on Distributed File System  2024.04.30</vt:lpstr>
      <vt:lpstr>Outline</vt:lpstr>
      <vt:lpstr>Outline</vt:lpstr>
      <vt:lpstr>Background</vt:lpstr>
      <vt:lpstr>Background</vt:lpstr>
      <vt:lpstr>Background</vt:lpstr>
      <vt:lpstr>Outline</vt:lpstr>
      <vt:lpstr>Taxonomy</vt:lpstr>
      <vt:lpstr>Taxonomy</vt:lpstr>
      <vt:lpstr>Taxonomy</vt:lpstr>
      <vt:lpstr>Taxonomy</vt:lpstr>
      <vt:lpstr>Taxonomy</vt:lpstr>
      <vt:lpstr>Taxonomy</vt:lpstr>
      <vt:lpstr>Taxonomy</vt:lpstr>
      <vt:lpstr>Taxonomy</vt:lpstr>
      <vt:lpstr>Outline</vt:lpstr>
      <vt:lpstr>Evolution</vt:lpstr>
      <vt:lpstr>Evolution</vt:lpstr>
      <vt:lpstr>Evolution</vt:lpstr>
      <vt:lpstr>Evolution</vt:lpstr>
      <vt:lpstr>Evolution</vt:lpstr>
      <vt:lpstr>Evolution</vt:lpstr>
      <vt:lpstr>Evolution</vt:lpstr>
      <vt:lpstr>Evolution</vt:lpstr>
      <vt:lpstr>Outline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Outline</vt:lpstr>
      <vt:lpstr>Conclusion</vt:lpstr>
      <vt:lpstr>Reference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T185327</cp:lastModifiedBy>
  <cp:revision>146</cp:revision>
  <dcterms:created xsi:type="dcterms:W3CDTF">2020-07-15T11:13:39Z</dcterms:created>
  <dcterms:modified xsi:type="dcterms:W3CDTF">2024-04-29T07:10:26Z</dcterms:modified>
</cp:coreProperties>
</file>