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52"/>
  </p:notesMasterIdLst>
  <p:sldIdLst>
    <p:sldId id="256" r:id="rId3"/>
    <p:sldId id="258" r:id="rId4"/>
    <p:sldId id="289" r:id="rId5"/>
    <p:sldId id="322" r:id="rId6"/>
    <p:sldId id="291" r:id="rId7"/>
    <p:sldId id="292" r:id="rId8"/>
    <p:sldId id="294" r:id="rId9"/>
    <p:sldId id="293" r:id="rId10"/>
    <p:sldId id="295" r:id="rId11"/>
    <p:sldId id="297" r:id="rId12"/>
    <p:sldId id="296" r:id="rId13"/>
    <p:sldId id="299" r:id="rId14"/>
    <p:sldId id="300" r:id="rId15"/>
    <p:sldId id="301" r:id="rId16"/>
    <p:sldId id="266" r:id="rId17"/>
    <p:sldId id="304" r:id="rId18"/>
    <p:sldId id="324" r:id="rId19"/>
    <p:sldId id="325" r:id="rId20"/>
    <p:sldId id="305" r:id="rId21"/>
    <p:sldId id="313" r:id="rId22"/>
    <p:sldId id="346" r:id="rId23"/>
    <p:sldId id="347" r:id="rId24"/>
    <p:sldId id="309" r:id="rId25"/>
    <p:sldId id="333" r:id="rId26"/>
    <p:sldId id="334" r:id="rId27"/>
    <p:sldId id="308" r:id="rId28"/>
    <p:sldId id="330" r:id="rId29"/>
    <p:sldId id="331" r:id="rId30"/>
    <p:sldId id="332" r:id="rId31"/>
    <p:sldId id="306" r:id="rId32"/>
    <p:sldId id="326" r:id="rId33"/>
    <p:sldId id="327" r:id="rId34"/>
    <p:sldId id="328" r:id="rId35"/>
    <p:sldId id="329" r:id="rId36"/>
    <p:sldId id="312" r:id="rId37"/>
    <p:sldId id="335" r:id="rId38"/>
    <p:sldId id="336" r:id="rId39"/>
    <p:sldId id="337" r:id="rId40"/>
    <p:sldId id="338" r:id="rId41"/>
    <p:sldId id="339" r:id="rId42"/>
    <p:sldId id="315" r:id="rId43"/>
    <p:sldId id="340" r:id="rId44"/>
    <p:sldId id="318" r:id="rId45"/>
    <p:sldId id="341" r:id="rId46"/>
    <p:sldId id="344" r:id="rId47"/>
    <p:sldId id="319" r:id="rId48"/>
    <p:sldId id="342" r:id="rId49"/>
    <p:sldId id="320" r:id="rId50"/>
    <p:sldId id="321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41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F4A7B-8284-4E61-88F9-84C6CA6E31E8}" type="datetimeFigureOut">
              <a:rPr lang="zh-TW" altLang="en-US" smtClean="0"/>
              <a:t>2024/4/8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5518-E2B7-47D3-A483-775D39982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00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74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522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68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181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604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225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226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182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1558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4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840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07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914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1433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0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667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546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550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045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71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6309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9284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816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88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535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031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292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72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05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613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834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970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053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341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36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057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2658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5386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99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35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6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032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847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0D120-4707-426F-9B85-873E256A663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34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667">
                <a:latin typeface="Calibri" pitchFamily="34" charset="0"/>
                <a:ea typeface="標楷體" pitchFamily="65" charset="-120"/>
                <a:cs typeface="Calibri" pitchFamily="34" charset="0"/>
              </a:defRPr>
            </a:lvl3pPr>
            <a:lvl4pPr>
              <a:defRPr sz="2400">
                <a:latin typeface="Calibri" pitchFamily="34" charset="0"/>
                <a:ea typeface="標楷體" pitchFamily="65" charset="-120"/>
                <a:cs typeface="Calibri" pitchFamily="34" charset="0"/>
              </a:defRPr>
            </a:lvl4pPr>
            <a:lvl5pPr>
              <a:defRPr sz="2133">
                <a:latin typeface="Calibri" pitchFamily="34" charset="0"/>
                <a:ea typeface="標楷體" pitchFamily="65" charset="-120"/>
                <a:cs typeface="Calibri" pitchFamily="34" charset="0"/>
              </a:defRPr>
            </a:lvl5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83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04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73028"/>
            <a:ext cx="10972800" cy="1700213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6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125542"/>
            <a:ext cx="10972800" cy="647700"/>
          </a:xfrm>
        </p:spPr>
        <p:txBody>
          <a:bodyPr/>
          <a:lstStyle/>
          <a:p>
            <a:pPr lvl="0"/>
            <a:r>
              <a:rPr lang="en-US" altLang="zh-TW" noProof="0"/>
              <a:t>Click icon to add table</a:t>
            </a:r>
            <a:endParaRPr lang="zh-TW" altLang="en-US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22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 algn="ctr">
              <a:defRPr sz="5333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1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994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865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9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43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78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55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43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733"/>
            </a:lvl1pPr>
            <a:lvl2pPr marL="457177" indent="0">
              <a:buNone/>
              <a:defRPr sz="1801"/>
            </a:lvl2pPr>
            <a:lvl3pPr marL="914354" indent="0">
              <a:buNone/>
              <a:defRPr sz="1600"/>
            </a:lvl3pPr>
            <a:lvl4pPr marL="1371531" indent="0">
              <a:buNone/>
              <a:defRPr sz="1401"/>
            </a:lvl4pPr>
            <a:lvl5pPr marL="1828709" indent="0">
              <a:buNone/>
              <a:defRPr sz="1401"/>
            </a:lvl5pPr>
            <a:lvl6pPr marL="2285886" indent="0">
              <a:buNone/>
              <a:defRPr sz="1401"/>
            </a:lvl6pPr>
            <a:lvl7pPr marL="2743063" indent="0">
              <a:buNone/>
              <a:defRPr sz="1401"/>
            </a:lvl7pPr>
            <a:lvl8pPr marL="3200240" indent="0">
              <a:buNone/>
              <a:defRPr sz="1401"/>
            </a:lvl8pPr>
            <a:lvl9pPr marL="3657417" indent="0">
              <a:buNone/>
              <a:defRPr sz="1401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03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86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537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962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278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36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25536"/>
            <a:ext cx="5384800" cy="422769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25536"/>
            <a:ext cx="5384800" cy="422769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98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268773"/>
            <a:ext cx="5386917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190853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3" y="1268773"/>
            <a:ext cx="5389033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3" y="190853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24421" y="144466"/>
            <a:ext cx="10943167" cy="692151"/>
          </a:xfrm>
        </p:spPr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9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70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3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177" indent="0">
              <a:buNone/>
              <a:defRPr sz="1200"/>
            </a:lvl2pPr>
            <a:lvl3pPr marL="914354" indent="0">
              <a:buNone/>
              <a:defRPr sz="1001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48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r>
              <a:rPr lang="en-US" altLang="zh-TW" noProof="0"/>
              <a:t>Click icon to add picture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1"/>
            </a:lvl1pPr>
            <a:lvl2pPr marL="457177" indent="0">
              <a:buNone/>
              <a:defRPr sz="1200"/>
            </a:lvl2pPr>
            <a:lvl3pPr marL="914354" indent="0">
              <a:buNone/>
              <a:defRPr sz="1001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65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67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049867" y="144466"/>
            <a:ext cx="10517721" cy="69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7"/>
            <a:ext cx="10972800" cy="48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按一下以編輯母片</a:t>
            </a:r>
          </a:p>
          <a:p>
            <a:pPr lvl="1"/>
            <a:endParaRPr lang="zh-TW" altLang="en-US" dirty="0"/>
          </a:p>
          <a:p>
            <a:pPr lvl="0"/>
            <a:endParaRPr lang="en-US" altLang="zh-TW" dirty="0"/>
          </a:p>
        </p:txBody>
      </p:sp>
      <p:pic>
        <p:nvPicPr>
          <p:cNvPr id="1029" name="Picture 25" descr="nam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" y="6357940"/>
            <a:ext cx="5111751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792808" y="6581777"/>
            <a:ext cx="3574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National Tsing Hua University ® copyright OIA</a:t>
            </a:r>
            <a:endParaRPr lang="zh-TW" altLang="en-US" sz="1200" b="1" dirty="0">
              <a:solidFill>
                <a:schemeClr val="bg1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908055"/>
            <a:ext cx="12192000" cy="144463"/>
          </a:xfrm>
          <a:prstGeom prst="rect">
            <a:avLst/>
          </a:prstGeom>
          <a:solidFill>
            <a:srgbClr val="990099"/>
          </a:solidFill>
          <a:ln w="15875">
            <a:noFill/>
            <a:miter lim="800000"/>
            <a:headEnd/>
            <a:tailEnd/>
          </a:ln>
          <a:effectLst>
            <a:prstShdw prst="shdw18" dist="17961" dir="13500000">
              <a:srgbClr val="990099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TW" altLang="en-US" sz="1801">
              <a:ea typeface="新細明體" pitchFamily="18" charset="-120"/>
            </a:endParaRPr>
          </a:p>
        </p:txBody>
      </p:sp>
      <p:sp>
        <p:nvSpPr>
          <p:cNvPr id="4106" name="Rectangle 10"/>
          <p:cNvSpPr>
            <a:spLocks noChangeArrowheads="1"/>
          </p:cNvSpPr>
          <p:nvPr userDrawn="1"/>
        </p:nvSpPr>
        <p:spPr bwMode="auto">
          <a:xfrm>
            <a:off x="0" y="6165849"/>
            <a:ext cx="12192000" cy="719139"/>
          </a:xfrm>
          <a:prstGeom prst="rect">
            <a:avLst/>
          </a:prstGeom>
          <a:solidFill>
            <a:srgbClr val="990099"/>
          </a:solidFill>
          <a:ln w="15875">
            <a:noFill/>
            <a:miter lim="800000"/>
            <a:headEnd/>
            <a:tailEnd/>
          </a:ln>
          <a:effectLst>
            <a:prstShdw prst="shdw18" dist="17961" dir="13500000">
              <a:srgbClr val="990099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TW" altLang="en-US" sz="1801">
              <a:ea typeface="新細明體" pitchFamily="18" charset="-120"/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08017" y="6524628"/>
            <a:ext cx="2844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fld id="{D9B6BDF2-6896-4B98-8776-C18582F63B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0" y="124614"/>
            <a:ext cx="916587" cy="672311"/>
          </a:xfrm>
          <a:prstGeom prst="rect">
            <a:avLst/>
          </a:prstGeom>
        </p:spPr>
      </p:pic>
      <p:grpSp>
        <p:nvGrpSpPr>
          <p:cNvPr id="2" name="群組 1"/>
          <p:cNvGrpSpPr/>
          <p:nvPr userDrawn="1"/>
        </p:nvGrpSpPr>
        <p:grpSpPr>
          <a:xfrm>
            <a:off x="86980" y="6239920"/>
            <a:ext cx="3223375" cy="569415"/>
            <a:chOff x="86980" y="6239920"/>
            <a:chExt cx="3223375" cy="569415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0" y="6239920"/>
              <a:ext cx="817930" cy="56941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/>
          </p:nvSpPr>
          <p:spPr>
            <a:xfrm>
              <a:off x="829837" y="6347770"/>
              <a:ext cx="248051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altLang="zh-TW" sz="1200" kern="1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香港中文大学（深圳）数据科学院</a:t>
              </a:r>
              <a:endParaRPr lang="zh-TW" altLang="zh-TW" sz="1200" kern="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TW" sz="10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CUHK</a:t>
              </a:r>
              <a:r>
                <a:rPr lang="en-US" altLang="zh-TW" sz="10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DengXian"/>
                  <a:cs typeface="Times New Roman" panose="02020603050405020304" pitchFamily="18" charset="0"/>
                </a:rPr>
                <a:t>-SZ Sc</a:t>
              </a:r>
              <a:r>
                <a:rPr lang="en-US" altLang="zh-TW" sz="10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hool of Data Science</a:t>
              </a:r>
              <a:endParaRPr lang="zh-TW" altLang="zh-TW" sz="10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2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Calibri" pitchFamily="34" charset="0"/>
          <a:ea typeface="標楷體" pitchFamily="65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alibri" pitchFamily="34" charset="0"/>
          <a:ea typeface="標楷體" pitchFamily="65" charset="-120"/>
          <a:cs typeface="MS Sans Serif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alibri" pitchFamily="34" charset="0"/>
          <a:ea typeface="標楷體" pitchFamily="65" charset="-120"/>
          <a:cs typeface="MS Sans Serif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alibri" pitchFamily="34" charset="0"/>
          <a:ea typeface="標楷體" pitchFamily="65" charset="-120"/>
          <a:cs typeface="MS Sans Serif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alibri" pitchFamily="34" charset="0"/>
          <a:ea typeface="標楷體" pitchFamily="65" charset="-120"/>
          <a:cs typeface="MS Sans Serif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kumimoji="1" sz="3001" b="1">
          <a:solidFill>
            <a:schemeClr val="tx2"/>
          </a:solidFill>
          <a:latin typeface="MS Sans Serif"/>
          <a:ea typeface="MS Sans Serif"/>
          <a:cs typeface="MS Sans Serif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kumimoji="1" sz="3001" b="1">
          <a:solidFill>
            <a:schemeClr val="tx2"/>
          </a:solidFill>
          <a:latin typeface="MS Sans Serif"/>
          <a:ea typeface="MS Sans Serif"/>
          <a:cs typeface="MS Sans Serif"/>
        </a:defRPr>
      </a:lvl7pPr>
      <a:lvl8pPr marL="1371531" algn="l" rtl="0" eaLnBrk="1" fontAlgn="base" hangingPunct="1">
        <a:spcBef>
          <a:spcPct val="0"/>
        </a:spcBef>
        <a:spcAft>
          <a:spcPct val="0"/>
        </a:spcAft>
        <a:defRPr kumimoji="1" sz="3001" b="1">
          <a:solidFill>
            <a:schemeClr val="tx2"/>
          </a:solidFill>
          <a:latin typeface="MS Sans Serif"/>
          <a:ea typeface="MS Sans Serif"/>
          <a:cs typeface="MS Sans Serif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kumimoji="1" sz="3001" b="1">
          <a:solidFill>
            <a:schemeClr val="tx2"/>
          </a:solidFill>
          <a:latin typeface="MS Sans Serif"/>
          <a:ea typeface="MS Sans Serif"/>
          <a:cs typeface="MS Sans Serif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l"/>
        <a:defRPr kumimoji="1" sz="3733">
          <a:solidFill>
            <a:schemeClr val="tx1"/>
          </a:solidFill>
          <a:latin typeface="Calibri" pitchFamily="34" charset="0"/>
          <a:ea typeface="標楷體" pitchFamily="65" charset="-120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90000"/>
        <a:buFont typeface="Arial" charset="0"/>
        <a:buChar char="–"/>
        <a:defRPr kumimoji="1" sz="3200">
          <a:solidFill>
            <a:schemeClr val="tx1"/>
          </a:solidFill>
          <a:latin typeface="Calibri" pitchFamily="34" charset="0"/>
          <a:ea typeface="標楷體" pitchFamily="65" charset="-120"/>
        </a:defRPr>
      </a:lvl2pPr>
      <a:lvl3pPr marL="1142943" indent="-228589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121" indent="-228589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76" indent="-228589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07" indent="-228589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1D65F-25B7-47C5-85DC-B1A2A3BE76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87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471" y="1406845"/>
            <a:ext cx="11396871" cy="1882455"/>
          </a:xfrm>
        </p:spPr>
        <p:txBody>
          <a:bodyPr/>
          <a:lstStyle/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External Memory System for Graph Processing</a:t>
            </a:r>
            <a:b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2024.04.09</a:t>
            </a:r>
            <a:endParaRPr lang="zh-TW" altLang="en-US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55632"/>
            <a:ext cx="8534400" cy="1882455"/>
          </a:xfrm>
        </p:spPr>
        <p:txBody>
          <a:bodyPr/>
          <a:lstStyle/>
          <a:p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Haotian</a:t>
            </a:r>
          </a:p>
          <a:p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Supervised by Prof. Yeh-Ching Chung</a:t>
            </a:r>
          </a:p>
          <a:p>
            <a:r>
              <a:rPr lang="en-US" altLang="zh-TW" sz="3200" dirty="0"/>
              <a:t>School of </a:t>
            </a:r>
            <a:r>
              <a:rPr lang="en-US" altLang="zh-CN" sz="3200" dirty="0"/>
              <a:t>Data </a:t>
            </a:r>
            <a:r>
              <a:rPr lang="en-US" altLang="zh-TW" sz="3200" dirty="0"/>
              <a:t>Science</a:t>
            </a:r>
          </a:p>
          <a:p>
            <a:r>
              <a:rPr lang="en-US" altLang="zh-TW" sz="3200" dirty="0"/>
              <a:t>Chinese University of Hong Kong, Shenzhen</a:t>
            </a:r>
          </a:p>
        </p:txBody>
      </p:sp>
    </p:spTree>
    <p:extLst>
      <p:ext uri="{BB962C8B-B14F-4D97-AF65-F5344CB8AC3E}">
        <p14:creationId xmlns:p14="http://schemas.microsoft.com/office/powerpoint/2010/main" val="40646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639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11</a:t>
            </a:fld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5238322-2057-1A99-6D37-80A8EB211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99129"/>
              </p:ext>
            </p:extLst>
          </p:nvPr>
        </p:nvGraphicFramePr>
        <p:xfrm>
          <a:off x="2419" y="836617"/>
          <a:ext cx="9936842" cy="6080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32560">
                  <a:extLst>
                    <a:ext uri="{9D8B030D-6E8A-4147-A177-3AD203B41FA5}">
                      <a16:colId xmlns:a16="http://schemas.microsoft.com/office/drawing/2014/main" val="1660227814"/>
                    </a:ext>
                  </a:extLst>
                </a:gridCol>
                <a:gridCol w="803276">
                  <a:extLst>
                    <a:ext uri="{9D8B030D-6E8A-4147-A177-3AD203B41FA5}">
                      <a16:colId xmlns:a16="http://schemas.microsoft.com/office/drawing/2014/main" val="2633336344"/>
                    </a:ext>
                  </a:extLst>
                </a:gridCol>
                <a:gridCol w="801006">
                  <a:extLst>
                    <a:ext uri="{9D8B030D-6E8A-4147-A177-3AD203B41FA5}">
                      <a16:colId xmlns:a16="http://schemas.microsoft.com/office/drawing/2014/main" val="41480738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900" dirty="0"/>
                        <a:t>Title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Conference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Year</a:t>
                      </a:r>
                      <a:endParaRPr lang="zh-CN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120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Practicably Boosting the Processing Performance of BFS-like Algorithms on Semi-External Graph System via I/O-Efficient Graph Ordering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FAST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2022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33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GraphOne</a:t>
                      </a:r>
                      <a:r>
                        <a:rPr lang="en-US" altLang="zh-CN" sz="600" dirty="0"/>
                        <a:t>: A Data Store for Real-time Analytics on Evolving Graphs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FAST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461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Large-Scale Graph Processing on Emerging Storage Devices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FAST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09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Graphene: Fine-Grained IO Management for Graph Computing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FAST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2017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82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FlashGraph</a:t>
                      </a:r>
                      <a:r>
                        <a:rPr lang="en-US" altLang="zh-CN" sz="600" dirty="0"/>
                        <a:t>: Processing Billion-Node Graphs on an Array of Commodity SSDs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FAST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2015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078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SOWalker</a:t>
                      </a:r>
                      <a:r>
                        <a:rPr lang="en-US" altLang="zh-CN" sz="600" dirty="0"/>
                        <a:t>: An I/O-Optimized Out-of-Core Graph Processing System for Second-Order Random Walks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2023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51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GraphWalker</a:t>
                      </a:r>
                      <a:r>
                        <a:rPr lang="en-US" altLang="zh-CN" sz="600" dirty="0"/>
                        <a:t>: An I/O-Efficient and Resource-Friendly Graph Analytic System for Fast and Scalable Random Walks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2020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089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Optimizing memory-mapped I/O for fast storage devices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2020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8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Lumos: Dependency-Driven Disk-based Graph Processing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367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Pre-Select Static Caching and Neighborhood Ordering for BFS-like Algorithms on Disk-based Graph Engines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64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CGraph</a:t>
                      </a:r>
                      <a:r>
                        <a:rPr lang="en-US" altLang="zh-CN" sz="600" dirty="0"/>
                        <a:t>: A Correlations-aware Approach for Efficient Concurrent Iterative Graph Processing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2018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758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Squeezing out All the Value of Loaded Data: An Out-of-core Graph Processing System with Reduced Disk I/O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2017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209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Load the Edges You Need: A Generic I/O Optimization for Disk-based Graph Processing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2016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713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GridGraph</a:t>
                      </a:r>
                      <a:r>
                        <a:rPr lang="en-US" altLang="zh-CN" sz="600" dirty="0"/>
                        <a:t>: Large-Scale Graph Processing on a Single Machine Using 2-Level Hierarchical Partitioning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ATC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2015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830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GraphChi</a:t>
                      </a:r>
                      <a:r>
                        <a:rPr lang="en-US" altLang="zh-CN" sz="600" dirty="0"/>
                        <a:t>: Large-Scale Graph Computation on Just a PC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OSDI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2012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546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Mosaic: Processing a Trillion-Edge Graph on a Single Machine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EuroSys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2017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005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Phases, Modalities, Spatial and Temporal Locality: Domain Specific ML Prefetcher for Accelerating Graph Analytics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2023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25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MBFGraph</a:t>
                      </a:r>
                      <a:r>
                        <a:rPr lang="en-US" altLang="zh-CN" sz="600" dirty="0"/>
                        <a:t>: An SSD-based External Graph System for Evolving Graphs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2023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818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Blaze: fast graph processing on fast SSDs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2022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416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Wonderland: A Novel Abstraction-Based Out-Of-Core Graph Processing System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ASPLOS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2018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80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Graspan</a:t>
                      </a:r>
                      <a:r>
                        <a:rPr lang="en-US" altLang="zh-CN" sz="600" dirty="0"/>
                        <a:t>: A Single-machine Disk-based Graph System for </a:t>
                      </a:r>
                      <a:r>
                        <a:rPr lang="en-US" altLang="zh-CN" sz="600" dirty="0" err="1"/>
                        <a:t>Interprocedural</a:t>
                      </a:r>
                      <a:r>
                        <a:rPr lang="en-US" altLang="zh-CN" sz="600" dirty="0"/>
                        <a:t> Static Analyses of Large-scale Systems Code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ASPLOS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2017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627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GraphSSD</a:t>
                      </a:r>
                      <a:r>
                        <a:rPr lang="en-US" altLang="zh-CN" sz="600" dirty="0"/>
                        <a:t>: graph semantics aware SSD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ISCA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678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GraFBoost</a:t>
                      </a:r>
                      <a:r>
                        <a:rPr lang="en-US" altLang="zh-CN" sz="600" dirty="0"/>
                        <a:t>: Using Accelerated Flash Storage for External Graph Analytics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ISCA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2018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578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Ligra</a:t>
                      </a:r>
                      <a:r>
                        <a:rPr lang="en-US" altLang="zh-CN" sz="600" dirty="0"/>
                        <a:t>: a lightweight graph processing framework for shared memory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PPoPP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2013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226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RealGraph</a:t>
                      </a:r>
                      <a:r>
                        <a:rPr lang="en-US" altLang="zh-CN" sz="600" dirty="0"/>
                        <a:t>: A Graph Engine Leveraging the Power-Law Distribution of Real-World Graphs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WWW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2019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768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TurboGraph</a:t>
                      </a:r>
                      <a:r>
                        <a:rPr lang="en-US" altLang="zh-CN" sz="600" dirty="0"/>
                        <a:t>++: A Scalable and Fast Graph Analytics System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SIGMOD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2018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37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Hybrid Pulling/Pushing for I/O-Efficient Distributed and Iterative Graph Computing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SIGMOD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2016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876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TurboGraph</a:t>
                      </a:r>
                      <a:r>
                        <a:rPr lang="en-US" altLang="zh-CN" sz="600" dirty="0"/>
                        <a:t>: a fast parallel graph engine handling billion-scale graphs in a single PC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SIGKDD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2013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850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Chaos: scale-out graph processing from secondary storage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SOSP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2015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70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NXgraph</a:t>
                      </a:r>
                      <a:r>
                        <a:rPr lang="en-US" altLang="zh-CN" sz="600" dirty="0"/>
                        <a:t>: An efficient graph processing system on a single machine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ICDE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2016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236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PrefEdge</a:t>
                      </a:r>
                      <a:r>
                        <a:rPr lang="en-US" altLang="zh-CN" sz="600" dirty="0"/>
                        <a:t>: SSD Prefetcher for Large-Scale Graph Traversal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SYSTOR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2014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371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MMap</a:t>
                      </a:r>
                      <a:r>
                        <a:rPr lang="en-US" altLang="zh-CN" sz="600" dirty="0"/>
                        <a:t>: Fast billion-scale graph computation on a PC via memory mapping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 err="1"/>
                        <a:t>BigData</a:t>
                      </a:r>
                      <a:endParaRPr lang="zh-CN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600" dirty="0"/>
                        <a:t>2014</a:t>
                      </a:r>
                      <a:endParaRPr lang="zh-CN" alt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002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95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6"/>
            <a:ext cx="11650218" cy="4832203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existing External-Memory Graph processing system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external-memory approach</a:t>
            </a:r>
          </a:p>
          <a:p>
            <a:pPr lvl="2"/>
            <a:r>
              <a:rPr lang="en-US" altLang="zh-CN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Partitioned Graph and executing graph analytics by partition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Utilizing sequential read speed</a:t>
            </a:r>
          </a:p>
          <a:p>
            <a:pPr lvl="2"/>
            <a:r>
              <a:rPr lang="en-US" altLang="zh-CN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Asynchronous I/O in page-grained (4KB in usual)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Minimizing the number of useless page loaded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I/O overhead by computation</a:t>
            </a:r>
            <a:endParaRPr lang="en-US" altLang="zh-CN" sz="1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specific</a:t>
            </a:r>
          </a:p>
          <a:p>
            <a:pPr lvl="2"/>
            <a:r>
              <a:rPr lang="en-US" altLang="zh-CN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BFS-like Algorithm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time, only a subset of edge lists will be fetched for visiting, and it is hard to predict the access pattern</a:t>
            </a:r>
          </a:p>
          <a:p>
            <a:pPr lvl="3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All-active Algorithms (PageRank, Collaborative Filtering)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vertices and their adjacent lists are processed in each iteration</a:t>
            </a:r>
          </a:p>
          <a:p>
            <a:pPr lvl="3"/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vertex accesses multiple edge lists</a:t>
            </a:r>
          </a:p>
          <a:p>
            <a:pPr lvl="3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Triangle Counting; Scan statistic</a:t>
            </a:r>
          </a:p>
          <a:p>
            <a:pPr marL="914354" lvl="2" indent="0">
              <a:buNone/>
            </a:pPr>
            <a:endParaRPr lang="en-US" altLang="zh-CN" sz="1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External-Memory Graph system are in various types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080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State-of-the-art System picked in this seminar</a:t>
            </a:r>
          </a:p>
          <a:p>
            <a:pPr lvl="1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(OSDI’ 12) </a:t>
            </a:r>
          </a:p>
          <a:p>
            <a:pPr lvl="1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(FAST’ 15) 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(FAST’ 17) 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(FAST’ 22)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(ATC’ 17) </a:t>
            </a:r>
          </a:p>
          <a:p>
            <a:pPr lvl="1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GraphSSD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(ISCA’ 19)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Blaze (SC’ 22)</a:t>
            </a:r>
          </a:p>
          <a:p>
            <a:endParaRPr lang="en-US" altLang="zh-C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3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79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32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6E5719-8935-D49B-9067-7E653923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Graph Layout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43C32B-1E2F-C52B-6E85-4A325F746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Compressed Format</a:t>
            </a:r>
          </a:p>
          <a:p>
            <a:pPr lvl="1"/>
            <a:r>
              <a:rPr lang="en-US" altLang="zh-CN" dirty="0"/>
              <a:t>Compress Sparse Row (CSR)</a:t>
            </a:r>
          </a:p>
          <a:p>
            <a:pPr lvl="1"/>
            <a:r>
              <a:rPr lang="en-US" altLang="zh-CN" dirty="0"/>
              <a:t>Compress Sparse Column (CSC)</a:t>
            </a:r>
          </a:p>
          <a:p>
            <a:endParaRPr lang="en-US" altLang="zh-CN" dirty="0"/>
          </a:p>
          <a:p>
            <a:r>
              <a:rPr lang="en-US" altLang="zh-CN" dirty="0"/>
              <a:t>Edge Array</a:t>
            </a:r>
          </a:p>
          <a:p>
            <a:endParaRPr lang="en-US" altLang="zh-CN" dirty="0"/>
          </a:p>
          <a:p>
            <a:r>
              <a:rPr lang="en-US" altLang="zh-CN" dirty="0"/>
              <a:t>Grid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12F87B-1954-A01D-D0E8-52C91A76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79" y="3342478"/>
            <a:ext cx="5842501" cy="23477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A4178A-2AC3-A720-5046-267CCD4BE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" t="2863" r="57597" b="30811"/>
          <a:stretch/>
        </p:blipFill>
        <p:spPr>
          <a:xfrm>
            <a:off x="8850518" y="0"/>
            <a:ext cx="2950901" cy="65568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F8A61E-712A-D98C-9D05-8B36ADF7F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91" y="3515522"/>
            <a:ext cx="4540483" cy="1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Preliminaries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 of general solutions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Partition;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Asyc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I/O; Merge I/O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Disk-based; SSD-based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543957-22A1-2C57-86FE-09485BB0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669"/>
            <a:ext cx="7217790" cy="49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4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Preliminaries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 of general solutions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Partition;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Asyc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I/O; Merge I/O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Disk-based; SSD-based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2FBA68-E1BB-5D33-05EF-7178ADEF1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1" y="1088669"/>
            <a:ext cx="8218861" cy="48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76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Preliminaries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SSD challenges: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(FAST’ 15)</a:t>
            </a:r>
            <a:endParaRPr lang="en-US" altLang="zh-CN" sz="1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B904E1-372A-7293-15AE-36812B1B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38" y="1127140"/>
            <a:ext cx="6435041" cy="50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11423" y="1125537"/>
            <a:ext cx="10270977" cy="3560763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OSDI’ 12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Large-Scale Graph Computation on Just a PC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C2C8C7-370E-610E-7A4F-DF4113938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1" y="2124324"/>
            <a:ext cx="5346800" cy="31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5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OSDI’ 12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Large-Scale Graph Computation on Just a PC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E6D229-4BDB-A8EA-BD44-2DF111753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853"/>
            <a:ext cx="4780430" cy="3535136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9DC94F4D-5B6A-D5A0-BB6C-37FAF86B3FE3}"/>
              </a:ext>
            </a:extLst>
          </p:cNvPr>
          <p:cNvSpPr/>
          <p:nvPr/>
        </p:nvSpPr>
        <p:spPr bwMode="auto">
          <a:xfrm>
            <a:off x="4845504" y="3429000"/>
            <a:ext cx="236764" cy="334736"/>
          </a:xfrm>
          <a:prstGeom prst="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271FF06-F697-263E-65DF-0EDC25E87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46" y="1930854"/>
            <a:ext cx="4780430" cy="35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16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OSDI’ 12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GraphChi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Large-Scale Graph Computation on Just a PC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D6A83B-62BD-4770-AA62-EAB7500D4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1" y="2073728"/>
            <a:ext cx="4715522" cy="32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2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FalshGraph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15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Processing Billion-Node Graphs on an Array of Commodity SSDs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BCBD51-5C6D-6C66-6179-C0AFD9219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07322"/>
            <a:ext cx="6659501" cy="422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FalshGraph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15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Processing Billion-Node Graphs on an Array of Commodity SSDs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1F89B01-FD1E-1A15-AB72-B7A59E25B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"/>
          <a:stretch/>
        </p:blipFill>
        <p:spPr>
          <a:xfrm>
            <a:off x="609599" y="1819373"/>
            <a:ext cx="6253114" cy="43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2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FalshGraph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15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Processing Billion-Node Graphs on an Array of Commodity SSDs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A70486-1149-2BB2-BE7A-678501FAF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33836"/>
            <a:ext cx="4509792" cy="43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3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Graphene: Fine-Grained IO Management for Graph Computing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D71169-9DD4-AC3B-9957-01EA3A055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38306"/>
            <a:ext cx="8039797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1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Graphene: Fine-Grained IO Management for Graph Computing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3AD56B-3363-0451-4DAC-A6D482F4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38834"/>
            <a:ext cx="7573359" cy="40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7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Graphene: Fine-Grained IO Management for Graph Computing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2BA76C-CFD9-E31B-FD80-A11C14150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61615"/>
            <a:ext cx="739204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Graphene: Fine-Grained IO Management for Graph Computing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A7B348-4E5C-0279-6288-512207E49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82648"/>
            <a:ext cx="7712108" cy="36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22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(Note: Build base on principle of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Graphene </a:t>
            </a:r>
            <a:r>
              <a:rPr lang="en-US" altLang="zh-CN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FAST’ 15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Practicably Boosting the Processing Performance of BFS-like Algorithms on Semi-External Graph System via I/O-Efficient Graph Ordering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66A906-7A00-831E-423F-6C1CE296F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9" y="2100408"/>
            <a:ext cx="9899238" cy="40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22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Practicably Boosting the Processing Performance of BFS-like Algorithms on Semi-External Graph System via I/O-Efficient Graph Ordering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2ECFF5-EB15-873E-53A3-CE8939B63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66888"/>
            <a:ext cx="10257409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4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22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Practicably Boosting the Processing Performance of BFS-like Algorithms on Semi-External Graph System via I/O-Efficient Graph Ordering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DBC82C-D1CF-1843-B5A8-C24DC1C98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"/>
          <a:stretch/>
        </p:blipFill>
        <p:spPr>
          <a:xfrm>
            <a:off x="609599" y="1941922"/>
            <a:ext cx="10165961" cy="42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22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Practicably Boosting the Processing Performance of BFS-like Algorithms on Semi-External Graph System via I/O-Efficient Graph Ordering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594AFA-1759-48C4-A8DC-DDF5DFA40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7" y="1927999"/>
            <a:ext cx="10813717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5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FAST’ 22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Practicably Boosting the Processing Performance of BFS-like Algorithms on Semi-External Graph System via I/O-Efficient Graph Ordering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4CD7CC-2321-25E2-C4AC-6E5F527D4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" y="2027587"/>
            <a:ext cx="10592718" cy="37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2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out All the Value of Loaded Data: An Out-of-core Graph Processing System with Reduced Disk I/O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DECCD3-B27C-2CC8-2743-B3F3FC8F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5" y="2105029"/>
            <a:ext cx="8870449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out All the Value of Loaded Data: An Out-of-core Graph Processing System with Reduced Disk I/O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4CD955-68FE-003F-8EEB-D2F4AADF6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81863"/>
            <a:ext cx="8131245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68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out All the Value of Loaded Data: An Out-of-core Graph Processing System with Reduced Disk I/O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4DA8BC2-83B7-BA9D-9A69-CB037A3A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4" y="1854192"/>
            <a:ext cx="8512278" cy="40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4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out All the Value of Loaded Data: An Out-of-core Graph Processing System with Reduced Disk I/O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9197A2-EF6B-6DE5-C29C-18D05349E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1" y="1940374"/>
            <a:ext cx="8611346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ATC’ 17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out All the Value of Loaded Data: An Out-of-core Graph Processing System with Reduced Disk I/O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DDCAC2-7B6A-4D1F-0718-800661602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87925"/>
            <a:ext cx="7856901" cy="3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F10A8-B01D-3196-95D0-27593A70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227E7D-E01B-1F3D-4D10-89D8F6DF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Why Graph</a:t>
            </a:r>
            <a:r>
              <a:rPr lang="zh-CN" altLang="en-US" dirty="0"/>
              <a:t>？</a:t>
            </a:r>
            <a:endParaRPr lang="en-US" altLang="zh-CN" dirty="0"/>
          </a:p>
          <a:p>
            <a:pPr lvl="1"/>
            <a:r>
              <a:rPr lang="en-US" altLang="zh-CN" dirty="0"/>
              <a:t>Many useful applications are based on graph</a:t>
            </a:r>
          </a:p>
          <a:p>
            <a:pPr lvl="2"/>
            <a:r>
              <a:rPr lang="en-US" altLang="zh-CN" dirty="0"/>
              <a:t>Different types of graphs</a:t>
            </a:r>
          </a:p>
          <a:p>
            <a:pPr lvl="2"/>
            <a:r>
              <a:rPr lang="en-US" altLang="zh-CN" dirty="0"/>
              <a:t>Different types of application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F9B529-D6D6-98D1-E3AD-F672505A7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4" y="3742157"/>
            <a:ext cx="2337122" cy="17801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D1353D-F3EC-294D-268F-9001B825A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08" y="3747475"/>
            <a:ext cx="2808557" cy="1780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D7EC8B-BBA7-FB5E-3E44-46F8BF7B1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47" y="3742157"/>
            <a:ext cx="2555092" cy="178016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5F60DF4-47E6-29DA-FEF0-03D42444418A}"/>
              </a:ext>
            </a:extLst>
          </p:cNvPr>
          <p:cNvSpPr txBox="1"/>
          <p:nvPr/>
        </p:nvSpPr>
        <p:spPr>
          <a:xfrm>
            <a:off x="7320092" y="5710469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Social Network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BC9B4E-5B63-046F-D339-E23AC8C48C1B}"/>
              </a:ext>
            </a:extLst>
          </p:cNvPr>
          <p:cNvSpPr txBox="1"/>
          <p:nvPr/>
        </p:nvSpPr>
        <p:spPr>
          <a:xfrm>
            <a:off x="3982566" y="5710470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Computer Network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52317E-90A5-3EF3-ECE6-E7FE3E1199D5}"/>
              </a:ext>
            </a:extLst>
          </p:cNvPr>
          <p:cNvSpPr txBox="1"/>
          <p:nvPr/>
        </p:nvSpPr>
        <p:spPr>
          <a:xfrm>
            <a:off x="9848371" y="5710469"/>
            <a:ext cx="203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Transportation Network</a:t>
            </a:r>
            <a:endParaRPr lang="zh-CN" altLang="en-US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4E2B5C-7118-AC9C-0288-56FBE6D2A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41" y="1212721"/>
            <a:ext cx="2594411" cy="22162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B37B736-EDE0-5113-1E7D-DFA5198ED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6" y="3658568"/>
            <a:ext cx="3135560" cy="21004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FC9BFC5-00D2-7517-6236-C42A14C6EE62}"/>
              </a:ext>
            </a:extLst>
          </p:cNvPr>
          <p:cNvSpPr txBox="1"/>
          <p:nvPr/>
        </p:nvSpPr>
        <p:spPr>
          <a:xfrm>
            <a:off x="558365" y="5713611"/>
            <a:ext cx="2263761" cy="30777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altLang="zh-CN" sz="1400" dirty="0"/>
              <a:t>Protein-Protein Interaction</a:t>
            </a:r>
            <a:endParaRPr lang="zh-CN" altLang="en-US" sz="1400" dirty="0">
              <a:ea typeface="標楷體" pitchFamily="65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4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80421" y="1125537"/>
                <a:ext cx="11401980" cy="4643794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Blaze SC’ 22</a:t>
                </a:r>
              </a:p>
              <a:p>
                <a:pPr lvl="1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Blaze: fast graph processing on fast SSDs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Transferring page id that needs to be load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Sending I/O request to SSD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Preparing(free/ malloc) buffer space for loading data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Fill the buffers with </a:t>
                </a:r>
                <a14:m>
                  <m:oMath xmlns:m="http://schemas.openxmlformats.org/officeDocument/2006/math">
                    <m:r>
                      <a:rPr lang="en-US" altLang="zh-CN" sz="1933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𝑚𝑜𝑑</m:t>
                    </m:r>
                  </m:oMath>
                </a14:m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principle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Once there is a full buffer, then copy it into bin space for gather thread to process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useful data is copied into bin, then release the buffer</a:t>
                </a:r>
              </a:p>
              <a:p>
                <a:r>
                  <a:rPr lang="en-US" altLang="zh-CN" sz="19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Generally using MPMC model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421" y="1125537"/>
                <a:ext cx="11401980" cy="4643794"/>
              </a:xfrm>
              <a:blipFill>
                <a:blip r:embed="rId3"/>
                <a:stretch>
                  <a:fillRect l="-428" t="-1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D3D13B-0906-0C1C-0470-95E3FAA33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/>
          <a:stretch/>
        </p:blipFill>
        <p:spPr>
          <a:xfrm>
            <a:off x="2603007" y="4440035"/>
            <a:ext cx="9588993" cy="22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8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GraphSSD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ISCA’ 19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GraphSSD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graph semantics aware SSD</a:t>
            </a:r>
          </a:p>
          <a:p>
            <a:pPr marL="457176" lvl="1" indent="0">
              <a:buNone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1000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altLang="zh-CN" sz="1533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Each block of SSD has some buffer which is flexible for update.</a:t>
            </a:r>
          </a:p>
          <a:p>
            <a:endParaRPr lang="en-US" altLang="zh-CN" sz="1533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altLang="zh-CN" sz="1533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adjacent list trying to avoid across blocks except the adjacent list is</a:t>
            </a:r>
            <a:br>
              <a:rPr lang="en-US" altLang="zh-CN" sz="1533" b="0" i="0" dirty="0">
                <a:effectLst/>
                <a:highlight>
                  <a:srgbClr val="FFFFFF"/>
                </a:highlight>
                <a:latin typeface="Courier New" panose="02070309020205020404" pitchFamily="49" charset="0"/>
              </a:rPr>
            </a:br>
            <a:r>
              <a:rPr lang="en-US" altLang="zh-CN" sz="1533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too long.</a:t>
            </a:r>
          </a:p>
          <a:p>
            <a:endParaRPr lang="en-US" altLang="zh-CN" sz="1533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altLang="zh-CN" sz="1533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 manage pointers, and indicators such that it is flexible to note if there</a:t>
            </a:r>
            <a:br>
              <a:rPr lang="en-US" altLang="zh-CN" sz="1533" b="0" i="0" dirty="0">
                <a:effectLst/>
                <a:highlight>
                  <a:srgbClr val="FFFFFF"/>
                </a:highlight>
                <a:latin typeface="Courier New" panose="02070309020205020404" pitchFamily="49" charset="0"/>
              </a:rPr>
            </a:br>
            <a:r>
              <a:rPr lang="en-US" altLang="zh-CN" sz="1533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 extension block for inserting, or dirty blocks for updating</a:t>
            </a:r>
            <a:endParaRPr lang="en-US" altLang="zh-CN" sz="1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BF0A0F-35F6-9EE1-323B-FD217C30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8849"/>
            <a:ext cx="4016410" cy="24646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93E127-D2B7-5172-2A76-30192B838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2932384"/>
            <a:ext cx="3920351" cy="303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43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Proposed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GraphSSD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ISCA’ 19</a:t>
            </a:r>
          </a:p>
          <a:p>
            <a:pPr lvl="1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GraphSSD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graph semantics aware SSD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C4744F-3A52-29F7-1ABB-7A39E7DE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89" y="2067204"/>
            <a:ext cx="4502928" cy="13813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9D98A7-76C7-4BF4-49D7-CE6E84002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1" y="1968993"/>
            <a:ext cx="6584251" cy="23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32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540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Performance Evaluation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FlashGraph’s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evaluation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20D6D4A-9EC9-C752-6E23-3F9183981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1" y="1639616"/>
            <a:ext cx="4298390" cy="36156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001C8D-BE1E-1A19-F99A-FF43DB8D8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76" y="1639616"/>
            <a:ext cx="5037864" cy="36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Performance Evaluation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4955" y="1148968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Graphene’s evaluation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BE4D6AA-F369-DAAD-3988-498ABE7A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873"/>
            <a:ext cx="5917682" cy="32851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522007-19B4-7AFB-6D3A-638218218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84" y="1804873"/>
            <a:ext cx="6075065" cy="32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2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Performance Evaluation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IOE-Order’s evaluation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EBD64E-2AA5-B13E-9931-91A3C54E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2" y="1797328"/>
            <a:ext cx="5254583" cy="24824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457B2-2C5C-9AE2-E474-45B5F5A75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315" y="1797327"/>
            <a:ext cx="4959816" cy="24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1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Performance Evaluation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CLIP’s evaluation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18836E-D72F-46F5-1F74-7B6CD5B7D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91914"/>
            <a:ext cx="8855207" cy="40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89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Graph External Memory System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246313" y="1844824"/>
            <a:ext cx="7772400" cy="2562077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Preliminaries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Methods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</a:t>
            </a: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2B67B-1436-E4F4-D617-281427E82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206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conclusion, the Graph External Memory system has been proposed with various solutions tailored for different algorithms and device configurations.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would be beneficial to flexibly choose the corresponding external memory strategy for the optimal solution.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5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Algorithm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graph algorithms serve different applications</a:t>
            </a:r>
            <a:endParaRPr lang="en-US" altLang="zh-C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/>
              <a:t>BFS</a:t>
            </a:r>
          </a:p>
          <a:p>
            <a:r>
              <a:rPr lang="en-US" altLang="zh-CN" sz="2000" dirty="0"/>
              <a:t>DFS</a:t>
            </a:r>
          </a:p>
          <a:p>
            <a:r>
              <a:rPr lang="en-US" altLang="zh-CN" sz="2000" dirty="0"/>
              <a:t>Random Walk</a:t>
            </a:r>
          </a:p>
          <a:p>
            <a:r>
              <a:rPr lang="en-US" altLang="zh-CN" sz="2000" dirty="0"/>
              <a:t>Subgraph isomorphism</a:t>
            </a:r>
          </a:p>
          <a:p>
            <a:r>
              <a:rPr lang="en-US" altLang="zh-CN" sz="2000" dirty="0"/>
              <a:t>Strongly Connected Component (SCC)</a:t>
            </a:r>
          </a:p>
          <a:p>
            <a:r>
              <a:rPr lang="en-US" altLang="zh-CN" sz="2000" dirty="0"/>
              <a:t>Shortest Path (SP)</a:t>
            </a:r>
          </a:p>
          <a:p>
            <a:r>
              <a:rPr lang="en-US" altLang="zh-CN" sz="2000" dirty="0"/>
              <a:t>PageRank (PR)</a:t>
            </a:r>
          </a:p>
          <a:p>
            <a:r>
              <a:rPr lang="en-US" altLang="zh-CN" sz="2000" dirty="0"/>
              <a:t>Dominating Set (DS)</a:t>
            </a:r>
          </a:p>
          <a:p>
            <a:r>
              <a:rPr lang="en-US" altLang="zh-CN" sz="2000" dirty="0"/>
              <a:t>Graph Decomposition (Take K-core as an example)</a:t>
            </a:r>
          </a:p>
          <a:p>
            <a:r>
              <a:rPr lang="en-US" altLang="zh-CN" sz="2000" dirty="0"/>
              <a:t>Graph Diameter (Diam)</a:t>
            </a:r>
          </a:p>
          <a:p>
            <a:endParaRPr lang="en-US" altLang="zh-C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84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Algorithm Feature</a:t>
            </a:r>
          </a:p>
          <a:p>
            <a:pPr lvl="1"/>
            <a:r>
              <a:rPr lang="en-US" altLang="zh-CN" sz="2000" dirty="0"/>
              <a:t>Most common access pattern:</a:t>
            </a: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/>
              <a:t>Random access of </a:t>
            </a:r>
            <a:r>
              <a:rPr lang="en-US" altLang="zh-CN" sz="2000" b="1" dirty="0" err="1"/>
              <a:t>vData</a:t>
            </a:r>
            <a:r>
              <a:rPr lang="en-US" altLang="zh-CN" sz="2000" b="1" dirty="0"/>
              <a:t> </a:t>
            </a:r>
            <a:r>
              <a:rPr lang="en-US" altLang="zh-CN" sz="2000" dirty="0"/>
              <a:t>causes </a:t>
            </a:r>
            <a:r>
              <a:rPr lang="en-US" altLang="zh-CN" sz="2000" dirty="0">
                <a:solidFill>
                  <a:srgbClr val="FF0000"/>
                </a:solidFill>
              </a:rPr>
              <a:t>low locality</a:t>
            </a: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time, only a subset of data is randomly (unpredictable) fetched for processing</a:t>
            </a:r>
          </a:p>
          <a:p>
            <a:pPr lvl="2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most of graph algorithm, data access has low spatial locality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9F21B5-945A-B36F-3407-DC8C4C8D1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10" y="2028021"/>
            <a:ext cx="7096125" cy="9810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F94BBE-0A78-9DA4-92E6-D3FE30E83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0" y="3657939"/>
            <a:ext cx="3924502" cy="9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Algorithm Feature </a:t>
            </a:r>
          </a:p>
          <a:p>
            <a:endParaRPr lang="en-US" altLang="zh-C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with high complexity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algorithm might take several iterations of whole graph to complete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PageRank, Shortest Path, K-core Decomposition…</a:t>
            </a: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graph algorithms are NP-hardness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Subgraph isomorphism</a:t>
            </a:r>
          </a:p>
          <a:p>
            <a:pPr lvl="2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03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Current Graph Processing (view of system)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Memory for processing</a:t>
            </a: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sizes grows fast</a:t>
            </a:r>
          </a:p>
          <a:p>
            <a:pPr lvl="1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graph has reached terabytes on 2016</a:t>
            </a:r>
          </a:p>
          <a:p>
            <a:pPr lvl="2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grows faster because big data analytics</a:t>
            </a:r>
          </a:p>
          <a:p>
            <a:pPr lvl="2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 is not sufficient for obtaining the</a:t>
            </a:r>
          </a:p>
          <a:p>
            <a:pPr marL="914354" lvl="2" indent="0">
              <a:buNone/>
            </a:pPr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whole graph and process.</a:t>
            </a:r>
          </a:p>
          <a:p>
            <a:pPr lvl="2"/>
            <a:endParaRPr lang="en-US" altLang="zh-CN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BEBA9A-0973-346D-24DE-56DAA60A2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42" y="2110346"/>
            <a:ext cx="5400472" cy="34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610" y="144466"/>
            <a:ext cx="10270977" cy="692151"/>
          </a:xfrm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0421" y="1125537"/>
            <a:ext cx="11401980" cy="4643794"/>
          </a:xfrm>
        </p:spPr>
        <p:txBody>
          <a:bodyPr>
            <a:noAutofit/>
          </a:bodyPr>
          <a:lstStyle/>
          <a:p>
            <a:r>
              <a:rPr lang="en-US" altLang="zh-C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to Insufficient Memory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Graph processing system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Pros:</a:t>
            </a:r>
          </a:p>
          <a:p>
            <a:pPr lvl="3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processing; Large distributed memory; 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 lvl="3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 by network; Higher price; Scalability issues; Implementation difficulties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it comes to external memory solution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Pros:</a:t>
            </a:r>
          </a:p>
          <a:p>
            <a:pPr lvl="3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cost; Easy for implementing and further development; Comparable speed to distributed system</a:t>
            </a:r>
          </a:p>
          <a:p>
            <a:pPr lvl="2"/>
            <a:r>
              <a:rPr lang="en-US" altLang="zh-CN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 lvl="3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overhead on I/O loading and page-fault interruption</a:t>
            </a:r>
          </a:p>
          <a:p>
            <a:pPr lvl="4"/>
            <a:r>
              <a:rPr lang="en-US" altLang="zh-CN" sz="1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be overcome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8F1849A-008E-6EF5-AB10-F46E38150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17" y="6524628"/>
            <a:ext cx="2844800" cy="339725"/>
          </a:xfrm>
        </p:spPr>
        <p:txBody>
          <a:bodyPr/>
          <a:lstStyle/>
          <a:p>
            <a:fld id="{D9B6BDF2-6896-4B98-8776-C18582F63BA5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0E7528-07DB-1DFA-06F2-8E0396851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093" y="1166875"/>
            <a:ext cx="4965337" cy="17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10684"/>
      </p:ext>
    </p:extLst>
  </p:cSld>
  <p:clrMapOvr>
    <a:masterClrMapping/>
  </p:clrMapOvr>
</p:sld>
</file>

<file path=ppt/theme/theme1.xml><?xml version="1.0" encoding="utf-8"?>
<a:theme xmlns:a="http://schemas.openxmlformats.org/drawingml/2006/main" name="NTHU UniCl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MS Sans Serif"/>
        <a:ea typeface="MS Sans Serif"/>
        <a:cs typeface="MS Sans Serif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defRPr dirty="0" smtClean="0">
            <a:ea typeface="標楷體" pitchFamily="65" charset="-120"/>
            <a:cs typeface="Calibri" pitchFamily="34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THU UniCloud" id="{771810AA-CEBD-463A-B947-7C0DFAF8BB54}" vid="{30CF6CD1-9989-4B2E-8702-709C1DF65D80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1784</Words>
  <Application>Microsoft Office PowerPoint</Application>
  <PresentationFormat>宽屏</PresentationFormat>
  <Paragraphs>458</Paragraphs>
  <Slides>49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61" baseType="lpstr">
      <vt:lpstr>標楷體</vt:lpstr>
      <vt:lpstr>MS Sans Serif</vt:lpstr>
      <vt:lpstr>楷体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NTHU UniCloud</vt:lpstr>
      <vt:lpstr>自訂設計</vt:lpstr>
      <vt:lpstr>General External Memory System for Graph Processing  2024.04.09</vt:lpstr>
      <vt:lpstr>Outline</vt:lpstr>
      <vt:lpstr>Graph External Memory System</vt:lpstr>
      <vt:lpstr>Introduction</vt:lpstr>
      <vt:lpstr>Introduction</vt:lpstr>
      <vt:lpstr>Introduction</vt:lpstr>
      <vt:lpstr>Introduction</vt:lpstr>
      <vt:lpstr>Introduction</vt:lpstr>
      <vt:lpstr>Introduction</vt:lpstr>
      <vt:lpstr>Graph External Memory System</vt:lpstr>
      <vt:lpstr>Related work</vt:lpstr>
      <vt:lpstr>Related work</vt:lpstr>
      <vt:lpstr>Related work</vt:lpstr>
      <vt:lpstr>Graph External Memory System</vt:lpstr>
      <vt:lpstr>Graph Layout</vt:lpstr>
      <vt:lpstr>Preliminaries</vt:lpstr>
      <vt:lpstr>Preliminaries</vt:lpstr>
      <vt:lpstr>Preliminaries</vt:lpstr>
      <vt:lpstr>Graph External Memory System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Proposed Methods</vt:lpstr>
      <vt:lpstr>Graph External Memory System</vt:lpstr>
      <vt:lpstr>Performance Evaluation</vt:lpstr>
      <vt:lpstr>Performance Evaluation</vt:lpstr>
      <vt:lpstr>Performance Evaluation</vt:lpstr>
      <vt:lpstr>Performance Evaluation</vt:lpstr>
      <vt:lpstr>Graph External Memory System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香港中文大学(深圳)数据科学院 School of Data Science</dc:title>
  <dc:creator>Windows 使用者</dc:creator>
  <cp:lastModifiedBy>Haotian Ma (SDS,118010220)</cp:lastModifiedBy>
  <cp:revision>78</cp:revision>
  <dcterms:created xsi:type="dcterms:W3CDTF">2020-07-15T11:13:39Z</dcterms:created>
  <dcterms:modified xsi:type="dcterms:W3CDTF">2024-04-08T13:20:01Z</dcterms:modified>
</cp:coreProperties>
</file>