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43"/>
  </p:notesMasterIdLst>
  <p:sldIdLst>
    <p:sldId id="256" r:id="rId3"/>
    <p:sldId id="258" r:id="rId4"/>
    <p:sldId id="289" r:id="rId5"/>
    <p:sldId id="298" r:id="rId6"/>
    <p:sldId id="299" r:id="rId7"/>
    <p:sldId id="319" r:id="rId8"/>
    <p:sldId id="292" r:id="rId9"/>
    <p:sldId id="316" r:id="rId10"/>
    <p:sldId id="317" r:id="rId11"/>
    <p:sldId id="318" r:id="rId12"/>
    <p:sldId id="320" r:id="rId13"/>
    <p:sldId id="324" r:id="rId14"/>
    <p:sldId id="326" r:id="rId15"/>
    <p:sldId id="327" r:id="rId16"/>
    <p:sldId id="328" r:id="rId17"/>
    <p:sldId id="314" r:id="rId18"/>
    <p:sldId id="329" r:id="rId19"/>
    <p:sldId id="263" r:id="rId20"/>
    <p:sldId id="264" r:id="rId21"/>
    <p:sldId id="265" r:id="rId22"/>
    <p:sldId id="321" r:id="rId23"/>
    <p:sldId id="323" r:id="rId24"/>
    <p:sldId id="330" r:id="rId25"/>
    <p:sldId id="332" r:id="rId26"/>
    <p:sldId id="333" r:id="rId27"/>
    <p:sldId id="293" r:id="rId28"/>
    <p:sldId id="300" r:id="rId29"/>
    <p:sldId id="301" r:id="rId30"/>
    <p:sldId id="302" r:id="rId31"/>
    <p:sldId id="306" r:id="rId32"/>
    <p:sldId id="336" r:id="rId33"/>
    <p:sldId id="307" r:id="rId34"/>
    <p:sldId id="304" r:id="rId35"/>
    <p:sldId id="308" r:id="rId36"/>
    <p:sldId id="305" r:id="rId37"/>
    <p:sldId id="334" r:id="rId38"/>
    <p:sldId id="335" r:id="rId39"/>
    <p:sldId id="295" r:id="rId40"/>
    <p:sldId id="310" r:id="rId41"/>
    <p:sldId id="296" r:id="rId4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60" d="100"/>
          <a:sy n="60" d="100"/>
        </p:scale>
        <p:origin x="319"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4A7B-8284-4E61-88F9-84C6CA6E31E8}" type="datetimeFigureOut">
              <a:rPr lang="zh-TW" altLang="en-US" smtClean="0"/>
              <a:t>2024/4/25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5518-E2B7-47D3-A483-775D39982443}" type="slidenum">
              <a:rPr lang="zh-TW" altLang="en-US" smtClean="0"/>
              <a:t>‹#›</a:t>
            </a:fld>
            <a:endParaRPr lang="zh-TW" altLang="en-US"/>
          </a:p>
        </p:txBody>
      </p:sp>
    </p:spTree>
    <p:extLst>
      <p:ext uri="{BB962C8B-B14F-4D97-AF65-F5344CB8AC3E}">
        <p14:creationId xmlns:p14="http://schemas.microsoft.com/office/powerpoint/2010/main" val="263700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a:t>
            </a:fld>
            <a:endParaRPr lang="zh-TW" altLang="en-US"/>
          </a:p>
        </p:txBody>
      </p:sp>
    </p:spTree>
    <p:extLst>
      <p:ext uri="{BB962C8B-B14F-4D97-AF65-F5344CB8AC3E}">
        <p14:creationId xmlns:p14="http://schemas.microsoft.com/office/powerpoint/2010/main" val="835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35</a:t>
            </a:fld>
            <a:endParaRPr lang="zh-TW" altLang="en-US"/>
          </a:p>
        </p:txBody>
      </p:sp>
    </p:spTree>
    <p:extLst>
      <p:ext uri="{BB962C8B-B14F-4D97-AF65-F5344CB8AC3E}">
        <p14:creationId xmlns:p14="http://schemas.microsoft.com/office/powerpoint/2010/main" val="3091554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37</a:t>
            </a:fld>
            <a:endParaRPr lang="zh-TW" altLang="en-US"/>
          </a:p>
        </p:txBody>
      </p:sp>
    </p:spTree>
    <p:extLst>
      <p:ext uri="{BB962C8B-B14F-4D97-AF65-F5344CB8AC3E}">
        <p14:creationId xmlns:p14="http://schemas.microsoft.com/office/powerpoint/2010/main" val="349116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38</a:t>
            </a:fld>
            <a:endParaRPr lang="zh-TW" altLang="en-US"/>
          </a:p>
        </p:txBody>
      </p:sp>
    </p:spTree>
    <p:extLst>
      <p:ext uri="{BB962C8B-B14F-4D97-AF65-F5344CB8AC3E}">
        <p14:creationId xmlns:p14="http://schemas.microsoft.com/office/powerpoint/2010/main" val="139779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7</a:t>
            </a:fld>
            <a:endParaRPr lang="zh-TW" altLang="en-US"/>
          </a:p>
        </p:txBody>
      </p:sp>
    </p:spTree>
    <p:extLst>
      <p:ext uri="{BB962C8B-B14F-4D97-AF65-F5344CB8AC3E}">
        <p14:creationId xmlns:p14="http://schemas.microsoft.com/office/powerpoint/2010/main" val="139987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26</a:t>
            </a:fld>
            <a:endParaRPr lang="zh-TW" altLang="en-US"/>
          </a:p>
        </p:txBody>
      </p:sp>
    </p:spTree>
    <p:extLst>
      <p:ext uri="{BB962C8B-B14F-4D97-AF65-F5344CB8AC3E}">
        <p14:creationId xmlns:p14="http://schemas.microsoft.com/office/powerpoint/2010/main" val="353273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28</a:t>
            </a:fld>
            <a:endParaRPr lang="zh-TW" altLang="en-US"/>
          </a:p>
        </p:txBody>
      </p:sp>
    </p:spTree>
    <p:extLst>
      <p:ext uri="{BB962C8B-B14F-4D97-AF65-F5344CB8AC3E}">
        <p14:creationId xmlns:p14="http://schemas.microsoft.com/office/powerpoint/2010/main" val="1392470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29</a:t>
            </a:fld>
            <a:endParaRPr lang="zh-TW" altLang="en-US"/>
          </a:p>
        </p:txBody>
      </p:sp>
    </p:spTree>
    <p:extLst>
      <p:ext uri="{BB962C8B-B14F-4D97-AF65-F5344CB8AC3E}">
        <p14:creationId xmlns:p14="http://schemas.microsoft.com/office/powerpoint/2010/main" val="266608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31</a:t>
            </a:fld>
            <a:endParaRPr lang="zh-TW" altLang="en-US"/>
          </a:p>
        </p:txBody>
      </p:sp>
    </p:spTree>
    <p:extLst>
      <p:ext uri="{BB962C8B-B14F-4D97-AF65-F5344CB8AC3E}">
        <p14:creationId xmlns:p14="http://schemas.microsoft.com/office/powerpoint/2010/main" val="318069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33</a:t>
            </a:fld>
            <a:endParaRPr lang="zh-TW" altLang="en-US"/>
          </a:p>
        </p:txBody>
      </p:sp>
    </p:spTree>
    <p:extLst>
      <p:ext uri="{BB962C8B-B14F-4D97-AF65-F5344CB8AC3E}">
        <p14:creationId xmlns:p14="http://schemas.microsoft.com/office/powerpoint/2010/main" val="2818270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667">
                <a:latin typeface="Calibri" pitchFamily="34" charset="0"/>
                <a:ea typeface="標楷體" pitchFamily="65" charset="-120"/>
                <a:cs typeface="Calibri" pitchFamily="34" charset="0"/>
              </a:defRPr>
            </a:lvl3pPr>
            <a:lvl4pPr>
              <a:defRPr sz="2400">
                <a:latin typeface="Calibri" pitchFamily="34" charset="0"/>
                <a:ea typeface="標楷體" pitchFamily="65" charset="-120"/>
                <a:cs typeface="Calibri" pitchFamily="34" charset="0"/>
              </a:defRPr>
            </a:lvl4pPr>
            <a:lvl5pPr>
              <a:defRPr sz="2133">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38483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53304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73028"/>
            <a:ext cx="10972800" cy="170021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5186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609600" y="1125542"/>
            <a:ext cx="10972800" cy="647700"/>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19922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32"/>
            <a:ext cx="10363200" cy="1470025"/>
          </a:xfrm>
        </p:spPr>
        <p:txBody>
          <a:bodyPr/>
          <a:lstStyle>
            <a:lvl1pPr algn="ctr">
              <a:defRPr sz="5333"/>
            </a:lvl1pPr>
          </a:lstStyle>
          <a:p>
            <a:r>
              <a:rPr lang="en-US" altLang="zh-TW"/>
              <a:t>Click to edit Master title style</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177" indent="0" algn="ctr">
              <a:buNone/>
              <a:defRPr/>
            </a:lvl2pPr>
            <a:lvl3pPr marL="914354" indent="0" algn="ctr">
              <a:buNone/>
              <a:defRPr/>
            </a:lvl3pPr>
            <a:lvl4pPr marL="1371531" indent="0" algn="ctr">
              <a:buNone/>
              <a:defRPr/>
            </a:lvl4pPr>
            <a:lvl5pPr marL="1828709" indent="0" algn="ctr">
              <a:buNone/>
              <a:defRPr/>
            </a:lvl5pPr>
            <a:lvl6pPr marL="2285886" indent="0" algn="ctr">
              <a:buNone/>
              <a:defRPr/>
            </a:lvl6pPr>
            <a:lvl7pPr marL="2743063" indent="0" algn="ctr">
              <a:buNone/>
              <a:defRPr/>
            </a:lvl7pPr>
            <a:lvl8pPr marL="3200240" indent="0" algn="ctr">
              <a:buNone/>
              <a:defRPr/>
            </a:lvl8pPr>
            <a:lvl9pPr marL="3657417"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14994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07986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028393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563436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86378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1775555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99843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267"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3733"/>
            </a:lvl1pPr>
            <a:lvl2pPr marL="457177" indent="0">
              <a:buNone/>
              <a:defRPr sz="1801"/>
            </a:lvl2pPr>
            <a:lvl3pPr marL="914354" indent="0">
              <a:buNone/>
              <a:defRPr sz="1600"/>
            </a:lvl3pPr>
            <a:lvl4pPr marL="1371531" indent="0">
              <a:buNone/>
              <a:defRPr sz="1401"/>
            </a:lvl4pPr>
            <a:lvl5pPr marL="1828709" indent="0">
              <a:buNone/>
              <a:defRPr sz="1401"/>
            </a:lvl5pPr>
            <a:lvl6pPr marL="2285886" indent="0">
              <a:buNone/>
              <a:defRPr sz="1401"/>
            </a:lvl6pPr>
            <a:lvl7pPr marL="2743063" indent="0">
              <a:buNone/>
              <a:defRPr sz="1401"/>
            </a:lvl7pPr>
            <a:lvl8pPr marL="3200240" indent="0">
              <a:buNone/>
              <a:defRPr sz="1401"/>
            </a:lvl8pPr>
            <a:lvl9pPr marL="3657417" indent="0">
              <a:buNone/>
              <a:defRPr sz="140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71603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738862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01853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307962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748278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72736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609600" y="1125536"/>
            <a:ext cx="5384800" cy="4227699"/>
          </a:xfrm>
        </p:spPr>
        <p:txBody>
          <a:bodyPr/>
          <a:lstStyle>
            <a:lvl1pPr>
              <a:defRPr sz="3733"/>
            </a:lvl1pPr>
            <a:lvl2pPr>
              <a:defRPr sz="3200"/>
            </a:lvl2pPr>
            <a:lvl3pPr>
              <a:defRPr sz="2400"/>
            </a:lvl3pPr>
            <a:lvl4pPr>
              <a:defRPr sz="2133"/>
            </a:lvl4pPr>
            <a:lvl5pPr>
              <a:defRPr sz="2133"/>
            </a:lvl5pPr>
            <a:lvl6pPr>
              <a:defRPr sz="1801"/>
            </a:lvl6pPr>
            <a:lvl7pPr>
              <a:defRPr sz="1801"/>
            </a:lvl7pPr>
            <a:lvl8pPr>
              <a:defRPr sz="1801"/>
            </a:lvl8pPr>
            <a:lvl9pPr>
              <a:defRPr sz="180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6197600" y="1125536"/>
            <a:ext cx="5384800" cy="4227699"/>
          </a:xfrm>
        </p:spPr>
        <p:txBody>
          <a:bodyPr/>
          <a:lstStyle>
            <a:lvl1pPr>
              <a:defRPr sz="3733"/>
            </a:lvl1pPr>
            <a:lvl2pPr>
              <a:defRPr sz="3200"/>
            </a:lvl2pPr>
            <a:lvl3pPr>
              <a:defRPr sz="2400"/>
            </a:lvl3pPr>
            <a:lvl4pPr>
              <a:defRPr sz="2133"/>
            </a:lvl4pPr>
            <a:lvl5pPr>
              <a:defRPr sz="2133"/>
            </a:lvl5pPr>
            <a:lvl6pPr>
              <a:defRPr sz="1801"/>
            </a:lvl6pPr>
            <a:lvl7pPr>
              <a:defRPr sz="1801"/>
            </a:lvl7pPr>
            <a:lvl8pPr>
              <a:defRPr sz="1801"/>
            </a:lvl8pPr>
            <a:lvl9pPr>
              <a:defRPr sz="180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16498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2" y="1268773"/>
            <a:ext cx="5386917" cy="639763"/>
          </a:xfrm>
        </p:spPr>
        <p:txBody>
          <a:bodyPr anchor="b"/>
          <a:lstStyle>
            <a:lvl1pPr marL="0" indent="0">
              <a:buNone/>
              <a:defRPr sz="2667"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ltLang="zh-TW"/>
              <a:t>Click to edit Master text styles</a:t>
            </a:r>
          </a:p>
        </p:txBody>
      </p:sp>
      <p:sp>
        <p:nvSpPr>
          <p:cNvPr id="4" name="內容版面配置區 3"/>
          <p:cNvSpPr>
            <a:spLocks noGrp="1"/>
          </p:cNvSpPr>
          <p:nvPr>
            <p:ph sz="half" idx="2"/>
          </p:nvPr>
        </p:nvSpPr>
        <p:spPr>
          <a:xfrm>
            <a:off x="609602" y="1908535"/>
            <a:ext cx="5386917" cy="3951288"/>
          </a:xfrm>
        </p:spPr>
        <p:txBody>
          <a:bodyPr/>
          <a:lstStyle>
            <a:lvl1pPr>
              <a:defRPr sz="2667"/>
            </a:lvl1pPr>
            <a:lvl2pPr>
              <a:defRPr sz="2133"/>
            </a:lvl2pPr>
            <a:lvl3pPr>
              <a:defRPr sz="1867"/>
            </a:lvl3pPr>
            <a:lvl4pPr>
              <a:defRPr sz="1867"/>
            </a:lvl4pPr>
            <a:lvl5pPr>
              <a:defRPr sz="1867"/>
            </a:lvl5pPr>
            <a:lvl6pPr>
              <a:defRPr sz="1600"/>
            </a:lvl6pPr>
            <a:lvl7pPr>
              <a:defRPr sz="1600"/>
            </a:lvl7pPr>
            <a:lvl8pPr>
              <a:defRPr sz="1600"/>
            </a:lvl8pPr>
            <a:lvl9pPr>
              <a:defRPr sz="16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6193373" y="1268773"/>
            <a:ext cx="5389033" cy="639763"/>
          </a:xfrm>
        </p:spPr>
        <p:txBody>
          <a:bodyPr anchor="b"/>
          <a:lstStyle>
            <a:lvl1pPr marL="0" indent="0">
              <a:buNone/>
              <a:defRPr sz="2667"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ltLang="zh-TW"/>
              <a:t>Click to edit Master text styles</a:t>
            </a:r>
          </a:p>
        </p:txBody>
      </p:sp>
      <p:sp>
        <p:nvSpPr>
          <p:cNvPr id="6" name="內容版面配置區 5"/>
          <p:cNvSpPr>
            <a:spLocks noGrp="1"/>
          </p:cNvSpPr>
          <p:nvPr>
            <p:ph sz="quarter" idx="4"/>
          </p:nvPr>
        </p:nvSpPr>
        <p:spPr>
          <a:xfrm>
            <a:off x="6193373" y="1908535"/>
            <a:ext cx="5389033" cy="3951288"/>
          </a:xfrm>
        </p:spPr>
        <p:txBody>
          <a:bodyPr/>
          <a:lstStyle>
            <a:lvl1pPr>
              <a:defRPr sz="2667"/>
            </a:lvl1pPr>
            <a:lvl2pPr>
              <a:defRPr sz="2133"/>
            </a:lvl2pPr>
            <a:lvl3pPr>
              <a:defRPr sz="1867"/>
            </a:lvl3pPr>
            <a:lvl4pPr>
              <a:defRPr sz="1867"/>
            </a:lvl4pPr>
            <a:lvl5pPr>
              <a:defRPr sz="1867"/>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624421" y="144466"/>
            <a:ext cx="10943167" cy="692151"/>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3779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03070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6331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6" y="273049"/>
            <a:ext cx="4011084" cy="1162051"/>
          </a:xfrm>
        </p:spPr>
        <p:txBody>
          <a:bodyPr anchor="b"/>
          <a:lstStyle>
            <a:lvl1pPr algn="l">
              <a:defRPr sz="2000" b="1"/>
            </a:lvl1pPr>
          </a:lstStyle>
          <a:p>
            <a:r>
              <a:rPr lang="en-US" altLang="zh-TW"/>
              <a:t>Click to edit Master title style</a:t>
            </a:r>
            <a:endParaRPr lang="zh-TW" altLang="en-US"/>
          </a:p>
        </p:txBody>
      </p:sp>
      <p:sp>
        <p:nvSpPr>
          <p:cNvPr id="3" name="內容版面配置區 2"/>
          <p:cNvSpPr>
            <a:spLocks noGrp="1"/>
          </p:cNvSpPr>
          <p:nvPr>
            <p:ph idx="1"/>
          </p:nvPr>
        </p:nvSpPr>
        <p:spPr>
          <a:xfrm>
            <a:off x="4766734"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609606" y="1435104"/>
            <a:ext cx="4011084" cy="46910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85048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9"/>
          </a:xfrm>
        </p:spPr>
        <p:txBody>
          <a:bodyPr anchor="b"/>
          <a:lstStyle>
            <a:lvl1pPr algn="l">
              <a:defRPr sz="20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2389717" y="5367341"/>
            <a:ext cx="7315200" cy="8048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12565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7367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1049867" y="144466"/>
            <a:ext cx="10517721" cy="6921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609600" y="1125537"/>
            <a:ext cx="10972800"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3" y="6357940"/>
            <a:ext cx="5111751" cy="198437"/>
          </a:xfrm>
          <a:prstGeom prst="rect">
            <a:avLst/>
          </a:prstGeom>
          <a:noFill/>
          <a:ln w="9525">
            <a:noFill/>
            <a:miter lim="800000"/>
            <a:headEnd/>
            <a:tailEnd/>
          </a:ln>
        </p:spPr>
      </p:pic>
      <p:sp>
        <p:nvSpPr>
          <p:cNvPr id="8" name="矩形 7"/>
          <p:cNvSpPr/>
          <p:nvPr/>
        </p:nvSpPr>
        <p:spPr>
          <a:xfrm>
            <a:off x="792808" y="6581777"/>
            <a:ext cx="3574825" cy="276999"/>
          </a:xfrm>
          <a:prstGeom prst="rect">
            <a:avLst/>
          </a:prstGeom>
        </p:spPr>
        <p:txBody>
          <a:bodyPr wrap="none">
            <a:spAutoFit/>
          </a:bodyPr>
          <a:lstStyle/>
          <a:p>
            <a:pPr algn="ctr">
              <a:defRPr/>
            </a:pPr>
            <a:r>
              <a:rPr lang="en-US" sz="12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12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908055"/>
            <a:ext cx="12192000" cy="144463"/>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801">
              <a:ea typeface="新細明體" pitchFamily="18" charset="-120"/>
            </a:endParaRPr>
          </a:p>
        </p:txBody>
      </p:sp>
      <p:sp>
        <p:nvSpPr>
          <p:cNvPr id="4106" name="Rectangle 10"/>
          <p:cNvSpPr>
            <a:spLocks noChangeArrowheads="1"/>
          </p:cNvSpPr>
          <p:nvPr userDrawn="1"/>
        </p:nvSpPr>
        <p:spPr bwMode="auto">
          <a:xfrm>
            <a:off x="0" y="6165849"/>
            <a:ext cx="12192000" cy="719139"/>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801">
              <a:ea typeface="新細明體" pitchFamily="18" charset="-120"/>
            </a:endParaRPr>
          </a:p>
        </p:txBody>
      </p:sp>
      <p:sp>
        <p:nvSpPr>
          <p:cNvPr id="1043" name="Rectangle 19"/>
          <p:cNvSpPr>
            <a:spLocks noGrp="1" noChangeArrowheads="1"/>
          </p:cNvSpPr>
          <p:nvPr>
            <p:ph type="sldNum" sz="quarter" idx="4"/>
          </p:nvPr>
        </p:nvSpPr>
        <p:spPr bwMode="auto">
          <a:xfrm>
            <a:off x="9108017" y="6524628"/>
            <a:ext cx="28448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14" name="圖片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3280" y="124614"/>
            <a:ext cx="916587" cy="672311"/>
          </a:xfrm>
          <a:prstGeom prst="rect">
            <a:avLst/>
          </a:prstGeom>
        </p:spPr>
      </p:pic>
      <p:grpSp>
        <p:nvGrpSpPr>
          <p:cNvPr id="2" name="群組 1"/>
          <p:cNvGrpSpPr/>
          <p:nvPr userDrawn="1"/>
        </p:nvGrpSpPr>
        <p:grpSpPr>
          <a:xfrm>
            <a:off x="86980" y="6239920"/>
            <a:ext cx="3223375" cy="569415"/>
            <a:chOff x="86980" y="6239920"/>
            <a:chExt cx="3223375" cy="569415"/>
          </a:xfrm>
        </p:grpSpPr>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980" y="6239920"/>
              <a:ext cx="817930" cy="569415"/>
            </a:xfrm>
            <a:prstGeom prst="rect">
              <a:avLst/>
            </a:prstGeom>
          </p:spPr>
        </p:pic>
        <p:sp>
          <p:nvSpPr>
            <p:cNvPr id="15" name="矩形 14"/>
            <p:cNvSpPr/>
            <p:nvPr userDrawn="1"/>
          </p:nvSpPr>
          <p:spPr>
            <a:xfrm>
              <a:off x="829837" y="6347770"/>
              <a:ext cx="2480518" cy="430887"/>
            </a:xfrm>
            <a:prstGeom prst="rect">
              <a:avLst/>
            </a:prstGeom>
          </p:spPr>
          <p:txBody>
            <a:bodyPr wrap="square">
              <a:spAutoFit/>
            </a:bodyPr>
            <a:lstStyle/>
            <a:p>
              <a:pPr algn="ctr">
                <a:spcAft>
                  <a:spcPts val="0"/>
                </a:spcAft>
              </a:pPr>
              <a:r>
                <a:rPr lang="zh-CN"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香港中文大学（深圳）数据科学院</a:t>
              </a:r>
              <a:endParaRPr lang="zh-TW"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CUHK</a:t>
              </a:r>
              <a:r>
                <a:rPr lang="en-US" altLang="zh-TW" sz="1000" kern="100" dirty="0">
                  <a:solidFill>
                    <a:schemeClr val="bg1"/>
                  </a:solidFill>
                  <a:latin typeface="Times New Roman" panose="02020603050405020304" pitchFamily="18" charset="0"/>
                  <a:ea typeface="DengXian"/>
                  <a:cs typeface="Times New Roman" panose="02020603050405020304" pitchFamily="18" charset="0"/>
                </a:rPr>
                <a:t>-SZ Sc</a:t>
              </a:r>
              <a:r>
                <a:rPr lang="en-US" altLang="zh-TW" sz="1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hool of Data Science</a:t>
              </a:r>
              <a:endParaRPr lang="zh-TW" altLang="zh-TW" sz="1000" kern="100" dirty="0">
                <a:solidFill>
                  <a:schemeClr val="bg1"/>
                </a:solidFill>
                <a:latin typeface="Calibri" panose="020F0502020204030204" pitchFamily="34" charset="0"/>
                <a:ea typeface="新細明體" panose="02020500000000000000" pitchFamily="18" charset="-120"/>
                <a:cs typeface="Times New Roman" panose="02020603050405020304" pitchFamily="18" charset="0"/>
              </a:endParaRPr>
            </a:p>
          </p:txBody>
        </p:sp>
      </p:grpSp>
    </p:spTree>
    <p:extLst>
      <p:ext uri="{BB962C8B-B14F-4D97-AF65-F5344CB8AC3E}">
        <p14:creationId xmlns:p14="http://schemas.microsoft.com/office/powerpoint/2010/main" val="1566231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177" algn="l" rtl="0" eaLnBrk="1" fontAlgn="base" hangingPunct="1">
        <a:spcBef>
          <a:spcPct val="0"/>
        </a:spcBef>
        <a:spcAft>
          <a:spcPct val="0"/>
        </a:spcAft>
        <a:defRPr kumimoji="1" sz="3001" b="1">
          <a:solidFill>
            <a:schemeClr val="tx2"/>
          </a:solidFill>
          <a:latin typeface="MS Sans Serif"/>
          <a:ea typeface="MS Sans Serif"/>
          <a:cs typeface="MS Sans Serif"/>
        </a:defRPr>
      </a:lvl6pPr>
      <a:lvl7pPr marL="914354" algn="l" rtl="0" eaLnBrk="1" fontAlgn="base" hangingPunct="1">
        <a:spcBef>
          <a:spcPct val="0"/>
        </a:spcBef>
        <a:spcAft>
          <a:spcPct val="0"/>
        </a:spcAft>
        <a:defRPr kumimoji="1" sz="3001" b="1">
          <a:solidFill>
            <a:schemeClr val="tx2"/>
          </a:solidFill>
          <a:latin typeface="MS Sans Serif"/>
          <a:ea typeface="MS Sans Serif"/>
          <a:cs typeface="MS Sans Serif"/>
        </a:defRPr>
      </a:lvl7pPr>
      <a:lvl8pPr marL="1371531" algn="l" rtl="0" eaLnBrk="1" fontAlgn="base" hangingPunct="1">
        <a:spcBef>
          <a:spcPct val="0"/>
        </a:spcBef>
        <a:spcAft>
          <a:spcPct val="0"/>
        </a:spcAft>
        <a:defRPr kumimoji="1" sz="3001" b="1">
          <a:solidFill>
            <a:schemeClr val="tx2"/>
          </a:solidFill>
          <a:latin typeface="MS Sans Serif"/>
          <a:ea typeface="MS Sans Serif"/>
          <a:cs typeface="MS Sans Serif"/>
        </a:defRPr>
      </a:lvl8pPr>
      <a:lvl9pPr marL="1828709" algn="l" rtl="0" eaLnBrk="1" fontAlgn="base" hangingPunct="1">
        <a:spcBef>
          <a:spcPct val="0"/>
        </a:spcBef>
        <a:spcAft>
          <a:spcPct val="0"/>
        </a:spcAft>
        <a:defRPr kumimoji="1" sz="3001" b="1">
          <a:solidFill>
            <a:schemeClr val="tx2"/>
          </a:solidFill>
          <a:latin typeface="MS Sans Serif"/>
          <a:ea typeface="MS Sans Serif"/>
          <a:cs typeface="MS Sans Serif"/>
        </a:defRPr>
      </a:lvl9pPr>
    </p:titleStyle>
    <p:body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400">
          <a:solidFill>
            <a:schemeClr val="tx1"/>
          </a:solidFill>
          <a:latin typeface="+mn-lt"/>
          <a:ea typeface="+mn-ea"/>
        </a:defRPr>
      </a:lvl3pPr>
      <a:lvl4pPr marL="1600121" indent="-228589" algn="l" rtl="0" eaLnBrk="1" fontAlgn="base" hangingPunct="1">
        <a:spcBef>
          <a:spcPct val="20000"/>
        </a:spcBef>
        <a:spcAft>
          <a:spcPct val="0"/>
        </a:spcAft>
        <a:buChar char="–"/>
        <a:defRPr kumimoji="1" sz="2000">
          <a:solidFill>
            <a:schemeClr val="tx1"/>
          </a:solidFill>
          <a:latin typeface="+mn-lt"/>
          <a:ea typeface="+mn-ea"/>
        </a:defRPr>
      </a:lvl4pPr>
      <a:lvl5pPr marL="2057298" indent="-228589" algn="l" rtl="0" eaLnBrk="1" fontAlgn="base" hangingPunct="1">
        <a:spcBef>
          <a:spcPct val="20000"/>
        </a:spcBef>
        <a:spcAft>
          <a:spcPct val="0"/>
        </a:spcAft>
        <a:buChar char="»"/>
        <a:defRPr kumimoji="1" sz="2000">
          <a:solidFill>
            <a:schemeClr val="tx1"/>
          </a:solidFill>
          <a:latin typeface="+mn-lt"/>
          <a:ea typeface="+mn-ea"/>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456871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7861" y="1529875"/>
            <a:ext cx="9516278" cy="2371233"/>
          </a:xfrm>
        </p:spPr>
        <p:txBody>
          <a:bodyPr/>
          <a:lstStyle/>
          <a:p>
            <a:pPr algn="ctr">
              <a:spcBef>
                <a:spcPts val="0"/>
              </a:spcBef>
            </a:pPr>
            <a:r>
              <a:rPr lang="en-US" altLang="zh-CN" sz="4000" dirty="0">
                <a:effectLst>
                  <a:outerShdw blurRad="38100" dist="38100" dir="2700000" algn="tl">
                    <a:srgbClr val="000000">
                      <a:alpha val="43137"/>
                    </a:srgbClr>
                  </a:outerShdw>
                </a:effectLst>
              </a:rPr>
              <a:t>A Survey of Virtualization techniques on Mobile Cloud Computing</a:t>
            </a:r>
            <a:br>
              <a:rPr lang="en-US" altLang="zh-CN" sz="4800" dirty="0">
                <a:effectLst>
                  <a:outerShdw blurRad="38100" dist="38100" dir="2700000" algn="tl">
                    <a:srgbClr val="000000">
                      <a:alpha val="43137"/>
                    </a:srgbClr>
                  </a:outerShdw>
                </a:effectLst>
              </a:rPr>
            </a:br>
            <a:endParaRPr lang="zh-TW" altLang="en-US" sz="3200" b="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828800" y="4084232"/>
            <a:ext cx="8534400" cy="1882455"/>
          </a:xfrm>
        </p:spPr>
        <p:txBody>
          <a:bodyPr/>
          <a:lstStyle/>
          <a:p>
            <a:r>
              <a:rPr lang="en-US" altLang="zh-TW" sz="3200" dirty="0">
                <a:effectLst>
                  <a:outerShdw blurRad="38100" dist="38100" dir="2700000" algn="tl">
                    <a:srgbClr val="000000">
                      <a:alpha val="43137"/>
                    </a:srgbClr>
                  </a:outerShdw>
                </a:effectLst>
              </a:rPr>
              <a:t>Bohan Zhuang</a:t>
            </a:r>
          </a:p>
          <a:p>
            <a:r>
              <a:rPr lang="en-US" altLang="zh-TW" sz="2800" dirty="0"/>
              <a:t>School of </a:t>
            </a:r>
            <a:r>
              <a:rPr lang="en-US" altLang="zh-CN" sz="2800" dirty="0"/>
              <a:t>Data </a:t>
            </a:r>
            <a:r>
              <a:rPr lang="en-US" altLang="zh-TW" sz="2800" dirty="0"/>
              <a:t>Science</a:t>
            </a:r>
          </a:p>
          <a:p>
            <a:r>
              <a:rPr lang="en-US" altLang="zh-TW" sz="2800" dirty="0"/>
              <a:t>Chinese University of Hong Kong, Shenzhen</a:t>
            </a:r>
          </a:p>
        </p:txBody>
      </p:sp>
      <p:sp>
        <p:nvSpPr>
          <p:cNvPr id="4" name="文本框 3">
            <a:extLst>
              <a:ext uri="{FF2B5EF4-FFF2-40B4-BE49-F238E27FC236}">
                <a16:creationId xmlns:a16="http://schemas.microsoft.com/office/drawing/2014/main" id="{516CBF78-982F-6C9D-A5D4-A0B87DA5F8EF}"/>
              </a:ext>
            </a:extLst>
          </p:cNvPr>
          <p:cNvSpPr txBox="1"/>
          <p:nvPr/>
        </p:nvSpPr>
        <p:spPr>
          <a:xfrm>
            <a:off x="5072269" y="3407895"/>
            <a:ext cx="2047461" cy="584775"/>
          </a:xfrm>
          <a:prstGeom prst="rect">
            <a:avLst/>
          </a:prstGeom>
          <a:noFill/>
        </p:spPr>
        <p:txBody>
          <a:bodyPr wrap="square" rtlCol="0" anchor="ctr" anchorCtr="1">
            <a:spAutoFit/>
          </a:bodyPr>
          <a:lstStyle/>
          <a:p>
            <a:r>
              <a:rPr kumimoji="1" lang="en-US" altLang="zh-CN" sz="3200" dirty="0">
                <a:solidFill>
                  <a:schemeClr val="tx2"/>
                </a:solidFill>
                <a:effectLst>
                  <a:outerShdw blurRad="38100" dist="38100" dir="2700000" algn="tl">
                    <a:srgbClr val="000000">
                      <a:alpha val="43137"/>
                    </a:srgbClr>
                  </a:outerShdw>
                </a:effectLst>
                <a:latin typeface="Calibri" pitchFamily="34" charset="0"/>
                <a:ea typeface="標楷體" pitchFamily="65" charset="-120"/>
                <a:cs typeface="+mj-cs"/>
              </a:rPr>
              <a:t>2024.04.25</a:t>
            </a:r>
            <a:endParaRPr kumimoji="1" lang="zh-CN" altLang="en-US" sz="3200" dirty="0">
              <a:solidFill>
                <a:schemeClr val="tx2"/>
              </a:solidFill>
              <a:effectLst>
                <a:outerShdw blurRad="38100" dist="38100" dir="2700000" algn="tl">
                  <a:srgbClr val="000000">
                    <a:alpha val="43137"/>
                  </a:srgbClr>
                </a:outerShdw>
              </a:effectLst>
              <a:latin typeface="Calibri" pitchFamily="34" charset="0"/>
              <a:cs typeface="+mj-cs"/>
            </a:endParaRPr>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F190AB07-A742-93CE-AE00-B86E0E621D08}"/>
              </a:ext>
            </a:extLst>
          </p:cNvPr>
          <p:cNvSpPr>
            <a:spLocks noGrp="1"/>
          </p:cNvSpPr>
          <p:nvPr>
            <p:ph type="title"/>
          </p:nvPr>
        </p:nvSpPr>
        <p:spPr/>
        <p:txBody>
          <a:bodyPr/>
          <a:lstStyle/>
          <a:p>
            <a:r>
              <a:rPr lang="en-US" altLang="zh-CN" dirty="0"/>
              <a:t>Comparison between service models</a:t>
            </a:r>
            <a:endParaRPr lang="zh-CN" altLang="en-US" dirty="0"/>
          </a:p>
        </p:txBody>
      </p:sp>
      <p:sp>
        <p:nvSpPr>
          <p:cNvPr id="4" name="灯片编号占位符 3">
            <a:extLst>
              <a:ext uri="{FF2B5EF4-FFF2-40B4-BE49-F238E27FC236}">
                <a16:creationId xmlns:a16="http://schemas.microsoft.com/office/drawing/2014/main" id="{4A705C5D-9924-EF5B-159C-C102A3A61C1F}"/>
              </a:ext>
            </a:extLst>
          </p:cNvPr>
          <p:cNvSpPr>
            <a:spLocks noGrp="1"/>
          </p:cNvSpPr>
          <p:nvPr>
            <p:ph type="sldNum" sz="quarter" idx="10"/>
          </p:nvPr>
        </p:nvSpPr>
        <p:spPr/>
        <p:txBody>
          <a:bodyPr/>
          <a:lstStyle/>
          <a:p>
            <a:fld id="{D9B6BDF2-6896-4B98-8776-C18582F63BA5}" type="slidenum">
              <a:rPr lang="zh-TW" altLang="en-US" smtClean="0"/>
              <a:pPr/>
              <a:t>10</a:t>
            </a:fld>
            <a:endParaRPr lang="zh-TW" altLang="en-US"/>
          </a:p>
        </p:txBody>
      </p:sp>
      <p:pic>
        <p:nvPicPr>
          <p:cNvPr id="8" name="图片 7">
            <a:extLst>
              <a:ext uri="{FF2B5EF4-FFF2-40B4-BE49-F238E27FC236}">
                <a16:creationId xmlns:a16="http://schemas.microsoft.com/office/drawing/2014/main" id="{7260DEB9-DD6A-845E-4978-C117E2D714A0}"/>
              </a:ext>
            </a:extLst>
          </p:cNvPr>
          <p:cNvPicPr>
            <a:picLocks noChangeAspect="1"/>
          </p:cNvPicPr>
          <p:nvPr/>
        </p:nvPicPr>
        <p:blipFill>
          <a:blip r:embed="rId2"/>
          <a:stretch>
            <a:fillRect/>
          </a:stretch>
        </p:blipFill>
        <p:spPr>
          <a:xfrm>
            <a:off x="1828075" y="1514623"/>
            <a:ext cx="8192812" cy="4605940"/>
          </a:xfrm>
          <a:prstGeom prst="rect">
            <a:avLst/>
          </a:prstGeom>
        </p:spPr>
      </p:pic>
    </p:spTree>
    <p:extLst>
      <p:ext uri="{BB962C8B-B14F-4D97-AF65-F5344CB8AC3E}">
        <p14:creationId xmlns:p14="http://schemas.microsoft.com/office/powerpoint/2010/main" val="3622299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E8ECCF-1D97-849C-D5F0-5C6635E52D8C}"/>
              </a:ext>
            </a:extLst>
          </p:cNvPr>
          <p:cNvSpPr>
            <a:spLocks noGrp="1"/>
          </p:cNvSpPr>
          <p:nvPr>
            <p:ph type="title"/>
          </p:nvPr>
        </p:nvSpPr>
        <p:spPr/>
        <p:txBody>
          <a:bodyPr/>
          <a:lstStyle/>
          <a:p>
            <a:r>
              <a:rPr lang="en-US" altLang="zh-CN" dirty="0"/>
              <a:t>MCC service models</a:t>
            </a:r>
            <a:endParaRPr lang="zh-CN" altLang="en-US" dirty="0"/>
          </a:p>
        </p:txBody>
      </p:sp>
      <p:sp>
        <p:nvSpPr>
          <p:cNvPr id="3" name="内容占位符 2">
            <a:extLst>
              <a:ext uri="{FF2B5EF4-FFF2-40B4-BE49-F238E27FC236}">
                <a16:creationId xmlns:a16="http://schemas.microsoft.com/office/drawing/2014/main" id="{8255BA6B-FA75-4061-6B22-2B3C9A8F44F6}"/>
              </a:ext>
            </a:extLst>
          </p:cNvPr>
          <p:cNvSpPr>
            <a:spLocks noGrp="1"/>
          </p:cNvSpPr>
          <p:nvPr>
            <p:ph idx="1"/>
          </p:nvPr>
        </p:nvSpPr>
        <p:spPr/>
        <p:txBody>
          <a:bodyPr/>
          <a:lstStyle/>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Mobile app as a service</a:t>
            </a:r>
          </a:p>
          <a:p>
            <a:r>
              <a:rPr lang="en-US" altLang="zh-CN" sz="2400" dirty="0">
                <a:latin typeface="Times New Roman" panose="02020603050405020304" pitchFamily="18" charset="0"/>
                <a:cs typeface="Times New Roman" panose="02020603050405020304" pitchFamily="18" charset="0"/>
              </a:rPr>
              <a:t>Mobile network as a service</a:t>
            </a:r>
          </a:p>
          <a:p>
            <a:r>
              <a:rPr lang="en-US" altLang="zh-CN" sz="2400" dirty="0">
                <a:latin typeface="Times New Roman" panose="02020603050405020304" pitchFamily="18" charset="0"/>
                <a:cs typeface="Times New Roman" panose="02020603050405020304" pitchFamily="18" charset="0"/>
              </a:rPr>
              <a:t>Mobile community as a service</a:t>
            </a:r>
          </a:p>
          <a:p>
            <a:r>
              <a:rPr lang="en-US" altLang="zh-CN" sz="2400" dirty="0">
                <a:latin typeface="Times New Roman" panose="02020603050405020304" pitchFamily="18" charset="0"/>
                <a:cs typeface="Times New Roman" panose="02020603050405020304" pitchFamily="18" charset="0"/>
              </a:rPr>
              <a:t>Mobile multimedia as a service</a:t>
            </a:r>
          </a:p>
          <a:p>
            <a:r>
              <a:rPr lang="en-US" altLang="zh-CN" sz="2400" dirty="0">
                <a:latin typeface="Times New Roman" panose="02020603050405020304" pitchFamily="18" charset="0"/>
                <a:cs typeface="Times New Roman" panose="02020603050405020304" pitchFamily="18" charset="0"/>
              </a:rPr>
              <a:t>Mobile data as a service</a:t>
            </a:r>
          </a:p>
          <a:p>
            <a:r>
              <a:rPr lang="en-US" altLang="zh-CN" sz="2400" dirty="0">
                <a:latin typeface="Times New Roman" panose="02020603050405020304" pitchFamily="18" charset="0"/>
                <a:cs typeface="Times New Roman" panose="02020603050405020304" pitchFamily="18" charset="0"/>
              </a:rPr>
              <a:t>Mobile cloud infrastructure as a service</a:t>
            </a:r>
            <a:endParaRPr lang="zh-CN" altLang="en-US"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32CF0433-1ED2-E4AE-956F-B98084BCC20C}"/>
              </a:ext>
            </a:extLst>
          </p:cNvPr>
          <p:cNvSpPr>
            <a:spLocks noGrp="1"/>
          </p:cNvSpPr>
          <p:nvPr>
            <p:ph type="sldNum" sz="quarter" idx="10"/>
          </p:nvPr>
        </p:nvSpPr>
        <p:spPr/>
        <p:txBody>
          <a:bodyPr/>
          <a:lstStyle/>
          <a:p>
            <a:fld id="{D9B6BDF2-6896-4B98-8776-C18582F63BA5}" type="slidenum">
              <a:rPr lang="zh-TW" altLang="en-US" smtClean="0"/>
              <a:pPr/>
              <a:t>11</a:t>
            </a:fld>
            <a:endParaRPr lang="zh-TW" altLang="en-US"/>
          </a:p>
        </p:txBody>
      </p:sp>
    </p:spTree>
    <p:extLst>
      <p:ext uri="{BB962C8B-B14F-4D97-AF65-F5344CB8AC3E}">
        <p14:creationId xmlns:p14="http://schemas.microsoft.com/office/powerpoint/2010/main" val="37034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E072CE-6508-943E-2589-A24A5BC52ED7}"/>
              </a:ext>
            </a:extLst>
          </p:cNvPr>
          <p:cNvSpPr>
            <a:spLocks noGrp="1"/>
          </p:cNvSpPr>
          <p:nvPr>
            <p:ph type="title"/>
          </p:nvPr>
        </p:nvSpPr>
        <p:spPr/>
        <p:txBody>
          <a:bodyPr/>
          <a:lstStyle/>
          <a:p>
            <a:r>
              <a:rPr lang="en-US" altLang="zh-CN" dirty="0"/>
              <a:t>MCC applications</a:t>
            </a:r>
            <a:endParaRPr lang="zh-CN" altLang="en-US" dirty="0"/>
          </a:p>
        </p:txBody>
      </p:sp>
      <p:sp>
        <p:nvSpPr>
          <p:cNvPr id="3" name="内容占位符 2">
            <a:extLst>
              <a:ext uri="{FF2B5EF4-FFF2-40B4-BE49-F238E27FC236}">
                <a16:creationId xmlns:a16="http://schemas.microsoft.com/office/drawing/2014/main" id="{010A39BC-BF0F-F133-8BC5-37309DE806C8}"/>
              </a:ext>
            </a:extLst>
          </p:cNvPr>
          <p:cNvSpPr>
            <a:spLocks noGrp="1"/>
          </p:cNvSpPr>
          <p:nvPr>
            <p:ph idx="1"/>
          </p:nvPr>
        </p:nvSpPr>
        <p:spPr/>
        <p:txBody>
          <a:bodyPr/>
          <a:lstStyle/>
          <a:p>
            <a:r>
              <a:rPr lang="en-US" altLang="zh-CN" sz="2400" dirty="0">
                <a:latin typeface="Times New Roman" panose="02020603050405020304" pitchFamily="18" charset="0"/>
                <a:cs typeface="Times New Roman" panose="02020603050405020304" pitchFamily="18" charset="0"/>
              </a:rPr>
              <a:t>Mobile Learning:</a:t>
            </a:r>
          </a:p>
          <a:p>
            <a:pPr lvl="1"/>
            <a:r>
              <a:rPr lang="en-US" altLang="zh-CN" sz="2400" dirty="0">
                <a:latin typeface="Times New Roman" panose="02020603050405020304" pitchFamily="18" charset="0"/>
                <a:cs typeface="Times New Roman" panose="02020603050405020304" pitchFamily="18" charset="0"/>
              </a:rPr>
              <a:t>M-learning combines e-learning and mobility</a:t>
            </a:r>
          </a:p>
          <a:p>
            <a:pPr lvl="1"/>
            <a:r>
              <a:rPr lang="en-US" altLang="zh-CN" sz="2400" dirty="0">
                <a:latin typeface="Times New Roman" panose="02020603050405020304" pitchFamily="18" charset="0"/>
                <a:cs typeface="Times New Roman" panose="02020603050405020304" pitchFamily="18" charset="0"/>
              </a:rPr>
              <a:t>Traditional m-learning has limitations on high cost of devices/network, low transmission rate, limited educational resources</a:t>
            </a:r>
          </a:p>
          <a:p>
            <a:pPr lvl="1"/>
            <a:r>
              <a:rPr lang="en-US" altLang="zh-CN" sz="2400" dirty="0">
                <a:latin typeface="Times New Roman" panose="02020603050405020304" pitchFamily="18" charset="0"/>
                <a:cs typeface="Times New Roman" panose="02020603050405020304" pitchFamily="18" charset="0"/>
              </a:rPr>
              <a:t>Cloud-based m-learning can solve these limitations</a:t>
            </a:r>
          </a:p>
          <a:p>
            <a:pPr lvl="1"/>
            <a:r>
              <a:rPr lang="en-US" altLang="zh-CN" sz="2400" dirty="0">
                <a:latin typeface="Times New Roman" panose="02020603050405020304" pitchFamily="18" charset="0"/>
                <a:cs typeface="Times New Roman" panose="02020603050405020304" pitchFamily="18" charset="0"/>
              </a:rPr>
              <a:t>Enhanced communication quality between students and teachers</a:t>
            </a:r>
          </a:p>
          <a:p>
            <a:pPr lvl="1"/>
            <a:r>
              <a:rPr lang="en-US" altLang="zh-CN" sz="2400" dirty="0">
                <a:latin typeface="Times New Roman" panose="02020603050405020304" pitchFamily="18" charset="0"/>
                <a:cs typeface="Times New Roman" panose="02020603050405020304" pitchFamily="18" charset="0"/>
              </a:rPr>
              <a:t>Help learners access remote learning resources</a:t>
            </a:r>
          </a:p>
          <a:p>
            <a:pPr lvl="1"/>
            <a:r>
              <a:rPr lang="en-US" altLang="zh-CN" sz="2400" dirty="0">
                <a:latin typeface="Times New Roman" panose="02020603050405020304" pitchFamily="18" charset="0"/>
                <a:cs typeface="Times New Roman" panose="02020603050405020304" pitchFamily="18" charset="0"/>
              </a:rPr>
              <a:t>A natural environment for collaborative learning</a:t>
            </a:r>
          </a:p>
          <a:p>
            <a:endParaRPr lang="zh-CN" altLang="en-US" sz="24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8E77942B-C466-4824-B0F7-0169C102E16D}"/>
              </a:ext>
            </a:extLst>
          </p:cNvPr>
          <p:cNvSpPr>
            <a:spLocks noGrp="1"/>
          </p:cNvSpPr>
          <p:nvPr>
            <p:ph type="sldNum" sz="quarter" idx="10"/>
          </p:nvPr>
        </p:nvSpPr>
        <p:spPr/>
        <p:txBody>
          <a:bodyPr/>
          <a:lstStyle/>
          <a:p>
            <a:fld id="{D9B6BDF2-6896-4B98-8776-C18582F63BA5}" type="slidenum">
              <a:rPr lang="zh-TW" altLang="en-US" smtClean="0"/>
              <a:pPr/>
              <a:t>12</a:t>
            </a:fld>
            <a:endParaRPr lang="zh-TW" altLang="en-US"/>
          </a:p>
        </p:txBody>
      </p:sp>
    </p:spTree>
    <p:extLst>
      <p:ext uri="{BB962C8B-B14F-4D97-AF65-F5344CB8AC3E}">
        <p14:creationId xmlns:p14="http://schemas.microsoft.com/office/powerpoint/2010/main" val="3044068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E072CE-6508-943E-2589-A24A5BC52ED7}"/>
              </a:ext>
            </a:extLst>
          </p:cNvPr>
          <p:cNvSpPr>
            <a:spLocks noGrp="1"/>
          </p:cNvSpPr>
          <p:nvPr>
            <p:ph type="title"/>
          </p:nvPr>
        </p:nvSpPr>
        <p:spPr/>
        <p:txBody>
          <a:bodyPr/>
          <a:lstStyle/>
          <a:p>
            <a:r>
              <a:rPr lang="en-US" altLang="zh-CN" dirty="0"/>
              <a:t>MCC applications</a:t>
            </a:r>
            <a:endParaRPr lang="zh-CN" altLang="en-US" dirty="0"/>
          </a:p>
        </p:txBody>
      </p:sp>
      <p:sp>
        <p:nvSpPr>
          <p:cNvPr id="3" name="内容占位符 2">
            <a:extLst>
              <a:ext uri="{FF2B5EF4-FFF2-40B4-BE49-F238E27FC236}">
                <a16:creationId xmlns:a16="http://schemas.microsoft.com/office/drawing/2014/main" id="{010A39BC-BF0F-F133-8BC5-37309DE806C8}"/>
              </a:ext>
            </a:extLst>
          </p:cNvPr>
          <p:cNvSpPr>
            <a:spLocks noGrp="1"/>
          </p:cNvSpPr>
          <p:nvPr>
            <p:ph idx="1"/>
          </p:nvPr>
        </p:nvSpPr>
        <p:spPr/>
        <p:txBody>
          <a:bodyPr/>
          <a:lstStyle/>
          <a:p>
            <a:r>
              <a:rPr lang="en-US" altLang="zh-CN" sz="2400" dirty="0">
                <a:latin typeface="Times New Roman" panose="02020603050405020304" pitchFamily="18" charset="0"/>
                <a:cs typeface="Times New Roman" panose="02020603050405020304" pitchFamily="18" charset="0"/>
              </a:rPr>
              <a:t>Mobile Healthcare:</a:t>
            </a:r>
          </a:p>
          <a:p>
            <a:pPr lvl="1"/>
            <a:r>
              <a:rPr lang="en-US" altLang="zh-CN" sz="2400" dirty="0">
                <a:latin typeface="Times New Roman" panose="02020603050405020304" pitchFamily="18" charset="0"/>
                <a:cs typeface="Times New Roman" panose="02020603050405020304" pitchFamily="18" charset="0"/>
              </a:rPr>
              <a:t>M-healthcare is to minimize the limitations of traditional medical treatment (e.g. Small storage, medical errors, …)</a:t>
            </a:r>
          </a:p>
          <a:p>
            <a:pPr lvl="1"/>
            <a:r>
              <a:rPr lang="en-US" altLang="zh-CN" sz="2400" dirty="0">
                <a:latin typeface="Times New Roman" panose="02020603050405020304" pitchFamily="18" charset="0"/>
                <a:cs typeface="Times New Roman" panose="02020603050405020304" pitchFamily="18" charset="0"/>
              </a:rPr>
              <a:t>M-healthcare provides mobile users with convenient access to resources(e.g. medical records)</a:t>
            </a:r>
          </a:p>
          <a:p>
            <a:pPr lvl="1"/>
            <a:r>
              <a:rPr lang="en-US" altLang="zh-CN" sz="2400" dirty="0">
                <a:latin typeface="Times New Roman" panose="02020603050405020304" pitchFamily="18" charset="0"/>
                <a:cs typeface="Times New Roman" panose="02020603050405020304" pitchFamily="18" charset="0"/>
              </a:rPr>
              <a:t>M-healthcare offers hospitals and healthcare organizations a variety of on-demand services on clouds</a:t>
            </a:r>
          </a:p>
          <a:p>
            <a:endParaRPr lang="zh-CN" altLang="en-US" sz="24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8E77942B-C466-4824-B0F7-0169C102E16D}"/>
              </a:ext>
            </a:extLst>
          </p:cNvPr>
          <p:cNvSpPr>
            <a:spLocks noGrp="1"/>
          </p:cNvSpPr>
          <p:nvPr>
            <p:ph type="sldNum" sz="quarter" idx="10"/>
          </p:nvPr>
        </p:nvSpPr>
        <p:spPr/>
        <p:txBody>
          <a:bodyPr/>
          <a:lstStyle/>
          <a:p>
            <a:fld id="{D9B6BDF2-6896-4B98-8776-C18582F63BA5}" type="slidenum">
              <a:rPr lang="zh-TW" altLang="en-US" smtClean="0"/>
              <a:pPr/>
              <a:t>13</a:t>
            </a:fld>
            <a:endParaRPr lang="zh-TW" altLang="en-US"/>
          </a:p>
        </p:txBody>
      </p:sp>
    </p:spTree>
    <p:extLst>
      <p:ext uri="{BB962C8B-B14F-4D97-AF65-F5344CB8AC3E}">
        <p14:creationId xmlns:p14="http://schemas.microsoft.com/office/powerpoint/2010/main" val="422502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E072CE-6508-943E-2589-A24A5BC52ED7}"/>
              </a:ext>
            </a:extLst>
          </p:cNvPr>
          <p:cNvSpPr>
            <a:spLocks noGrp="1"/>
          </p:cNvSpPr>
          <p:nvPr>
            <p:ph type="title"/>
          </p:nvPr>
        </p:nvSpPr>
        <p:spPr/>
        <p:txBody>
          <a:bodyPr/>
          <a:lstStyle/>
          <a:p>
            <a:r>
              <a:rPr lang="en-US" altLang="zh-CN" dirty="0"/>
              <a:t>MCC applications</a:t>
            </a:r>
            <a:endParaRPr lang="zh-CN" altLang="en-US" dirty="0"/>
          </a:p>
        </p:txBody>
      </p:sp>
      <p:sp>
        <p:nvSpPr>
          <p:cNvPr id="3" name="内容占位符 2">
            <a:extLst>
              <a:ext uri="{FF2B5EF4-FFF2-40B4-BE49-F238E27FC236}">
                <a16:creationId xmlns:a16="http://schemas.microsoft.com/office/drawing/2014/main" id="{010A39BC-BF0F-F133-8BC5-37309DE806C8}"/>
              </a:ext>
            </a:extLst>
          </p:cNvPr>
          <p:cNvSpPr>
            <a:spLocks noGrp="1"/>
          </p:cNvSpPr>
          <p:nvPr>
            <p:ph idx="1"/>
          </p:nvPr>
        </p:nvSpPr>
        <p:spPr/>
        <p:txBody>
          <a:bodyPr/>
          <a:lstStyle/>
          <a:p>
            <a:r>
              <a:rPr lang="en-US" altLang="zh-CN" sz="2400" dirty="0">
                <a:latin typeface="Times New Roman" panose="02020603050405020304" pitchFamily="18" charset="0"/>
                <a:cs typeface="Times New Roman" panose="02020603050405020304" pitchFamily="18" charset="0"/>
              </a:rPr>
              <a:t>Mobile Gaming:</a:t>
            </a:r>
          </a:p>
          <a:p>
            <a:pPr lvl="1"/>
            <a:r>
              <a:rPr lang="en-US" altLang="zh-CN" sz="2400" dirty="0">
                <a:latin typeface="Times New Roman" panose="02020603050405020304" pitchFamily="18" charset="0"/>
                <a:cs typeface="Times New Roman" panose="02020603050405020304" pitchFamily="18" charset="0"/>
              </a:rPr>
              <a:t>M-game is a high potential market generating revenues for service providers.</a:t>
            </a:r>
          </a:p>
          <a:p>
            <a:pPr lvl="1"/>
            <a:r>
              <a:rPr lang="en-US" altLang="zh-CN" sz="2400" dirty="0">
                <a:latin typeface="Times New Roman" panose="02020603050405020304" pitchFamily="18" charset="0"/>
                <a:cs typeface="Times New Roman" panose="02020603050405020304" pitchFamily="18" charset="0"/>
              </a:rPr>
              <a:t>Can completely offload game engine requiring large computing resource (e.g., graphic rendering) to the server in the cloud.</a:t>
            </a:r>
          </a:p>
          <a:p>
            <a:pPr lvl="1"/>
            <a:r>
              <a:rPr lang="en-US" altLang="zh-CN" sz="2400" dirty="0">
                <a:latin typeface="Times New Roman" panose="02020603050405020304" pitchFamily="18" charset="0"/>
                <a:cs typeface="Times New Roman" panose="02020603050405020304" pitchFamily="18" charset="0"/>
              </a:rPr>
              <a:t>Offloading can also save energy and increase game playing time (</a:t>
            </a:r>
            <a:r>
              <a:rPr lang="en-US" altLang="zh-CN" sz="2400" dirty="0" err="1">
                <a:latin typeface="Times New Roman" panose="02020603050405020304" pitchFamily="18" charset="0"/>
                <a:cs typeface="Times New Roman" panose="02020603050405020304" pitchFamily="18" charset="0"/>
              </a:rPr>
              <a:t>eg.</a:t>
            </a:r>
            <a:r>
              <a:rPr lang="en-US" altLang="zh-CN" sz="2400" dirty="0">
                <a:latin typeface="Times New Roman" panose="02020603050405020304" pitchFamily="18" charset="0"/>
                <a:cs typeface="Times New Roman" panose="02020603050405020304" pitchFamily="18" charset="0"/>
              </a:rPr>
              <a:t> MAUI allows fine-grained energy-aware offloading of mobile codes to a cloud)</a:t>
            </a:r>
          </a:p>
          <a:p>
            <a:pPr lvl="1"/>
            <a:r>
              <a:rPr lang="en-US" altLang="zh-CN" sz="2400" dirty="0">
                <a:latin typeface="Times New Roman" panose="02020603050405020304" pitchFamily="18" charset="0"/>
                <a:cs typeface="Times New Roman" panose="02020603050405020304" pitchFamily="18" charset="0"/>
              </a:rPr>
              <a:t>Rendering adaptation technique can dynamically adjust the game rendering parameters based on communication constraints and gamers’ demands</a:t>
            </a:r>
          </a:p>
        </p:txBody>
      </p:sp>
      <p:sp>
        <p:nvSpPr>
          <p:cNvPr id="4" name="灯片编号占位符 3">
            <a:extLst>
              <a:ext uri="{FF2B5EF4-FFF2-40B4-BE49-F238E27FC236}">
                <a16:creationId xmlns:a16="http://schemas.microsoft.com/office/drawing/2014/main" id="{8E77942B-C466-4824-B0F7-0169C102E16D}"/>
              </a:ext>
            </a:extLst>
          </p:cNvPr>
          <p:cNvSpPr>
            <a:spLocks noGrp="1"/>
          </p:cNvSpPr>
          <p:nvPr>
            <p:ph type="sldNum" sz="quarter" idx="10"/>
          </p:nvPr>
        </p:nvSpPr>
        <p:spPr/>
        <p:txBody>
          <a:bodyPr/>
          <a:lstStyle/>
          <a:p>
            <a:fld id="{D9B6BDF2-6896-4B98-8776-C18582F63BA5}" type="slidenum">
              <a:rPr lang="zh-TW" altLang="en-US" smtClean="0"/>
              <a:pPr/>
              <a:t>14</a:t>
            </a:fld>
            <a:endParaRPr lang="zh-TW" altLang="en-US"/>
          </a:p>
        </p:txBody>
      </p:sp>
    </p:spTree>
    <p:extLst>
      <p:ext uri="{BB962C8B-B14F-4D97-AF65-F5344CB8AC3E}">
        <p14:creationId xmlns:p14="http://schemas.microsoft.com/office/powerpoint/2010/main" val="302991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E072CE-6508-943E-2589-A24A5BC52ED7}"/>
              </a:ext>
            </a:extLst>
          </p:cNvPr>
          <p:cNvSpPr>
            <a:spLocks noGrp="1"/>
          </p:cNvSpPr>
          <p:nvPr>
            <p:ph type="title"/>
          </p:nvPr>
        </p:nvSpPr>
        <p:spPr/>
        <p:txBody>
          <a:bodyPr/>
          <a:lstStyle/>
          <a:p>
            <a:r>
              <a:rPr lang="en-US" altLang="zh-CN" dirty="0"/>
              <a:t>MCC applications</a:t>
            </a:r>
            <a:endParaRPr lang="zh-CN" altLang="en-US" dirty="0"/>
          </a:p>
        </p:txBody>
      </p:sp>
      <p:sp>
        <p:nvSpPr>
          <p:cNvPr id="3" name="内容占位符 2">
            <a:extLst>
              <a:ext uri="{FF2B5EF4-FFF2-40B4-BE49-F238E27FC236}">
                <a16:creationId xmlns:a16="http://schemas.microsoft.com/office/drawing/2014/main" id="{010A39BC-BF0F-F133-8BC5-37309DE806C8}"/>
              </a:ext>
            </a:extLst>
          </p:cNvPr>
          <p:cNvSpPr>
            <a:spLocks noGrp="1"/>
          </p:cNvSpPr>
          <p:nvPr>
            <p:ph idx="1"/>
          </p:nvPr>
        </p:nvSpPr>
        <p:spPr/>
        <p:txBody>
          <a:bodyPr/>
          <a:lstStyle/>
          <a:p>
            <a:r>
              <a:rPr lang="en-US" altLang="zh-CN" sz="2400" dirty="0">
                <a:latin typeface="Times New Roman" panose="02020603050405020304" pitchFamily="18" charset="0"/>
                <a:cs typeface="Times New Roman" panose="02020603050405020304" pitchFamily="18" charset="0"/>
              </a:rPr>
              <a:t>Mobile Commerce:</a:t>
            </a:r>
          </a:p>
          <a:p>
            <a:pPr lvl="1"/>
            <a:r>
              <a:rPr lang="en-US" altLang="zh-CN" sz="2400" dirty="0">
                <a:latin typeface="Times New Roman" panose="02020603050405020304" pitchFamily="18" charset="0"/>
                <a:cs typeface="Times New Roman" panose="02020603050405020304" pitchFamily="18" charset="0"/>
              </a:rPr>
              <a:t>M-commerce allows business models for commerce using mobile devices.</a:t>
            </a:r>
          </a:p>
          <a:p>
            <a:pPr lvl="1"/>
            <a:r>
              <a:rPr lang="en-US" altLang="zh-CN" sz="2400" dirty="0">
                <a:latin typeface="Times New Roman" panose="02020603050405020304" pitchFamily="18" charset="0"/>
                <a:cs typeface="Times New Roman" panose="02020603050405020304" pitchFamily="18" charset="0"/>
              </a:rPr>
              <a:t>Examples: Mobile financial, mobile advertising, mobile shopping…</a:t>
            </a:r>
          </a:p>
          <a:p>
            <a:pPr lvl="1"/>
            <a:r>
              <a:rPr lang="en-US" altLang="zh-CN" sz="2400" dirty="0">
                <a:latin typeface="Times New Roman" panose="02020603050405020304" pitchFamily="18" charset="0"/>
                <a:cs typeface="Times New Roman" panose="02020603050405020304" pitchFamily="18" charset="0"/>
              </a:rPr>
              <a:t> M-commerce applications face various challenges (low bandwidth, high complexity of devices, security, …)</a:t>
            </a:r>
          </a:p>
          <a:p>
            <a:pPr lvl="1"/>
            <a:r>
              <a:rPr lang="en-US" altLang="zh-CN" sz="2400" dirty="0">
                <a:latin typeface="Times New Roman" panose="02020603050405020304" pitchFamily="18" charset="0"/>
                <a:cs typeface="Times New Roman" panose="02020603050405020304" pitchFamily="18" charset="0"/>
              </a:rPr>
              <a:t>Integrated with cloud can help address these issues</a:t>
            </a:r>
          </a:p>
          <a:p>
            <a:pPr lvl="1"/>
            <a:r>
              <a:rPr lang="en-US" altLang="zh-CN" sz="2400" dirty="0">
                <a:latin typeface="Times New Roman" panose="02020603050405020304" pitchFamily="18" charset="0"/>
                <a:cs typeface="Times New Roman" panose="02020603050405020304" pitchFamily="18" charset="0"/>
              </a:rPr>
              <a:t>Example: Combining 3G and cloud to increase data processing speed and security level.</a:t>
            </a:r>
          </a:p>
        </p:txBody>
      </p:sp>
      <p:sp>
        <p:nvSpPr>
          <p:cNvPr id="4" name="灯片编号占位符 3">
            <a:extLst>
              <a:ext uri="{FF2B5EF4-FFF2-40B4-BE49-F238E27FC236}">
                <a16:creationId xmlns:a16="http://schemas.microsoft.com/office/drawing/2014/main" id="{8E77942B-C466-4824-B0F7-0169C102E16D}"/>
              </a:ext>
            </a:extLst>
          </p:cNvPr>
          <p:cNvSpPr>
            <a:spLocks noGrp="1"/>
          </p:cNvSpPr>
          <p:nvPr>
            <p:ph type="sldNum" sz="quarter" idx="10"/>
          </p:nvPr>
        </p:nvSpPr>
        <p:spPr/>
        <p:txBody>
          <a:bodyPr/>
          <a:lstStyle/>
          <a:p>
            <a:fld id="{D9B6BDF2-6896-4B98-8776-C18582F63BA5}" type="slidenum">
              <a:rPr lang="zh-TW" altLang="en-US" smtClean="0"/>
              <a:pPr/>
              <a:t>15</a:t>
            </a:fld>
            <a:endParaRPr lang="zh-TW" altLang="en-US"/>
          </a:p>
        </p:txBody>
      </p:sp>
    </p:spTree>
    <p:extLst>
      <p:ext uri="{BB962C8B-B14F-4D97-AF65-F5344CB8AC3E}">
        <p14:creationId xmlns:p14="http://schemas.microsoft.com/office/powerpoint/2010/main" val="2546659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DE31A08F-3403-B913-ECEF-2B0E126B1D1C}"/>
              </a:ext>
            </a:extLst>
          </p:cNvPr>
          <p:cNvSpPr>
            <a:spLocks noGrp="1"/>
          </p:cNvSpPr>
          <p:nvPr>
            <p:ph type="title"/>
          </p:nvPr>
        </p:nvSpPr>
        <p:spPr/>
        <p:txBody>
          <a:bodyPr/>
          <a:lstStyle/>
          <a:p>
            <a:r>
              <a:rPr lang="en-US" altLang="zh-CN" dirty="0"/>
              <a:t>MCC Summary Diagram</a:t>
            </a:r>
            <a:endParaRPr lang="zh-CN" altLang="en-US" dirty="0"/>
          </a:p>
        </p:txBody>
      </p:sp>
      <p:sp>
        <p:nvSpPr>
          <p:cNvPr id="4" name="灯片编号占位符 3">
            <a:extLst>
              <a:ext uri="{FF2B5EF4-FFF2-40B4-BE49-F238E27FC236}">
                <a16:creationId xmlns:a16="http://schemas.microsoft.com/office/drawing/2014/main" id="{74ACEB64-CD8D-C0B2-26ED-3F2B4E71472E}"/>
              </a:ext>
            </a:extLst>
          </p:cNvPr>
          <p:cNvSpPr>
            <a:spLocks noGrp="1"/>
          </p:cNvSpPr>
          <p:nvPr>
            <p:ph type="sldNum" sz="quarter" idx="10"/>
          </p:nvPr>
        </p:nvSpPr>
        <p:spPr/>
        <p:txBody>
          <a:bodyPr/>
          <a:lstStyle/>
          <a:p>
            <a:fld id="{D9B6BDF2-6896-4B98-8776-C18582F63BA5}" type="slidenum">
              <a:rPr lang="zh-TW" altLang="en-US" smtClean="0"/>
              <a:pPr/>
              <a:t>16</a:t>
            </a:fld>
            <a:endParaRPr lang="zh-TW" altLang="en-US"/>
          </a:p>
        </p:txBody>
      </p:sp>
      <p:pic>
        <p:nvPicPr>
          <p:cNvPr id="3" name="图片 2">
            <a:extLst>
              <a:ext uri="{FF2B5EF4-FFF2-40B4-BE49-F238E27FC236}">
                <a16:creationId xmlns:a16="http://schemas.microsoft.com/office/drawing/2014/main" id="{D5254A72-9D34-97DA-300E-085C2147DA91}"/>
              </a:ext>
            </a:extLst>
          </p:cNvPr>
          <p:cNvPicPr>
            <a:picLocks noChangeAspect="1"/>
          </p:cNvPicPr>
          <p:nvPr/>
        </p:nvPicPr>
        <p:blipFill>
          <a:blip r:embed="rId2"/>
          <a:stretch>
            <a:fillRect/>
          </a:stretch>
        </p:blipFill>
        <p:spPr>
          <a:xfrm>
            <a:off x="1419243" y="1331255"/>
            <a:ext cx="8901756" cy="4682503"/>
          </a:xfrm>
          <a:prstGeom prst="rect">
            <a:avLst/>
          </a:prstGeom>
        </p:spPr>
      </p:pic>
    </p:spTree>
    <p:extLst>
      <p:ext uri="{BB962C8B-B14F-4D97-AF65-F5344CB8AC3E}">
        <p14:creationId xmlns:p14="http://schemas.microsoft.com/office/powerpoint/2010/main" val="948988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MCC</a:t>
            </a:r>
          </a:p>
        </p:txBody>
      </p:sp>
      <p:sp>
        <p:nvSpPr>
          <p:cNvPr id="3" name="Content Placeholder 2"/>
          <p:cNvSpPr>
            <a:spLocks noGrp="1"/>
          </p:cNvSpPr>
          <p:nvPr>
            <p:ph idx="1"/>
          </p:nvPr>
        </p:nvSpPr>
        <p:spPr/>
        <p:txBody>
          <a:bodyPr>
            <a:normAutofit lnSpcReduction="10000"/>
          </a:bodyPr>
          <a:lstStyle/>
          <a:p>
            <a:r>
              <a:rPr lang="en-US" altLang="zh-CN" sz="2400" dirty="0">
                <a:latin typeface="Times New Roman" panose="02020603050405020304" pitchFamily="18" charset="0"/>
                <a:cs typeface="Times New Roman" panose="02020603050405020304" pitchFamily="18" charset="0"/>
              </a:rPr>
              <a:t>Extending battery lifetime:</a:t>
            </a:r>
          </a:p>
          <a:p>
            <a:pPr lvl="1"/>
            <a:r>
              <a:rPr lang="en-US" altLang="zh-CN" sz="2400" dirty="0">
                <a:latin typeface="Times New Roman" panose="02020603050405020304" pitchFamily="18" charset="0"/>
                <a:cs typeface="Times New Roman" panose="02020603050405020304" pitchFamily="18" charset="0"/>
              </a:rPr>
              <a:t>Computation offloading migrates large computations and complex processing from resource-limited devices to resourceful machines.</a:t>
            </a:r>
          </a:p>
          <a:p>
            <a:pPr lvl="1"/>
            <a:r>
              <a:rPr lang="en-US" altLang="zh-CN" sz="2400" dirty="0">
                <a:latin typeface="Times New Roman" panose="02020603050405020304" pitchFamily="18" charset="0"/>
                <a:cs typeface="Times New Roman" panose="02020603050405020304" pitchFamily="18" charset="0"/>
              </a:rPr>
              <a:t>Remote application execution can save energy significantly.</a:t>
            </a:r>
          </a:p>
          <a:p>
            <a:pPr lvl="1"/>
            <a:r>
              <a:rPr lang="en-US" altLang="zh-CN" sz="2400" dirty="0">
                <a:latin typeface="Times New Roman" panose="02020603050405020304" pitchFamily="18" charset="0"/>
                <a:cs typeface="Times New Roman" panose="02020603050405020304" pitchFamily="18" charset="0"/>
              </a:rPr>
              <a:t>Many mobile applications take advantages from task migration and remote processing.</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Improving data storage capacity and processing power:</a:t>
            </a:r>
          </a:p>
          <a:p>
            <a:pPr lvl="1"/>
            <a:r>
              <a:rPr lang="en-US" altLang="zh-CN" sz="2400" dirty="0">
                <a:latin typeface="Times New Roman" panose="02020603050405020304" pitchFamily="18" charset="0"/>
                <a:cs typeface="Times New Roman" panose="02020603050405020304" pitchFamily="18" charset="0"/>
              </a:rPr>
              <a:t>MCC enables mobile users to store/access large data on the cloud.</a:t>
            </a:r>
          </a:p>
          <a:p>
            <a:pPr lvl="1"/>
            <a:r>
              <a:rPr lang="en-US" altLang="zh-CN" sz="2400" dirty="0">
                <a:latin typeface="Times New Roman" panose="02020603050405020304" pitchFamily="18" charset="0"/>
                <a:cs typeface="Times New Roman" panose="02020603050405020304" pitchFamily="18" charset="0"/>
              </a:rPr>
              <a:t>MCC helps reduce the running cost for computation intensive applications.</a:t>
            </a:r>
          </a:p>
          <a:p>
            <a:pPr lvl="1"/>
            <a:r>
              <a:rPr lang="en-US" altLang="zh-CN" sz="2400" dirty="0">
                <a:latin typeface="Times New Roman" panose="02020603050405020304" pitchFamily="18" charset="0"/>
                <a:cs typeface="Times New Roman" panose="02020603050405020304" pitchFamily="18" charset="0"/>
              </a:rPr>
              <a:t>Mobile applications are not constrained by storage capacity on the devices because their data now is stored on the cloud.</a:t>
            </a:r>
          </a:p>
          <a:p>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124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MCC(2)</a:t>
            </a:r>
          </a:p>
        </p:txBody>
      </p:sp>
      <p:sp>
        <p:nvSpPr>
          <p:cNvPr id="3" name="Content Placeholder 2"/>
          <p:cNvSpPr>
            <a:spLocks noGrp="1"/>
          </p:cNvSpPr>
          <p:nvPr>
            <p:ph idx="1"/>
          </p:nvPr>
        </p:nvSpPr>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Improving reliability and availability:</a:t>
            </a:r>
          </a:p>
          <a:p>
            <a:pPr lvl="1"/>
            <a:r>
              <a:rPr lang="en-US" sz="2400" dirty="0">
                <a:latin typeface="Times New Roman" panose="02020603050405020304" pitchFamily="18" charset="0"/>
                <a:cs typeface="Times New Roman" panose="02020603050405020304" pitchFamily="18" charset="0"/>
              </a:rPr>
              <a:t>Keeping data and application in the clouds reduces the  chance of lost on the mobile devices.</a:t>
            </a:r>
          </a:p>
          <a:p>
            <a:pPr lvl="1"/>
            <a:r>
              <a:rPr lang="en-US" sz="2400" dirty="0">
                <a:latin typeface="Times New Roman" panose="02020603050405020304" pitchFamily="18" charset="0"/>
                <a:cs typeface="Times New Roman" panose="02020603050405020304" pitchFamily="18" charset="0"/>
              </a:rPr>
              <a:t>MCC can be designed as a comprehensive data security model for both service providers and users:</a:t>
            </a:r>
          </a:p>
          <a:p>
            <a:pPr lvl="2"/>
            <a:r>
              <a:rPr lang="en-US" sz="2400" dirty="0">
                <a:latin typeface="Times New Roman" panose="02020603050405020304" pitchFamily="18" charset="0"/>
                <a:cs typeface="Times New Roman" panose="02020603050405020304" pitchFamily="18" charset="0"/>
              </a:rPr>
              <a:t>Protect copyrighted digital contents in clouds.</a:t>
            </a:r>
          </a:p>
          <a:p>
            <a:pPr lvl="2"/>
            <a:r>
              <a:rPr lang="en-US" sz="2400" dirty="0">
                <a:latin typeface="Times New Roman" panose="02020603050405020304" pitchFamily="18" charset="0"/>
                <a:cs typeface="Times New Roman" panose="02020603050405020304" pitchFamily="18" charset="0"/>
              </a:rPr>
              <a:t> Provide security services such as virus scanning, malicious code detection, authentication for mobile users.</a:t>
            </a:r>
          </a:p>
          <a:p>
            <a:pPr lvl="1"/>
            <a:r>
              <a:rPr lang="en-US" sz="2400" dirty="0">
                <a:latin typeface="Times New Roman" panose="02020603050405020304" pitchFamily="18" charset="0"/>
                <a:cs typeface="Times New Roman" panose="02020603050405020304" pitchFamily="18" charset="0"/>
              </a:rPr>
              <a:t>With data and services in the clouds, then are always available even when the users are moving.</a:t>
            </a:r>
          </a:p>
        </p:txBody>
      </p:sp>
    </p:spTree>
    <p:extLst>
      <p:ext uri="{BB962C8B-B14F-4D97-AF65-F5344CB8AC3E}">
        <p14:creationId xmlns:p14="http://schemas.microsoft.com/office/powerpoint/2010/main" val="77163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MCC(3)</a:t>
            </a:r>
          </a:p>
        </p:txBody>
      </p:sp>
      <p:sp>
        <p:nvSpPr>
          <p:cNvPr id="3" name="Content Placeholder 2"/>
          <p:cNvSpPr>
            <a:spLocks noGrp="1"/>
          </p:cNvSpPr>
          <p:nvPr>
            <p:ph idx="1"/>
          </p:nvPr>
        </p:nvSpPr>
        <p:spPr>
          <a:xfrm>
            <a:off x="609599" y="1125537"/>
            <a:ext cx="11272911" cy="4895851"/>
          </a:xfrm>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Dynamic provisioning:</a:t>
            </a:r>
          </a:p>
          <a:p>
            <a:pPr lvl="1"/>
            <a:r>
              <a:rPr lang="en-US" sz="2400" dirty="0">
                <a:latin typeface="Times New Roman" panose="02020603050405020304" pitchFamily="18" charset="0"/>
                <a:cs typeface="Times New Roman" panose="02020603050405020304" pitchFamily="18" charset="0"/>
              </a:rPr>
              <a:t>Dynamic on-demand provisioning of resources on a fine-grained, self-service basis</a:t>
            </a:r>
          </a:p>
          <a:p>
            <a:pPr lvl="1"/>
            <a:r>
              <a:rPr lang="en-US" sz="2400" dirty="0">
                <a:latin typeface="Times New Roman" panose="02020603050405020304" pitchFamily="18" charset="0"/>
                <a:cs typeface="Times New Roman" panose="02020603050405020304" pitchFamily="18" charset="0"/>
              </a:rPr>
              <a:t>No need for advanced reservation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Scalability:</a:t>
            </a:r>
          </a:p>
          <a:p>
            <a:pPr lvl="1"/>
            <a:r>
              <a:rPr lang="en-US" sz="2400" dirty="0">
                <a:latin typeface="Times New Roman" panose="02020603050405020304" pitchFamily="18" charset="0"/>
                <a:cs typeface="Times New Roman" panose="02020603050405020304" pitchFamily="18" charset="0"/>
              </a:rPr>
              <a:t>Mobile applications can be performed and scaled to meet the unpredictable user demands</a:t>
            </a:r>
          </a:p>
          <a:p>
            <a:pPr lvl="1"/>
            <a:r>
              <a:rPr lang="en-US" sz="2400" dirty="0">
                <a:latin typeface="Times New Roman" panose="02020603050405020304" pitchFamily="18" charset="0"/>
                <a:cs typeface="Times New Roman" panose="02020603050405020304" pitchFamily="18" charset="0"/>
              </a:rPr>
              <a:t>Service providers can easily add and expand a service</a:t>
            </a:r>
          </a:p>
          <a:p>
            <a:pPr marL="457176" lvl="1"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05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311423" y="1125537"/>
            <a:ext cx="10270977" cy="3560763"/>
          </a:xfrm>
        </p:spPr>
        <p:txBody>
          <a:bodyPr>
            <a:noAutofit/>
          </a:bodyPr>
          <a:lstStyle/>
          <a:p>
            <a:r>
              <a:rPr lang="en-US" altLang="zh-CN" sz="2933" dirty="0">
                <a:latin typeface="Times New Roman" panose="02020603050405020304" pitchFamily="18" charset="0"/>
                <a:cs typeface="Times New Roman" panose="02020603050405020304" pitchFamily="18" charset="0"/>
              </a:rPr>
              <a:t>Introduction</a:t>
            </a:r>
            <a:endParaRPr lang="en-US" altLang="zh-TW" sz="2933" dirty="0">
              <a:latin typeface="Times New Roman" panose="02020603050405020304" pitchFamily="18" charset="0"/>
              <a:cs typeface="Times New Roman" panose="02020603050405020304" pitchFamily="18" charset="0"/>
            </a:endParaRPr>
          </a:p>
          <a:p>
            <a:r>
              <a:rPr lang="en-US" altLang="zh-CN" sz="2933" dirty="0">
                <a:latin typeface="Times New Roman" panose="02020603050405020304" pitchFamily="18" charset="0"/>
                <a:cs typeface="Times New Roman" panose="02020603050405020304" pitchFamily="18" charset="0"/>
              </a:rPr>
              <a:t>Preliminaries</a:t>
            </a:r>
          </a:p>
          <a:p>
            <a:r>
              <a:rPr lang="en-US" altLang="zh-CN" sz="2933" dirty="0">
                <a:latin typeface="Times New Roman" panose="02020603050405020304" pitchFamily="18" charset="0"/>
                <a:cs typeface="Times New Roman" panose="02020603050405020304" pitchFamily="18" charset="0"/>
              </a:rPr>
              <a:t>Proposed Methods</a:t>
            </a:r>
          </a:p>
          <a:p>
            <a:r>
              <a:rPr lang="en-US" altLang="zh-CN" sz="2933" dirty="0">
                <a:latin typeface="Times New Roman" panose="02020603050405020304" pitchFamily="18" charset="0"/>
                <a:cs typeface="Times New Roman" panose="02020603050405020304" pitchFamily="18" charset="0"/>
              </a:rPr>
              <a:t>Conclusions</a:t>
            </a:r>
          </a:p>
        </p:txBody>
      </p:sp>
      <p:sp>
        <p:nvSpPr>
          <p:cNvPr id="5" name="灯片编号占位符 1">
            <a:extLst>
              <a:ext uri="{FF2B5EF4-FFF2-40B4-BE49-F238E27FC236}">
                <a16:creationId xmlns:a16="http://schemas.microsoft.com/office/drawing/2014/main" id="{C8F1849A-008E-6EF5-AB10-F46E38150EF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MCC(4)</a:t>
            </a:r>
          </a:p>
        </p:txBody>
      </p:sp>
      <p:sp>
        <p:nvSpPr>
          <p:cNvPr id="3" name="Content Placeholder 2"/>
          <p:cNvSpPr>
            <a:spLocks noGrp="1"/>
          </p:cNvSpPr>
          <p:nvPr>
            <p:ph idx="1"/>
          </p:nvPr>
        </p:nvSpPr>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Multi-tenancy:</a:t>
            </a:r>
          </a:p>
          <a:p>
            <a:pPr lvl="1"/>
            <a:r>
              <a:rPr lang="en-US" sz="2400" dirty="0">
                <a:latin typeface="Times New Roman" panose="02020603050405020304" pitchFamily="18" charset="0"/>
                <a:cs typeface="Times New Roman" panose="02020603050405020304" pitchFamily="18" charset="0"/>
              </a:rPr>
              <a:t>Service providers can share the resources and costs to support a variety of applications and large number of users.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Ease of Integration: </a:t>
            </a:r>
          </a:p>
          <a:p>
            <a:pPr lvl="1"/>
            <a:r>
              <a:rPr lang="en-US" sz="2400" dirty="0">
                <a:latin typeface="Times New Roman" panose="02020603050405020304" pitchFamily="18" charset="0"/>
                <a:cs typeface="Times New Roman" panose="02020603050405020304" pitchFamily="18" charset="0"/>
              </a:rPr>
              <a:t>Multiple services from different providers can be integrated easily through the cloud and the Internet to meet the users’ demands.</a:t>
            </a:r>
          </a:p>
        </p:txBody>
      </p:sp>
    </p:spTree>
    <p:extLst>
      <p:ext uri="{BB962C8B-B14F-4D97-AF65-F5344CB8AC3E}">
        <p14:creationId xmlns:p14="http://schemas.microsoft.com/office/powerpoint/2010/main" val="2157102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110987-4EAA-9E96-5CCC-6A9537782F1F}"/>
              </a:ext>
            </a:extLst>
          </p:cNvPr>
          <p:cNvSpPr>
            <a:spLocks noGrp="1"/>
          </p:cNvSpPr>
          <p:nvPr>
            <p:ph type="title"/>
          </p:nvPr>
        </p:nvSpPr>
        <p:spPr/>
        <p:txBody>
          <a:bodyPr/>
          <a:lstStyle/>
          <a:p>
            <a:r>
              <a:rPr lang="en-US" altLang="zh-CN" dirty="0"/>
              <a:t>MCC security challenges</a:t>
            </a:r>
            <a:endParaRPr lang="zh-CN" altLang="en-US" dirty="0"/>
          </a:p>
        </p:txBody>
      </p:sp>
      <p:sp>
        <p:nvSpPr>
          <p:cNvPr id="7" name="内容占位符 6">
            <a:extLst>
              <a:ext uri="{FF2B5EF4-FFF2-40B4-BE49-F238E27FC236}">
                <a16:creationId xmlns:a16="http://schemas.microsoft.com/office/drawing/2014/main" id="{186C121F-320D-A1D3-C4AC-FCE76D8F79A0}"/>
              </a:ext>
            </a:extLst>
          </p:cNvPr>
          <p:cNvSpPr>
            <a:spLocks noGrp="1"/>
          </p:cNvSpPr>
          <p:nvPr>
            <p:ph idx="1"/>
          </p:nvPr>
        </p:nvSpPr>
        <p:spPr>
          <a:xfrm>
            <a:off x="594788" y="1125537"/>
            <a:ext cx="10972800" cy="4895851"/>
          </a:xfrm>
        </p:spPr>
        <p:txBody>
          <a:bodyPr/>
          <a:lstStyle/>
          <a:p>
            <a:r>
              <a:rPr lang="en-US" altLang="zh-CN" sz="2400" dirty="0">
                <a:latin typeface="Times New Roman" panose="02020603050405020304" pitchFamily="18" charset="0"/>
                <a:cs typeface="Times New Roman" panose="02020603050405020304" pitchFamily="18" charset="0"/>
              </a:rPr>
              <a:t>Protecting user privacy and data/application secrecy from adversaries is key to establish and maintain consumers’ trust in the mobile platform, especially in MCC. </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MCC security issues have two main categories:</a:t>
            </a:r>
          </a:p>
          <a:p>
            <a:pPr lvl="1"/>
            <a:r>
              <a:rPr lang="en-US" altLang="zh-CN" sz="2400" dirty="0">
                <a:latin typeface="Times New Roman" panose="02020603050405020304" pitchFamily="18" charset="0"/>
                <a:cs typeface="Times New Roman" panose="02020603050405020304" pitchFamily="18" charset="0"/>
              </a:rPr>
              <a:t>Security for mobile users</a:t>
            </a:r>
          </a:p>
          <a:p>
            <a:pPr lvl="1"/>
            <a:r>
              <a:rPr lang="en-US" altLang="zh-CN" sz="2400" dirty="0">
                <a:latin typeface="Times New Roman" panose="02020603050405020304" pitchFamily="18" charset="0"/>
                <a:cs typeface="Times New Roman" panose="02020603050405020304" pitchFamily="18" charset="0"/>
              </a:rPr>
              <a:t>Securing data on clouds</a:t>
            </a:r>
          </a:p>
          <a:p>
            <a:endParaRPr lang="en-US" altLang="zh-CN" sz="2400"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a:extLst>
              <a:ext uri="{FF2B5EF4-FFF2-40B4-BE49-F238E27FC236}">
                <a16:creationId xmlns:a16="http://schemas.microsoft.com/office/drawing/2014/main" id="{47AAB3C2-A68E-4E4D-15EF-912149593578}"/>
              </a:ext>
            </a:extLst>
          </p:cNvPr>
          <p:cNvSpPr>
            <a:spLocks noGrp="1"/>
          </p:cNvSpPr>
          <p:nvPr>
            <p:ph type="sldNum" sz="quarter" idx="10"/>
          </p:nvPr>
        </p:nvSpPr>
        <p:spPr/>
        <p:txBody>
          <a:bodyPr/>
          <a:lstStyle/>
          <a:p>
            <a:fld id="{D9B6BDF2-6896-4B98-8776-C18582F63BA5}" type="slidenum">
              <a:rPr lang="zh-TW" altLang="en-US" smtClean="0"/>
              <a:pPr/>
              <a:t>21</a:t>
            </a:fld>
            <a:endParaRPr lang="zh-TW" altLang="en-US"/>
          </a:p>
        </p:txBody>
      </p:sp>
      <p:pic>
        <p:nvPicPr>
          <p:cNvPr id="6" name="图片 5">
            <a:extLst>
              <a:ext uri="{FF2B5EF4-FFF2-40B4-BE49-F238E27FC236}">
                <a16:creationId xmlns:a16="http://schemas.microsoft.com/office/drawing/2014/main" id="{B8C1C5AB-D860-B58E-DAC8-4CC64674FBB4}"/>
              </a:ext>
            </a:extLst>
          </p:cNvPr>
          <p:cNvPicPr>
            <a:picLocks noChangeAspect="1"/>
          </p:cNvPicPr>
          <p:nvPr/>
        </p:nvPicPr>
        <p:blipFill>
          <a:blip r:embed="rId2"/>
          <a:stretch>
            <a:fillRect/>
          </a:stretch>
        </p:blipFill>
        <p:spPr>
          <a:xfrm>
            <a:off x="5842781" y="2907539"/>
            <a:ext cx="6053797" cy="3207633"/>
          </a:xfrm>
          <a:prstGeom prst="rect">
            <a:avLst/>
          </a:prstGeom>
        </p:spPr>
      </p:pic>
    </p:spTree>
    <p:extLst>
      <p:ext uri="{BB962C8B-B14F-4D97-AF65-F5344CB8AC3E}">
        <p14:creationId xmlns:p14="http://schemas.microsoft.com/office/powerpoint/2010/main" val="3786273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2E2F4-1056-37D8-3D32-861F44CA5CA1}"/>
              </a:ext>
            </a:extLst>
          </p:cNvPr>
          <p:cNvSpPr>
            <a:spLocks noGrp="1"/>
          </p:cNvSpPr>
          <p:nvPr>
            <p:ph type="title"/>
          </p:nvPr>
        </p:nvSpPr>
        <p:spPr/>
        <p:txBody>
          <a:bodyPr/>
          <a:lstStyle/>
          <a:p>
            <a:r>
              <a:rPr lang="en-US" altLang="zh-CN" dirty="0"/>
              <a:t>Different type of attacks</a:t>
            </a:r>
            <a:endParaRPr lang="zh-CN" altLang="en-US" dirty="0"/>
          </a:p>
        </p:txBody>
      </p:sp>
      <p:sp>
        <p:nvSpPr>
          <p:cNvPr id="3" name="内容占位符 2">
            <a:extLst>
              <a:ext uri="{FF2B5EF4-FFF2-40B4-BE49-F238E27FC236}">
                <a16:creationId xmlns:a16="http://schemas.microsoft.com/office/drawing/2014/main" id="{C342A15E-C72E-F94A-9E48-EB4F07F8064B}"/>
              </a:ext>
            </a:extLst>
          </p:cNvPr>
          <p:cNvSpPr>
            <a:spLocks noGrp="1"/>
          </p:cNvSpPr>
          <p:nvPr>
            <p:ph idx="1"/>
          </p:nvPr>
        </p:nvSpPr>
        <p:spPr/>
        <p:txBody>
          <a:bodyPr/>
          <a:lstStyle/>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Denial of service (DoS)</a:t>
            </a:r>
          </a:p>
          <a:p>
            <a:pPr marL="0" indent="0">
              <a:buNone/>
            </a:pPr>
            <a:r>
              <a:rPr lang="en-US" altLang="zh-CN" sz="2400" b="0" i="0" dirty="0">
                <a:effectLst/>
                <a:highlight>
                  <a:srgbClr val="FFFFFF"/>
                </a:highlight>
                <a:latin typeface="Times New Roman" panose="02020603050405020304" pitchFamily="18" charset="0"/>
                <a:cs typeface="Times New Roman" panose="02020603050405020304" pitchFamily="18" charset="0"/>
              </a:rPr>
              <a:t>    DoS is a kind of attack that floods a target system with many requests to use its resources in the extreme and makes the service unavailable for legitimate users. In a DDoS attacks are categorized into two types, reflector, and direct attack. </a:t>
            </a:r>
          </a:p>
          <a:p>
            <a:pPr marL="0" indent="0">
              <a:buNone/>
            </a:pPr>
            <a:r>
              <a:rPr lang="en-US" altLang="zh-CN" sz="2400" b="0" i="0" dirty="0">
                <a:effectLst/>
                <a:highlight>
                  <a:srgbClr val="FFFFFF"/>
                </a:highlight>
                <a:latin typeface="Times New Roman" panose="02020603050405020304" pitchFamily="18" charset="0"/>
                <a:cs typeface="Times New Roman" panose="02020603050405020304" pitchFamily="18" charset="0"/>
              </a:rPr>
              <a:t>    HTTP, XML, ICMP, TCP, and UDP flooding attacks are examples of direct attacks, while the Smurf attack, based on ICMP Echo request packets, is an example of reflector attacks.</a:t>
            </a:r>
            <a:endParaRPr lang="zh-CN" altLang="en-US" sz="24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0AFD72EF-FA9C-1D92-69E7-8984C3A87948}"/>
              </a:ext>
            </a:extLst>
          </p:cNvPr>
          <p:cNvSpPr>
            <a:spLocks noGrp="1"/>
          </p:cNvSpPr>
          <p:nvPr>
            <p:ph type="sldNum" sz="quarter" idx="10"/>
          </p:nvPr>
        </p:nvSpPr>
        <p:spPr/>
        <p:txBody>
          <a:bodyPr/>
          <a:lstStyle/>
          <a:p>
            <a:fld id="{D9B6BDF2-6896-4B98-8776-C18582F63BA5}" type="slidenum">
              <a:rPr lang="zh-TW" altLang="en-US" smtClean="0"/>
              <a:pPr/>
              <a:t>22</a:t>
            </a:fld>
            <a:endParaRPr lang="zh-TW" altLang="en-US"/>
          </a:p>
        </p:txBody>
      </p:sp>
    </p:spTree>
    <p:extLst>
      <p:ext uri="{BB962C8B-B14F-4D97-AF65-F5344CB8AC3E}">
        <p14:creationId xmlns:p14="http://schemas.microsoft.com/office/powerpoint/2010/main" val="3958801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2E2F4-1056-37D8-3D32-861F44CA5CA1}"/>
              </a:ext>
            </a:extLst>
          </p:cNvPr>
          <p:cNvSpPr>
            <a:spLocks noGrp="1"/>
          </p:cNvSpPr>
          <p:nvPr>
            <p:ph type="title"/>
          </p:nvPr>
        </p:nvSpPr>
        <p:spPr/>
        <p:txBody>
          <a:bodyPr/>
          <a:lstStyle/>
          <a:p>
            <a:r>
              <a:rPr lang="en-US" altLang="zh-CN" dirty="0"/>
              <a:t>Different type of attacks(2)</a:t>
            </a:r>
            <a:endParaRPr lang="zh-CN" altLang="en-US" dirty="0"/>
          </a:p>
        </p:txBody>
      </p:sp>
      <p:sp>
        <p:nvSpPr>
          <p:cNvPr id="3" name="内容占位符 2">
            <a:extLst>
              <a:ext uri="{FF2B5EF4-FFF2-40B4-BE49-F238E27FC236}">
                <a16:creationId xmlns:a16="http://schemas.microsoft.com/office/drawing/2014/main" id="{C342A15E-C72E-F94A-9E48-EB4F07F8064B}"/>
              </a:ext>
            </a:extLst>
          </p:cNvPr>
          <p:cNvSpPr>
            <a:spLocks noGrp="1"/>
          </p:cNvSpPr>
          <p:nvPr>
            <p:ph idx="1"/>
          </p:nvPr>
        </p:nvSpPr>
        <p:spPr/>
        <p:txBody>
          <a:bodyPr/>
          <a:lstStyle/>
          <a:p>
            <a:r>
              <a:rPr lang="en-US" altLang="zh-CN" sz="2400" dirty="0">
                <a:latin typeface="Times New Roman" panose="02020603050405020304" pitchFamily="18" charset="0"/>
                <a:cs typeface="Times New Roman" panose="02020603050405020304" pitchFamily="18" charset="0"/>
              </a:rPr>
              <a:t>User-to-root (U2R)</a:t>
            </a:r>
          </a:p>
          <a:p>
            <a:pPr marL="0" indent="0">
              <a:buNone/>
            </a:pPr>
            <a:r>
              <a:rPr lang="en-US" altLang="zh-CN" sz="2400" dirty="0">
                <a:latin typeface="Times New Roman" panose="02020603050405020304" pitchFamily="18" charset="0"/>
                <a:cs typeface="Times New Roman" panose="02020603050405020304" pitchFamily="18" charset="0"/>
              </a:rPr>
              <a:t>    In a user-to-root (U2R) attack, the attacker sniffs the password of a user and gains access to its account. </a:t>
            </a:r>
          </a:p>
          <a:p>
            <a:pPr marL="0" indent="0">
              <a:buNone/>
            </a:pPr>
            <a:r>
              <a:rPr lang="en-US" altLang="zh-CN" sz="2400" dirty="0">
                <a:latin typeface="Times New Roman" panose="02020603050405020304" pitchFamily="18" charset="0"/>
                <a:cs typeface="Times New Roman" panose="02020603050405020304" pitchFamily="18" charset="0"/>
              </a:rPr>
              <a:t>    A known example of this type of attack is the buffer overflow which occurs when data are added to a buffer to exceed its size and overwrite adjacent memory locations.</a:t>
            </a:r>
            <a:endParaRPr lang="zh-CN" altLang="en-US"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Remote-to-local (R2L)</a:t>
            </a:r>
          </a:p>
          <a:p>
            <a:pPr marL="0" indent="0">
              <a:buNone/>
            </a:pPr>
            <a:r>
              <a:rPr lang="en-US" altLang="zh-CN" sz="2400" dirty="0">
                <a:latin typeface="Times New Roman" panose="02020603050405020304" pitchFamily="18" charset="0"/>
                <a:cs typeface="Times New Roman" panose="02020603050405020304" pitchFamily="18" charset="0"/>
              </a:rPr>
              <a:t>    The remote-to-local (R2L) attack is a kind of attack which considers unauthorized local access from a remote machine. An attacker gets access to a machine as a valid user by utilizing the existing weaknesses of this machine’s security.</a:t>
            </a:r>
            <a:endParaRPr lang="zh-CN" altLang="en-US"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0AFD72EF-FA9C-1D92-69E7-8984C3A87948}"/>
              </a:ext>
            </a:extLst>
          </p:cNvPr>
          <p:cNvSpPr>
            <a:spLocks noGrp="1"/>
          </p:cNvSpPr>
          <p:nvPr>
            <p:ph type="sldNum" sz="quarter" idx="10"/>
          </p:nvPr>
        </p:nvSpPr>
        <p:spPr/>
        <p:txBody>
          <a:bodyPr/>
          <a:lstStyle/>
          <a:p>
            <a:fld id="{D9B6BDF2-6896-4B98-8776-C18582F63BA5}" type="slidenum">
              <a:rPr lang="zh-TW" altLang="en-US" smtClean="0"/>
              <a:pPr/>
              <a:t>23</a:t>
            </a:fld>
            <a:endParaRPr lang="zh-TW" altLang="en-US"/>
          </a:p>
        </p:txBody>
      </p:sp>
    </p:spTree>
    <p:extLst>
      <p:ext uri="{BB962C8B-B14F-4D97-AF65-F5344CB8AC3E}">
        <p14:creationId xmlns:p14="http://schemas.microsoft.com/office/powerpoint/2010/main" val="2992334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2E2F4-1056-37D8-3D32-861F44CA5CA1}"/>
              </a:ext>
            </a:extLst>
          </p:cNvPr>
          <p:cNvSpPr>
            <a:spLocks noGrp="1"/>
          </p:cNvSpPr>
          <p:nvPr>
            <p:ph type="title"/>
          </p:nvPr>
        </p:nvSpPr>
        <p:spPr/>
        <p:txBody>
          <a:bodyPr/>
          <a:lstStyle/>
          <a:p>
            <a:r>
              <a:rPr lang="en-US" altLang="zh-CN" dirty="0"/>
              <a:t>Different type of attacks(3)</a:t>
            </a:r>
            <a:endParaRPr lang="zh-CN" altLang="en-US" dirty="0"/>
          </a:p>
        </p:txBody>
      </p:sp>
      <p:sp>
        <p:nvSpPr>
          <p:cNvPr id="3" name="内容占位符 2">
            <a:extLst>
              <a:ext uri="{FF2B5EF4-FFF2-40B4-BE49-F238E27FC236}">
                <a16:creationId xmlns:a16="http://schemas.microsoft.com/office/drawing/2014/main" id="{C342A15E-C72E-F94A-9E48-EB4F07F8064B}"/>
              </a:ext>
            </a:extLst>
          </p:cNvPr>
          <p:cNvSpPr>
            <a:spLocks noGrp="1"/>
          </p:cNvSpPr>
          <p:nvPr>
            <p:ph idx="1"/>
          </p:nvPr>
        </p:nvSpPr>
        <p:spPr/>
        <p:txBody>
          <a:bodyPr/>
          <a:lstStyle/>
          <a:p>
            <a:endParaRPr lang="en-US" altLang="zh-CN" sz="2400" dirty="0">
              <a:highlight>
                <a:srgbClr val="FFFFFF"/>
              </a:highlight>
              <a:latin typeface="Times New Roman" panose="02020603050405020304" pitchFamily="18" charset="0"/>
              <a:cs typeface="Times New Roman" panose="02020603050405020304" pitchFamily="18" charset="0"/>
            </a:endParaRPr>
          </a:p>
          <a:p>
            <a:r>
              <a:rPr lang="en-US" altLang="zh-CN" sz="2400" dirty="0">
                <a:highlight>
                  <a:srgbClr val="FFFFFF"/>
                </a:highlight>
                <a:latin typeface="Times New Roman" panose="02020603050405020304" pitchFamily="18" charset="0"/>
                <a:cs typeface="Times New Roman" panose="02020603050405020304" pitchFamily="18" charset="0"/>
              </a:rPr>
              <a:t>Side-channel attack    </a:t>
            </a:r>
          </a:p>
          <a:p>
            <a:pPr marL="0" indent="0">
              <a:buNone/>
            </a:pPr>
            <a:r>
              <a:rPr lang="en-US" altLang="zh-CN" sz="2400" dirty="0">
                <a:highlight>
                  <a:srgbClr val="FFFFFF"/>
                </a:highlight>
                <a:latin typeface="Times New Roman" panose="02020603050405020304" pitchFamily="18" charset="0"/>
                <a:cs typeface="Times New Roman" panose="02020603050405020304" pitchFamily="18" charset="0"/>
              </a:rPr>
              <a:t>    A side-channel attack is a type of attack in which the information of side channels like power, cache, and time is exploited to get access to sensitive information of a VM.</a:t>
            </a:r>
          </a:p>
          <a:p>
            <a:pPr marL="0" indent="0">
              <a:buNone/>
            </a:pPr>
            <a:endParaRPr lang="en-US" altLang="zh-CN" sz="2400" dirty="0">
              <a:highlight>
                <a:srgbClr val="FFFFFF"/>
              </a:highlight>
              <a:latin typeface="Times New Roman" panose="02020603050405020304" pitchFamily="18" charset="0"/>
              <a:cs typeface="Times New Roman" panose="02020603050405020304" pitchFamily="18" charset="0"/>
            </a:endParaRPr>
          </a:p>
          <a:p>
            <a:r>
              <a:rPr lang="en-US" altLang="zh-CN" sz="2400" dirty="0">
                <a:highlight>
                  <a:srgbClr val="FFFFFF"/>
                </a:highlight>
                <a:latin typeface="Times New Roman" panose="02020603050405020304" pitchFamily="18" charset="0"/>
                <a:cs typeface="Times New Roman" panose="02020603050405020304" pitchFamily="18" charset="0"/>
              </a:rPr>
              <a:t>VM escape</a:t>
            </a:r>
          </a:p>
          <a:p>
            <a:pPr marL="0" indent="0">
              <a:buNone/>
            </a:pPr>
            <a:r>
              <a:rPr lang="en-US" altLang="zh-CN" sz="2400" dirty="0">
                <a:highlight>
                  <a:srgbClr val="FFFFFF"/>
                </a:highlight>
                <a:latin typeface="Times New Roman" panose="02020603050405020304" pitchFamily="18" charset="0"/>
                <a:cs typeface="Times New Roman" panose="02020603050405020304" pitchFamily="18" charset="0"/>
              </a:rPr>
              <a:t>    A kind of attack in which an intruder achieves the ability to read and write his content by accessing another host operating system or VMs’ memory is known as VM escape.</a:t>
            </a:r>
            <a:endParaRPr lang="zh-CN" altLang="en-US" sz="2400" dirty="0">
              <a:highlight>
                <a:srgbClr val="FFFFFF"/>
              </a:highlight>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0AFD72EF-FA9C-1D92-69E7-8984C3A87948}"/>
              </a:ext>
            </a:extLst>
          </p:cNvPr>
          <p:cNvSpPr>
            <a:spLocks noGrp="1"/>
          </p:cNvSpPr>
          <p:nvPr>
            <p:ph type="sldNum" sz="quarter" idx="10"/>
          </p:nvPr>
        </p:nvSpPr>
        <p:spPr/>
        <p:txBody>
          <a:bodyPr/>
          <a:lstStyle/>
          <a:p>
            <a:fld id="{D9B6BDF2-6896-4B98-8776-C18582F63BA5}" type="slidenum">
              <a:rPr lang="zh-TW" altLang="en-US" smtClean="0"/>
              <a:pPr/>
              <a:t>24</a:t>
            </a:fld>
            <a:endParaRPr lang="zh-TW" altLang="en-US"/>
          </a:p>
        </p:txBody>
      </p:sp>
    </p:spTree>
    <p:extLst>
      <p:ext uri="{BB962C8B-B14F-4D97-AF65-F5344CB8AC3E}">
        <p14:creationId xmlns:p14="http://schemas.microsoft.com/office/powerpoint/2010/main" val="865226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2E2F4-1056-37D8-3D32-861F44CA5CA1}"/>
              </a:ext>
            </a:extLst>
          </p:cNvPr>
          <p:cNvSpPr>
            <a:spLocks noGrp="1"/>
          </p:cNvSpPr>
          <p:nvPr>
            <p:ph type="title"/>
          </p:nvPr>
        </p:nvSpPr>
        <p:spPr/>
        <p:txBody>
          <a:bodyPr/>
          <a:lstStyle/>
          <a:p>
            <a:r>
              <a:rPr lang="en-US" altLang="zh-CN" dirty="0"/>
              <a:t>Different type of attacks(4)</a:t>
            </a:r>
            <a:endParaRPr lang="zh-CN" altLang="en-US" dirty="0"/>
          </a:p>
        </p:txBody>
      </p:sp>
      <p:sp>
        <p:nvSpPr>
          <p:cNvPr id="3" name="内容占位符 2">
            <a:extLst>
              <a:ext uri="{FF2B5EF4-FFF2-40B4-BE49-F238E27FC236}">
                <a16:creationId xmlns:a16="http://schemas.microsoft.com/office/drawing/2014/main" id="{C342A15E-C72E-F94A-9E48-EB4F07F8064B}"/>
              </a:ext>
            </a:extLst>
          </p:cNvPr>
          <p:cNvSpPr>
            <a:spLocks noGrp="1"/>
          </p:cNvSpPr>
          <p:nvPr>
            <p:ph idx="1"/>
          </p:nvPr>
        </p:nvSpPr>
        <p:spPr/>
        <p:txBody>
          <a:bodyPr/>
          <a:lstStyle/>
          <a:p>
            <a:r>
              <a:rPr lang="en-US" altLang="zh-CN" sz="2400" dirty="0">
                <a:highlight>
                  <a:srgbClr val="FFFFFF"/>
                </a:highlight>
                <a:latin typeface="Times New Roman" panose="02020603050405020304" pitchFamily="18" charset="0"/>
                <a:cs typeface="Times New Roman" panose="02020603050405020304" pitchFamily="18" charset="0"/>
              </a:rPr>
              <a:t>Hyperjacking</a:t>
            </a:r>
          </a:p>
          <a:p>
            <a:pPr marL="0" indent="0">
              <a:buNone/>
            </a:pPr>
            <a:r>
              <a:rPr lang="en-US" altLang="zh-CN" sz="2400" dirty="0">
                <a:highlight>
                  <a:srgbClr val="FFFFFF"/>
                </a:highlight>
                <a:latin typeface="Times New Roman" panose="02020603050405020304" pitchFamily="18" charset="0"/>
                <a:cs typeface="Times New Roman" panose="02020603050405020304" pitchFamily="18" charset="0"/>
              </a:rPr>
              <a:t>    </a:t>
            </a:r>
            <a:r>
              <a:rPr lang="en-US" altLang="zh-CN" sz="2400" b="0" i="0" dirty="0">
                <a:effectLst/>
                <a:highlight>
                  <a:srgbClr val="FFFFFF"/>
                </a:highlight>
                <a:latin typeface="Times New Roman" panose="02020603050405020304" pitchFamily="18" charset="0"/>
                <a:cs typeface="Times New Roman" panose="02020603050405020304" pitchFamily="18" charset="0"/>
              </a:rPr>
              <a:t>In this attack, the entire control of a server is taken by placing a rogue hypervisor so that the attacked VM is completely oblivious to its presence. For instance, one reason for hyperjacking can be to install rootkits. Hyperjacking is done when the attacker gains direct access to the main hypervisor. </a:t>
            </a:r>
            <a:endParaRPr lang="en-US" altLang="zh-CN" sz="2400" dirty="0">
              <a:highlight>
                <a:srgbClr val="FFFFFF"/>
              </a:highlight>
              <a:latin typeface="Times New Roman" panose="02020603050405020304" pitchFamily="18" charset="0"/>
              <a:cs typeface="Times New Roman" panose="02020603050405020304" pitchFamily="18" charset="0"/>
            </a:endParaRPr>
          </a:p>
          <a:p>
            <a:r>
              <a:rPr lang="en-US" altLang="zh-CN" sz="2400" dirty="0">
                <a:highlight>
                  <a:srgbClr val="FFFFFF"/>
                </a:highlight>
                <a:latin typeface="Times New Roman" panose="02020603050405020304" pitchFamily="18" charset="0"/>
                <a:cs typeface="Times New Roman" panose="02020603050405020304" pitchFamily="18" charset="0"/>
              </a:rPr>
              <a:t>Hypercall</a:t>
            </a:r>
            <a:r>
              <a:rPr lang="en-US" altLang="zh-CN" sz="2400" b="0" i="0" dirty="0">
                <a:effectLst/>
                <a:highlight>
                  <a:srgbClr val="FFFFFF"/>
                </a:highlight>
                <a:latin typeface="Times New Roman" panose="02020603050405020304" pitchFamily="18" charset="0"/>
                <a:cs typeface="Times New Roman" panose="02020603050405020304" pitchFamily="18" charset="0"/>
              </a:rPr>
              <a:t> vulnerabilities</a:t>
            </a:r>
            <a:endParaRPr lang="en-US" altLang="zh-CN" sz="2400" dirty="0">
              <a:highlight>
                <a:srgbClr val="FFFFFF"/>
              </a:highlight>
              <a:latin typeface="Times New Roman" panose="02020603050405020304" pitchFamily="18" charset="0"/>
              <a:cs typeface="Times New Roman" panose="02020603050405020304" pitchFamily="18" charset="0"/>
            </a:endParaRPr>
          </a:p>
          <a:p>
            <a:pPr marL="0" indent="0">
              <a:buNone/>
            </a:pPr>
            <a:r>
              <a:rPr lang="en-US" altLang="zh-CN" sz="2400" b="0" i="0" dirty="0">
                <a:effectLst/>
                <a:highlight>
                  <a:srgbClr val="FFFFFF"/>
                </a:highlight>
                <a:latin typeface="Times New Roman" panose="02020603050405020304" pitchFamily="18" charset="0"/>
                <a:cs typeface="Times New Roman" panose="02020603050405020304" pitchFamily="18" charset="0"/>
              </a:rPr>
              <a:t>    Hypercall vulnerabilities are attacks that occur when a malicious guest penetrates the VM with the utilization of hypercall interfaces (used by the guest OS to make privileged requests) and gaps in the hypercall handler of the hypervisor. This attack causes substantial performance degradation of the hypervisor.</a:t>
            </a:r>
            <a:endParaRPr lang="zh-CN" altLang="en-US" sz="24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0AFD72EF-FA9C-1D92-69E7-8984C3A87948}"/>
              </a:ext>
            </a:extLst>
          </p:cNvPr>
          <p:cNvSpPr>
            <a:spLocks noGrp="1"/>
          </p:cNvSpPr>
          <p:nvPr>
            <p:ph type="sldNum" sz="quarter" idx="10"/>
          </p:nvPr>
        </p:nvSpPr>
        <p:spPr/>
        <p:txBody>
          <a:bodyPr/>
          <a:lstStyle/>
          <a:p>
            <a:fld id="{D9B6BDF2-6896-4B98-8776-C18582F63BA5}" type="slidenum">
              <a:rPr lang="zh-TW" altLang="en-US" smtClean="0"/>
              <a:pPr/>
              <a:t>25</a:t>
            </a:fld>
            <a:endParaRPr lang="zh-TW" altLang="en-US"/>
          </a:p>
        </p:txBody>
      </p:sp>
    </p:spTree>
    <p:extLst>
      <p:ext uri="{BB962C8B-B14F-4D97-AF65-F5344CB8AC3E}">
        <p14:creationId xmlns:p14="http://schemas.microsoft.com/office/powerpoint/2010/main" val="898801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Virtualization Techniques on MCC</a:t>
            </a:r>
            <a:endParaRPr lang="zh-TW" altLang="en-US" dirty="0"/>
          </a:p>
        </p:txBody>
      </p:sp>
      <p:sp>
        <p:nvSpPr>
          <p:cNvPr id="5" name="文字版面配置區 4"/>
          <p:cNvSpPr>
            <a:spLocks noGrp="1"/>
          </p:cNvSpPr>
          <p:nvPr>
            <p:ph type="body" idx="1"/>
          </p:nvPr>
        </p:nvSpPr>
        <p:spPr>
          <a:xfrm>
            <a:off x="2246313" y="1844824"/>
            <a:ext cx="7772400" cy="2562077"/>
          </a:xfrm>
        </p:spPr>
        <p:txBody>
          <a:bodyPr>
            <a:normAutofit fontScale="92500" lnSpcReduction="10000"/>
          </a:bodyPr>
          <a:lstStyle/>
          <a:p>
            <a:r>
              <a:rPr lang="en-US" altLang="zh-CN" sz="4000" dirty="0">
                <a:latin typeface="Times New Roman" panose="02020603050405020304" pitchFamily="18" charset="0"/>
                <a:cs typeface="Times New Roman" panose="02020603050405020304" pitchFamily="18" charset="0"/>
              </a:rPr>
              <a:t>Introduction</a:t>
            </a:r>
            <a:endParaRPr lang="en-US" altLang="zh-TW" sz="4000" dirty="0">
              <a:latin typeface="Times New Roman" panose="02020603050405020304" pitchFamily="18" charset="0"/>
              <a:cs typeface="Times New Roman" panose="02020603050405020304" pitchFamily="18" charset="0"/>
            </a:endParaRPr>
          </a:p>
          <a:p>
            <a:r>
              <a:rPr lang="en-US" altLang="zh-CN" sz="4000" dirty="0">
                <a:latin typeface="Times New Roman" panose="02020603050405020304" pitchFamily="18" charset="0"/>
                <a:cs typeface="Times New Roman" panose="02020603050405020304" pitchFamily="18" charset="0"/>
              </a:rPr>
              <a:t>Preliminaries</a:t>
            </a:r>
          </a:p>
          <a:p>
            <a:r>
              <a:rPr lang="en-US" altLang="zh-CN" sz="4000" dirty="0">
                <a:solidFill>
                  <a:srgbClr val="FF0000"/>
                </a:solidFill>
                <a:latin typeface="Times New Roman" panose="02020603050405020304" pitchFamily="18" charset="0"/>
                <a:cs typeface="Times New Roman" panose="02020603050405020304" pitchFamily="18" charset="0"/>
              </a:rPr>
              <a:t>Proposed Methods</a:t>
            </a:r>
          </a:p>
          <a:p>
            <a:r>
              <a:rPr lang="en-US" altLang="zh-CN" sz="4000" dirty="0">
                <a:latin typeface="Times New Roman" panose="02020603050405020304" pitchFamily="18" charset="0"/>
                <a:cs typeface="Times New Roman" panose="02020603050405020304" pitchFamily="18" charset="0"/>
              </a:rPr>
              <a:t>Conclusions</a:t>
            </a:r>
          </a:p>
        </p:txBody>
      </p:sp>
      <p:sp>
        <p:nvSpPr>
          <p:cNvPr id="2" name="灯片编号占位符 1">
            <a:extLst>
              <a:ext uri="{FF2B5EF4-FFF2-40B4-BE49-F238E27FC236}">
                <a16:creationId xmlns:a16="http://schemas.microsoft.com/office/drawing/2014/main" id="{3492B67B-1436-E4F4-D617-281427E8227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26</a:t>
            </a:fld>
            <a:endParaRPr lang="zh-TW" altLang="en-US"/>
          </a:p>
        </p:txBody>
      </p:sp>
    </p:spTree>
    <p:extLst>
      <p:ext uri="{BB962C8B-B14F-4D97-AF65-F5344CB8AC3E}">
        <p14:creationId xmlns:p14="http://schemas.microsoft.com/office/powerpoint/2010/main" val="3093931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DF150D-1B40-CA89-16AB-24499D14655D}"/>
              </a:ext>
            </a:extLst>
          </p:cNvPr>
          <p:cNvSpPr>
            <a:spLocks noGrp="1"/>
          </p:cNvSpPr>
          <p:nvPr>
            <p:ph type="title"/>
          </p:nvPr>
        </p:nvSpPr>
        <p:spPr/>
        <p:txBody>
          <a:bodyPr/>
          <a:lstStyle/>
          <a:p>
            <a:r>
              <a:rPr lang="en-US" altLang="zh-CN" dirty="0"/>
              <a:t>Techniques for security</a:t>
            </a:r>
            <a:endParaRPr lang="zh-CN" altLang="en-US" dirty="0"/>
          </a:p>
        </p:txBody>
      </p:sp>
      <p:sp>
        <p:nvSpPr>
          <p:cNvPr id="4" name="灯片编号占位符 3">
            <a:extLst>
              <a:ext uri="{FF2B5EF4-FFF2-40B4-BE49-F238E27FC236}">
                <a16:creationId xmlns:a16="http://schemas.microsoft.com/office/drawing/2014/main" id="{F7EE1427-F730-13CB-F86C-652BF16D6932}"/>
              </a:ext>
            </a:extLst>
          </p:cNvPr>
          <p:cNvSpPr>
            <a:spLocks noGrp="1"/>
          </p:cNvSpPr>
          <p:nvPr>
            <p:ph type="sldNum" sz="quarter" idx="10"/>
          </p:nvPr>
        </p:nvSpPr>
        <p:spPr/>
        <p:txBody>
          <a:bodyPr/>
          <a:lstStyle/>
          <a:p>
            <a:fld id="{D9B6BDF2-6896-4B98-8776-C18582F63BA5}" type="slidenum">
              <a:rPr lang="zh-TW" altLang="en-US" smtClean="0"/>
              <a:pPr/>
              <a:t>27</a:t>
            </a:fld>
            <a:endParaRPr lang="zh-TW" altLang="en-US"/>
          </a:p>
        </p:txBody>
      </p:sp>
      <p:pic>
        <p:nvPicPr>
          <p:cNvPr id="6" name="图片 5">
            <a:extLst>
              <a:ext uri="{FF2B5EF4-FFF2-40B4-BE49-F238E27FC236}">
                <a16:creationId xmlns:a16="http://schemas.microsoft.com/office/drawing/2014/main" id="{27F33F20-2022-CFF4-51A1-7949F3BC2AFC}"/>
              </a:ext>
            </a:extLst>
          </p:cNvPr>
          <p:cNvPicPr>
            <a:picLocks noChangeAspect="1"/>
          </p:cNvPicPr>
          <p:nvPr/>
        </p:nvPicPr>
        <p:blipFill>
          <a:blip r:embed="rId2"/>
          <a:stretch>
            <a:fillRect/>
          </a:stretch>
        </p:blipFill>
        <p:spPr>
          <a:xfrm>
            <a:off x="1793965" y="1675291"/>
            <a:ext cx="8604070" cy="3507417"/>
          </a:xfrm>
          <a:prstGeom prst="rect">
            <a:avLst/>
          </a:prstGeom>
        </p:spPr>
      </p:pic>
    </p:spTree>
    <p:extLst>
      <p:ext uri="{BB962C8B-B14F-4D97-AF65-F5344CB8AC3E}">
        <p14:creationId xmlns:p14="http://schemas.microsoft.com/office/powerpoint/2010/main" val="10404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E335D0-9348-C680-F823-44A678E7F9BF}"/>
              </a:ext>
            </a:extLst>
          </p:cNvPr>
          <p:cNvSpPr>
            <a:spLocks noGrp="1"/>
          </p:cNvSpPr>
          <p:nvPr>
            <p:ph type="title"/>
          </p:nvPr>
        </p:nvSpPr>
        <p:spPr>
          <a:xfrm>
            <a:off x="1049867" y="144466"/>
            <a:ext cx="10902950" cy="692151"/>
          </a:xfrm>
        </p:spPr>
        <p:txBody>
          <a:bodyPr/>
          <a:lstStyle/>
          <a:p>
            <a:r>
              <a:rPr lang="en-US" altLang="zh-CN" dirty="0">
                <a:ea typeface="Calibri" panose="020F0502020204030204" pitchFamily="34" charset="0"/>
                <a:cs typeface="Calibri" panose="020F0502020204030204" pitchFamily="34" charset="0"/>
              </a:rPr>
              <a:t>S</a:t>
            </a:r>
            <a:r>
              <a:rPr lang="en-US" altLang="zh-CN" i="0" dirty="0">
                <a:effectLst/>
                <a:ea typeface="Calibri" panose="020F0502020204030204" pitchFamily="34" charset="0"/>
                <a:cs typeface="Calibri" panose="020F0502020204030204" pitchFamily="34" charset="0"/>
              </a:rPr>
              <a:t>ecure application cloning on VM</a:t>
            </a:r>
            <a:endParaRPr lang="zh-CN" altLang="en-US" dirty="0">
              <a:cs typeface="Calibri" panose="020F0502020204030204" pitchFamily="34" charset="0"/>
            </a:endParaRPr>
          </a:p>
        </p:txBody>
      </p:sp>
      <p:sp>
        <p:nvSpPr>
          <p:cNvPr id="3" name="内容占位符 2">
            <a:extLst>
              <a:ext uri="{FF2B5EF4-FFF2-40B4-BE49-F238E27FC236}">
                <a16:creationId xmlns:a16="http://schemas.microsoft.com/office/drawing/2014/main" id="{97A2DF65-4DE8-8A03-635A-8C2381013698}"/>
              </a:ext>
            </a:extLst>
          </p:cNvPr>
          <p:cNvSpPr>
            <a:spLocks noGrp="1"/>
          </p:cNvSpPr>
          <p:nvPr>
            <p:ph idx="1"/>
          </p:nvPr>
        </p:nvSpPr>
        <p:spPr>
          <a:xfrm>
            <a:off x="594788" y="1297039"/>
            <a:ext cx="10972800" cy="4895851"/>
          </a:xfrm>
        </p:spPr>
        <p:txBody>
          <a:bodyPr/>
          <a:lstStyle/>
          <a:p>
            <a:pPr marL="0" indent="0">
              <a:buNone/>
            </a:pPr>
            <a:r>
              <a:rPr lang="en-US" altLang="zh-CN" sz="2400" b="0" i="0" dirty="0">
                <a:effectLst/>
                <a:highlight>
                  <a:srgbClr val="FFFFFF"/>
                </a:highlight>
                <a:latin typeface="Times New Roman" panose="02020603050405020304" pitchFamily="18" charset="0"/>
                <a:cs typeface="Times New Roman" panose="02020603050405020304" pitchFamily="18" charset="0"/>
              </a:rPr>
              <a:t>Secure Mobile Cloud Platform (SMOC) </a:t>
            </a:r>
          </a:p>
          <a:p>
            <a:r>
              <a:rPr lang="en-US" altLang="zh-CN" sz="2400" dirty="0">
                <a:highlight>
                  <a:srgbClr val="FFFFFF"/>
                </a:highlight>
                <a:latin typeface="Times New Roman" panose="02020603050405020304" pitchFamily="18" charset="0"/>
                <a:cs typeface="Times New Roman" panose="02020603050405020304" pitchFamily="18" charset="0"/>
              </a:rPr>
              <a:t>1. Sharing resource which means that a mobile application can freely change the running location.</a:t>
            </a:r>
          </a:p>
          <a:p>
            <a:r>
              <a:rPr lang="en-US" altLang="zh-CN" sz="2400" dirty="0">
                <a:highlight>
                  <a:srgbClr val="FFFFFF"/>
                </a:highlight>
                <a:latin typeface="Times New Roman" panose="02020603050405020304" pitchFamily="18" charset="0"/>
                <a:cs typeface="Times New Roman" panose="02020603050405020304" pitchFamily="18" charset="0"/>
              </a:rPr>
              <a:t>2. Ensuring security even though the operating system of the mobile device has been attacked.</a:t>
            </a:r>
            <a:endParaRPr lang="zh-CN" altLang="en-US" sz="2400" dirty="0">
              <a:highlight>
                <a:srgbClr val="FFFFFF"/>
              </a:highlight>
              <a:latin typeface="Times New Roman" panose="02020603050405020304" pitchFamily="18" charset="0"/>
              <a:cs typeface="Times New Roman" panose="02020603050405020304" pitchFamily="18" charset="0"/>
            </a:endParaRPr>
          </a:p>
          <a:p>
            <a:endParaRPr lang="en-US" altLang="zh-CN" sz="2400" dirty="0">
              <a:highlight>
                <a:srgbClr val="FFFFFF"/>
              </a:highlight>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90F1B960-F996-669E-99CC-8B0246413460}"/>
              </a:ext>
            </a:extLst>
          </p:cNvPr>
          <p:cNvSpPr>
            <a:spLocks noGrp="1"/>
          </p:cNvSpPr>
          <p:nvPr>
            <p:ph type="sldNum" sz="quarter" idx="10"/>
          </p:nvPr>
        </p:nvSpPr>
        <p:spPr/>
        <p:txBody>
          <a:bodyPr/>
          <a:lstStyle/>
          <a:p>
            <a:fld id="{D9B6BDF2-6896-4B98-8776-C18582F63BA5}" type="slidenum">
              <a:rPr lang="zh-TW" altLang="en-US" smtClean="0"/>
              <a:pPr/>
              <a:t>28</a:t>
            </a:fld>
            <a:endParaRPr lang="zh-TW" altLang="en-US"/>
          </a:p>
        </p:txBody>
      </p:sp>
      <p:pic>
        <p:nvPicPr>
          <p:cNvPr id="6" name="图片 5">
            <a:extLst>
              <a:ext uri="{FF2B5EF4-FFF2-40B4-BE49-F238E27FC236}">
                <a16:creationId xmlns:a16="http://schemas.microsoft.com/office/drawing/2014/main" id="{222FD877-F73C-F96B-5594-479F5D83CD09}"/>
              </a:ext>
            </a:extLst>
          </p:cNvPr>
          <p:cNvPicPr>
            <a:picLocks noChangeAspect="1"/>
          </p:cNvPicPr>
          <p:nvPr/>
        </p:nvPicPr>
        <p:blipFill>
          <a:blip r:embed="rId3"/>
          <a:stretch>
            <a:fillRect/>
          </a:stretch>
        </p:blipFill>
        <p:spPr>
          <a:xfrm>
            <a:off x="6142086" y="3137608"/>
            <a:ext cx="5594315" cy="2818745"/>
          </a:xfrm>
          <a:prstGeom prst="rect">
            <a:avLst/>
          </a:prstGeom>
        </p:spPr>
      </p:pic>
    </p:spTree>
    <p:extLst>
      <p:ext uri="{BB962C8B-B14F-4D97-AF65-F5344CB8AC3E}">
        <p14:creationId xmlns:p14="http://schemas.microsoft.com/office/powerpoint/2010/main" val="3088700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0FC520-ED27-9874-FCB1-7A848BB2A3DB}"/>
              </a:ext>
            </a:extLst>
          </p:cNvPr>
          <p:cNvSpPr>
            <a:spLocks noGrp="1"/>
          </p:cNvSpPr>
          <p:nvPr>
            <p:ph type="title"/>
          </p:nvPr>
        </p:nvSpPr>
        <p:spPr/>
        <p:txBody>
          <a:bodyPr/>
          <a:lstStyle/>
          <a:p>
            <a:r>
              <a:rPr lang="en-US" altLang="zh-CN" dirty="0"/>
              <a:t>Strengths &amp; Drawbacks</a:t>
            </a:r>
            <a:endParaRPr lang="zh-CN" altLang="en-US" dirty="0"/>
          </a:p>
        </p:txBody>
      </p:sp>
      <p:sp>
        <p:nvSpPr>
          <p:cNvPr id="3" name="内容占位符 2">
            <a:extLst>
              <a:ext uri="{FF2B5EF4-FFF2-40B4-BE49-F238E27FC236}">
                <a16:creationId xmlns:a16="http://schemas.microsoft.com/office/drawing/2014/main" id="{6BC57127-C1B1-32CC-1432-48817369FB6E}"/>
              </a:ext>
            </a:extLst>
          </p:cNvPr>
          <p:cNvSpPr>
            <a:spLocks noGrp="1"/>
          </p:cNvSpPr>
          <p:nvPr>
            <p:ph idx="1"/>
          </p:nvPr>
        </p:nvSpPr>
        <p:spPr/>
        <p:txBody>
          <a:bodyPr/>
          <a:lstStyle/>
          <a:p>
            <a:pPr marL="0" indent="0">
              <a:buNone/>
            </a:pPr>
            <a:r>
              <a:rPr lang="en-US" altLang="zh-CN" sz="2400" dirty="0">
                <a:latin typeface="Times New Roman" panose="02020603050405020304" pitchFamily="18" charset="0"/>
                <a:cs typeface="Times New Roman" panose="02020603050405020304" pitchFamily="18" charset="0"/>
              </a:rPr>
              <a:t>Pros:</a:t>
            </a:r>
          </a:p>
          <a:p>
            <a:r>
              <a:rPr lang="en-US" altLang="zh-CN" sz="2400" b="0" i="0" dirty="0">
                <a:effectLst/>
                <a:highlight>
                  <a:srgbClr val="FFFFFF"/>
                </a:highlight>
                <a:latin typeface="Times New Roman" panose="02020603050405020304" pitchFamily="18" charset="0"/>
                <a:cs typeface="Times New Roman" panose="02020603050405020304" pitchFamily="18" charset="0"/>
              </a:rPr>
              <a:t>The security of mobile device operating system is ensured even when the latter is attacked.</a:t>
            </a:r>
          </a:p>
          <a:p>
            <a:r>
              <a:rPr lang="en-US" altLang="zh-CN" sz="2400" dirty="0">
                <a:highlight>
                  <a:srgbClr val="FFFFFF"/>
                </a:highlight>
                <a:latin typeface="Times New Roman" panose="02020603050405020304" pitchFamily="18" charset="0"/>
                <a:cs typeface="Times New Roman" panose="02020603050405020304" pitchFamily="18" charset="0"/>
              </a:rPr>
              <a:t>A secure environment is also provided by hardware virtualization on untrusted mobile devices. </a:t>
            </a:r>
            <a:endParaRPr lang="en-US" altLang="zh-CN" sz="2400" b="0" i="0" dirty="0">
              <a:effectLst/>
              <a:highlight>
                <a:srgbClr val="FFFFFF"/>
              </a:highlight>
              <a:latin typeface="Times New Roman" panose="02020603050405020304" pitchFamily="18" charset="0"/>
              <a:cs typeface="Times New Roman" panose="02020603050405020304" pitchFamily="18" charset="0"/>
            </a:endParaRPr>
          </a:p>
          <a:p>
            <a:r>
              <a:rPr lang="en-US" altLang="zh-CN" sz="2400" b="0" i="0" dirty="0">
                <a:effectLst/>
                <a:highlight>
                  <a:srgbClr val="FFFFFF"/>
                </a:highlight>
                <a:latin typeface="Times New Roman" panose="02020603050405020304" pitchFamily="18" charset="0"/>
                <a:cs typeface="Times New Roman" panose="02020603050405020304" pitchFamily="18" charset="0"/>
              </a:rPr>
              <a:t>The freely execution location of mobile application whether on the mobile device or cloud.</a:t>
            </a:r>
            <a:endParaRPr lang="en-US" altLang="zh-CN" sz="2400" dirty="0">
              <a:highlight>
                <a:srgbClr val="FFFFFF"/>
              </a:highlight>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Cons:</a:t>
            </a:r>
          </a:p>
          <a:p>
            <a:r>
              <a:rPr lang="en-US" altLang="zh-CN" sz="2400" b="0" i="0" dirty="0">
                <a:effectLst/>
                <a:highlight>
                  <a:srgbClr val="FFFFFF"/>
                </a:highlight>
                <a:latin typeface="Times New Roman" panose="02020603050405020304" pitchFamily="18" charset="0"/>
                <a:cs typeface="Times New Roman" panose="02020603050405020304" pitchFamily="18" charset="0"/>
              </a:rPr>
              <a:t>It assumes that both hypervisor and cloud are always secure, so if the adversary succeeds to penetrate them, the data of the user would be in risks.</a:t>
            </a:r>
          </a:p>
          <a:p>
            <a:r>
              <a:rPr lang="en-US" altLang="zh-CN" sz="2400" b="0" i="0" dirty="0">
                <a:effectLst/>
                <a:highlight>
                  <a:srgbClr val="FFFFFF"/>
                </a:highlight>
                <a:latin typeface="Times New Roman" panose="02020603050405020304" pitchFamily="18" charset="0"/>
                <a:cs typeface="Times New Roman" panose="02020603050405020304" pitchFamily="18" charset="0"/>
              </a:rPr>
              <a:t>Dynamic migration of mobile application within VMs on the cloud.</a:t>
            </a: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pPr marL="0" indent="0">
              <a:buNone/>
            </a:pPr>
            <a:endParaRPr lang="en-US" altLang="zh-CN" dirty="0">
              <a:highlight>
                <a:srgbClr val="FFFFFF"/>
              </a:highlight>
              <a:latin typeface="Arial" panose="020B0604020202020204" pitchFamily="34" charset="0"/>
            </a:endParaRPr>
          </a:p>
        </p:txBody>
      </p:sp>
      <p:sp>
        <p:nvSpPr>
          <p:cNvPr id="4" name="灯片编号占位符 3">
            <a:extLst>
              <a:ext uri="{FF2B5EF4-FFF2-40B4-BE49-F238E27FC236}">
                <a16:creationId xmlns:a16="http://schemas.microsoft.com/office/drawing/2014/main" id="{3559584E-DADA-2E42-4CB4-A520956D4BC5}"/>
              </a:ext>
            </a:extLst>
          </p:cNvPr>
          <p:cNvSpPr>
            <a:spLocks noGrp="1"/>
          </p:cNvSpPr>
          <p:nvPr>
            <p:ph type="sldNum" sz="quarter" idx="10"/>
          </p:nvPr>
        </p:nvSpPr>
        <p:spPr/>
        <p:txBody>
          <a:bodyPr/>
          <a:lstStyle/>
          <a:p>
            <a:fld id="{D9B6BDF2-6896-4B98-8776-C18582F63BA5}" type="slidenum">
              <a:rPr lang="zh-TW" altLang="en-US" smtClean="0"/>
              <a:pPr/>
              <a:t>29</a:t>
            </a:fld>
            <a:endParaRPr lang="zh-TW" altLang="en-US"/>
          </a:p>
        </p:txBody>
      </p:sp>
    </p:spTree>
    <p:extLst>
      <p:ext uri="{BB962C8B-B14F-4D97-AF65-F5344CB8AC3E}">
        <p14:creationId xmlns:p14="http://schemas.microsoft.com/office/powerpoint/2010/main" val="390375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Virtualization Techniques on MCC</a:t>
            </a:r>
            <a:endParaRPr lang="zh-TW" altLang="en-US" dirty="0"/>
          </a:p>
        </p:txBody>
      </p:sp>
      <p:sp>
        <p:nvSpPr>
          <p:cNvPr id="5" name="文字版面配置區 4"/>
          <p:cNvSpPr>
            <a:spLocks noGrp="1"/>
          </p:cNvSpPr>
          <p:nvPr>
            <p:ph type="body" idx="1"/>
          </p:nvPr>
        </p:nvSpPr>
        <p:spPr>
          <a:xfrm>
            <a:off x="2246313" y="1844824"/>
            <a:ext cx="7772400" cy="2562077"/>
          </a:xfrm>
        </p:spPr>
        <p:txBody>
          <a:bodyPr>
            <a:normAutofit fontScale="92500" lnSpcReduction="10000"/>
          </a:bodyPr>
          <a:lstStyle/>
          <a:p>
            <a:r>
              <a:rPr lang="en-US" altLang="zh-CN" sz="4000" dirty="0">
                <a:solidFill>
                  <a:srgbClr val="FF0000"/>
                </a:solidFill>
                <a:latin typeface="Times New Roman" panose="02020603050405020304" pitchFamily="18" charset="0"/>
                <a:cs typeface="Times New Roman" panose="02020603050405020304" pitchFamily="18" charset="0"/>
              </a:rPr>
              <a:t>Introduction</a:t>
            </a:r>
            <a:endParaRPr lang="en-US" altLang="zh-TW" sz="4000" dirty="0">
              <a:solidFill>
                <a:srgbClr val="FF0000"/>
              </a:solidFill>
              <a:latin typeface="Times New Roman" panose="02020603050405020304" pitchFamily="18" charset="0"/>
              <a:cs typeface="Times New Roman" panose="02020603050405020304" pitchFamily="18" charset="0"/>
            </a:endParaRPr>
          </a:p>
          <a:p>
            <a:r>
              <a:rPr lang="en-US" altLang="zh-CN" sz="4000" dirty="0">
                <a:latin typeface="Times New Roman" panose="02020603050405020304" pitchFamily="18" charset="0"/>
                <a:cs typeface="Times New Roman" panose="02020603050405020304" pitchFamily="18" charset="0"/>
              </a:rPr>
              <a:t>Preliminaries</a:t>
            </a:r>
          </a:p>
          <a:p>
            <a:r>
              <a:rPr lang="en-US" altLang="zh-CN" sz="4000" dirty="0">
                <a:latin typeface="Times New Roman" panose="02020603050405020304" pitchFamily="18" charset="0"/>
                <a:cs typeface="Times New Roman" panose="02020603050405020304" pitchFamily="18" charset="0"/>
              </a:rPr>
              <a:t>Proposed Methods</a:t>
            </a:r>
          </a:p>
          <a:p>
            <a:r>
              <a:rPr lang="en-US" altLang="zh-CN" sz="4000" dirty="0">
                <a:latin typeface="Times New Roman" panose="02020603050405020304" pitchFamily="18" charset="0"/>
                <a:cs typeface="Times New Roman" panose="02020603050405020304" pitchFamily="18" charset="0"/>
              </a:rPr>
              <a:t>Conclusions</a:t>
            </a:r>
          </a:p>
        </p:txBody>
      </p:sp>
      <p:sp>
        <p:nvSpPr>
          <p:cNvPr id="2" name="灯片编号占位符 1">
            <a:extLst>
              <a:ext uri="{FF2B5EF4-FFF2-40B4-BE49-F238E27FC236}">
                <a16:creationId xmlns:a16="http://schemas.microsoft.com/office/drawing/2014/main" id="{3492B67B-1436-E4F4-D617-281427E8227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a:t>
            </a:fld>
            <a:endParaRPr lang="zh-TW"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65BCBC-185E-8085-6374-15DD4A8BA500}"/>
              </a:ext>
            </a:extLst>
          </p:cNvPr>
          <p:cNvSpPr>
            <a:spLocks noGrp="1"/>
          </p:cNvSpPr>
          <p:nvPr>
            <p:ph type="title"/>
          </p:nvPr>
        </p:nvSpPr>
        <p:spPr>
          <a:xfrm>
            <a:off x="1049867" y="144466"/>
            <a:ext cx="10762305" cy="692151"/>
          </a:xfrm>
        </p:spPr>
        <p:txBody>
          <a:bodyPr/>
          <a:lstStyle/>
          <a:p>
            <a:r>
              <a:rPr lang="en-US" altLang="zh-CN" i="0" dirty="0">
                <a:effectLst/>
                <a:ea typeface="Calibri" panose="020F0502020204030204" pitchFamily="34" charset="0"/>
                <a:cs typeface="Calibri" panose="020F0502020204030204" pitchFamily="34" charset="0"/>
              </a:rPr>
              <a:t>Protect VMs from malicious hypervisor</a:t>
            </a:r>
            <a:endParaRPr lang="zh-CN" altLang="en-US" dirty="0">
              <a:cs typeface="Calibri" panose="020F0502020204030204" pitchFamily="34" charset="0"/>
            </a:endParaRPr>
          </a:p>
        </p:txBody>
      </p:sp>
      <p:sp>
        <p:nvSpPr>
          <p:cNvPr id="3" name="内容占位符 2">
            <a:extLst>
              <a:ext uri="{FF2B5EF4-FFF2-40B4-BE49-F238E27FC236}">
                <a16:creationId xmlns:a16="http://schemas.microsoft.com/office/drawing/2014/main" id="{FB21007E-4CD1-3DF3-A949-D721D6582A49}"/>
              </a:ext>
            </a:extLst>
          </p:cNvPr>
          <p:cNvSpPr>
            <a:spLocks noGrp="1"/>
          </p:cNvSpPr>
          <p:nvPr>
            <p:ph idx="1"/>
          </p:nvPr>
        </p:nvSpPr>
        <p:spPr/>
        <p:txBody>
          <a:bodyPr/>
          <a:lstStyle/>
          <a:p>
            <a:pPr marL="0" indent="0">
              <a:buNone/>
            </a:pPr>
            <a:r>
              <a:rPr lang="en-US" altLang="zh-CN" sz="2400" dirty="0">
                <a:highlight>
                  <a:srgbClr val="FFFFFF"/>
                </a:highlight>
                <a:latin typeface="Times New Roman" panose="02020603050405020304" pitchFamily="18" charset="0"/>
                <a:cs typeface="Times New Roman" panose="02020603050405020304" pitchFamily="18" charset="0"/>
              </a:rPr>
              <a:t>Hardware-Assisted Secure Virtual Machine (H-SVM)</a:t>
            </a:r>
          </a:p>
          <a:p>
            <a:r>
              <a:rPr lang="en-US" altLang="zh-CN" sz="2400" b="0" i="0" dirty="0">
                <a:effectLst/>
                <a:highlight>
                  <a:srgbClr val="FFFFFF"/>
                </a:highlight>
                <a:latin typeface="Times New Roman" panose="02020603050405020304" pitchFamily="18" charset="0"/>
                <a:cs typeface="Times New Roman" panose="02020603050405020304" pitchFamily="18" charset="0"/>
              </a:rPr>
              <a:t>The mechanism protects the guest virtual machine for monitoring the malicious VM or hypervisor by isolating its memory virtualization. I</a:t>
            </a:r>
            <a:r>
              <a:rPr lang="en-US" altLang="zh-CN" sz="2400" dirty="0">
                <a:highlight>
                  <a:srgbClr val="FFFFFF"/>
                </a:highlight>
                <a:latin typeface="Times New Roman" panose="02020603050405020304" pitchFamily="18" charset="0"/>
                <a:cs typeface="Times New Roman" panose="02020603050405020304" pitchFamily="18" charset="0"/>
              </a:rPr>
              <a:t>t</a:t>
            </a:r>
            <a:r>
              <a:rPr lang="zh-CN" altLang="en-US" sz="2400" dirty="0">
                <a:highlight>
                  <a:srgbClr val="FFFFFF"/>
                </a:highlight>
                <a:latin typeface="Times New Roman" panose="02020603050405020304" pitchFamily="18" charset="0"/>
                <a:cs typeface="Times New Roman" panose="02020603050405020304" pitchFamily="18" charset="0"/>
              </a:rPr>
              <a:t> </a:t>
            </a:r>
            <a:r>
              <a:rPr lang="en-US" altLang="zh-CN" sz="2400" b="0" i="0" dirty="0">
                <a:effectLst/>
                <a:highlight>
                  <a:srgbClr val="FFFFFF"/>
                </a:highlight>
                <a:latin typeface="Times New Roman" panose="02020603050405020304" pitchFamily="18" charset="0"/>
                <a:cs typeface="Times New Roman" panose="02020603050405020304" pitchFamily="18" charset="0"/>
              </a:rPr>
              <a:t>proposed a new flexible and efficient mechanism of memory protection by allowing restricted roles for the hypervisors and decoupling the memory isolation from memory allocation that is usually executed by the hypervisor. Therefore, the handler takes some roles of hypervisor such as scheduling VMs. The mechanism of changing the hardware architecture presents drawbacks regarding the deployment cost and not suitable for immediate deployment. </a:t>
            </a:r>
          </a:p>
          <a:p>
            <a:endParaRPr lang="zh-CN" altLang="en-US" sz="24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F106238D-9EFC-D28A-E5DB-438223A179FB}"/>
              </a:ext>
            </a:extLst>
          </p:cNvPr>
          <p:cNvSpPr>
            <a:spLocks noGrp="1"/>
          </p:cNvSpPr>
          <p:nvPr>
            <p:ph type="sldNum" sz="quarter" idx="10"/>
          </p:nvPr>
        </p:nvSpPr>
        <p:spPr/>
        <p:txBody>
          <a:bodyPr/>
          <a:lstStyle/>
          <a:p>
            <a:fld id="{D9B6BDF2-6896-4B98-8776-C18582F63BA5}" type="slidenum">
              <a:rPr lang="zh-TW" altLang="en-US" smtClean="0"/>
              <a:pPr/>
              <a:t>30</a:t>
            </a:fld>
            <a:endParaRPr lang="zh-TW" altLang="en-US"/>
          </a:p>
        </p:txBody>
      </p:sp>
    </p:spTree>
    <p:extLst>
      <p:ext uri="{BB962C8B-B14F-4D97-AF65-F5344CB8AC3E}">
        <p14:creationId xmlns:p14="http://schemas.microsoft.com/office/powerpoint/2010/main" val="3260328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0FC520-ED27-9874-FCB1-7A848BB2A3DB}"/>
              </a:ext>
            </a:extLst>
          </p:cNvPr>
          <p:cNvSpPr>
            <a:spLocks noGrp="1"/>
          </p:cNvSpPr>
          <p:nvPr>
            <p:ph type="title"/>
          </p:nvPr>
        </p:nvSpPr>
        <p:spPr/>
        <p:txBody>
          <a:bodyPr/>
          <a:lstStyle/>
          <a:p>
            <a:r>
              <a:rPr lang="en-US" altLang="zh-CN" dirty="0"/>
              <a:t>Strengths &amp; Drawbacks</a:t>
            </a:r>
            <a:endParaRPr lang="zh-CN" altLang="en-US" dirty="0"/>
          </a:p>
        </p:txBody>
      </p:sp>
      <p:sp>
        <p:nvSpPr>
          <p:cNvPr id="3" name="内容占位符 2">
            <a:extLst>
              <a:ext uri="{FF2B5EF4-FFF2-40B4-BE49-F238E27FC236}">
                <a16:creationId xmlns:a16="http://schemas.microsoft.com/office/drawing/2014/main" id="{6BC57127-C1B1-32CC-1432-48817369FB6E}"/>
              </a:ext>
            </a:extLst>
          </p:cNvPr>
          <p:cNvSpPr>
            <a:spLocks noGrp="1"/>
          </p:cNvSpPr>
          <p:nvPr>
            <p:ph idx="1"/>
          </p:nvPr>
        </p:nvSpPr>
        <p:spPr/>
        <p:txBody>
          <a:bodyPr/>
          <a:lstStyle/>
          <a:p>
            <a:endParaRPr lang="en-US" altLang="zh-CN" sz="2400" dirty="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Pros:</a:t>
            </a:r>
          </a:p>
          <a:p>
            <a:r>
              <a:rPr lang="en-US" altLang="zh-CN" sz="2400" dirty="0">
                <a:highlight>
                  <a:srgbClr val="FFFFFF"/>
                </a:highlight>
                <a:latin typeface="Times New Roman" panose="02020603050405020304" pitchFamily="18" charset="0"/>
                <a:cs typeface="Times New Roman" panose="02020603050405020304" pitchFamily="18" charset="0"/>
              </a:rPr>
              <a:t>The work ensures the protection of the virtual machines under a vulnerable hypervisor.</a:t>
            </a:r>
          </a:p>
          <a:p>
            <a:pPr marL="0" indent="0">
              <a:buNone/>
            </a:pPr>
            <a:endParaRPr lang="en-US" altLang="zh-CN" sz="2400" dirty="0">
              <a:highlight>
                <a:srgbClr val="FFFFFF"/>
              </a:highlight>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Cons:</a:t>
            </a:r>
            <a:endParaRPr lang="en-US" altLang="zh-CN" sz="2400" dirty="0">
              <a:highlight>
                <a:srgbClr val="FFFFFF"/>
              </a:highlight>
              <a:latin typeface="Times New Roman" panose="02020603050405020304" pitchFamily="18" charset="0"/>
              <a:cs typeface="Times New Roman" panose="02020603050405020304" pitchFamily="18" charset="0"/>
            </a:endParaRPr>
          </a:p>
          <a:p>
            <a:r>
              <a:rPr lang="en-US" altLang="zh-CN" sz="2400" b="0" i="0" dirty="0">
                <a:effectLst/>
                <a:highlight>
                  <a:srgbClr val="FFFFFF"/>
                </a:highlight>
                <a:latin typeface="Times New Roman" panose="02020603050405020304" pitchFamily="18" charset="0"/>
                <a:cs typeface="Times New Roman" panose="02020603050405020304" pitchFamily="18" charset="0"/>
              </a:rPr>
              <a:t>Hardware architecture changes are not practical due to high deployment cost in the current cloud platform.</a:t>
            </a:r>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pPr marL="0" indent="0">
              <a:buNone/>
            </a:pPr>
            <a:endParaRPr lang="en-US" altLang="zh-CN" dirty="0">
              <a:highlight>
                <a:srgbClr val="FFFFFF"/>
              </a:highlight>
              <a:latin typeface="Arial" panose="020B0604020202020204" pitchFamily="34" charset="0"/>
            </a:endParaRPr>
          </a:p>
        </p:txBody>
      </p:sp>
      <p:sp>
        <p:nvSpPr>
          <p:cNvPr id="4" name="灯片编号占位符 3">
            <a:extLst>
              <a:ext uri="{FF2B5EF4-FFF2-40B4-BE49-F238E27FC236}">
                <a16:creationId xmlns:a16="http://schemas.microsoft.com/office/drawing/2014/main" id="{3559584E-DADA-2E42-4CB4-A520956D4BC5}"/>
              </a:ext>
            </a:extLst>
          </p:cNvPr>
          <p:cNvSpPr>
            <a:spLocks noGrp="1"/>
          </p:cNvSpPr>
          <p:nvPr>
            <p:ph type="sldNum" sz="quarter" idx="10"/>
          </p:nvPr>
        </p:nvSpPr>
        <p:spPr/>
        <p:txBody>
          <a:bodyPr/>
          <a:lstStyle/>
          <a:p>
            <a:fld id="{D9B6BDF2-6896-4B98-8776-C18582F63BA5}" type="slidenum">
              <a:rPr lang="zh-TW" altLang="en-US" smtClean="0"/>
              <a:pPr/>
              <a:t>31</a:t>
            </a:fld>
            <a:endParaRPr lang="zh-TW" altLang="en-US"/>
          </a:p>
        </p:txBody>
      </p:sp>
    </p:spTree>
    <p:extLst>
      <p:ext uri="{BB962C8B-B14F-4D97-AF65-F5344CB8AC3E}">
        <p14:creationId xmlns:p14="http://schemas.microsoft.com/office/powerpoint/2010/main" val="1704540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8F76294E-5F84-9D7A-C094-D69EE1B1B1BE}"/>
              </a:ext>
            </a:extLst>
          </p:cNvPr>
          <p:cNvSpPr>
            <a:spLocks noGrp="1"/>
          </p:cNvSpPr>
          <p:nvPr>
            <p:ph type="title"/>
          </p:nvPr>
        </p:nvSpPr>
        <p:spPr/>
        <p:txBody>
          <a:bodyPr/>
          <a:lstStyle/>
          <a:p>
            <a:r>
              <a:rPr lang="en-US" altLang="zh-CN" dirty="0">
                <a:ea typeface="Calibri" panose="020F0502020204030204" pitchFamily="34" charset="0"/>
                <a:cs typeface="Calibri" panose="020F0502020204030204" pitchFamily="34" charset="0"/>
              </a:rPr>
              <a:t>S</a:t>
            </a:r>
            <a:r>
              <a:rPr lang="en-US" altLang="zh-CN" i="0" dirty="0">
                <a:effectLst/>
                <a:ea typeface="Calibri" panose="020F0502020204030204" pitchFamily="34" charset="0"/>
                <a:cs typeface="Calibri" panose="020F0502020204030204" pitchFamily="34" charset="0"/>
              </a:rPr>
              <a:t>ecurity on VM techniques</a:t>
            </a:r>
            <a:endParaRPr lang="zh-CN" altLang="en-US" dirty="0">
              <a:cs typeface="Calibri" panose="020F0502020204030204" pitchFamily="34" charset="0"/>
            </a:endParaRPr>
          </a:p>
        </p:txBody>
      </p:sp>
      <p:sp>
        <p:nvSpPr>
          <p:cNvPr id="6" name="内容占位符 5">
            <a:extLst>
              <a:ext uri="{FF2B5EF4-FFF2-40B4-BE49-F238E27FC236}">
                <a16:creationId xmlns:a16="http://schemas.microsoft.com/office/drawing/2014/main" id="{D25299A5-10F0-8CA4-CF7F-FCD6C1112E86}"/>
              </a:ext>
            </a:extLst>
          </p:cNvPr>
          <p:cNvSpPr>
            <a:spLocks noGrp="1"/>
          </p:cNvSpPr>
          <p:nvPr>
            <p:ph idx="1"/>
          </p:nvPr>
        </p:nvSpPr>
        <p:spPr>
          <a:xfrm>
            <a:off x="609600" y="1125537"/>
            <a:ext cx="5148775" cy="4895851"/>
          </a:xfrm>
        </p:spPr>
        <p:txBody>
          <a:bodyPr/>
          <a:lstStyle/>
          <a:p>
            <a:r>
              <a:rPr lang="en-US" altLang="zh-CN" sz="2400" b="0" i="0" dirty="0">
                <a:effectLst/>
                <a:highlight>
                  <a:srgbClr val="FFFFFF"/>
                </a:highlight>
                <a:latin typeface="Times New Roman" panose="02020603050405020304" pitchFamily="18" charset="0"/>
                <a:cs typeface="Times New Roman" panose="02020603050405020304" pitchFamily="18" charset="0"/>
              </a:rPr>
              <a:t>A new secure VM allocation policy called Previous Selected Servers First Policy (PSSF). </a:t>
            </a:r>
          </a:p>
          <a:p>
            <a:r>
              <a:rPr lang="en-US" altLang="zh-CN" sz="2400" dirty="0">
                <a:highlight>
                  <a:srgbClr val="FFFFFF"/>
                </a:highlight>
                <a:latin typeface="Times New Roman" panose="02020603050405020304" pitchFamily="18" charset="0"/>
                <a:cs typeface="Times New Roman" panose="02020603050405020304" pitchFamily="18" charset="0"/>
              </a:rPr>
              <a:t>The policy satisfies the requirements of security, workload and power consumption. </a:t>
            </a:r>
            <a:endParaRPr lang="zh-CN" altLang="en-US" sz="24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82699217-DC0A-6D96-BA95-FADB40651F97}"/>
              </a:ext>
            </a:extLst>
          </p:cNvPr>
          <p:cNvSpPr>
            <a:spLocks noGrp="1"/>
          </p:cNvSpPr>
          <p:nvPr>
            <p:ph type="sldNum" sz="quarter" idx="10"/>
          </p:nvPr>
        </p:nvSpPr>
        <p:spPr/>
        <p:txBody>
          <a:bodyPr/>
          <a:lstStyle/>
          <a:p>
            <a:fld id="{D9B6BDF2-6896-4B98-8776-C18582F63BA5}" type="slidenum">
              <a:rPr lang="zh-TW" altLang="en-US" smtClean="0"/>
              <a:pPr/>
              <a:t>32</a:t>
            </a:fld>
            <a:endParaRPr lang="zh-TW" altLang="en-US"/>
          </a:p>
        </p:txBody>
      </p:sp>
      <p:pic>
        <p:nvPicPr>
          <p:cNvPr id="3" name="图片 2">
            <a:extLst>
              <a:ext uri="{FF2B5EF4-FFF2-40B4-BE49-F238E27FC236}">
                <a16:creationId xmlns:a16="http://schemas.microsoft.com/office/drawing/2014/main" id="{85FBF65C-14A2-D835-3DE6-2DA07AC6A557}"/>
              </a:ext>
            </a:extLst>
          </p:cNvPr>
          <p:cNvPicPr>
            <a:picLocks noChangeAspect="1"/>
          </p:cNvPicPr>
          <p:nvPr/>
        </p:nvPicPr>
        <p:blipFill>
          <a:blip r:embed="rId2"/>
          <a:stretch>
            <a:fillRect/>
          </a:stretch>
        </p:blipFill>
        <p:spPr>
          <a:xfrm>
            <a:off x="6096000" y="1054925"/>
            <a:ext cx="5931778" cy="5037074"/>
          </a:xfrm>
          <a:prstGeom prst="rect">
            <a:avLst/>
          </a:prstGeom>
        </p:spPr>
      </p:pic>
    </p:spTree>
    <p:extLst>
      <p:ext uri="{BB962C8B-B14F-4D97-AF65-F5344CB8AC3E}">
        <p14:creationId xmlns:p14="http://schemas.microsoft.com/office/powerpoint/2010/main" val="1478588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0FC520-ED27-9874-FCB1-7A848BB2A3DB}"/>
              </a:ext>
            </a:extLst>
          </p:cNvPr>
          <p:cNvSpPr>
            <a:spLocks noGrp="1"/>
          </p:cNvSpPr>
          <p:nvPr>
            <p:ph type="title"/>
          </p:nvPr>
        </p:nvSpPr>
        <p:spPr/>
        <p:txBody>
          <a:bodyPr/>
          <a:lstStyle/>
          <a:p>
            <a:r>
              <a:rPr lang="en-US" altLang="zh-CN" dirty="0"/>
              <a:t>Strengths &amp; Drawbacks</a:t>
            </a:r>
            <a:endParaRPr lang="zh-CN" altLang="en-US" dirty="0"/>
          </a:p>
        </p:txBody>
      </p:sp>
      <p:sp>
        <p:nvSpPr>
          <p:cNvPr id="3" name="内容占位符 2">
            <a:extLst>
              <a:ext uri="{FF2B5EF4-FFF2-40B4-BE49-F238E27FC236}">
                <a16:creationId xmlns:a16="http://schemas.microsoft.com/office/drawing/2014/main" id="{6BC57127-C1B1-32CC-1432-48817369FB6E}"/>
              </a:ext>
            </a:extLst>
          </p:cNvPr>
          <p:cNvSpPr>
            <a:spLocks noGrp="1"/>
          </p:cNvSpPr>
          <p:nvPr>
            <p:ph idx="1"/>
          </p:nvPr>
        </p:nvSpPr>
        <p:spPr/>
        <p:txBody>
          <a:bodyPr/>
          <a:lstStyle/>
          <a:p>
            <a:r>
              <a:rPr lang="en-US" altLang="zh-CN" sz="2400" dirty="0">
                <a:latin typeface="Times New Roman" panose="02020603050405020304" pitchFamily="18" charset="0"/>
                <a:cs typeface="Times New Roman" panose="02020603050405020304" pitchFamily="18" charset="0"/>
              </a:rPr>
              <a:t>Pros:</a:t>
            </a:r>
          </a:p>
          <a:p>
            <a:pPr marL="0" indent="0">
              <a:buNone/>
            </a:pPr>
            <a:r>
              <a:rPr lang="en-US" altLang="zh-CN" sz="2400" dirty="0">
                <a:highlight>
                  <a:srgbClr val="FFFFFF"/>
                </a:highlight>
                <a:latin typeface="Times New Roman" panose="02020603050405020304" pitchFamily="18" charset="0"/>
                <a:cs typeface="Times New Roman" panose="02020603050405020304" pitchFamily="18" charset="0"/>
              </a:rPr>
              <a:t>The policy protects the VMs allocated on the same host to be co-located from malicious user location</a:t>
            </a:r>
            <a:r>
              <a:rPr lang="en-US" altLang="zh-CN" sz="2400" b="0" i="0" dirty="0">
                <a:effectLst/>
                <a:highlight>
                  <a:srgbClr val="FFFFFF"/>
                </a:highlight>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Cons:</a:t>
            </a:r>
          </a:p>
          <a:p>
            <a:pPr marL="0" indent="0">
              <a:buNone/>
            </a:pPr>
            <a:r>
              <a:rPr lang="en-US" altLang="zh-CN" sz="2400" dirty="0">
                <a:highlight>
                  <a:srgbClr val="FFFFFF"/>
                </a:highlight>
                <a:latin typeface="Times New Roman" panose="02020603050405020304" pitchFamily="18" charset="0"/>
                <a:cs typeface="Times New Roman" panose="02020603050405020304" pitchFamily="18" charset="0"/>
              </a:rPr>
              <a:t>The policy does not secure the interaction between VMs that allocated on different host.</a:t>
            </a:r>
          </a:p>
          <a:p>
            <a:pPr marL="0" indent="0">
              <a:buNone/>
            </a:pPr>
            <a:r>
              <a:rPr lang="en-US" altLang="zh-CN" sz="2400" dirty="0">
                <a:highlight>
                  <a:srgbClr val="FFFFFF"/>
                </a:highlight>
                <a:latin typeface="Times New Roman" panose="02020603050405020304" pitchFamily="18" charset="0"/>
                <a:cs typeface="Times New Roman" panose="02020603050405020304" pitchFamily="18" charset="0"/>
              </a:rPr>
              <a:t>The policy does not secure the mobile user data while moving from the mobile device to the cloud.</a:t>
            </a:r>
          </a:p>
          <a:p>
            <a:pPr marL="0" indent="0">
              <a:buNone/>
            </a:pPr>
            <a:r>
              <a:rPr lang="en-US" altLang="zh-CN" sz="2400" dirty="0">
                <a:highlight>
                  <a:srgbClr val="FFFFFF"/>
                </a:highlight>
                <a:latin typeface="Times New Roman" panose="02020603050405020304" pitchFamily="18" charset="0"/>
                <a:cs typeface="Times New Roman" panose="02020603050405020304" pitchFamily="18" charset="0"/>
              </a:rPr>
              <a:t>The absence of data isolation while VMs communicate between each other.</a:t>
            </a:r>
          </a:p>
          <a:p>
            <a:pPr marL="0" indent="0">
              <a:buNone/>
            </a:pPr>
            <a:r>
              <a:rPr lang="en-US" altLang="zh-CN" sz="2400" dirty="0">
                <a:highlight>
                  <a:srgbClr val="FFFFFF"/>
                </a:highlight>
                <a:latin typeface="Times New Roman" panose="02020603050405020304" pitchFamily="18" charset="0"/>
                <a:cs typeface="Times New Roman" panose="02020603050405020304" pitchFamily="18" charset="0"/>
              </a:rPr>
              <a:t>Decrease the efficiency and coverage attacks only on the host.</a:t>
            </a:r>
          </a:p>
        </p:txBody>
      </p:sp>
      <p:sp>
        <p:nvSpPr>
          <p:cNvPr id="4" name="灯片编号占位符 3">
            <a:extLst>
              <a:ext uri="{FF2B5EF4-FFF2-40B4-BE49-F238E27FC236}">
                <a16:creationId xmlns:a16="http://schemas.microsoft.com/office/drawing/2014/main" id="{3559584E-DADA-2E42-4CB4-A520956D4BC5}"/>
              </a:ext>
            </a:extLst>
          </p:cNvPr>
          <p:cNvSpPr>
            <a:spLocks noGrp="1"/>
          </p:cNvSpPr>
          <p:nvPr>
            <p:ph type="sldNum" sz="quarter" idx="10"/>
          </p:nvPr>
        </p:nvSpPr>
        <p:spPr/>
        <p:txBody>
          <a:bodyPr/>
          <a:lstStyle/>
          <a:p>
            <a:fld id="{D9B6BDF2-6896-4B98-8776-C18582F63BA5}" type="slidenum">
              <a:rPr lang="zh-TW" altLang="en-US" smtClean="0"/>
              <a:pPr/>
              <a:t>33</a:t>
            </a:fld>
            <a:endParaRPr lang="zh-TW" altLang="en-US"/>
          </a:p>
        </p:txBody>
      </p:sp>
    </p:spTree>
    <p:extLst>
      <p:ext uri="{BB962C8B-B14F-4D97-AF65-F5344CB8AC3E}">
        <p14:creationId xmlns:p14="http://schemas.microsoft.com/office/powerpoint/2010/main" val="2973905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17D609-D969-7FCE-7CC1-3E7D5C320401}"/>
              </a:ext>
            </a:extLst>
          </p:cNvPr>
          <p:cNvSpPr>
            <a:spLocks noGrp="1"/>
          </p:cNvSpPr>
          <p:nvPr>
            <p:ph type="title"/>
          </p:nvPr>
        </p:nvSpPr>
        <p:spPr>
          <a:xfrm>
            <a:off x="1049866" y="144466"/>
            <a:ext cx="10935807" cy="692151"/>
          </a:xfrm>
        </p:spPr>
        <p:txBody>
          <a:bodyPr/>
          <a:lstStyle/>
          <a:p>
            <a:r>
              <a:rPr lang="en-US" altLang="zh-CN" dirty="0">
                <a:ea typeface="Calibri" panose="020F0502020204030204" pitchFamily="34" charset="0"/>
                <a:cs typeface="Calibri" panose="020F0502020204030204" pitchFamily="34" charset="0"/>
              </a:rPr>
              <a:t>L</a:t>
            </a:r>
            <a:r>
              <a:rPr lang="en-US" altLang="zh-CN" i="0" dirty="0">
                <a:effectLst/>
                <a:ea typeface="Calibri" panose="020F0502020204030204" pitchFamily="34" charset="0"/>
                <a:cs typeface="Calibri" panose="020F0502020204030204" pitchFamily="34" charset="0"/>
              </a:rPr>
              <a:t>oad balancing based techniques on VM</a:t>
            </a:r>
            <a:endParaRPr lang="zh-CN" altLang="en-US" dirty="0">
              <a:cs typeface="Calibri" panose="020F0502020204030204" pitchFamily="34" charset="0"/>
            </a:endParaRPr>
          </a:p>
        </p:txBody>
      </p:sp>
      <p:sp>
        <p:nvSpPr>
          <p:cNvPr id="3" name="内容占位符 2">
            <a:extLst>
              <a:ext uri="{FF2B5EF4-FFF2-40B4-BE49-F238E27FC236}">
                <a16:creationId xmlns:a16="http://schemas.microsoft.com/office/drawing/2014/main" id="{E410E592-F357-62DC-518A-29356829BEA8}"/>
              </a:ext>
            </a:extLst>
          </p:cNvPr>
          <p:cNvSpPr>
            <a:spLocks noGrp="1"/>
          </p:cNvSpPr>
          <p:nvPr>
            <p:ph idx="1"/>
          </p:nvPr>
        </p:nvSpPr>
        <p:spPr/>
        <p:txBody>
          <a:bodyPr/>
          <a:lstStyle/>
          <a:p>
            <a:r>
              <a:rPr lang="en-US" altLang="zh-CN" sz="2400" dirty="0">
                <a:highlight>
                  <a:srgbClr val="FFFFFF"/>
                </a:highlight>
                <a:latin typeface="Times New Roman" panose="02020603050405020304" pitchFamily="18" charset="0"/>
                <a:cs typeface="Times New Roman" panose="02020603050405020304" pitchFamily="18" charset="0"/>
              </a:rPr>
              <a:t>A</a:t>
            </a:r>
            <a:r>
              <a:rPr lang="en-US" altLang="zh-CN" sz="2400" b="0" i="0" dirty="0">
                <a:effectLst/>
                <a:highlight>
                  <a:srgbClr val="FFFFFF"/>
                </a:highlight>
                <a:latin typeface="Times New Roman" panose="02020603050405020304" pitchFamily="18" charset="0"/>
                <a:cs typeface="Times New Roman" panose="02020603050405020304" pitchFamily="18" charset="0"/>
              </a:rPr>
              <a:t> security scheme called Security-aware Provisioning and Migration Scheme (SWAP) for provisioning and migrating thin virtual machine or phone clone for preventing the covert channel attacks.</a:t>
            </a:r>
          </a:p>
          <a:p>
            <a:endParaRPr lang="en-US" altLang="zh-CN" sz="2400" dirty="0">
              <a:highlight>
                <a:srgbClr val="FFFFFF"/>
              </a:highlight>
              <a:latin typeface="Times New Roman" panose="02020603050405020304" pitchFamily="18" charset="0"/>
              <a:cs typeface="Times New Roman" panose="02020603050405020304" pitchFamily="18" charset="0"/>
            </a:endParaRPr>
          </a:p>
          <a:p>
            <a:r>
              <a:rPr lang="en-US" altLang="zh-CN" sz="2400" b="0" i="0" dirty="0">
                <a:effectLst/>
                <a:highlight>
                  <a:srgbClr val="FFFFFF"/>
                </a:highlight>
                <a:latin typeface="Times New Roman" panose="02020603050405020304" pitchFamily="18" charset="0"/>
                <a:cs typeface="Times New Roman" panose="02020603050405020304" pitchFamily="18" charset="0"/>
              </a:rPr>
              <a:t>The proposed scheme includes two techniques. The first one is provisioning of new phone clones where this technique works with mobile communication history to avoid users’ phone clone to host with other strangers’ thin virtual machine. The second technique is responsible for migrating the phone clones from one host to another when the threats of attacks increase. </a:t>
            </a:r>
            <a:br>
              <a:rPr lang="en-US" altLang="zh-CN" sz="1100" dirty="0"/>
            </a:br>
            <a:endParaRPr lang="zh-CN" altLang="en-US" sz="24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23CEB754-35EB-3E14-FE2A-4857D4A7725B}"/>
              </a:ext>
            </a:extLst>
          </p:cNvPr>
          <p:cNvSpPr>
            <a:spLocks noGrp="1"/>
          </p:cNvSpPr>
          <p:nvPr>
            <p:ph type="sldNum" sz="quarter" idx="10"/>
          </p:nvPr>
        </p:nvSpPr>
        <p:spPr/>
        <p:txBody>
          <a:bodyPr/>
          <a:lstStyle/>
          <a:p>
            <a:fld id="{D9B6BDF2-6896-4B98-8776-C18582F63BA5}" type="slidenum">
              <a:rPr lang="zh-TW" altLang="en-US" smtClean="0"/>
              <a:pPr/>
              <a:t>34</a:t>
            </a:fld>
            <a:endParaRPr lang="zh-TW" altLang="en-US"/>
          </a:p>
        </p:txBody>
      </p:sp>
    </p:spTree>
    <p:extLst>
      <p:ext uri="{BB962C8B-B14F-4D97-AF65-F5344CB8AC3E}">
        <p14:creationId xmlns:p14="http://schemas.microsoft.com/office/powerpoint/2010/main" val="2759416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0FC520-ED27-9874-FCB1-7A848BB2A3DB}"/>
              </a:ext>
            </a:extLst>
          </p:cNvPr>
          <p:cNvSpPr>
            <a:spLocks noGrp="1"/>
          </p:cNvSpPr>
          <p:nvPr>
            <p:ph type="title"/>
          </p:nvPr>
        </p:nvSpPr>
        <p:spPr/>
        <p:txBody>
          <a:bodyPr/>
          <a:lstStyle/>
          <a:p>
            <a:r>
              <a:rPr lang="en-US" altLang="zh-CN" dirty="0"/>
              <a:t>Strengths &amp; Drawbacks</a:t>
            </a:r>
            <a:endParaRPr lang="zh-CN" altLang="en-US" dirty="0"/>
          </a:p>
        </p:txBody>
      </p:sp>
      <p:sp>
        <p:nvSpPr>
          <p:cNvPr id="3" name="内容占位符 2">
            <a:extLst>
              <a:ext uri="{FF2B5EF4-FFF2-40B4-BE49-F238E27FC236}">
                <a16:creationId xmlns:a16="http://schemas.microsoft.com/office/drawing/2014/main" id="{6BC57127-C1B1-32CC-1432-48817369FB6E}"/>
              </a:ext>
            </a:extLst>
          </p:cNvPr>
          <p:cNvSpPr>
            <a:spLocks noGrp="1"/>
          </p:cNvSpPr>
          <p:nvPr>
            <p:ph idx="1"/>
          </p:nvPr>
        </p:nvSpPr>
        <p:spPr/>
        <p:txBody>
          <a:bodyPr/>
          <a:lstStyle/>
          <a:p>
            <a:endParaRPr lang="en-US" altLang="zh-CN" sz="2800" dirty="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Pros:</a:t>
            </a:r>
          </a:p>
          <a:p>
            <a:r>
              <a:rPr lang="en-US" altLang="zh-CN" sz="2400" dirty="0">
                <a:highlight>
                  <a:srgbClr val="FFFFFF"/>
                </a:highlight>
                <a:latin typeface="Times New Roman" panose="02020603050405020304" pitchFamily="18" charset="0"/>
                <a:cs typeface="Times New Roman" panose="02020603050405020304" pitchFamily="18" charset="0"/>
              </a:rPr>
              <a:t>Successfully minimized the risk of phone clones’ attacks compared with naïve provisioning and migration algorithm.</a:t>
            </a:r>
          </a:p>
          <a:p>
            <a:r>
              <a:rPr lang="en-US" altLang="zh-CN" sz="2400" dirty="0">
                <a:highlight>
                  <a:srgbClr val="FFFFFF"/>
                </a:highlight>
                <a:latin typeface="Times New Roman" panose="02020603050405020304" pitchFamily="18" charset="0"/>
                <a:cs typeface="Times New Roman" panose="02020603050405020304" pitchFamily="18" charset="0"/>
              </a:rPr>
              <a:t>Trade-off between security and load balancing.</a:t>
            </a:r>
          </a:p>
          <a:p>
            <a:endParaRPr lang="en-US" altLang="zh-CN" sz="2400" dirty="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Cons:</a:t>
            </a:r>
          </a:p>
          <a:p>
            <a:r>
              <a:rPr lang="en-US" altLang="zh-CN" sz="2400" dirty="0">
                <a:latin typeface="Times New Roman" panose="02020603050405020304" pitchFamily="18" charset="0"/>
                <a:cs typeface="Times New Roman" panose="02020603050405020304" pitchFamily="18" charset="0"/>
              </a:rPr>
              <a:t>The works does not assume that two phone clones in the same host can attack each other when they have a link of communication between each other.</a:t>
            </a:r>
          </a:p>
        </p:txBody>
      </p:sp>
      <p:sp>
        <p:nvSpPr>
          <p:cNvPr id="4" name="灯片编号占位符 3">
            <a:extLst>
              <a:ext uri="{FF2B5EF4-FFF2-40B4-BE49-F238E27FC236}">
                <a16:creationId xmlns:a16="http://schemas.microsoft.com/office/drawing/2014/main" id="{3559584E-DADA-2E42-4CB4-A520956D4BC5}"/>
              </a:ext>
            </a:extLst>
          </p:cNvPr>
          <p:cNvSpPr>
            <a:spLocks noGrp="1"/>
          </p:cNvSpPr>
          <p:nvPr>
            <p:ph type="sldNum" sz="quarter" idx="10"/>
          </p:nvPr>
        </p:nvSpPr>
        <p:spPr/>
        <p:txBody>
          <a:bodyPr/>
          <a:lstStyle/>
          <a:p>
            <a:fld id="{D9B6BDF2-6896-4B98-8776-C18582F63BA5}" type="slidenum">
              <a:rPr lang="zh-TW" altLang="en-US" smtClean="0"/>
              <a:pPr/>
              <a:t>35</a:t>
            </a:fld>
            <a:endParaRPr lang="zh-TW" altLang="en-US"/>
          </a:p>
        </p:txBody>
      </p:sp>
    </p:spTree>
    <p:extLst>
      <p:ext uri="{BB962C8B-B14F-4D97-AF65-F5344CB8AC3E}">
        <p14:creationId xmlns:p14="http://schemas.microsoft.com/office/powerpoint/2010/main" val="1352890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F8CE83-309C-26BD-AB26-F9C4431F0A53}"/>
              </a:ext>
            </a:extLst>
          </p:cNvPr>
          <p:cNvSpPr>
            <a:spLocks noGrp="1"/>
          </p:cNvSpPr>
          <p:nvPr>
            <p:ph type="title"/>
          </p:nvPr>
        </p:nvSpPr>
        <p:spPr/>
        <p:txBody>
          <a:bodyPr/>
          <a:lstStyle/>
          <a:p>
            <a:r>
              <a:rPr lang="en-US" altLang="zh-CN" dirty="0">
                <a:ea typeface="Calibri" panose="020F0502020204030204" pitchFamily="34" charset="0"/>
                <a:cs typeface="Calibri" panose="020F0502020204030204" pitchFamily="34" charset="0"/>
              </a:rPr>
              <a:t>L</a:t>
            </a:r>
            <a:r>
              <a:rPr lang="en-US" altLang="zh-CN" i="0" dirty="0">
                <a:effectLst/>
                <a:ea typeface="Calibri" panose="020F0502020204030204" pitchFamily="34" charset="0"/>
                <a:cs typeface="Calibri" panose="020F0502020204030204" pitchFamily="34" charset="0"/>
              </a:rPr>
              <a:t>oad balancing based techniques on VM</a:t>
            </a:r>
            <a:endParaRPr lang="zh-CN" altLang="en-US" dirty="0">
              <a:cs typeface="Calibri" panose="020F0502020204030204" pitchFamily="34" charset="0"/>
            </a:endParaRPr>
          </a:p>
        </p:txBody>
      </p:sp>
      <p:sp>
        <p:nvSpPr>
          <p:cNvPr id="3" name="内容占位符 2">
            <a:extLst>
              <a:ext uri="{FF2B5EF4-FFF2-40B4-BE49-F238E27FC236}">
                <a16:creationId xmlns:a16="http://schemas.microsoft.com/office/drawing/2014/main" id="{DE1FBC7B-F752-2133-1EC0-91D2639D435D}"/>
              </a:ext>
            </a:extLst>
          </p:cNvPr>
          <p:cNvSpPr>
            <a:spLocks noGrp="1"/>
          </p:cNvSpPr>
          <p:nvPr>
            <p:ph idx="1"/>
          </p:nvPr>
        </p:nvSpPr>
        <p:spPr/>
        <p:txBody>
          <a:bodyPr/>
          <a:lstStyle/>
          <a:p>
            <a:pPr marL="0" indent="0">
              <a:buNone/>
            </a:pPr>
            <a:r>
              <a:rPr lang="en-US" altLang="zh-CN" sz="2400" dirty="0">
                <a:latin typeface="Times New Roman" panose="02020603050405020304" pitchFamily="18" charset="0"/>
                <a:cs typeface="Times New Roman" panose="02020603050405020304" pitchFamily="18" charset="0"/>
              </a:rPr>
              <a:t>Load balancing VM-allocation policy</a:t>
            </a:r>
          </a:p>
          <a:p>
            <a:r>
              <a:rPr lang="en-US" altLang="zh-CN" sz="2400" b="0" i="0" dirty="0">
                <a:effectLst/>
                <a:latin typeface="Times New Roman" panose="02020603050405020304" pitchFamily="18" charset="0"/>
                <a:cs typeface="Times New Roman" panose="02020603050405020304" pitchFamily="18" charset="0"/>
              </a:rPr>
              <a:t>An approach to minimize the co-resident attacks in cloud environment. This work improved VM allocation policy, which extends PSSF tool (Previous Selected server first) with three additional policies: security, power consumption, and load balance to enhance the effectiveness and the efficiency of the cloud platform environment. Moreover, they apply several experiments on the simulation cloud platform CloudSim and the obtained results show a remarkable robustness against co-resident attacks.</a:t>
            </a:r>
          </a:p>
        </p:txBody>
      </p:sp>
      <p:sp>
        <p:nvSpPr>
          <p:cNvPr id="4" name="灯片编号占位符 3">
            <a:extLst>
              <a:ext uri="{FF2B5EF4-FFF2-40B4-BE49-F238E27FC236}">
                <a16:creationId xmlns:a16="http://schemas.microsoft.com/office/drawing/2014/main" id="{477D81B9-0423-074C-DD41-CA3EC04B5D4A}"/>
              </a:ext>
            </a:extLst>
          </p:cNvPr>
          <p:cNvSpPr>
            <a:spLocks noGrp="1"/>
          </p:cNvSpPr>
          <p:nvPr>
            <p:ph type="sldNum" sz="quarter" idx="10"/>
          </p:nvPr>
        </p:nvSpPr>
        <p:spPr/>
        <p:txBody>
          <a:bodyPr/>
          <a:lstStyle/>
          <a:p>
            <a:fld id="{D9B6BDF2-6896-4B98-8776-C18582F63BA5}" type="slidenum">
              <a:rPr lang="zh-TW" altLang="en-US" smtClean="0"/>
              <a:pPr/>
              <a:t>36</a:t>
            </a:fld>
            <a:endParaRPr lang="zh-TW" altLang="en-US"/>
          </a:p>
        </p:txBody>
      </p:sp>
    </p:spTree>
    <p:extLst>
      <p:ext uri="{BB962C8B-B14F-4D97-AF65-F5344CB8AC3E}">
        <p14:creationId xmlns:p14="http://schemas.microsoft.com/office/powerpoint/2010/main" val="1656470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0FC520-ED27-9874-FCB1-7A848BB2A3DB}"/>
              </a:ext>
            </a:extLst>
          </p:cNvPr>
          <p:cNvSpPr>
            <a:spLocks noGrp="1"/>
          </p:cNvSpPr>
          <p:nvPr>
            <p:ph type="title"/>
          </p:nvPr>
        </p:nvSpPr>
        <p:spPr/>
        <p:txBody>
          <a:bodyPr/>
          <a:lstStyle/>
          <a:p>
            <a:r>
              <a:rPr lang="en-US" altLang="zh-CN" dirty="0"/>
              <a:t>Strengths &amp; Drawbacks</a:t>
            </a:r>
            <a:endParaRPr lang="zh-CN" altLang="en-US" dirty="0"/>
          </a:p>
        </p:txBody>
      </p:sp>
      <p:sp>
        <p:nvSpPr>
          <p:cNvPr id="3" name="内容占位符 2">
            <a:extLst>
              <a:ext uri="{FF2B5EF4-FFF2-40B4-BE49-F238E27FC236}">
                <a16:creationId xmlns:a16="http://schemas.microsoft.com/office/drawing/2014/main" id="{6BC57127-C1B1-32CC-1432-48817369FB6E}"/>
              </a:ext>
            </a:extLst>
          </p:cNvPr>
          <p:cNvSpPr>
            <a:spLocks noGrp="1"/>
          </p:cNvSpPr>
          <p:nvPr>
            <p:ph idx="1"/>
          </p:nvPr>
        </p:nvSpPr>
        <p:spPr/>
        <p:txBody>
          <a:bodyPr/>
          <a:lstStyle/>
          <a:p>
            <a:endParaRPr lang="en-US" altLang="zh-CN" sz="2800" dirty="0">
              <a:latin typeface="Times New Roman" panose="02020603050405020304" pitchFamily="18" charset="0"/>
              <a:cs typeface="Times New Roman" panose="02020603050405020304" pitchFamily="18" charset="0"/>
            </a:endParaRPr>
          </a:p>
          <a:p>
            <a:pPr marL="0" indent="0">
              <a:buNone/>
            </a:pPr>
            <a:r>
              <a:rPr lang="en-US" altLang="zh-CN" sz="2400" dirty="0">
                <a:latin typeface="Times New Roman" panose="02020603050405020304" pitchFamily="18" charset="0"/>
                <a:cs typeface="Times New Roman" panose="02020603050405020304" pitchFamily="18" charset="0"/>
              </a:rPr>
              <a:t>Pros:</a:t>
            </a:r>
          </a:p>
          <a:p>
            <a:r>
              <a:rPr lang="en-US" altLang="zh-CN" sz="2400" dirty="0">
                <a:latin typeface="Times New Roman" panose="02020603050405020304" pitchFamily="18" charset="0"/>
                <a:cs typeface="Times New Roman" panose="02020603050405020304" pitchFamily="18" charset="0"/>
              </a:rPr>
              <a:t>The policy protects the VMs allocated on the same host to be co-located from malicious user </a:t>
            </a:r>
          </a:p>
          <a:p>
            <a:r>
              <a:rPr lang="en-US" altLang="zh-CN" sz="2400" dirty="0">
                <a:latin typeface="Times New Roman" panose="02020603050405020304" pitchFamily="18" charset="0"/>
                <a:cs typeface="Times New Roman" panose="02020603050405020304" pitchFamily="18" charset="0"/>
              </a:rPr>
              <a:t>Trade-off between security, load balancing, power consumption.</a:t>
            </a:r>
          </a:p>
          <a:p>
            <a:pPr marL="0" indent="0">
              <a:buNone/>
            </a:pPr>
            <a:r>
              <a:rPr lang="en-US" altLang="zh-CN" sz="2400" dirty="0">
                <a:latin typeface="Times New Roman" panose="02020603050405020304" pitchFamily="18" charset="0"/>
                <a:cs typeface="Times New Roman" panose="02020603050405020304" pitchFamily="18" charset="0"/>
              </a:rPr>
              <a:t>Cons:</a:t>
            </a:r>
          </a:p>
          <a:p>
            <a:r>
              <a:rPr lang="en-US" altLang="zh-CN" sz="2400" dirty="0">
                <a:latin typeface="Times New Roman" panose="02020603050405020304" pitchFamily="18" charset="0"/>
                <a:cs typeface="Times New Roman" panose="02020603050405020304" pitchFamily="18" charset="0"/>
              </a:rPr>
              <a:t>The absence of data isolation while VMs communicate between each other (such tasks of distributed application). </a:t>
            </a:r>
          </a:p>
          <a:p>
            <a:r>
              <a:rPr lang="en-US" altLang="zh-CN" sz="2400" dirty="0">
                <a:latin typeface="Times New Roman" panose="02020603050405020304" pitchFamily="18" charset="0"/>
                <a:cs typeface="Times New Roman" panose="02020603050405020304" pitchFamily="18" charset="0"/>
              </a:rPr>
              <a:t>Migration of VMs: they do not consider the migration attacks which can happen due to the vulnerabilities of migration algorithm.</a:t>
            </a:r>
          </a:p>
        </p:txBody>
      </p:sp>
      <p:sp>
        <p:nvSpPr>
          <p:cNvPr id="4" name="灯片编号占位符 3">
            <a:extLst>
              <a:ext uri="{FF2B5EF4-FFF2-40B4-BE49-F238E27FC236}">
                <a16:creationId xmlns:a16="http://schemas.microsoft.com/office/drawing/2014/main" id="{3559584E-DADA-2E42-4CB4-A520956D4BC5}"/>
              </a:ext>
            </a:extLst>
          </p:cNvPr>
          <p:cNvSpPr>
            <a:spLocks noGrp="1"/>
          </p:cNvSpPr>
          <p:nvPr>
            <p:ph type="sldNum" sz="quarter" idx="10"/>
          </p:nvPr>
        </p:nvSpPr>
        <p:spPr/>
        <p:txBody>
          <a:bodyPr/>
          <a:lstStyle/>
          <a:p>
            <a:fld id="{D9B6BDF2-6896-4B98-8776-C18582F63BA5}" type="slidenum">
              <a:rPr lang="zh-TW" altLang="en-US" smtClean="0"/>
              <a:pPr/>
              <a:t>37</a:t>
            </a:fld>
            <a:endParaRPr lang="zh-TW" altLang="en-US"/>
          </a:p>
        </p:txBody>
      </p:sp>
    </p:spTree>
    <p:extLst>
      <p:ext uri="{BB962C8B-B14F-4D97-AF65-F5344CB8AC3E}">
        <p14:creationId xmlns:p14="http://schemas.microsoft.com/office/powerpoint/2010/main" val="478283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Virtualization Techniques on MCC</a:t>
            </a:r>
            <a:endParaRPr lang="zh-TW" altLang="en-US" dirty="0"/>
          </a:p>
        </p:txBody>
      </p:sp>
      <p:sp>
        <p:nvSpPr>
          <p:cNvPr id="5" name="文字版面配置區 4"/>
          <p:cNvSpPr>
            <a:spLocks noGrp="1"/>
          </p:cNvSpPr>
          <p:nvPr>
            <p:ph type="body" idx="1"/>
          </p:nvPr>
        </p:nvSpPr>
        <p:spPr>
          <a:xfrm>
            <a:off x="2246313" y="1844824"/>
            <a:ext cx="7772400" cy="2562077"/>
          </a:xfrm>
        </p:spPr>
        <p:txBody>
          <a:bodyPr>
            <a:normAutofit fontScale="92500" lnSpcReduction="10000"/>
          </a:bodyPr>
          <a:lstStyle/>
          <a:p>
            <a:r>
              <a:rPr lang="en-US" altLang="zh-CN" sz="4000" dirty="0">
                <a:latin typeface="Times New Roman" panose="02020603050405020304" pitchFamily="18" charset="0"/>
                <a:cs typeface="Times New Roman" panose="02020603050405020304" pitchFamily="18" charset="0"/>
              </a:rPr>
              <a:t>Introduction</a:t>
            </a:r>
            <a:endParaRPr lang="en-US" altLang="zh-TW" sz="4000" dirty="0">
              <a:latin typeface="Times New Roman" panose="02020603050405020304" pitchFamily="18" charset="0"/>
              <a:cs typeface="Times New Roman" panose="02020603050405020304" pitchFamily="18" charset="0"/>
            </a:endParaRPr>
          </a:p>
          <a:p>
            <a:r>
              <a:rPr lang="en-US" altLang="zh-CN" sz="4000" dirty="0">
                <a:latin typeface="Times New Roman" panose="02020603050405020304" pitchFamily="18" charset="0"/>
                <a:cs typeface="Times New Roman" panose="02020603050405020304" pitchFamily="18" charset="0"/>
              </a:rPr>
              <a:t>Preliminaries</a:t>
            </a:r>
          </a:p>
          <a:p>
            <a:r>
              <a:rPr lang="en-US" altLang="zh-CN" sz="4000" dirty="0">
                <a:latin typeface="Times New Roman" panose="02020603050405020304" pitchFamily="18" charset="0"/>
                <a:cs typeface="Times New Roman" panose="02020603050405020304" pitchFamily="18" charset="0"/>
              </a:rPr>
              <a:t>Proposed Methods</a:t>
            </a:r>
          </a:p>
          <a:p>
            <a:r>
              <a:rPr lang="en-US" altLang="zh-CN" sz="4000" dirty="0">
                <a:solidFill>
                  <a:srgbClr val="FF0000"/>
                </a:solidFill>
                <a:latin typeface="Times New Roman" panose="02020603050405020304" pitchFamily="18" charset="0"/>
                <a:cs typeface="Times New Roman" panose="02020603050405020304" pitchFamily="18" charset="0"/>
              </a:rPr>
              <a:t>Conclusions</a:t>
            </a:r>
          </a:p>
        </p:txBody>
      </p:sp>
      <p:sp>
        <p:nvSpPr>
          <p:cNvPr id="2" name="灯片编号占位符 1">
            <a:extLst>
              <a:ext uri="{FF2B5EF4-FFF2-40B4-BE49-F238E27FC236}">
                <a16:creationId xmlns:a16="http://schemas.microsoft.com/office/drawing/2014/main" id="{3492B67B-1436-E4F4-D617-281427E8227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38</a:t>
            </a:fld>
            <a:endParaRPr lang="zh-TW" altLang="en-US"/>
          </a:p>
        </p:txBody>
      </p:sp>
    </p:spTree>
    <p:extLst>
      <p:ext uri="{BB962C8B-B14F-4D97-AF65-F5344CB8AC3E}">
        <p14:creationId xmlns:p14="http://schemas.microsoft.com/office/powerpoint/2010/main" val="1569344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AB7A87-D805-50CF-1A7E-E8D7B0AB5FF5}"/>
              </a:ext>
            </a:extLst>
          </p:cNvPr>
          <p:cNvSpPr>
            <a:spLocks noGrp="1"/>
          </p:cNvSpPr>
          <p:nvPr>
            <p:ph type="title"/>
          </p:nvPr>
        </p:nvSpPr>
        <p:spPr/>
        <p:txBody>
          <a:bodyPr/>
          <a:lstStyle/>
          <a:p>
            <a:r>
              <a:rPr lang="en-US" altLang="zh-CN" dirty="0"/>
              <a:t>Conclusions</a:t>
            </a:r>
            <a:endParaRPr lang="zh-CN" altLang="en-US" dirty="0"/>
          </a:p>
        </p:txBody>
      </p:sp>
      <p:sp>
        <p:nvSpPr>
          <p:cNvPr id="3" name="内容占位符 2">
            <a:extLst>
              <a:ext uri="{FF2B5EF4-FFF2-40B4-BE49-F238E27FC236}">
                <a16:creationId xmlns:a16="http://schemas.microsoft.com/office/drawing/2014/main" id="{844AF950-A74E-85D2-8FF3-E951A1A8CC51}"/>
              </a:ext>
            </a:extLst>
          </p:cNvPr>
          <p:cNvSpPr>
            <a:spLocks noGrp="1"/>
          </p:cNvSpPr>
          <p:nvPr>
            <p:ph idx="1"/>
          </p:nvPr>
        </p:nvSpPr>
        <p:spPr/>
        <p:txBody>
          <a:bodyPr/>
          <a:lstStyle/>
          <a:p>
            <a:endParaRPr lang="en-US" altLang="zh-CN" sz="2400" dirty="0">
              <a:highlight>
                <a:srgbClr val="FFFFFF"/>
              </a:highlight>
              <a:latin typeface="Times New Roman" panose="02020603050405020304" pitchFamily="18" charset="0"/>
              <a:cs typeface="Times New Roman" panose="02020603050405020304" pitchFamily="18" charset="0"/>
            </a:endParaRPr>
          </a:p>
          <a:p>
            <a:pPr marL="0" indent="0">
              <a:buNone/>
            </a:pPr>
            <a:r>
              <a:rPr lang="en-US" altLang="zh-CN" sz="2400" b="0" i="0" dirty="0">
                <a:effectLst/>
                <a:highlight>
                  <a:srgbClr val="FFFFFF"/>
                </a:highlight>
                <a:latin typeface="Times New Roman" panose="02020603050405020304" pitchFamily="18" charset="0"/>
                <a:cs typeface="Times New Roman" panose="02020603050405020304" pitchFamily="18" charset="0"/>
              </a:rPr>
              <a:t>Limitations: </a:t>
            </a:r>
          </a:p>
          <a:p>
            <a:r>
              <a:rPr lang="en-US" altLang="zh-CN" sz="2400" b="0" i="0" dirty="0">
                <a:effectLst/>
                <a:highlight>
                  <a:srgbClr val="FFFFFF"/>
                </a:highlight>
                <a:latin typeface="Times New Roman" panose="02020603050405020304" pitchFamily="18" charset="0"/>
                <a:cs typeface="Times New Roman" panose="02020603050405020304" pitchFamily="18" charset="0"/>
              </a:rPr>
              <a:t>Proposed virtualization-based solutions lack of mechanism that ensures the communication between VMs located on different servers. </a:t>
            </a:r>
          </a:p>
          <a:p>
            <a:r>
              <a:rPr lang="en-US" altLang="zh-CN" sz="2400" dirty="0">
                <a:highlight>
                  <a:srgbClr val="FFFFFF"/>
                </a:highlight>
                <a:latin typeface="Times New Roman" panose="02020603050405020304" pitchFamily="18" charset="0"/>
                <a:cs typeface="Times New Roman" panose="02020603050405020304" pitchFamily="18" charset="0"/>
              </a:rPr>
              <a:t>Solutions are always given with great assumptions, and are only worked on part of the systems. </a:t>
            </a:r>
            <a:endParaRPr lang="en-US" altLang="zh-CN" sz="2400" b="0" i="0" dirty="0">
              <a:effectLst/>
              <a:highlight>
                <a:srgbClr val="FFFFFF"/>
              </a:highlight>
              <a:latin typeface="Times New Roman" panose="02020603050405020304" pitchFamily="18" charset="0"/>
              <a:cs typeface="Times New Roman" panose="02020603050405020304" pitchFamily="18" charset="0"/>
            </a:endParaRPr>
          </a:p>
          <a:p>
            <a:pPr marL="0" indent="0">
              <a:buNone/>
            </a:pPr>
            <a:r>
              <a:rPr lang="en-US" altLang="zh-CN" sz="2400" dirty="0">
                <a:highlight>
                  <a:srgbClr val="FFFFFF"/>
                </a:highlight>
                <a:latin typeface="Times New Roman" panose="02020603050405020304" pitchFamily="18" charset="0"/>
                <a:cs typeface="Times New Roman" panose="02020603050405020304" pitchFamily="18" charset="0"/>
              </a:rPr>
              <a:t>    Many solutions assume that hypervisor is always protected, which directly controls the whole VMs. Also, some solutions provided security for phone clones on the cloud side, but not on mobile devices.</a:t>
            </a:r>
            <a:endParaRPr lang="zh-CN" altLang="en-US" sz="2400" dirty="0">
              <a:highlight>
                <a:srgbClr val="FFFFFF"/>
              </a:highlight>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3E923714-DEB6-44BA-7630-33CABD78D6B5}"/>
              </a:ext>
            </a:extLst>
          </p:cNvPr>
          <p:cNvSpPr>
            <a:spLocks noGrp="1"/>
          </p:cNvSpPr>
          <p:nvPr>
            <p:ph type="sldNum" sz="quarter" idx="10"/>
          </p:nvPr>
        </p:nvSpPr>
        <p:spPr/>
        <p:txBody>
          <a:bodyPr/>
          <a:lstStyle/>
          <a:p>
            <a:fld id="{D9B6BDF2-6896-4B98-8776-C18582F63BA5}" type="slidenum">
              <a:rPr lang="zh-TW" altLang="en-US" smtClean="0"/>
              <a:pPr/>
              <a:t>39</a:t>
            </a:fld>
            <a:endParaRPr lang="zh-TW" altLang="en-US"/>
          </a:p>
        </p:txBody>
      </p:sp>
    </p:spTree>
    <p:extLst>
      <p:ext uri="{BB962C8B-B14F-4D97-AF65-F5344CB8AC3E}">
        <p14:creationId xmlns:p14="http://schemas.microsoft.com/office/powerpoint/2010/main" val="72116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BE4E10-4727-0840-7246-B89BF6832349}"/>
              </a:ext>
            </a:extLst>
          </p:cNvPr>
          <p:cNvSpPr>
            <a:spLocks noGrp="1"/>
          </p:cNvSpPr>
          <p:nvPr>
            <p:ph type="title"/>
          </p:nvPr>
        </p:nvSpPr>
        <p:spPr/>
        <p:txBody>
          <a:bodyPr/>
          <a:lstStyle/>
          <a:p>
            <a:r>
              <a:rPr lang="en-US" altLang="zh-CN" dirty="0"/>
              <a:t>What is Cloud Computing</a:t>
            </a:r>
            <a:endParaRPr lang="zh-CN" altLang="en-US" dirty="0"/>
          </a:p>
        </p:txBody>
      </p:sp>
      <p:sp>
        <p:nvSpPr>
          <p:cNvPr id="3" name="内容占位符 2">
            <a:extLst>
              <a:ext uri="{FF2B5EF4-FFF2-40B4-BE49-F238E27FC236}">
                <a16:creationId xmlns:a16="http://schemas.microsoft.com/office/drawing/2014/main" id="{7F47EFE4-C8CE-368F-6C14-7A767A8B1DE4}"/>
              </a:ext>
            </a:extLst>
          </p:cNvPr>
          <p:cNvSpPr>
            <a:spLocks noGrp="1"/>
          </p:cNvSpPr>
          <p:nvPr>
            <p:ph idx="1"/>
          </p:nvPr>
        </p:nvSpPr>
        <p:spPr>
          <a:xfrm>
            <a:off x="609600" y="1125537"/>
            <a:ext cx="10714892" cy="4895851"/>
          </a:xfrm>
        </p:spPr>
        <p:txBody>
          <a:bodyPr/>
          <a:lstStyle/>
          <a:p>
            <a:pPr marL="0" indent="0">
              <a:buNone/>
            </a:pPr>
            <a:endParaRPr lang="en-US" altLang="zh-CN" sz="2400" dirty="0">
              <a:solidFill>
                <a:srgbClr val="161513"/>
              </a:solidFill>
              <a:latin typeface="Times New Roman" panose="02020603050405020304" pitchFamily="18" charset="0"/>
              <a:cs typeface="Times New Roman" panose="02020603050405020304" pitchFamily="18" charset="0"/>
            </a:endParaRPr>
          </a:p>
          <a:p>
            <a:r>
              <a:rPr lang="en-US" altLang="zh-CN" sz="2400" b="0" i="0" dirty="0">
                <a:solidFill>
                  <a:srgbClr val="161513"/>
                </a:solidFill>
                <a:effectLst/>
                <a:latin typeface="Times New Roman" panose="02020603050405020304" pitchFamily="18" charset="0"/>
                <a:cs typeface="Times New Roman" panose="02020603050405020304" pitchFamily="18" charset="0"/>
              </a:rPr>
              <a:t>Cloud computing provides access through the web to computing resources and products, including development tools, business applications, compute services, data storage, and networking solutions. These cloud services are hosted at a software vendor’s data center and managed by the cloud services provider or onsite at a customer's data center</a:t>
            </a:r>
            <a:r>
              <a:rPr lang="en-US" altLang="zh-CN" sz="2400" dirty="0">
                <a:solidFill>
                  <a:srgbClr val="161513"/>
                </a:solidFill>
                <a:latin typeface="Times New Roman" panose="02020603050405020304" pitchFamily="18" charset="0"/>
                <a:cs typeface="Times New Roman" panose="02020603050405020304" pitchFamily="18" charset="0"/>
              </a:rPr>
              <a:t>.</a:t>
            </a:r>
            <a:endParaRPr lang="en-US" altLang="zh-CN" sz="2400" b="0" i="0" dirty="0">
              <a:solidFill>
                <a:srgbClr val="161513"/>
              </a:solidFill>
              <a:effectLst/>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AC8F8CB4-9402-30D1-4D26-E3877E266E72}"/>
              </a:ext>
            </a:extLst>
          </p:cNvPr>
          <p:cNvSpPr>
            <a:spLocks noGrp="1"/>
          </p:cNvSpPr>
          <p:nvPr>
            <p:ph type="sldNum" sz="quarter" idx="10"/>
          </p:nvPr>
        </p:nvSpPr>
        <p:spPr/>
        <p:txBody>
          <a:bodyPr/>
          <a:lstStyle/>
          <a:p>
            <a:fld id="{D9B6BDF2-6896-4B98-8776-C18582F63BA5}" type="slidenum">
              <a:rPr lang="zh-TW" altLang="en-US" smtClean="0"/>
              <a:pPr/>
              <a:t>4</a:t>
            </a:fld>
            <a:endParaRPr lang="zh-TW" altLang="en-US"/>
          </a:p>
        </p:txBody>
      </p:sp>
      <p:pic>
        <p:nvPicPr>
          <p:cNvPr id="1028" name="Picture 4">
            <a:extLst>
              <a:ext uri="{FF2B5EF4-FFF2-40B4-BE49-F238E27FC236}">
                <a16:creationId xmlns:a16="http://schemas.microsoft.com/office/drawing/2014/main" id="{84494155-7FCC-171C-A492-8DF4A41CE3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5343" y="3272744"/>
            <a:ext cx="3029149" cy="267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27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A55488-53E5-0F59-E342-252B56CB71F8}"/>
              </a:ext>
            </a:extLst>
          </p:cNvPr>
          <p:cNvSpPr>
            <a:spLocks noGrp="1"/>
          </p:cNvSpPr>
          <p:nvPr>
            <p:ph type="title"/>
          </p:nvPr>
        </p:nvSpPr>
        <p:spPr>
          <a:xfrm>
            <a:off x="1047567" y="2747962"/>
            <a:ext cx="10363200" cy="1362075"/>
          </a:xfrm>
        </p:spPr>
        <p:txBody>
          <a:bodyPr/>
          <a:lstStyle/>
          <a:p>
            <a:pPr algn="ctr"/>
            <a:r>
              <a:rPr lang="en-US" altLang="zh-CN" dirty="0"/>
              <a:t>Thank you!</a:t>
            </a:r>
            <a:endParaRPr lang="zh-CN" altLang="en-US" dirty="0"/>
          </a:p>
        </p:txBody>
      </p:sp>
      <p:sp>
        <p:nvSpPr>
          <p:cNvPr id="4" name="灯片编号占位符 3">
            <a:extLst>
              <a:ext uri="{FF2B5EF4-FFF2-40B4-BE49-F238E27FC236}">
                <a16:creationId xmlns:a16="http://schemas.microsoft.com/office/drawing/2014/main" id="{D90C3C8B-83CB-2362-4D86-364EC94D95C8}"/>
              </a:ext>
            </a:extLst>
          </p:cNvPr>
          <p:cNvSpPr>
            <a:spLocks noGrp="1"/>
          </p:cNvSpPr>
          <p:nvPr>
            <p:ph type="sldNum" sz="quarter" idx="10"/>
          </p:nvPr>
        </p:nvSpPr>
        <p:spPr/>
        <p:txBody>
          <a:bodyPr/>
          <a:lstStyle/>
          <a:p>
            <a:fld id="{D9B6BDF2-6896-4B98-8776-C18582F63BA5}" type="slidenum">
              <a:rPr lang="zh-TW" altLang="en-US" smtClean="0"/>
              <a:pPr/>
              <a:t>40</a:t>
            </a:fld>
            <a:endParaRPr lang="zh-TW" altLang="en-US"/>
          </a:p>
        </p:txBody>
      </p:sp>
    </p:spTree>
    <p:extLst>
      <p:ext uri="{BB962C8B-B14F-4D97-AF65-F5344CB8AC3E}">
        <p14:creationId xmlns:p14="http://schemas.microsoft.com/office/powerpoint/2010/main" val="379159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BE4E10-4727-0840-7246-B89BF6832349}"/>
              </a:ext>
            </a:extLst>
          </p:cNvPr>
          <p:cNvSpPr>
            <a:spLocks noGrp="1"/>
          </p:cNvSpPr>
          <p:nvPr>
            <p:ph type="title"/>
          </p:nvPr>
        </p:nvSpPr>
        <p:spPr/>
        <p:txBody>
          <a:bodyPr/>
          <a:lstStyle/>
          <a:p>
            <a:r>
              <a:rPr lang="en-US" altLang="zh-CN" dirty="0"/>
              <a:t>Why Mobile Cloud Computing</a:t>
            </a:r>
            <a:endParaRPr lang="zh-CN" altLang="en-US" dirty="0"/>
          </a:p>
        </p:txBody>
      </p:sp>
      <p:sp>
        <p:nvSpPr>
          <p:cNvPr id="3" name="内容占位符 2">
            <a:extLst>
              <a:ext uri="{FF2B5EF4-FFF2-40B4-BE49-F238E27FC236}">
                <a16:creationId xmlns:a16="http://schemas.microsoft.com/office/drawing/2014/main" id="{7F47EFE4-C8CE-368F-6C14-7A767A8B1DE4}"/>
              </a:ext>
            </a:extLst>
          </p:cNvPr>
          <p:cNvSpPr>
            <a:spLocks noGrp="1"/>
          </p:cNvSpPr>
          <p:nvPr>
            <p:ph idx="1"/>
          </p:nvPr>
        </p:nvSpPr>
        <p:spPr/>
        <p:txBody>
          <a:bodyPr/>
          <a:lstStyle/>
          <a:p>
            <a:r>
              <a:rPr lang="en-US" altLang="zh-CN" sz="2400" dirty="0">
                <a:latin typeface="Times New Roman" panose="02020603050405020304" pitchFamily="18" charset="0"/>
                <a:cs typeface="Times New Roman" panose="02020603050405020304" pitchFamily="18" charset="0"/>
              </a:rPr>
              <a:t>The use of smartphones and mobile devices is increasing</a:t>
            </a:r>
          </a:p>
        </p:txBody>
      </p:sp>
      <p:sp>
        <p:nvSpPr>
          <p:cNvPr id="4" name="灯片编号占位符 3">
            <a:extLst>
              <a:ext uri="{FF2B5EF4-FFF2-40B4-BE49-F238E27FC236}">
                <a16:creationId xmlns:a16="http://schemas.microsoft.com/office/drawing/2014/main" id="{AC8F8CB4-9402-30D1-4D26-E3877E266E72}"/>
              </a:ext>
            </a:extLst>
          </p:cNvPr>
          <p:cNvSpPr>
            <a:spLocks noGrp="1"/>
          </p:cNvSpPr>
          <p:nvPr>
            <p:ph type="sldNum" sz="quarter" idx="10"/>
          </p:nvPr>
        </p:nvSpPr>
        <p:spPr/>
        <p:txBody>
          <a:bodyPr/>
          <a:lstStyle/>
          <a:p>
            <a:fld id="{D9B6BDF2-6896-4B98-8776-C18582F63BA5}" type="slidenum">
              <a:rPr lang="zh-TW" altLang="en-US" smtClean="0"/>
              <a:pPr/>
              <a:t>5</a:t>
            </a:fld>
            <a:endParaRPr lang="zh-TW" altLang="en-US"/>
          </a:p>
        </p:txBody>
      </p:sp>
      <p:pic>
        <p:nvPicPr>
          <p:cNvPr id="7" name="图片 6">
            <a:extLst>
              <a:ext uri="{FF2B5EF4-FFF2-40B4-BE49-F238E27FC236}">
                <a16:creationId xmlns:a16="http://schemas.microsoft.com/office/drawing/2014/main" id="{C1B497E9-40A0-5452-7C57-467B96191A5F}"/>
              </a:ext>
            </a:extLst>
          </p:cNvPr>
          <p:cNvPicPr>
            <a:picLocks noChangeAspect="1"/>
          </p:cNvPicPr>
          <p:nvPr/>
        </p:nvPicPr>
        <p:blipFill>
          <a:blip r:embed="rId2"/>
          <a:stretch>
            <a:fillRect/>
          </a:stretch>
        </p:blipFill>
        <p:spPr>
          <a:xfrm>
            <a:off x="2302412" y="1789527"/>
            <a:ext cx="7587176" cy="4095874"/>
          </a:xfrm>
          <a:prstGeom prst="rect">
            <a:avLst/>
          </a:prstGeom>
        </p:spPr>
      </p:pic>
    </p:spTree>
    <p:extLst>
      <p:ext uri="{BB962C8B-B14F-4D97-AF65-F5344CB8AC3E}">
        <p14:creationId xmlns:p14="http://schemas.microsoft.com/office/powerpoint/2010/main" val="296211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1EB36A9-060E-B46D-A96D-D85B8FF3BBB5}"/>
              </a:ext>
            </a:extLst>
          </p:cNvPr>
          <p:cNvSpPr>
            <a:spLocks noGrp="1"/>
          </p:cNvSpPr>
          <p:nvPr>
            <p:ph type="title"/>
          </p:nvPr>
        </p:nvSpPr>
        <p:spPr/>
        <p:txBody>
          <a:bodyPr/>
          <a:lstStyle/>
          <a:p>
            <a:r>
              <a:rPr lang="en-US" altLang="zh-CN" dirty="0"/>
              <a:t>Why Mobile Cloud Computing(2)</a:t>
            </a:r>
            <a:endParaRPr lang="zh-CN" altLang="en-US" dirty="0"/>
          </a:p>
        </p:txBody>
      </p:sp>
      <p:sp>
        <p:nvSpPr>
          <p:cNvPr id="6" name="内容占位符 5">
            <a:extLst>
              <a:ext uri="{FF2B5EF4-FFF2-40B4-BE49-F238E27FC236}">
                <a16:creationId xmlns:a16="http://schemas.microsoft.com/office/drawing/2014/main" id="{96AAABA4-B225-11D4-633A-7EDFAC19CD3D}"/>
              </a:ext>
            </a:extLst>
          </p:cNvPr>
          <p:cNvSpPr>
            <a:spLocks noGrp="1"/>
          </p:cNvSpPr>
          <p:nvPr>
            <p:ph idx="1"/>
          </p:nvPr>
        </p:nvSpPr>
        <p:spPr/>
        <p:txBody>
          <a:bodyPr/>
          <a:lstStyle/>
          <a:p>
            <a:r>
              <a:rPr lang="en-US" altLang="zh-CN" sz="2400" dirty="0">
                <a:latin typeface="Times New Roman" panose="02020603050405020304" pitchFamily="18" charset="0"/>
                <a:cs typeface="Times New Roman" panose="02020603050405020304" pitchFamily="18" charset="0"/>
              </a:rPr>
              <a:t>Mobile devices face many resource challenges.</a:t>
            </a:r>
          </a:p>
          <a:p>
            <a:pPr marL="0" indent="0">
              <a:buNone/>
            </a:pPr>
            <a:r>
              <a:rPr lang="en-US" altLang="zh-CN" sz="2400" dirty="0">
                <a:latin typeface="Times New Roman" panose="02020603050405020304" pitchFamily="18" charset="0"/>
                <a:cs typeface="Times New Roman" panose="02020603050405020304" pitchFamily="18" charset="0"/>
              </a:rPr>
              <a:t>     They are battery operated so they suffer from limitations in storage, processing power, energy, communication, and security.</a:t>
            </a:r>
          </a:p>
          <a:p>
            <a:pPr marL="0" indent="0">
              <a:buNone/>
            </a:pPr>
            <a:r>
              <a:rPr lang="en-US" altLang="zh-CN" sz="2400" dirty="0">
                <a:latin typeface="Times New Roman" panose="02020603050405020304" pitchFamily="18" charset="0"/>
                <a:cs typeface="Times New Roman" panose="02020603050405020304" pitchFamily="18" charset="0"/>
              </a:rPr>
              <a:t>     Cloud computing offers advantages to users by allowing them to use infrastructure, platforms and software by cloud providers at low cost and elastically in an on-demand fashion.</a:t>
            </a:r>
          </a:p>
          <a:p>
            <a:pPr marL="0" indent="0">
              <a:buNone/>
            </a:pPr>
            <a:r>
              <a:rPr lang="en-US" altLang="zh-CN" sz="2400" dirty="0">
                <a:latin typeface="Times New Roman" panose="02020603050405020304" pitchFamily="18" charset="0"/>
                <a:cs typeface="Times New Roman" panose="02020603050405020304" pitchFamily="18" charset="0"/>
              </a:rPr>
              <a:t>     Mobile cloud computing provides mobile users with data storage and processing services in clouds, obviating the need to have a powerful device configuration (e.g. CPU speed, memory capacity), as all resource-intensive computing can be performed in the cloud. </a:t>
            </a:r>
          </a:p>
          <a:p>
            <a:pPr marL="0" indent="0">
              <a:buFont typeface="Wingdings" pitchFamily="2" charset="2"/>
              <a:buNone/>
            </a:pPr>
            <a:endParaRPr lang="en-US" altLang="zh-CN" sz="2400"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a:extLst>
              <a:ext uri="{FF2B5EF4-FFF2-40B4-BE49-F238E27FC236}">
                <a16:creationId xmlns:a16="http://schemas.microsoft.com/office/drawing/2014/main" id="{FACECB2C-DFAB-8C0E-4950-D2CA5416901B}"/>
              </a:ext>
            </a:extLst>
          </p:cNvPr>
          <p:cNvSpPr>
            <a:spLocks noGrp="1"/>
          </p:cNvSpPr>
          <p:nvPr>
            <p:ph type="sldNum" sz="quarter" idx="10"/>
          </p:nvPr>
        </p:nvSpPr>
        <p:spPr/>
        <p:txBody>
          <a:bodyPr/>
          <a:lstStyle/>
          <a:p>
            <a:fld id="{D9B6BDF2-6896-4B98-8776-C18582F63BA5}" type="slidenum">
              <a:rPr lang="zh-TW" altLang="en-US" smtClean="0"/>
              <a:pPr/>
              <a:t>6</a:t>
            </a:fld>
            <a:endParaRPr lang="zh-TW" altLang="en-US"/>
          </a:p>
        </p:txBody>
      </p:sp>
    </p:spTree>
    <p:extLst>
      <p:ext uri="{BB962C8B-B14F-4D97-AF65-F5344CB8AC3E}">
        <p14:creationId xmlns:p14="http://schemas.microsoft.com/office/powerpoint/2010/main" val="10372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Virtualization Techniques on MCC</a:t>
            </a:r>
            <a:endParaRPr lang="zh-TW" altLang="en-US" dirty="0"/>
          </a:p>
        </p:txBody>
      </p:sp>
      <p:sp>
        <p:nvSpPr>
          <p:cNvPr id="5" name="文字版面配置區 4"/>
          <p:cNvSpPr>
            <a:spLocks noGrp="1"/>
          </p:cNvSpPr>
          <p:nvPr>
            <p:ph type="body" idx="1"/>
          </p:nvPr>
        </p:nvSpPr>
        <p:spPr>
          <a:xfrm>
            <a:off x="2246313" y="1844824"/>
            <a:ext cx="7772400" cy="2562077"/>
          </a:xfrm>
        </p:spPr>
        <p:txBody>
          <a:bodyPr>
            <a:normAutofit fontScale="92500" lnSpcReduction="10000"/>
          </a:bodyPr>
          <a:lstStyle/>
          <a:p>
            <a:r>
              <a:rPr lang="en-US" altLang="zh-CN" sz="4000" dirty="0">
                <a:latin typeface="Times New Roman" panose="02020603050405020304" pitchFamily="18" charset="0"/>
                <a:cs typeface="Times New Roman" panose="02020603050405020304" pitchFamily="18" charset="0"/>
              </a:rPr>
              <a:t>Introduction</a:t>
            </a:r>
            <a:endParaRPr lang="en-US" altLang="zh-TW" sz="4000" dirty="0">
              <a:latin typeface="Times New Roman" panose="02020603050405020304" pitchFamily="18" charset="0"/>
              <a:cs typeface="Times New Roman" panose="02020603050405020304" pitchFamily="18" charset="0"/>
            </a:endParaRPr>
          </a:p>
          <a:p>
            <a:r>
              <a:rPr lang="en-US" altLang="zh-CN" sz="4000" dirty="0">
                <a:solidFill>
                  <a:srgbClr val="FF0000"/>
                </a:solidFill>
                <a:latin typeface="Times New Roman" panose="02020603050405020304" pitchFamily="18" charset="0"/>
                <a:cs typeface="Times New Roman" panose="02020603050405020304" pitchFamily="18" charset="0"/>
              </a:rPr>
              <a:t>Preliminaries</a:t>
            </a:r>
          </a:p>
          <a:p>
            <a:r>
              <a:rPr lang="en-US" altLang="zh-CN" sz="4000" dirty="0">
                <a:latin typeface="Times New Roman" panose="02020603050405020304" pitchFamily="18" charset="0"/>
                <a:cs typeface="Times New Roman" panose="02020603050405020304" pitchFamily="18" charset="0"/>
              </a:rPr>
              <a:t>Proposed Methods</a:t>
            </a:r>
          </a:p>
          <a:p>
            <a:r>
              <a:rPr lang="en-US" altLang="zh-CN" sz="4000" dirty="0">
                <a:latin typeface="Times New Roman" panose="02020603050405020304" pitchFamily="18" charset="0"/>
                <a:cs typeface="Times New Roman" panose="02020603050405020304" pitchFamily="18" charset="0"/>
              </a:rPr>
              <a:t>Conclusions</a:t>
            </a:r>
          </a:p>
        </p:txBody>
      </p:sp>
      <p:sp>
        <p:nvSpPr>
          <p:cNvPr id="2" name="灯片编号占位符 1">
            <a:extLst>
              <a:ext uri="{FF2B5EF4-FFF2-40B4-BE49-F238E27FC236}">
                <a16:creationId xmlns:a16="http://schemas.microsoft.com/office/drawing/2014/main" id="{3492B67B-1436-E4F4-D617-281427E8227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7</a:t>
            </a:fld>
            <a:endParaRPr lang="zh-TW" altLang="en-US"/>
          </a:p>
        </p:txBody>
      </p:sp>
    </p:spTree>
    <p:extLst>
      <p:ext uri="{BB962C8B-B14F-4D97-AF65-F5344CB8AC3E}">
        <p14:creationId xmlns:p14="http://schemas.microsoft.com/office/powerpoint/2010/main" val="213564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01D04C-709A-8222-B66E-69B2C727BF23}"/>
              </a:ext>
            </a:extLst>
          </p:cNvPr>
          <p:cNvSpPr>
            <a:spLocks noGrp="1"/>
          </p:cNvSpPr>
          <p:nvPr>
            <p:ph type="title"/>
          </p:nvPr>
        </p:nvSpPr>
        <p:spPr/>
        <p:txBody>
          <a:bodyPr/>
          <a:lstStyle/>
          <a:p>
            <a:r>
              <a:rPr lang="en-US" altLang="zh-CN" dirty="0"/>
              <a:t>Service models for CC</a:t>
            </a:r>
            <a:endParaRPr lang="zh-CN" altLang="en-US" dirty="0"/>
          </a:p>
        </p:txBody>
      </p:sp>
      <p:sp>
        <p:nvSpPr>
          <p:cNvPr id="3" name="内容占位符 2">
            <a:extLst>
              <a:ext uri="{FF2B5EF4-FFF2-40B4-BE49-F238E27FC236}">
                <a16:creationId xmlns:a16="http://schemas.microsoft.com/office/drawing/2014/main" id="{D007AEF6-7692-6EE3-3D92-E5F5A26D985E}"/>
              </a:ext>
            </a:extLst>
          </p:cNvPr>
          <p:cNvSpPr>
            <a:spLocks noGrp="1"/>
          </p:cNvSpPr>
          <p:nvPr>
            <p:ph idx="1"/>
          </p:nvPr>
        </p:nvSpPr>
        <p:spPr>
          <a:xfrm>
            <a:off x="609600" y="981074"/>
            <a:ext cx="10972800" cy="4895851"/>
          </a:xfrm>
        </p:spPr>
        <p:txBody>
          <a:bodyPr/>
          <a:lstStyle/>
          <a:p>
            <a:pPr marL="0" indent="0">
              <a:buNone/>
            </a:pP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Infrastructure as a service (IaaS)</a:t>
            </a:r>
          </a:p>
          <a:p>
            <a:pPr marL="0" indent="0">
              <a:buNone/>
            </a:pPr>
            <a:r>
              <a:rPr lang="en-US" altLang="zh-CN" sz="2400" dirty="0">
                <a:latin typeface="Times New Roman" panose="02020603050405020304" pitchFamily="18" charset="0"/>
                <a:cs typeface="Times New Roman" panose="02020603050405020304" pitchFamily="18" charset="0"/>
              </a:rPr>
              <a:t>Provides access to main resources such as VMs, virtual storage, virtual infrastructure. All these resources are available to the end-users through server virtualization, while the cloud service provider manages the infrastructure. </a:t>
            </a:r>
          </a:p>
          <a:p>
            <a:pPr marL="0" indent="0">
              <a:buNone/>
            </a:pP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Platform as a service (PaaS)</a:t>
            </a:r>
          </a:p>
          <a:p>
            <a:pPr marL="0" indent="0">
              <a:buNone/>
            </a:pPr>
            <a:r>
              <a:rPr lang="en-US" altLang="zh-CN" sz="2400" dirty="0">
                <a:latin typeface="Times New Roman" panose="02020603050405020304" pitchFamily="18" charset="0"/>
                <a:cs typeface="Times New Roman" panose="02020603050405020304" pitchFamily="18" charset="0"/>
              </a:rPr>
              <a:t>Provides a runtime environment and tools for developing applications. In this model, clients are responsible for the services and applications that they develop, and the cloud service provider manages the rest of the operations.</a:t>
            </a:r>
          </a:p>
        </p:txBody>
      </p:sp>
      <p:sp>
        <p:nvSpPr>
          <p:cNvPr id="4" name="灯片编号占位符 3">
            <a:extLst>
              <a:ext uri="{FF2B5EF4-FFF2-40B4-BE49-F238E27FC236}">
                <a16:creationId xmlns:a16="http://schemas.microsoft.com/office/drawing/2014/main" id="{C8ACFF21-D989-35A8-9628-3724FD3E9018}"/>
              </a:ext>
            </a:extLst>
          </p:cNvPr>
          <p:cNvSpPr>
            <a:spLocks noGrp="1"/>
          </p:cNvSpPr>
          <p:nvPr>
            <p:ph type="sldNum" sz="quarter" idx="10"/>
          </p:nvPr>
        </p:nvSpPr>
        <p:spPr/>
        <p:txBody>
          <a:bodyPr/>
          <a:lstStyle/>
          <a:p>
            <a:fld id="{D9B6BDF2-6896-4B98-8776-C18582F63BA5}" type="slidenum">
              <a:rPr lang="zh-TW" altLang="en-US" smtClean="0"/>
              <a:pPr/>
              <a:t>8</a:t>
            </a:fld>
            <a:endParaRPr lang="zh-TW" altLang="en-US"/>
          </a:p>
        </p:txBody>
      </p:sp>
    </p:spTree>
    <p:extLst>
      <p:ext uri="{BB962C8B-B14F-4D97-AF65-F5344CB8AC3E}">
        <p14:creationId xmlns:p14="http://schemas.microsoft.com/office/powerpoint/2010/main" val="1433613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06E6EAEC-ED57-D412-CDC3-0ACEFA1B7215}"/>
              </a:ext>
            </a:extLst>
          </p:cNvPr>
          <p:cNvSpPr>
            <a:spLocks noGrp="1"/>
          </p:cNvSpPr>
          <p:nvPr>
            <p:ph type="title"/>
          </p:nvPr>
        </p:nvSpPr>
        <p:spPr/>
        <p:txBody>
          <a:bodyPr/>
          <a:lstStyle/>
          <a:p>
            <a:r>
              <a:rPr lang="en-US" altLang="zh-CN" dirty="0"/>
              <a:t>Service models for CC</a:t>
            </a:r>
            <a:endParaRPr lang="zh-CN" altLang="en-US" dirty="0"/>
          </a:p>
        </p:txBody>
      </p:sp>
      <p:sp>
        <p:nvSpPr>
          <p:cNvPr id="6" name="内容占位符 5">
            <a:extLst>
              <a:ext uri="{FF2B5EF4-FFF2-40B4-BE49-F238E27FC236}">
                <a16:creationId xmlns:a16="http://schemas.microsoft.com/office/drawing/2014/main" id="{CDE4CC0F-91EA-5B27-17D1-0FB7FC86EF4E}"/>
              </a:ext>
            </a:extLst>
          </p:cNvPr>
          <p:cNvSpPr>
            <a:spLocks noGrp="1"/>
          </p:cNvSpPr>
          <p:nvPr>
            <p:ph idx="1"/>
          </p:nvPr>
        </p:nvSpPr>
        <p:spPr>
          <a:xfrm>
            <a:off x="609600" y="1125537"/>
            <a:ext cx="5673969" cy="4895851"/>
          </a:xfrm>
        </p:spPr>
        <p:txBody>
          <a:bodyPr/>
          <a:lstStyle/>
          <a:p>
            <a:r>
              <a:rPr lang="en-US" altLang="zh-CN" sz="2400" dirty="0">
                <a:latin typeface="Times New Roman" panose="02020603050405020304" pitchFamily="18" charset="0"/>
                <a:cs typeface="Times New Roman" panose="02020603050405020304" pitchFamily="18" charset="0"/>
              </a:rPr>
              <a:t>Software as a service (SaaS)</a:t>
            </a:r>
          </a:p>
          <a:p>
            <a:pPr marL="0" indent="0">
              <a:buNone/>
            </a:pPr>
            <a:r>
              <a:rPr lang="en-US" altLang="zh-CN" sz="2400" dirty="0">
                <a:latin typeface="Times New Roman" panose="02020603050405020304" pitchFamily="18" charset="0"/>
                <a:cs typeface="Times New Roman" panose="02020603050405020304" pitchFamily="18" charset="0"/>
              </a:rPr>
              <a:t>Enables clients to use applications provided by the cloud over the Internet such as email and office tools. </a:t>
            </a:r>
          </a:p>
          <a:p>
            <a:pPr marL="0" indent="0">
              <a:buNone/>
            </a:pPr>
            <a:r>
              <a:rPr lang="en-US" altLang="zh-CN" sz="2400" dirty="0">
                <a:latin typeface="Times New Roman" panose="02020603050405020304" pitchFamily="18" charset="0"/>
                <a:cs typeface="Times New Roman" panose="02020603050405020304" pitchFamily="18" charset="0"/>
              </a:rPr>
              <a:t>In this model, the service provider is responsible for controlling the network, infrastructure, storage. and all application data and underlying infrastructure are situated (placed) in the data centers of the service provider.</a:t>
            </a:r>
          </a:p>
          <a:p>
            <a:endParaRPr lang="zh-CN" altLang="en-US" dirty="0"/>
          </a:p>
        </p:txBody>
      </p:sp>
      <p:sp>
        <p:nvSpPr>
          <p:cNvPr id="4" name="灯片编号占位符 3">
            <a:extLst>
              <a:ext uri="{FF2B5EF4-FFF2-40B4-BE49-F238E27FC236}">
                <a16:creationId xmlns:a16="http://schemas.microsoft.com/office/drawing/2014/main" id="{1B55C0C1-3EC6-D195-2728-3857936F7587}"/>
              </a:ext>
            </a:extLst>
          </p:cNvPr>
          <p:cNvSpPr>
            <a:spLocks noGrp="1"/>
          </p:cNvSpPr>
          <p:nvPr>
            <p:ph type="sldNum" sz="quarter" idx="10"/>
          </p:nvPr>
        </p:nvSpPr>
        <p:spPr/>
        <p:txBody>
          <a:bodyPr/>
          <a:lstStyle/>
          <a:p>
            <a:fld id="{D9B6BDF2-6896-4B98-8776-C18582F63BA5}" type="slidenum">
              <a:rPr lang="zh-TW" altLang="en-US" smtClean="0"/>
              <a:pPr/>
              <a:t>9</a:t>
            </a:fld>
            <a:endParaRPr lang="zh-TW" altLang="en-US"/>
          </a:p>
        </p:txBody>
      </p:sp>
      <p:pic>
        <p:nvPicPr>
          <p:cNvPr id="2" name="图片 1">
            <a:extLst>
              <a:ext uri="{FF2B5EF4-FFF2-40B4-BE49-F238E27FC236}">
                <a16:creationId xmlns:a16="http://schemas.microsoft.com/office/drawing/2014/main" id="{A31B21CF-112E-1285-5B10-94AB41186BD1}"/>
              </a:ext>
            </a:extLst>
          </p:cNvPr>
          <p:cNvPicPr>
            <a:picLocks noChangeAspect="1"/>
          </p:cNvPicPr>
          <p:nvPr/>
        </p:nvPicPr>
        <p:blipFill>
          <a:blip r:embed="rId2"/>
          <a:stretch>
            <a:fillRect/>
          </a:stretch>
        </p:blipFill>
        <p:spPr>
          <a:xfrm>
            <a:off x="6220666" y="1421728"/>
            <a:ext cx="5263261" cy="4014544"/>
          </a:xfrm>
          <a:prstGeom prst="rect">
            <a:avLst/>
          </a:prstGeom>
        </p:spPr>
      </p:pic>
    </p:spTree>
    <p:extLst>
      <p:ext uri="{BB962C8B-B14F-4D97-AF65-F5344CB8AC3E}">
        <p14:creationId xmlns:p14="http://schemas.microsoft.com/office/powerpoint/2010/main" val="191216517"/>
      </p:ext>
    </p:extLst>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3640</TotalTime>
  <Words>2296</Words>
  <Application>Microsoft Office PowerPoint</Application>
  <PresentationFormat>宽屏</PresentationFormat>
  <Paragraphs>263</Paragraphs>
  <Slides>40</Slides>
  <Notes>12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40</vt:i4>
      </vt:variant>
    </vt:vector>
  </HeadingPairs>
  <TitlesOfParts>
    <vt:vector size="49" baseType="lpstr">
      <vt:lpstr>MS Sans Serif</vt:lpstr>
      <vt:lpstr>楷体</vt:lpstr>
      <vt:lpstr>Arial</vt:lpstr>
      <vt:lpstr>Calibri</vt:lpstr>
      <vt:lpstr>Calibri Light</vt:lpstr>
      <vt:lpstr>Times New Roman</vt:lpstr>
      <vt:lpstr>Wingdings</vt:lpstr>
      <vt:lpstr>NTHU UniCloud</vt:lpstr>
      <vt:lpstr>自訂設計</vt:lpstr>
      <vt:lpstr>A Survey of Virtualization techniques on Mobile Cloud Computing </vt:lpstr>
      <vt:lpstr>Outline</vt:lpstr>
      <vt:lpstr>Virtualization Techniques on MCC</vt:lpstr>
      <vt:lpstr>What is Cloud Computing</vt:lpstr>
      <vt:lpstr>Why Mobile Cloud Computing</vt:lpstr>
      <vt:lpstr>Why Mobile Cloud Computing(2)</vt:lpstr>
      <vt:lpstr>Virtualization Techniques on MCC</vt:lpstr>
      <vt:lpstr>Service models for CC</vt:lpstr>
      <vt:lpstr>Service models for CC</vt:lpstr>
      <vt:lpstr>Comparison between service models</vt:lpstr>
      <vt:lpstr>MCC service models</vt:lpstr>
      <vt:lpstr>MCC applications</vt:lpstr>
      <vt:lpstr>MCC applications</vt:lpstr>
      <vt:lpstr>MCC applications</vt:lpstr>
      <vt:lpstr>MCC applications</vt:lpstr>
      <vt:lpstr>MCC Summary Diagram</vt:lpstr>
      <vt:lpstr>Advantages of MCC</vt:lpstr>
      <vt:lpstr>Advantages of MCC(2)</vt:lpstr>
      <vt:lpstr>Advantages of MCC(3)</vt:lpstr>
      <vt:lpstr>Advantages of MCC(4)</vt:lpstr>
      <vt:lpstr>MCC security challenges</vt:lpstr>
      <vt:lpstr>Different type of attacks</vt:lpstr>
      <vt:lpstr>Different type of attacks(2)</vt:lpstr>
      <vt:lpstr>Different type of attacks(3)</vt:lpstr>
      <vt:lpstr>Different type of attacks(4)</vt:lpstr>
      <vt:lpstr>Virtualization Techniques on MCC</vt:lpstr>
      <vt:lpstr>Techniques for security</vt:lpstr>
      <vt:lpstr>Secure application cloning on VM</vt:lpstr>
      <vt:lpstr>Strengths &amp; Drawbacks</vt:lpstr>
      <vt:lpstr>Protect VMs from malicious hypervisor</vt:lpstr>
      <vt:lpstr>Strengths &amp; Drawbacks</vt:lpstr>
      <vt:lpstr>Security on VM techniques</vt:lpstr>
      <vt:lpstr>Strengths &amp; Drawbacks</vt:lpstr>
      <vt:lpstr>Load balancing based techniques on VM</vt:lpstr>
      <vt:lpstr>Strengths &amp; Drawbacks</vt:lpstr>
      <vt:lpstr>Load balancing based techniques on VM</vt:lpstr>
      <vt:lpstr>Strengths &amp; Drawbacks</vt:lpstr>
      <vt:lpstr>Virtualization Techniques on MCC</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香港中文大学(深圳)数据科学院 School of Data Science</dc:title>
  <dc:creator>Windows 使用者</dc:creator>
  <cp:lastModifiedBy>Yeh-Ching Chung</cp:lastModifiedBy>
  <cp:revision>302</cp:revision>
  <dcterms:created xsi:type="dcterms:W3CDTF">2020-07-15T11:13:39Z</dcterms:created>
  <dcterms:modified xsi:type="dcterms:W3CDTF">2024-04-24T18:23:22Z</dcterms:modified>
</cp:coreProperties>
</file>