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4"/>
  </p:notesMasterIdLst>
  <p:sldIdLst>
    <p:sldId id="263" r:id="rId2"/>
    <p:sldId id="258" r:id="rId3"/>
    <p:sldId id="276" r:id="rId4"/>
    <p:sldId id="259" r:id="rId5"/>
    <p:sldId id="270" r:id="rId6"/>
    <p:sldId id="285" r:id="rId7"/>
    <p:sldId id="271" r:id="rId8"/>
    <p:sldId id="272" r:id="rId9"/>
    <p:sldId id="278" r:id="rId10"/>
    <p:sldId id="273" r:id="rId11"/>
    <p:sldId id="284" r:id="rId12"/>
    <p:sldId id="277" r:id="rId13"/>
    <p:sldId id="267" r:id="rId14"/>
    <p:sldId id="266" r:id="rId15"/>
    <p:sldId id="275" r:id="rId16"/>
    <p:sldId id="268" r:id="rId17"/>
    <p:sldId id="264" r:id="rId18"/>
    <p:sldId id="286" r:id="rId19"/>
    <p:sldId id="280" r:id="rId20"/>
    <p:sldId id="281" r:id="rId21"/>
    <p:sldId id="283" r:id="rId22"/>
    <p:sldId id="282" r:id="rId23"/>
  </p:sldIdLst>
  <p:sldSz cx="9144000" cy="6858000" type="screen4x3"/>
  <p:notesSz cx="6858000" cy="9144000"/>
  <p:defaultTextStyle>
    <a:defPPr>
      <a:defRPr lang="nl-NL"/>
    </a:defPPr>
    <a:lvl1pPr algn="l" rtl="0" fontAlgn="base">
      <a:lnSpc>
        <a:spcPct val="85000"/>
      </a:lnSpc>
      <a:spcBef>
        <a:spcPct val="50000"/>
      </a:spcBef>
      <a:spcAft>
        <a:spcPct val="0"/>
      </a:spcAft>
      <a:defRPr sz="2200" kern="1200">
        <a:solidFill>
          <a:schemeClr val="tx1"/>
        </a:solidFill>
        <a:latin typeface="Arial" charset="0"/>
        <a:ea typeface="+mn-ea"/>
        <a:cs typeface="+mn-cs"/>
      </a:defRPr>
    </a:lvl1pPr>
    <a:lvl2pPr marL="457200" algn="l" rtl="0" fontAlgn="base">
      <a:lnSpc>
        <a:spcPct val="85000"/>
      </a:lnSpc>
      <a:spcBef>
        <a:spcPct val="50000"/>
      </a:spcBef>
      <a:spcAft>
        <a:spcPct val="0"/>
      </a:spcAft>
      <a:defRPr sz="2200" kern="1200">
        <a:solidFill>
          <a:schemeClr val="tx1"/>
        </a:solidFill>
        <a:latin typeface="Arial" charset="0"/>
        <a:ea typeface="+mn-ea"/>
        <a:cs typeface="+mn-cs"/>
      </a:defRPr>
    </a:lvl2pPr>
    <a:lvl3pPr marL="914400" algn="l" rtl="0" fontAlgn="base">
      <a:lnSpc>
        <a:spcPct val="85000"/>
      </a:lnSpc>
      <a:spcBef>
        <a:spcPct val="50000"/>
      </a:spcBef>
      <a:spcAft>
        <a:spcPct val="0"/>
      </a:spcAft>
      <a:defRPr sz="2200" kern="1200">
        <a:solidFill>
          <a:schemeClr val="tx1"/>
        </a:solidFill>
        <a:latin typeface="Arial" charset="0"/>
        <a:ea typeface="+mn-ea"/>
        <a:cs typeface="+mn-cs"/>
      </a:defRPr>
    </a:lvl3pPr>
    <a:lvl4pPr marL="1371600" algn="l" rtl="0" fontAlgn="base">
      <a:lnSpc>
        <a:spcPct val="85000"/>
      </a:lnSpc>
      <a:spcBef>
        <a:spcPct val="50000"/>
      </a:spcBef>
      <a:spcAft>
        <a:spcPct val="0"/>
      </a:spcAft>
      <a:defRPr sz="2200" kern="1200">
        <a:solidFill>
          <a:schemeClr val="tx1"/>
        </a:solidFill>
        <a:latin typeface="Arial" charset="0"/>
        <a:ea typeface="+mn-ea"/>
        <a:cs typeface="+mn-cs"/>
      </a:defRPr>
    </a:lvl4pPr>
    <a:lvl5pPr marL="1828800" algn="l" rtl="0" fontAlgn="base">
      <a:lnSpc>
        <a:spcPct val="85000"/>
      </a:lnSpc>
      <a:spcBef>
        <a:spcPct val="5000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FFFFF"/>
    <a:srgbClr val="00FF00"/>
    <a:srgbClr val="C395DF"/>
    <a:srgbClr val="777777"/>
    <a:srgbClr val="5D2D7B"/>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761" autoAdjust="0"/>
  </p:normalViewPr>
  <p:slideViewPr>
    <p:cSldViewPr snapToGrid="0">
      <p:cViewPr varScale="1">
        <p:scale>
          <a:sx n="36" d="100"/>
          <a:sy n="36" d="100"/>
        </p:scale>
        <p:origin x="-147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F:\Users\yoshi\Documents\NTPT\NTPT_DAC\Evalua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TW"/>
  <c:chart>
    <c:plotArea>
      <c:layout/>
      <c:barChart>
        <c:barDir val="col"/>
        <c:grouping val="clustered"/>
        <c:ser>
          <c:idx val="0"/>
          <c:order val="0"/>
          <c:tx>
            <c:v>Pattern-Oriented</c:v>
          </c:tx>
          <c:cat>
            <c:numRef>
              <c:f>'Total Tracked Patterns'!$A$2:$A$8</c:f>
              <c:numCache>
                <c:formatCode>General</c:formatCode>
                <c:ptCount val="7"/>
                <c:pt idx="0">
                  <c:v>4</c:v>
                </c:pt>
                <c:pt idx="1">
                  <c:v>6</c:v>
                </c:pt>
                <c:pt idx="2">
                  <c:v>8</c:v>
                </c:pt>
                <c:pt idx="3">
                  <c:v>10</c:v>
                </c:pt>
                <c:pt idx="4">
                  <c:v>12</c:v>
                </c:pt>
                <c:pt idx="5">
                  <c:v>14</c:v>
                </c:pt>
                <c:pt idx="6">
                  <c:v>16</c:v>
                </c:pt>
              </c:numCache>
            </c:numRef>
          </c:cat>
          <c:val>
            <c:numRef>
              <c:f>'Total Tracked Patterns'!$B$2:$B$8</c:f>
              <c:numCache>
                <c:formatCode>General</c:formatCode>
                <c:ptCount val="7"/>
                <c:pt idx="0">
                  <c:v>92</c:v>
                </c:pt>
                <c:pt idx="1">
                  <c:v>132</c:v>
                </c:pt>
                <c:pt idx="2">
                  <c:v>218</c:v>
                </c:pt>
                <c:pt idx="3">
                  <c:v>233</c:v>
                </c:pt>
                <c:pt idx="4">
                  <c:v>275</c:v>
                </c:pt>
                <c:pt idx="5">
                  <c:v>346</c:v>
                </c:pt>
                <c:pt idx="6">
                  <c:v>407</c:v>
                </c:pt>
              </c:numCache>
            </c:numRef>
          </c:val>
        </c:ser>
        <c:ser>
          <c:idx val="1"/>
          <c:order val="1"/>
          <c:tx>
            <c:v>NTPT</c:v>
          </c:tx>
          <c:cat>
            <c:numRef>
              <c:f>'Total Tracked Patterns'!$A$2:$A$8</c:f>
              <c:numCache>
                <c:formatCode>General</c:formatCode>
                <c:ptCount val="7"/>
                <c:pt idx="0">
                  <c:v>4</c:v>
                </c:pt>
                <c:pt idx="1">
                  <c:v>6</c:v>
                </c:pt>
                <c:pt idx="2">
                  <c:v>8</c:v>
                </c:pt>
                <c:pt idx="3">
                  <c:v>10</c:v>
                </c:pt>
                <c:pt idx="4">
                  <c:v>12</c:v>
                </c:pt>
                <c:pt idx="5">
                  <c:v>14</c:v>
                </c:pt>
                <c:pt idx="6">
                  <c:v>16</c:v>
                </c:pt>
              </c:numCache>
            </c:numRef>
          </c:cat>
          <c:val>
            <c:numRef>
              <c:f>'Total Tracked Patterns'!$C$2:$C$8</c:f>
              <c:numCache>
                <c:formatCode>General</c:formatCode>
                <c:ptCount val="7"/>
                <c:pt idx="0">
                  <c:v>26</c:v>
                </c:pt>
                <c:pt idx="1">
                  <c:v>37</c:v>
                </c:pt>
                <c:pt idx="2">
                  <c:v>60</c:v>
                </c:pt>
                <c:pt idx="3">
                  <c:v>75</c:v>
                </c:pt>
                <c:pt idx="4">
                  <c:v>87</c:v>
                </c:pt>
                <c:pt idx="5">
                  <c:v>95</c:v>
                </c:pt>
                <c:pt idx="6">
                  <c:v>167</c:v>
                </c:pt>
              </c:numCache>
            </c:numRef>
          </c:val>
        </c:ser>
        <c:axId val="86217856"/>
        <c:axId val="86219776"/>
      </c:barChart>
      <c:catAx>
        <c:axId val="86217856"/>
        <c:scaling>
          <c:orientation val="minMax"/>
        </c:scaling>
        <c:axPos val="b"/>
        <c:numFmt formatCode="General" sourceLinked="1"/>
        <c:tickLblPos val="nextTo"/>
        <c:txPr>
          <a:bodyPr/>
          <a:lstStyle/>
          <a:p>
            <a:pPr>
              <a:defRPr sz="2000"/>
            </a:pPr>
            <a:endParaRPr lang="zh-TW"/>
          </a:p>
        </c:txPr>
        <c:crossAx val="86219776"/>
        <c:crosses val="autoZero"/>
        <c:auto val="1"/>
        <c:lblAlgn val="ctr"/>
        <c:lblOffset val="100"/>
      </c:catAx>
      <c:valAx>
        <c:axId val="86219776"/>
        <c:scaling>
          <c:orientation val="minMax"/>
        </c:scaling>
        <c:axPos val="l"/>
        <c:majorGridlines/>
        <c:numFmt formatCode="General" sourceLinked="1"/>
        <c:tickLblPos val="nextTo"/>
        <c:txPr>
          <a:bodyPr/>
          <a:lstStyle/>
          <a:p>
            <a:pPr>
              <a:defRPr sz="1600"/>
            </a:pPr>
            <a:endParaRPr lang="zh-TW"/>
          </a:p>
        </c:txPr>
        <c:crossAx val="86217856"/>
        <c:crosses val="autoZero"/>
        <c:crossBetween val="between"/>
      </c:valAx>
    </c:plotArea>
    <c:legend>
      <c:legendPos val="r"/>
      <c:layout/>
      <c:txPr>
        <a:bodyPr/>
        <a:lstStyle/>
        <a:p>
          <a:pPr>
            <a:defRPr sz="1800"/>
          </a:pPr>
          <a:endParaRPr lang="zh-TW"/>
        </a:p>
      </c:txP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l-NL" altLang="zh-TW"/>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l-NL" altLang="zh-TW"/>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altLang="zh-TW" smtClean="0"/>
              <a:t>Klik om de opmaakprofielen van de modeltekst te bewerken</a:t>
            </a:r>
          </a:p>
          <a:p>
            <a:pPr lvl="1"/>
            <a:r>
              <a:rPr lang="nl-NL" altLang="zh-TW" smtClean="0"/>
              <a:t>Tweede niveau</a:t>
            </a:r>
          </a:p>
          <a:p>
            <a:pPr lvl="2"/>
            <a:r>
              <a:rPr lang="nl-NL" altLang="zh-TW" smtClean="0"/>
              <a:t>Derde niveau</a:t>
            </a:r>
          </a:p>
          <a:p>
            <a:pPr lvl="3"/>
            <a:r>
              <a:rPr lang="nl-NL" altLang="zh-TW" smtClean="0"/>
              <a:t>Vierde niveau</a:t>
            </a:r>
          </a:p>
          <a:p>
            <a:pPr lvl="4"/>
            <a:r>
              <a:rPr lang="nl-NL" altLang="zh-TW" smtClean="0"/>
              <a:t>Vijfde niveau</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l-NL" altLang="zh-TW"/>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8CAAF76-4796-4350-9763-C66017E4A708}" type="slidenum">
              <a:rPr lang="nl-NL" altLang="zh-TW"/>
              <a:pPr/>
              <a:t>‹#›</a:t>
            </a:fld>
            <a:endParaRPr lang="nl-NL"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a:t>
            </a:fld>
            <a:endParaRPr lang="nl-NL" altLang="zh-TW"/>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11</a:t>
            </a:fld>
            <a:endParaRPr lang="nl-NL" altLang="zh-TW"/>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So,</a:t>
            </a:r>
            <a:r>
              <a:rPr lang="en-US" altLang="zh-TW" baseline="0" dirty="0" smtClean="0"/>
              <a:t> what is NTPT? In brief, NTPT comprise the pattern-oriented predictor and last value predictor.</a:t>
            </a:r>
          </a:p>
          <a:p>
            <a:r>
              <a:rPr lang="en-US" altLang="zh-TW" baseline="0" dirty="0" smtClean="0"/>
              <a:t>There is a selector which chooses the suitable one according to the situation.</a:t>
            </a:r>
          </a:p>
          <a:p>
            <a:r>
              <a:rPr lang="en-US" altLang="zh-TW" baseline="0" dirty="0" smtClean="0"/>
              <a:t>For example, while a program has a stable and continuous transmission, the last value predictor works fine.</a:t>
            </a:r>
          </a:p>
          <a:p>
            <a:r>
              <a:rPr lang="en-US" altLang="zh-TW" baseline="0" dirty="0" smtClean="0"/>
              <a:t>While a program has some periodical behaviors, the pattern-oriented predictor performs better.</a:t>
            </a:r>
          </a:p>
          <a:p>
            <a:endParaRPr lang="en-US" altLang="zh-TW" baseline="0" dirty="0"/>
          </a:p>
          <a:p>
            <a:r>
              <a:rPr lang="en-US" altLang="zh-TW" baseline="0" dirty="0" smtClean="0"/>
              <a:t>Currently, the selector is implemented as a 2-bit saturating selector. Further study on this part is included in our following works.</a:t>
            </a:r>
          </a:p>
          <a:p>
            <a:r>
              <a:rPr lang="en-US" altLang="zh-TW" baseline="0" dirty="0" smtClean="0"/>
              <a:t>We may investigate more novel and suitable predictors and also a more clever selector.</a:t>
            </a:r>
          </a:p>
          <a:p>
            <a:endParaRPr lang="en-US" altLang="zh-TW" baseline="0" dirty="0" smtClean="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12</a:t>
            </a:fld>
            <a:endParaRPr lang="nl-NL" altLang="zh-TW"/>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We evaluate</a:t>
            </a:r>
            <a:r>
              <a:rPr lang="en-US" altLang="zh-TW" baseline="0" dirty="0" smtClean="0"/>
              <a:t> NTPT on the </a:t>
            </a:r>
            <a:r>
              <a:rPr lang="en-US" altLang="zh-TW" baseline="0" dirty="0" err="1" smtClean="0"/>
              <a:t>Tilera</a:t>
            </a:r>
            <a:r>
              <a:rPr lang="en-US" altLang="zh-TW" baseline="0" dirty="0" smtClean="0"/>
              <a:t> Tile64. As the previous motivating example, we ported the LU decomposition program in SPLASH-2 to the machine. 16 cores executes the parallel LU decomposition thread, and corresponding 16 cores are used for emulating the NTPT-based predictor.</a:t>
            </a:r>
            <a:endParaRPr lang="zh-TW" altLang="en-US" dirty="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13</a:t>
            </a:fld>
            <a:endParaRPr lang="nl-NL" altLang="zh-TW"/>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First</a:t>
            </a:r>
            <a:r>
              <a:rPr lang="en-US" altLang="zh-TW" baseline="0" dirty="0" smtClean="0"/>
              <a:t> is the accuracy. As this figure shows, the blue line is the last value predictor. It performs bad in most time. Until the sampling period is very long, all the three predictors have good accuracy; however, it is meaningless since a program is very possible to transmit something for a given time.</a:t>
            </a:r>
          </a:p>
          <a:p>
            <a:endParaRPr lang="en-US" altLang="zh-TW" baseline="0" dirty="0" smtClean="0"/>
          </a:p>
          <a:p>
            <a:r>
              <a:rPr lang="en-US" altLang="zh-TW" baseline="0" dirty="0" smtClean="0"/>
              <a:t>And the best one, the red line, is pattern-oriented predictor, since we do not limit the number of entries in the pattern-oriented predictor. That is, it can remember any combination of the transmission patterns.</a:t>
            </a:r>
          </a:p>
          <a:p>
            <a:endParaRPr lang="en-US" altLang="zh-TW" baseline="0" dirty="0" smtClean="0"/>
          </a:p>
          <a:p>
            <a:r>
              <a:rPr lang="en-US" altLang="zh-TW" dirty="0" smtClean="0"/>
              <a:t>And the</a:t>
            </a:r>
            <a:r>
              <a:rPr lang="en-US" altLang="zh-TW" baseline="0" dirty="0" smtClean="0"/>
              <a:t> green line is NTPT-based predictor. As you can see, its error rate is around 5% to 10%, slightly worse than pattern-oriented predictor. However, let us see the next figure.</a:t>
            </a:r>
            <a:endParaRPr lang="zh-TW" altLang="en-US" dirty="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14</a:t>
            </a:fld>
            <a:endParaRPr lang="nl-NL" altLang="zh-TW"/>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This figure shows that the observed new patterns in</a:t>
            </a:r>
            <a:r>
              <a:rPr lang="en-US" altLang="zh-TW" baseline="0" dirty="0" smtClean="0"/>
              <a:t> NTPT is relatively fewer than in pattern-oriented predictor. The reason is that some stable transmission behavior may be predicted by the last value predictor, so those patterns will not be inserted into the prediction table.</a:t>
            </a:r>
          </a:p>
          <a:p>
            <a:endParaRPr lang="en-US" altLang="zh-TW" baseline="0" dirty="0" smtClean="0"/>
          </a:p>
          <a:p>
            <a:r>
              <a:rPr lang="en-US" altLang="zh-TW" baseline="0" dirty="0" smtClean="0"/>
              <a:t>This implies that last value predictor is value helpful to reduce the size of the prediction table, and the limited number of entries may be utilized effectively.</a:t>
            </a:r>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15</a:t>
            </a:fld>
            <a:endParaRPr lang="nl-NL" altLang="zh-TW"/>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This</a:t>
            </a:r>
            <a:r>
              <a:rPr lang="en-US" altLang="zh-TW" baseline="0" dirty="0" smtClean="0"/>
              <a:t> figure shows the estimated area overhead. In our paper, we gives a formula. The exact size of NTPT-based predictor can be calculated. We estimate it in terms of transistor. </a:t>
            </a:r>
          </a:p>
          <a:p>
            <a:endParaRPr lang="en-US" altLang="zh-TW" baseline="0" dirty="0" smtClean="0"/>
          </a:p>
          <a:p>
            <a:r>
              <a:rPr lang="en-US" altLang="zh-TW" baseline="0" dirty="0" smtClean="0"/>
              <a:t>NTPT occupies 0.11% in UC Davis many-core chip </a:t>
            </a:r>
            <a:r>
              <a:rPr lang="en-US" altLang="zh-TW" baseline="0" dirty="0" err="1" smtClean="0"/>
              <a:t>AsAP</a:t>
            </a:r>
            <a:r>
              <a:rPr lang="en-US" altLang="zh-TW" baseline="0" dirty="0" smtClean="0"/>
              <a:t>, and 0.017% in </a:t>
            </a:r>
            <a:r>
              <a:rPr lang="en-US" altLang="zh-TW" baseline="0" dirty="0" err="1" smtClean="0"/>
              <a:t>Tilera</a:t>
            </a:r>
            <a:r>
              <a:rPr lang="en-US" altLang="zh-TW" baseline="0" dirty="0" smtClean="0"/>
              <a:t> Tile64. The area overhead is quite low, so it is very possible to put this design into the real implementations.</a:t>
            </a:r>
            <a:endParaRPr lang="zh-TW" altLang="en-US" dirty="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16</a:t>
            </a:fld>
            <a:endParaRPr lang="nl-NL" altLang="zh-TW"/>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In</a:t>
            </a:r>
            <a:r>
              <a:rPr lang="en-US" altLang="zh-TW" baseline="0" dirty="0" smtClean="0"/>
              <a:t> summary, in this paper, we proposed an idea for predicting the application-level end-to-end traffic. We believe that the sources of the traffic are from the application.  We sample the traffic periodically and use a hybrid design for the tradeoff between accuracy and area overhead. </a:t>
            </a:r>
          </a:p>
          <a:p>
            <a:endParaRPr lang="en-US" altLang="zh-TW" baseline="0" dirty="0" smtClean="0"/>
          </a:p>
          <a:p>
            <a:r>
              <a:rPr lang="en-US" altLang="zh-TW" baseline="0" dirty="0" smtClean="0"/>
              <a:t>Currently, we are working on applying NTPT to do some further research. We use the result of NTPT to control the injection rate for avoiding the congestion, and we also use the result of NTPT to do DVFS for the routers and links in the on-chip networks. Until now, we have some elementary results.  If you are interested in our work, please feel free to discuss with us in the poster session. We appreciate your opinions and suggestions. </a:t>
            </a:r>
            <a:r>
              <a:rPr lang="en-US" altLang="zh-TW" baseline="0" smtClean="0"/>
              <a:t>Thank you.</a:t>
            </a:r>
            <a:endParaRPr lang="zh-TW" altLang="en-US" dirty="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17</a:t>
            </a:fld>
            <a:endParaRPr lang="nl-NL" altLang="zh-TW"/>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19</a:t>
            </a:fld>
            <a:endParaRPr lang="nl-NL" altLang="zh-TW"/>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20</a:t>
            </a:fld>
            <a:endParaRPr lang="nl-NL" altLang="zh-TW"/>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21</a:t>
            </a:fld>
            <a:endParaRPr lang="nl-NL"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5D985F-4194-4C04-B3F8-B17C9CC82AAC}" type="slidenum">
              <a:rPr lang="nl-NL" altLang="zh-TW"/>
              <a:pPr/>
              <a:t>2</a:t>
            </a:fld>
            <a:endParaRPr lang="nl-NL" altLang="zh-TW"/>
          </a:p>
        </p:txBody>
      </p:sp>
      <p:sp>
        <p:nvSpPr>
          <p:cNvPr id="9218" name="Rectangle 2"/>
          <p:cNvSpPr>
            <a:spLocks noGrp="1" noRot="1" noChangeAspect="1" noChangeArrowheads="1" noTextEdit="1"/>
          </p:cNvSpPr>
          <p:nvPr>
            <p:ph type="sldImg"/>
          </p:nvPr>
        </p:nvSpPr>
        <p:spPr bwMode="auto">
          <a:xfrm>
            <a:off x="1165225" y="703263"/>
            <a:ext cx="4535488" cy="3402012"/>
          </a:xfrm>
          <a:prstGeom prst="rect">
            <a:avLst/>
          </a:prstGeom>
          <a:solidFill>
            <a:srgbClr val="FFFFFF"/>
          </a:solidFill>
          <a:ln>
            <a:solidFill>
              <a:srgbClr val="000000"/>
            </a:solidFill>
            <a:miter lim="800000"/>
            <a:headEnd/>
            <a:tailEnd/>
          </a:ln>
        </p:spPr>
      </p:sp>
      <p:sp>
        <p:nvSpPr>
          <p:cNvPr id="9219" name="Rectangle 3"/>
          <p:cNvSpPr>
            <a:spLocks noGrp="1" noChangeArrowheads="1"/>
          </p:cNvSpPr>
          <p:nvPr>
            <p:ph type="body" idx="1"/>
          </p:nvPr>
        </p:nvSpPr>
        <p:spPr bwMode="auto">
          <a:xfrm>
            <a:off x="915988" y="4340225"/>
            <a:ext cx="5026025" cy="4116388"/>
          </a:xfrm>
          <a:prstGeom prst="rect">
            <a:avLst/>
          </a:prstGeom>
          <a:solidFill>
            <a:srgbClr val="FFFFFF"/>
          </a:solidFill>
          <a:ln>
            <a:solidFill>
              <a:srgbClr val="000000"/>
            </a:solidFill>
            <a:miter lim="800000"/>
            <a:headEnd/>
            <a:tailEnd/>
          </a:ln>
        </p:spPr>
        <p:txBody>
          <a:bodyPr lIns="77047" tIns="38524" rIns="77047" bIns="38524"/>
          <a:lstStyle/>
          <a:p>
            <a:r>
              <a:rPr lang="en-US" altLang="zh-TW" dirty="0" smtClean="0"/>
              <a:t>This is the outline.</a:t>
            </a:r>
            <a:r>
              <a:rPr lang="en-US" altLang="zh-TW" baseline="0" dirty="0" smtClean="0"/>
              <a:t> First, I will give a motivating example to explain what we observe in a real application, and explain the problem we tried to solve.</a:t>
            </a:r>
          </a:p>
          <a:p>
            <a:r>
              <a:rPr lang="en-US" altLang="zh-TW" baseline="0" dirty="0" smtClean="0"/>
              <a:t>Second, I will introduce the idea of our proposed design for the problem. </a:t>
            </a:r>
          </a:p>
          <a:p>
            <a:r>
              <a:rPr lang="en-US" altLang="zh-TW" baseline="0" dirty="0" smtClean="0"/>
              <a:t>Evaluations are given for validating the performance of our design.</a:t>
            </a:r>
          </a:p>
          <a:p>
            <a:r>
              <a:rPr lang="en-US" altLang="zh-TW" baseline="0" dirty="0" smtClean="0"/>
              <a:t>And finally, I will give the summary and the introduce some of the future works we are working on.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22</a:t>
            </a:fld>
            <a:endParaRPr lang="nl-NL"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We are interested in whether the communications have some regular patterns, especially between two end-point cores.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For observing the pair-wise communication , w</a:t>
            </a:r>
            <a:r>
              <a:rPr lang="en-US" altLang="zh-TW" dirty="0" smtClean="0"/>
              <a:t>e</a:t>
            </a:r>
            <a:r>
              <a:rPr lang="en-US" altLang="zh-TW" baseline="0" dirty="0" smtClean="0"/>
              <a:t> ported </a:t>
            </a:r>
            <a:r>
              <a:rPr lang="en-US" altLang="zh-TW" dirty="0" smtClean="0"/>
              <a:t>a LU</a:t>
            </a:r>
            <a:r>
              <a:rPr lang="en-US" altLang="zh-TW" baseline="0" dirty="0" smtClean="0"/>
              <a:t> decomposition application in SPLASH-2 to the many-core machine, where 16 cores are used.</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By Taking this figure as an example, in the following slides, we show the communication trace from core 7 to core 4.</a:t>
            </a:r>
          </a:p>
          <a:p>
            <a:endParaRPr lang="en-US" altLang="zh-TW" baseline="0" dirty="0" smtClean="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3</a:t>
            </a:fld>
            <a:endParaRPr lang="nl-NL"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70D0F4-1A77-47D5-A3B9-67645F7DE528}" type="slidenum">
              <a:rPr lang="nl-NL" altLang="zh-TW"/>
              <a:pPr/>
              <a:t>4</a:t>
            </a:fld>
            <a:endParaRPr lang="nl-NL" altLang="zh-TW"/>
          </a:p>
        </p:txBody>
      </p:sp>
      <p:sp>
        <p:nvSpPr>
          <p:cNvPr id="11266" name="Rectangle 2"/>
          <p:cNvSpPr>
            <a:spLocks noGrp="1" noRot="1" noChangeAspect="1" noChangeArrowheads="1" noTextEdit="1"/>
          </p:cNvSpPr>
          <p:nvPr>
            <p:ph type="sldImg"/>
          </p:nvPr>
        </p:nvSpPr>
        <p:spPr bwMode="auto">
          <a:xfrm>
            <a:off x="1165225" y="703263"/>
            <a:ext cx="4535488" cy="3402012"/>
          </a:xfrm>
          <a:prstGeom prst="rect">
            <a:avLst/>
          </a:prstGeom>
          <a:solidFill>
            <a:srgbClr val="FFFFFF"/>
          </a:solidFill>
          <a:ln>
            <a:solidFill>
              <a:srgbClr val="000000"/>
            </a:solidFill>
            <a:miter lim="800000"/>
            <a:headEnd/>
            <a:tailEnd/>
          </a:ln>
        </p:spPr>
      </p:sp>
      <p:sp>
        <p:nvSpPr>
          <p:cNvPr id="11267" name="Rectangle 3"/>
          <p:cNvSpPr>
            <a:spLocks noGrp="1" noChangeArrowheads="1"/>
          </p:cNvSpPr>
          <p:nvPr>
            <p:ph type="body" idx="1"/>
          </p:nvPr>
        </p:nvSpPr>
        <p:spPr bwMode="auto">
          <a:xfrm>
            <a:off x="915988" y="4340225"/>
            <a:ext cx="5026025" cy="4116388"/>
          </a:xfrm>
          <a:prstGeom prst="rect">
            <a:avLst/>
          </a:prstGeom>
          <a:solidFill>
            <a:srgbClr val="FFFFFF"/>
          </a:solidFill>
          <a:ln>
            <a:solidFill>
              <a:srgbClr val="000000"/>
            </a:solidFill>
            <a:miter lim="800000"/>
            <a:headEnd/>
            <a:tailEnd/>
          </a:ln>
        </p:spPr>
        <p:txBody>
          <a:bodyPr lIns="77047" tIns="38524" rIns="77047" bIns="38524"/>
          <a:lstStyle/>
          <a:p>
            <a:r>
              <a:rPr lang="en-US" altLang="zh-TW" baseline="0" dirty="0" smtClean="0"/>
              <a:t>After executing the LU decomposition, we get a lot of trace data which are end-to-end forms. For helping the explanation, here we only show the incoming data from router 7 to router 4.</a:t>
            </a:r>
          </a:p>
          <a:p>
            <a:r>
              <a:rPr lang="en-US" altLang="zh-TW" baseline="0" dirty="0" smtClean="0"/>
              <a:t>It is easy to see that the transmission is somewhat periodical and some implicit patterns are inside.</a:t>
            </a:r>
          </a:p>
          <a:p>
            <a:endParaRPr lang="en-US" altLang="zh-TW" baseline="0" dirty="0" smtClean="0"/>
          </a:p>
          <a:p>
            <a:r>
              <a:rPr lang="en-US" altLang="zh-TW" baseline="0" dirty="0" smtClean="0"/>
              <a:t>It motivates us to think the following questions.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So here we have some key questions to think.</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First, can the pair-wise traffic pattern be recognized at runtime?</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Second, once it can be recognized at runtime, can we predict the following traffic pattern?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zh-TW"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Once they are possible, we can use them as the indications for some purposes.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For example, we can control the injection rate. We can also use it as the indication for dynamic voltage/frequency scaling, and so 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zh-TW"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So now, we define our problem domain: the problem domain is on chip-level multiprocessor with on-chip networks.</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zh-TW" baseline="0" dirty="0" smtClean="0"/>
              <a:t>And our proposal is a hardware design for end-to-end traffic recognition and prediction.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zh-TW" baseline="0" dirty="0" smtClean="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5</a:t>
            </a:fld>
            <a:endParaRPr lang="nl-NL" altLang="zh-TW"/>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Here is the overview of our design.</a:t>
            </a:r>
          </a:p>
          <a:p>
            <a:endParaRPr lang="en-US" altLang="zh-TW" dirty="0" smtClean="0"/>
          </a:p>
          <a:p>
            <a:r>
              <a:rPr lang="en-US" altLang="zh-TW" dirty="0" smtClean="0"/>
              <a:t>As</a:t>
            </a:r>
            <a:r>
              <a:rPr lang="en-US" altLang="zh-TW" baseline="0" dirty="0" smtClean="0"/>
              <a:t> the figure shows, there are many processing elements from 1 to k. Each processing element connects to the on-chip network</a:t>
            </a:r>
            <a:r>
              <a:rPr lang="zh-TW" altLang="en-US" baseline="0" dirty="0" smtClean="0"/>
              <a:t> </a:t>
            </a:r>
            <a:r>
              <a:rPr lang="en-US" altLang="zh-TW" baseline="0" dirty="0" smtClean="0"/>
              <a:t>via the network interface card.</a:t>
            </a:r>
          </a:p>
          <a:p>
            <a:r>
              <a:rPr lang="en-US" altLang="zh-TW" baseline="0" dirty="0" smtClean="0"/>
              <a:t>Here, the predictors are attached to the network interface cards. It is a dedicated hardware.</a:t>
            </a:r>
          </a:p>
          <a:p>
            <a:endParaRPr lang="en-US" altLang="zh-TW" baseline="0" dirty="0" smtClean="0"/>
          </a:p>
          <a:p>
            <a:r>
              <a:rPr lang="en-US" altLang="zh-TW" baseline="0" dirty="0" smtClean="0"/>
              <a:t>Note that we monitor the output traffic. Our design is independent of the underlying topology of the network-on-chip.</a:t>
            </a:r>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7</a:t>
            </a:fld>
            <a:endParaRPr lang="nl-NL" altLang="zh-TW"/>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We have to recognize the outgoing traffic pattern.</a:t>
            </a:r>
            <a:r>
              <a:rPr lang="en-US" altLang="zh-TW" baseline="0" dirty="0" smtClean="0"/>
              <a:t> By taking a node as an example.</a:t>
            </a:r>
            <a:r>
              <a:rPr lang="en-US" altLang="zh-TW" dirty="0" smtClean="0"/>
              <a:t> As</a:t>
            </a:r>
            <a:r>
              <a:rPr lang="en-US" altLang="zh-TW" baseline="0" dirty="0" smtClean="0"/>
              <a:t> the top figure shows, the x-axis is the time, and the y-axis is the transferred data.</a:t>
            </a:r>
          </a:p>
          <a:p>
            <a:r>
              <a:rPr lang="en-US" altLang="zh-TW" baseline="0" dirty="0" smtClean="0"/>
              <a:t>The transmission can be drawn as a time series, and the transmission may seem as a continuous curve.</a:t>
            </a:r>
          </a:p>
          <a:p>
            <a:endParaRPr lang="en-US" altLang="zh-TW" baseline="0" dirty="0" smtClean="0"/>
          </a:p>
          <a:p>
            <a:r>
              <a:rPr lang="en-US" altLang="zh-TW" baseline="0" dirty="0" smtClean="0"/>
              <a:t>Here, we are going to do a discrete prediction since it is difficult to do a continuous prediction. We split the time series to several sampling period, and in each sampling period, the volume of transmission is recorded and quantized to a corresponding level.</a:t>
            </a:r>
          </a:p>
          <a:p>
            <a:endParaRPr lang="en-US" altLang="zh-TW" baseline="0" dirty="0" smtClean="0"/>
          </a:p>
          <a:p>
            <a:r>
              <a:rPr lang="en-US" altLang="zh-TW" baseline="0" dirty="0" smtClean="0"/>
              <a:t>As the bottom figure shows, the transmission can be recognized as 0,3,3,3,5. This makes it possible to save the continuous transmission by simple numbers.</a:t>
            </a:r>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8</a:t>
            </a:fld>
            <a:endParaRPr lang="nl-NL" altLang="zh-TW"/>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So far, the</a:t>
            </a:r>
            <a:r>
              <a:rPr lang="en-US" altLang="zh-TW" baseline="0" dirty="0" smtClean="0"/>
              <a:t> transmission can be described as discrete integers. </a:t>
            </a:r>
          </a:p>
          <a:p>
            <a:r>
              <a:rPr lang="en-US" altLang="zh-TW" baseline="0" dirty="0" smtClean="0"/>
              <a:t>The most intuitive way to predict the next number is based on the previous one. As the figure shows, while the first number is 0, we guess the next one is also zero. Apparently, this guess misses. And the following three transmissions may be hit. Finally, the fourth guess will be wrong. </a:t>
            </a:r>
          </a:p>
          <a:p>
            <a:endParaRPr lang="en-US" altLang="zh-TW" baseline="0" dirty="0" smtClean="0"/>
          </a:p>
          <a:p>
            <a:r>
              <a:rPr lang="en-US" altLang="zh-TW" baseline="0" dirty="0" smtClean="0"/>
              <a:t>The last value predictor is simple to implement, and if the transmissions are stable, the prediction may has high accuracy. However, most applications have </a:t>
            </a:r>
            <a:r>
              <a:rPr lang="en-US" altLang="zh-TW" baseline="0" dirty="0" err="1" smtClean="0"/>
              <a:t>bursty</a:t>
            </a:r>
            <a:r>
              <a:rPr lang="en-US" altLang="zh-TW" baseline="0" dirty="0" smtClean="0"/>
              <a:t> behaviors, and the transmissions are not very smooth curves. This fact is found in previous works, and we also have similar results in our evaluation. So the performance of last value predictor is not good in many cases.</a:t>
            </a:r>
          </a:p>
          <a:p>
            <a:endParaRPr lang="en-US" altLang="zh-TW" baseline="0" dirty="0" smtClean="0"/>
          </a:p>
          <a:p>
            <a:r>
              <a:rPr lang="en-US" altLang="zh-TW" baseline="0" dirty="0" smtClean="0"/>
              <a:t>Therefore, we went back to the core of the problem, the main sources of the traffic are from the running application on the cores. So these discrete values should have some periodical behaviors. Once the periodic behaviors are discovered, the repetitive behaviors should be predictable.</a:t>
            </a:r>
            <a:endParaRPr lang="zh-TW" altLang="en-US" dirty="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9</a:t>
            </a:fld>
            <a:endParaRPr lang="nl-NL" altLang="zh-TW"/>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As</a:t>
            </a:r>
            <a:r>
              <a:rPr lang="en-US" altLang="zh-TW" baseline="0" dirty="0" smtClean="0"/>
              <a:t> a result, we develop a pattern-oriented predictor, which tracks the recent transmitted payload as the indexing number. For example, the first four values are 0,3,3,3. It will be the index number to a second level table, so we can predict that the volume of the next transmitted payload is 5.</a:t>
            </a:r>
          </a:p>
          <a:p>
            <a:endParaRPr lang="en-US" altLang="zh-TW" baseline="0" dirty="0" smtClean="0"/>
          </a:p>
          <a:p>
            <a:r>
              <a:rPr lang="en-US" altLang="zh-TW" baseline="0" dirty="0" smtClean="0"/>
              <a:t>However, there is a big problem that the table grows dramatically, and many entries may be unused and the whole table is a sparse table, so we apply many size-reducing techniques in the design. The details are in the paper. Here we describe the main idea of NTPT. If you are interested in the techniques for reducing sizes, please refer to the paper.</a:t>
            </a:r>
          </a:p>
          <a:p>
            <a:endParaRPr lang="zh-TW" altLang="en-US" dirty="0"/>
          </a:p>
        </p:txBody>
      </p:sp>
      <p:sp>
        <p:nvSpPr>
          <p:cNvPr id="4" name="投影片編號版面配置區 3"/>
          <p:cNvSpPr>
            <a:spLocks noGrp="1"/>
          </p:cNvSpPr>
          <p:nvPr>
            <p:ph type="sldNum" sz="quarter" idx="10"/>
          </p:nvPr>
        </p:nvSpPr>
        <p:spPr/>
        <p:txBody>
          <a:bodyPr/>
          <a:lstStyle/>
          <a:p>
            <a:fld id="{88CAAF76-4796-4350-9763-C66017E4A708}" type="slidenum">
              <a:rPr lang="nl-NL" altLang="zh-TW" smtClean="0"/>
              <a:pPr/>
              <a:t>10</a:t>
            </a:fld>
            <a:endParaRPr lang="nl-NL" altLang="zh-TW"/>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subTitle" sz="quarter" idx="1"/>
          </p:nvPr>
        </p:nvSpPr>
        <p:spPr>
          <a:xfrm>
            <a:off x="582613" y="3273425"/>
            <a:ext cx="7864475" cy="2908300"/>
          </a:xfrm>
          <a:effectLst>
            <a:outerShdw dist="35921" dir="2700000" algn="ctr" rotWithShape="0">
              <a:schemeClr val="bg2"/>
            </a:outerShdw>
          </a:effectLst>
        </p:spPr>
        <p:txBody>
          <a:bodyPr/>
          <a:lstStyle>
            <a:lvl1pPr marL="0" indent="0" algn="ctr">
              <a:buFont typeface="Wingdings" pitchFamily="2" charset="2"/>
              <a:buNone/>
              <a:defRPr/>
            </a:lvl1pPr>
          </a:lstStyle>
          <a:p>
            <a:r>
              <a:rPr lang="en-US"/>
              <a:t>Click to edit Master subtitle style</a:t>
            </a:r>
          </a:p>
        </p:txBody>
      </p:sp>
      <p:sp>
        <p:nvSpPr>
          <p:cNvPr id="4099" name="Rectangle 3"/>
          <p:cNvSpPr>
            <a:spLocks noGrp="1" noChangeArrowheads="1"/>
          </p:cNvSpPr>
          <p:nvPr>
            <p:ph type="ctrTitle" sz="quarter"/>
          </p:nvPr>
        </p:nvSpPr>
        <p:spPr>
          <a:xfrm>
            <a:off x="457200" y="365125"/>
            <a:ext cx="8001000" cy="2468563"/>
          </a:xfrm>
          <a:effectLst>
            <a:outerShdw dist="28398" dir="1593903" algn="ctr" rotWithShape="0">
              <a:schemeClr val="bg2"/>
            </a:outerShdw>
          </a:effectLst>
        </p:spPr>
        <p:txBody>
          <a:bodyPr lIns="92075" tIns="46038" rIns="92075" bIns="46038"/>
          <a:lstStyle>
            <a:lvl1pPr algn="ctr">
              <a:defRPr sz="4000">
                <a:solidFill>
                  <a:schemeClr val="tx2"/>
                </a:solidFill>
              </a:defRPr>
            </a:lvl1pPr>
          </a:lstStyle>
          <a:p>
            <a:r>
              <a:rPr lang="en-US"/>
              <a:t>Click to edit Master title style</a:t>
            </a:r>
          </a:p>
        </p:txBody>
      </p:sp>
      <p:sp>
        <p:nvSpPr>
          <p:cNvPr id="5" name="投影片編號版面配置區 3"/>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51CF91-B6F9-404E-8E74-9018EEE339E8}"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70675" y="247650"/>
            <a:ext cx="2155825" cy="61976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198438" y="247650"/>
            <a:ext cx="6319837" cy="61976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投影片編號版面配置區 3"/>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51CF91-B6F9-404E-8E74-9018EEE339E8}"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198438" y="1371600"/>
            <a:ext cx="4189412"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40250" y="1371600"/>
            <a:ext cx="4189413"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30188" y="247650"/>
            <a:ext cx="8596312" cy="6381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198438" y="1371600"/>
            <a:ext cx="8531225" cy="50736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4" name="投影片編號版面配置區 3"/>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51CF91-B6F9-404E-8E74-9018EEE339E8}" type="slidenum">
              <a:rPr lang="zh-TW" altLang="en-US" smtClean="0"/>
              <a:pPr/>
              <a:t>‹#›</a:t>
            </a:fld>
            <a:endParaRPr lang="zh-TW"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hf hdr="0" ftr="0" dt="0"/>
  <p:txStyles>
    <p:titleStyle>
      <a:lvl1pPr algn="l" rtl="0" fontAlgn="base">
        <a:lnSpc>
          <a:spcPct val="87000"/>
        </a:lnSpc>
        <a:spcBef>
          <a:spcPct val="0"/>
        </a:spcBef>
        <a:spcAft>
          <a:spcPct val="0"/>
        </a:spcAft>
        <a:defRPr sz="3600" b="1">
          <a:solidFill>
            <a:schemeClr val="tx1"/>
          </a:solidFill>
          <a:latin typeface="+mj-lt"/>
          <a:ea typeface="+mj-ea"/>
          <a:cs typeface="+mj-cs"/>
        </a:defRPr>
      </a:lvl1pPr>
      <a:lvl2pPr algn="l" rtl="0" fontAlgn="base">
        <a:lnSpc>
          <a:spcPct val="87000"/>
        </a:lnSpc>
        <a:spcBef>
          <a:spcPct val="0"/>
        </a:spcBef>
        <a:spcAft>
          <a:spcPct val="0"/>
        </a:spcAft>
        <a:defRPr sz="3600" b="1">
          <a:solidFill>
            <a:schemeClr val="tx1"/>
          </a:solidFill>
          <a:latin typeface="Arial" charset="0"/>
        </a:defRPr>
      </a:lvl2pPr>
      <a:lvl3pPr algn="l" rtl="0" fontAlgn="base">
        <a:lnSpc>
          <a:spcPct val="87000"/>
        </a:lnSpc>
        <a:spcBef>
          <a:spcPct val="0"/>
        </a:spcBef>
        <a:spcAft>
          <a:spcPct val="0"/>
        </a:spcAft>
        <a:defRPr sz="3600" b="1">
          <a:solidFill>
            <a:schemeClr val="tx1"/>
          </a:solidFill>
          <a:latin typeface="Arial" charset="0"/>
        </a:defRPr>
      </a:lvl3pPr>
      <a:lvl4pPr algn="l" rtl="0" fontAlgn="base">
        <a:lnSpc>
          <a:spcPct val="87000"/>
        </a:lnSpc>
        <a:spcBef>
          <a:spcPct val="0"/>
        </a:spcBef>
        <a:spcAft>
          <a:spcPct val="0"/>
        </a:spcAft>
        <a:defRPr sz="3600" b="1">
          <a:solidFill>
            <a:schemeClr val="tx1"/>
          </a:solidFill>
          <a:latin typeface="Arial" charset="0"/>
        </a:defRPr>
      </a:lvl4pPr>
      <a:lvl5pPr algn="l" rtl="0" fontAlgn="base">
        <a:lnSpc>
          <a:spcPct val="87000"/>
        </a:lnSpc>
        <a:spcBef>
          <a:spcPct val="0"/>
        </a:spcBef>
        <a:spcAft>
          <a:spcPct val="0"/>
        </a:spcAft>
        <a:defRPr sz="3600" b="1">
          <a:solidFill>
            <a:schemeClr val="tx1"/>
          </a:solidFill>
          <a:latin typeface="Arial" charset="0"/>
        </a:defRPr>
      </a:lvl5pPr>
      <a:lvl6pPr marL="457200" algn="l" rtl="0" fontAlgn="base">
        <a:lnSpc>
          <a:spcPct val="87000"/>
        </a:lnSpc>
        <a:spcBef>
          <a:spcPct val="0"/>
        </a:spcBef>
        <a:spcAft>
          <a:spcPct val="0"/>
        </a:spcAft>
        <a:defRPr sz="3600" b="1">
          <a:solidFill>
            <a:schemeClr val="tx1"/>
          </a:solidFill>
          <a:latin typeface="Arial" charset="0"/>
        </a:defRPr>
      </a:lvl6pPr>
      <a:lvl7pPr marL="914400" algn="l" rtl="0" fontAlgn="base">
        <a:lnSpc>
          <a:spcPct val="87000"/>
        </a:lnSpc>
        <a:spcBef>
          <a:spcPct val="0"/>
        </a:spcBef>
        <a:spcAft>
          <a:spcPct val="0"/>
        </a:spcAft>
        <a:defRPr sz="3600" b="1">
          <a:solidFill>
            <a:schemeClr val="tx1"/>
          </a:solidFill>
          <a:latin typeface="Arial" charset="0"/>
        </a:defRPr>
      </a:lvl7pPr>
      <a:lvl8pPr marL="1371600" algn="l" rtl="0" fontAlgn="base">
        <a:lnSpc>
          <a:spcPct val="87000"/>
        </a:lnSpc>
        <a:spcBef>
          <a:spcPct val="0"/>
        </a:spcBef>
        <a:spcAft>
          <a:spcPct val="0"/>
        </a:spcAft>
        <a:defRPr sz="3600" b="1">
          <a:solidFill>
            <a:schemeClr val="tx1"/>
          </a:solidFill>
          <a:latin typeface="Arial" charset="0"/>
        </a:defRPr>
      </a:lvl8pPr>
      <a:lvl9pPr marL="1828800" algn="l" rtl="0" fontAlgn="base">
        <a:lnSpc>
          <a:spcPct val="87000"/>
        </a:lnSpc>
        <a:spcBef>
          <a:spcPct val="0"/>
        </a:spcBef>
        <a:spcAft>
          <a:spcPct val="0"/>
        </a:spcAft>
        <a:defRPr sz="3600" b="1">
          <a:solidFill>
            <a:schemeClr val="tx1"/>
          </a:solidFill>
          <a:latin typeface="Arial" charset="0"/>
        </a:defRPr>
      </a:lvl9pPr>
    </p:titleStyle>
    <p:bodyStyle>
      <a:lvl1pPr marL="542925" indent="-542925" algn="l" rtl="0" fontAlgn="base">
        <a:lnSpc>
          <a:spcPct val="94000"/>
        </a:lnSpc>
        <a:spcBef>
          <a:spcPct val="50000"/>
        </a:spcBef>
        <a:spcAft>
          <a:spcPct val="0"/>
        </a:spcAft>
        <a:buClr>
          <a:srgbClr val="C395DF"/>
        </a:buClr>
        <a:buSzPct val="120000"/>
        <a:buFont typeface="Wingdings" pitchFamily="2" charset="2"/>
        <a:buBlip>
          <a:blip r:embed="rId14"/>
        </a:buBlip>
        <a:defRPr sz="2400">
          <a:solidFill>
            <a:schemeClr val="tx1"/>
          </a:solidFill>
          <a:latin typeface="+mn-lt"/>
          <a:ea typeface="+mn-ea"/>
          <a:cs typeface="+mn-cs"/>
        </a:defRPr>
      </a:lvl1pPr>
      <a:lvl2pPr marL="1046163" indent="-323850" algn="l" rtl="0" fontAlgn="base">
        <a:lnSpc>
          <a:spcPct val="89000"/>
        </a:lnSpc>
        <a:spcBef>
          <a:spcPct val="25000"/>
        </a:spcBef>
        <a:spcAft>
          <a:spcPct val="0"/>
        </a:spcAft>
        <a:buClr>
          <a:schemeClr val="accent2"/>
        </a:buClr>
        <a:buSzPct val="70000"/>
        <a:buFont typeface="Wingdings" pitchFamily="2" charset="2"/>
        <a:buBlip>
          <a:blip r:embed="rId14"/>
        </a:buBlip>
        <a:defRPr sz="2200">
          <a:solidFill>
            <a:schemeClr val="tx1"/>
          </a:solidFill>
          <a:latin typeface="+mn-lt"/>
        </a:defRPr>
      </a:lvl2pPr>
      <a:lvl3pPr marL="1463675" indent="-238125" algn="l" rtl="0" fontAlgn="base">
        <a:lnSpc>
          <a:spcPct val="87000"/>
        </a:lnSpc>
        <a:spcBef>
          <a:spcPct val="10000"/>
        </a:spcBef>
        <a:spcAft>
          <a:spcPct val="0"/>
        </a:spcAft>
        <a:buClr>
          <a:schemeClr val="tx2"/>
        </a:buClr>
        <a:buSzPct val="35000"/>
        <a:buFont typeface="Wingdings" pitchFamily="2" charset="2"/>
        <a:buBlip>
          <a:blip r:embed="rId15"/>
        </a:buBlip>
        <a:defRPr sz="2000">
          <a:solidFill>
            <a:schemeClr val="tx1"/>
          </a:solidFill>
          <a:latin typeface="+mn-lt"/>
        </a:defRPr>
      </a:lvl3pPr>
      <a:lvl4pPr marL="2032000" indent="-228600" algn="l" rtl="0" fontAlgn="base">
        <a:spcBef>
          <a:spcPct val="20000"/>
        </a:spcBef>
        <a:spcAft>
          <a:spcPct val="0"/>
        </a:spcAft>
        <a:buChar char="–"/>
        <a:defRPr sz="2000">
          <a:solidFill>
            <a:schemeClr val="tx1"/>
          </a:solidFill>
          <a:latin typeface="Times New Roman" pitchFamily="18" charset="0"/>
        </a:defRPr>
      </a:lvl4pPr>
      <a:lvl5pPr marL="2451100" indent="-228600" algn="l" rtl="0" fontAlgn="base">
        <a:spcBef>
          <a:spcPct val="20000"/>
        </a:spcBef>
        <a:spcAft>
          <a:spcPct val="0"/>
        </a:spcAft>
        <a:buChar char="•"/>
        <a:defRPr sz="2000">
          <a:solidFill>
            <a:schemeClr val="tx1"/>
          </a:solidFill>
          <a:latin typeface="Times New Roman" pitchFamily="18" charset="0"/>
        </a:defRPr>
      </a:lvl5pPr>
      <a:lvl6pPr marL="2908300" indent="-228600" algn="l" rtl="0" fontAlgn="base">
        <a:spcBef>
          <a:spcPct val="20000"/>
        </a:spcBef>
        <a:spcAft>
          <a:spcPct val="0"/>
        </a:spcAft>
        <a:buChar char="•"/>
        <a:defRPr sz="2000">
          <a:solidFill>
            <a:schemeClr val="tx1"/>
          </a:solidFill>
          <a:latin typeface="Times New Roman" pitchFamily="18" charset="0"/>
        </a:defRPr>
      </a:lvl6pPr>
      <a:lvl7pPr marL="3365500" indent="-228600" algn="l" rtl="0" fontAlgn="base">
        <a:spcBef>
          <a:spcPct val="20000"/>
        </a:spcBef>
        <a:spcAft>
          <a:spcPct val="0"/>
        </a:spcAft>
        <a:buChar char="•"/>
        <a:defRPr sz="2000">
          <a:solidFill>
            <a:schemeClr val="tx1"/>
          </a:solidFill>
          <a:latin typeface="Times New Roman" pitchFamily="18" charset="0"/>
        </a:defRPr>
      </a:lvl7pPr>
      <a:lvl8pPr marL="3822700" indent="-228600" algn="l" rtl="0" fontAlgn="base">
        <a:spcBef>
          <a:spcPct val="20000"/>
        </a:spcBef>
        <a:spcAft>
          <a:spcPct val="0"/>
        </a:spcAft>
        <a:buChar char="•"/>
        <a:defRPr sz="2000">
          <a:solidFill>
            <a:schemeClr val="tx1"/>
          </a:solidFill>
          <a:latin typeface="Times New Roman" pitchFamily="18" charset="0"/>
        </a:defRPr>
      </a:lvl8pPr>
      <a:lvl9pPr marL="42799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ctrTitle"/>
          </p:nvPr>
        </p:nvSpPr>
        <p:spPr/>
        <p:txBody>
          <a:bodyPr/>
          <a:lstStyle/>
          <a:p>
            <a:r>
              <a:rPr lang="en-US" altLang="zh-TW" dirty="0" smtClean="0">
                <a:ea typeface="新細明體" charset="-120"/>
              </a:rPr>
              <a:t>NTPT: On the End-to-End </a:t>
            </a:r>
            <a:br>
              <a:rPr lang="en-US" altLang="zh-TW" dirty="0" smtClean="0">
                <a:ea typeface="新細明體" charset="-120"/>
              </a:rPr>
            </a:br>
            <a:r>
              <a:rPr lang="en-US" altLang="zh-TW" dirty="0" smtClean="0">
                <a:ea typeface="新細明體" charset="-120"/>
              </a:rPr>
              <a:t>Traffic Prediction </a:t>
            </a:r>
            <a:br>
              <a:rPr lang="en-US" altLang="zh-TW" dirty="0" smtClean="0">
                <a:ea typeface="新細明體" charset="-120"/>
              </a:rPr>
            </a:br>
            <a:r>
              <a:rPr lang="en-US" altLang="zh-TW" dirty="0" smtClean="0">
                <a:ea typeface="新細明體" charset="-120"/>
              </a:rPr>
              <a:t>in the On-Chip Networks</a:t>
            </a:r>
            <a:endParaRPr lang="nl-NL" altLang="zh-TW" dirty="0">
              <a:ea typeface="新細明體" charset="-120"/>
            </a:endParaRPr>
          </a:p>
        </p:txBody>
      </p:sp>
      <p:sp>
        <p:nvSpPr>
          <p:cNvPr id="23557" name="Rectangle 5"/>
          <p:cNvSpPr>
            <a:spLocks noGrp="1" noChangeArrowheads="1"/>
          </p:cNvSpPr>
          <p:nvPr>
            <p:ph type="subTitle" idx="1"/>
          </p:nvPr>
        </p:nvSpPr>
        <p:spPr>
          <a:xfrm>
            <a:off x="582613" y="2743200"/>
            <a:ext cx="7864475" cy="3774558"/>
          </a:xfrm>
        </p:spPr>
        <p:txBody>
          <a:bodyPr/>
          <a:lstStyle/>
          <a:p>
            <a:r>
              <a:rPr lang="en-US" dirty="0" smtClean="0"/>
              <a:t>Yoshi Shih-Chieh Huang</a:t>
            </a:r>
            <a:r>
              <a:rPr lang="en-US" baseline="30000" dirty="0" smtClean="0"/>
              <a:t>1</a:t>
            </a:r>
            <a:r>
              <a:rPr lang="en-US" dirty="0" smtClean="0"/>
              <a:t>, June 16,</a:t>
            </a:r>
            <a:r>
              <a:rPr lang="nl-NL" altLang="zh-TW" dirty="0" smtClean="0">
                <a:ea typeface="新細明體" charset="-120"/>
              </a:rPr>
              <a:t> </a:t>
            </a:r>
            <a:r>
              <a:rPr lang="en-US" dirty="0" smtClean="0"/>
              <a:t>2010</a:t>
            </a:r>
            <a:endParaRPr lang="nl-NL" altLang="zh-TW" dirty="0">
              <a:ea typeface="新細明體" charset="-120"/>
            </a:endParaRPr>
          </a:p>
        </p:txBody>
      </p:sp>
      <p:sp>
        <p:nvSpPr>
          <p:cNvPr id="23558" name="Rectangle 6"/>
          <p:cNvSpPr>
            <a:spLocks noChangeArrowheads="1"/>
          </p:cNvSpPr>
          <p:nvPr/>
        </p:nvSpPr>
        <p:spPr bwMode="auto">
          <a:xfrm>
            <a:off x="1112838" y="5599579"/>
            <a:ext cx="7045325" cy="459100"/>
          </a:xfrm>
          <a:prstGeom prst="rect">
            <a:avLst/>
          </a:prstGeom>
          <a:noFill/>
          <a:ln w="9525">
            <a:noFill/>
            <a:miter lim="800000"/>
            <a:headEnd/>
            <a:tailEnd/>
          </a:ln>
          <a:effectLst>
            <a:outerShdw dist="35921" dir="2700000" algn="ctr" rotWithShape="0">
              <a:schemeClr val="bg2"/>
            </a:outerShdw>
          </a:effectLst>
        </p:spPr>
        <p:txBody>
          <a:bodyPr lIns="90488" tIns="44450" rIns="90488" bIns="44450">
            <a:spAutoFit/>
          </a:bodyPr>
          <a:lstStyle/>
          <a:p>
            <a:pPr algn="ctr" eaLnBrk="0" hangingPunct="0">
              <a:lnSpc>
                <a:spcPct val="100000"/>
              </a:lnSpc>
              <a:spcBef>
                <a:spcPct val="0"/>
              </a:spcBef>
            </a:pPr>
            <a:r>
              <a:rPr lang="en-US" sz="1200" b="1" baseline="30000" dirty="0" smtClean="0"/>
              <a:t>1</a:t>
            </a:r>
            <a:r>
              <a:rPr lang="en-US" sz="1200" b="1" dirty="0" smtClean="0"/>
              <a:t>Department of Computer Science, National </a:t>
            </a:r>
            <a:r>
              <a:rPr lang="en-US" sz="1200" b="1" dirty="0" err="1" smtClean="0"/>
              <a:t>Tsing</a:t>
            </a:r>
            <a:r>
              <a:rPr lang="en-US" sz="1200" b="1" dirty="0" smtClean="0"/>
              <a:t> Hua University, </a:t>
            </a:r>
            <a:r>
              <a:rPr lang="en-US" sz="1200" b="1" dirty="0" err="1" smtClean="0"/>
              <a:t>Hsinchu</a:t>
            </a:r>
            <a:r>
              <a:rPr lang="en-US" sz="1200" b="1" dirty="0" smtClean="0"/>
              <a:t>, Taiwan</a:t>
            </a:r>
          </a:p>
          <a:p>
            <a:pPr algn="ctr" eaLnBrk="0" hangingPunct="0">
              <a:lnSpc>
                <a:spcPct val="100000"/>
              </a:lnSpc>
              <a:spcBef>
                <a:spcPct val="0"/>
              </a:spcBef>
            </a:pPr>
            <a:r>
              <a:rPr lang="en-US" sz="1200" b="1" baseline="30000" dirty="0" smtClean="0"/>
              <a:t>2</a:t>
            </a:r>
            <a:r>
              <a:rPr lang="en-US" sz="1200" b="1" dirty="0" smtClean="0"/>
              <a:t>SoC Technology Center, Industrial Technology Research Institute, </a:t>
            </a:r>
            <a:r>
              <a:rPr lang="en-US" sz="1200" b="1" dirty="0" err="1" smtClean="0"/>
              <a:t>Hsinchu</a:t>
            </a:r>
            <a:r>
              <a:rPr lang="en-US" sz="1200" b="1" dirty="0" smtClean="0"/>
              <a:t>, Taiwan</a:t>
            </a:r>
            <a:endParaRPr lang="en-US" sz="1200" b="1" dirty="0"/>
          </a:p>
        </p:txBody>
      </p:sp>
      <p:pic>
        <p:nvPicPr>
          <p:cNvPr id="12290" name="Picture 2" descr="http://twbsball.dils.tku.edu.tw/wiki/images/c/ca/NTHU-logo.png"/>
          <p:cNvPicPr>
            <a:picLocks noChangeAspect="1" noChangeArrowheads="1"/>
          </p:cNvPicPr>
          <p:nvPr/>
        </p:nvPicPr>
        <p:blipFill>
          <a:blip r:embed="rId3" cstate="print"/>
          <a:srcRect/>
          <a:stretch>
            <a:fillRect/>
          </a:stretch>
        </p:blipFill>
        <p:spPr bwMode="auto">
          <a:xfrm>
            <a:off x="3252457" y="4431024"/>
            <a:ext cx="1155641" cy="1144085"/>
          </a:xfrm>
          <a:prstGeom prst="rect">
            <a:avLst/>
          </a:prstGeom>
          <a:noFill/>
        </p:spPr>
      </p:pic>
      <p:pic>
        <p:nvPicPr>
          <p:cNvPr id="12296" name="Picture 8" descr="LOGO"/>
          <p:cNvPicPr>
            <a:picLocks noChangeAspect="1" noChangeArrowheads="1"/>
          </p:cNvPicPr>
          <p:nvPr/>
        </p:nvPicPr>
        <p:blipFill>
          <a:blip r:embed="rId4" cstate="print"/>
          <a:srcRect/>
          <a:stretch>
            <a:fillRect/>
          </a:stretch>
        </p:blipFill>
        <p:spPr bwMode="auto">
          <a:xfrm>
            <a:off x="4684443" y="4762542"/>
            <a:ext cx="1428750" cy="457200"/>
          </a:xfrm>
          <a:prstGeom prst="rect">
            <a:avLst/>
          </a:prstGeom>
          <a:noFill/>
        </p:spPr>
      </p:pic>
      <p:sp>
        <p:nvSpPr>
          <p:cNvPr id="7" name="Rectangle 6"/>
          <p:cNvSpPr>
            <a:spLocks noChangeArrowheads="1"/>
          </p:cNvSpPr>
          <p:nvPr/>
        </p:nvSpPr>
        <p:spPr bwMode="auto">
          <a:xfrm>
            <a:off x="1212076" y="3327760"/>
            <a:ext cx="7045325" cy="920765"/>
          </a:xfrm>
          <a:prstGeom prst="rect">
            <a:avLst/>
          </a:prstGeom>
          <a:noFill/>
          <a:ln w="9525">
            <a:noFill/>
            <a:miter lim="800000"/>
            <a:headEnd/>
            <a:tailEnd/>
          </a:ln>
          <a:effectLst>
            <a:outerShdw dist="35921" dir="2700000" algn="ctr" rotWithShape="0">
              <a:schemeClr val="bg2"/>
            </a:outerShdw>
          </a:effectLst>
        </p:spPr>
        <p:txBody>
          <a:bodyPr lIns="90488" tIns="44450" rIns="90488" bIns="44450">
            <a:spAutoFit/>
          </a:bodyPr>
          <a:lstStyle/>
          <a:p>
            <a:pPr algn="ctr" eaLnBrk="0" hangingPunct="0">
              <a:lnSpc>
                <a:spcPct val="100000"/>
              </a:lnSpc>
              <a:spcBef>
                <a:spcPct val="0"/>
              </a:spcBef>
            </a:pPr>
            <a:r>
              <a:rPr lang="en-US" sz="1800" b="1" dirty="0" err="1" smtClean="0"/>
              <a:t>Kaven</a:t>
            </a:r>
            <a:r>
              <a:rPr lang="en-US" sz="1800" b="1" dirty="0" smtClean="0"/>
              <a:t> Chun-Kai Chou</a:t>
            </a:r>
            <a:r>
              <a:rPr lang="en-US" sz="1800" b="1" baseline="30000" dirty="0" smtClean="0"/>
              <a:t>1</a:t>
            </a:r>
          </a:p>
          <a:p>
            <a:pPr algn="ctr" eaLnBrk="0" hangingPunct="0">
              <a:lnSpc>
                <a:spcPct val="100000"/>
              </a:lnSpc>
              <a:spcBef>
                <a:spcPct val="0"/>
              </a:spcBef>
            </a:pPr>
            <a:r>
              <a:rPr lang="en-US" sz="1800" b="1" dirty="0" smtClean="0"/>
              <a:t>Chung-Ta King</a:t>
            </a:r>
            <a:r>
              <a:rPr lang="en-US" sz="1800" b="1" baseline="30000" dirty="0" smtClean="0"/>
              <a:t>1</a:t>
            </a:r>
          </a:p>
          <a:p>
            <a:pPr algn="ctr" eaLnBrk="0" hangingPunct="0">
              <a:lnSpc>
                <a:spcPct val="100000"/>
              </a:lnSpc>
              <a:spcBef>
                <a:spcPct val="0"/>
              </a:spcBef>
            </a:pPr>
            <a:r>
              <a:rPr lang="en-US" sz="1800" b="1" dirty="0" err="1" smtClean="0"/>
              <a:t>Shau</a:t>
            </a:r>
            <a:r>
              <a:rPr lang="en-US" sz="1800" b="1" dirty="0" smtClean="0"/>
              <a:t>-Yin Tseng</a:t>
            </a:r>
            <a:r>
              <a:rPr lang="en-US" sz="1800" b="1" baseline="30000" dirty="0" smtClean="0"/>
              <a:t>2</a:t>
            </a:r>
            <a:endParaRPr lang="en-US" sz="1800" b="1" baseline="300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Traffic Prediction (cont’d)</a:t>
            </a:r>
            <a:endParaRPr lang="zh-TW" altLang="en-US" dirty="0"/>
          </a:p>
        </p:txBody>
      </p:sp>
      <p:sp>
        <p:nvSpPr>
          <p:cNvPr id="3" name="內容版面配置區 2"/>
          <p:cNvSpPr>
            <a:spLocks noGrp="1"/>
          </p:cNvSpPr>
          <p:nvPr>
            <p:ph idx="1"/>
          </p:nvPr>
        </p:nvSpPr>
        <p:spPr/>
        <p:txBody>
          <a:bodyPr/>
          <a:lstStyle/>
          <a:p>
            <a:r>
              <a:rPr lang="en-US" altLang="zh-TW" dirty="0" smtClean="0"/>
              <a:t>Intuition: more accurate prediction by tracking longer traffic history</a:t>
            </a:r>
          </a:p>
          <a:p>
            <a:r>
              <a:rPr lang="en-US" altLang="zh-TW" b="1" dirty="0" smtClean="0">
                <a:solidFill>
                  <a:srgbClr val="FFC000"/>
                </a:solidFill>
              </a:rPr>
              <a:t>Pattern-oriented predictor</a:t>
            </a:r>
          </a:p>
          <a:p>
            <a:pPr lvl="1"/>
            <a:r>
              <a:rPr lang="en-US" altLang="zh-TW" dirty="0" smtClean="0"/>
              <a:t>Traffic pattern register</a:t>
            </a:r>
          </a:p>
          <a:p>
            <a:pPr lvl="1"/>
            <a:r>
              <a:rPr lang="en-US" altLang="zh-TW" dirty="0" smtClean="0"/>
              <a:t>Indexing into a table for prediction</a:t>
            </a:r>
            <a:br>
              <a:rPr lang="en-US" altLang="zh-TW" dirty="0" smtClean="0"/>
            </a:br>
            <a:r>
              <a:rPr lang="en-US" altLang="zh-TW" dirty="0" smtClean="0"/>
              <a:t>of traffic in the next sampling period</a:t>
            </a:r>
          </a:p>
        </p:txBody>
      </p:sp>
      <p:sp>
        <p:nvSpPr>
          <p:cNvPr id="6" name="文字方塊 5"/>
          <p:cNvSpPr txBox="1"/>
          <p:nvPr/>
        </p:nvSpPr>
        <p:spPr>
          <a:xfrm>
            <a:off x="1494025" y="4039290"/>
            <a:ext cx="1449237" cy="6678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zh-TW" sz="4400" dirty="0" smtClean="0"/>
              <a:t>0333</a:t>
            </a:r>
            <a:endParaRPr lang="zh-TW" altLang="en-US" sz="4400" dirty="0"/>
          </a:p>
        </p:txBody>
      </p:sp>
      <p:graphicFrame>
        <p:nvGraphicFramePr>
          <p:cNvPr id="8" name="表格 7"/>
          <p:cNvGraphicFramePr>
            <a:graphicFrameLocks noGrp="1"/>
          </p:cNvGraphicFramePr>
          <p:nvPr/>
        </p:nvGraphicFramePr>
        <p:xfrm>
          <a:off x="5995356" y="2009475"/>
          <a:ext cx="2510288" cy="4079240"/>
        </p:xfrm>
        <a:graphic>
          <a:graphicData uri="http://schemas.openxmlformats.org/drawingml/2006/table">
            <a:tbl>
              <a:tblPr firstRow="1" bandRow="1">
                <a:tableStyleId>{5C22544A-7EE6-4342-B048-85BDC9FD1C3A}</a:tableStyleId>
              </a:tblPr>
              <a:tblGrid>
                <a:gridCol w="836765"/>
                <a:gridCol w="1673523"/>
              </a:tblGrid>
              <a:tr h="370840">
                <a:tc>
                  <a:txBody>
                    <a:bodyPr/>
                    <a:lstStyle/>
                    <a:p>
                      <a:pPr algn="ctr"/>
                      <a:r>
                        <a:rPr lang="en-US" altLang="zh-TW" dirty="0" smtClean="0">
                          <a:solidFill>
                            <a:schemeClr val="tx1"/>
                          </a:solidFill>
                        </a:rPr>
                        <a:t>index</a:t>
                      </a:r>
                      <a:endParaRPr lang="zh-TW" altLang="en-US"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altLang="zh-TW" dirty="0" smtClean="0"/>
                        <a:t>Prediction</a:t>
                      </a:r>
                      <a:endParaRPr lang="zh-TW" altLang="en-US" dirty="0"/>
                    </a:p>
                  </a:txBody>
                  <a:tcPr>
                    <a:lnL w="12700" cmpd="sng">
                      <a:noFill/>
                    </a:lnL>
                  </a:tcPr>
                </a:tc>
              </a:tr>
              <a:tr h="370840">
                <a:tc>
                  <a:txBody>
                    <a:bodyPr/>
                    <a:lstStyle/>
                    <a:p>
                      <a:pPr algn="ctr"/>
                      <a:r>
                        <a:rPr lang="en-US" altLang="zh-TW" dirty="0" smtClean="0">
                          <a:solidFill>
                            <a:schemeClr val="tx1"/>
                          </a:solidFill>
                        </a:rPr>
                        <a:t>0</a:t>
                      </a:r>
                      <a:endParaRPr lang="zh-TW" altLang="en-US"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nil</a:t>
                      </a:r>
                      <a:endParaRPr lang="zh-TW" altLang="en-US" dirty="0"/>
                    </a:p>
                  </a:txBody>
                  <a:tcPr>
                    <a:lnL w="12700" cmpd="sng">
                      <a:noFill/>
                    </a:lnL>
                  </a:tcPr>
                </a:tc>
              </a:tr>
              <a:tr h="370840">
                <a:tc>
                  <a:txBody>
                    <a:bodyPr/>
                    <a:lstStyle/>
                    <a:p>
                      <a:pPr algn="ctr"/>
                      <a:r>
                        <a:rPr lang="en-US" altLang="zh-TW" dirty="0" smtClean="0">
                          <a:solidFill>
                            <a:schemeClr val="tx1"/>
                          </a:solidFill>
                        </a:rPr>
                        <a:t>1</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nil</a:t>
                      </a:r>
                      <a:endParaRPr lang="zh-TW" altLang="en-US" dirty="0"/>
                    </a:p>
                  </a:txBody>
                  <a:tcPr>
                    <a:lnL w="12700" cmpd="sng">
                      <a:noFill/>
                    </a:lnL>
                  </a:tcPr>
                </a:tc>
              </a:tr>
              <a:tr h="370840">
                <a:tc>
                  <a:txBody>
                    <a:bodyPr/>
                    <a:lstStyle/>
                    <a:p>
                      <a:pPr algn="ctr"/>
                      <a:r>
                        <a:rPr lang="en-US" altLang="zh-TW" dirty="0" smtClean="0">
                          <a:solidFill>
                            <a:schemeClr val="tx1"/>
                          </a:solidFill>
                        </a:rPr>
                        <a:t>2</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3</a:t>
                      </a:r>
                      <a:endParaRPr lang="zh-TW" altLang="en-US" dirty="0"/>
                    </a:p>
                  </a:txBody>
                  <a:tcPr>
                    <a:lnL w="12700" cmpd="sng">
                      <a:noFill/>
                    </a:lnL>
                  </a:tcPr>
                </a:tc>
              </a:tr>
              <a:tr h="370840">
                <a:tc>
                  <a:txBody>
                    <a:bodyPr/>
                    <a:lstStyle/>
                    <a:p>
                      <a:pPr algn="ctr"/>
                      <a:r>
                        <a:rPr lang="en-US" altLang="zh-TW" dirty="0" smtClean="0">
                          <a:solidFill>
                            <a:schemeClr val="tx1"/>
                          </a:solidFill>
                        </a:rPr>
                        <a:t>3</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nil</a:t>
                      </a:r>
                      <a:endParaRPr lang="zh-TW" altLang="en-US" dirty="0"/>
                    </a:p>
                  </a:txBody>
                  <a:tcPr>
                    <a:lnL w="12700" cmpd="sng">
                      <a:noFill/>
                    </a:lnL>
                  </a:tcPr>
                </a:tc>
              </a:tr>
              <a:tr h="370840">
                <a:tc>
                  <a:txBody>
                    <a:bodyPr/>
                    <a:lstStyle/>
                    <a:p>
                      <a:pPr algn="ctr"/>
                      <a:r>
                        <a:rPr lang="en-US" altLang="zh-TW" dirty="0" smtClean="0">
                          <a:solidFill>
                            <a:schemeClr val="tx1"/>
                          </a:solidFill>
                        </a:rPr>
                        <a:t>…</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a:t>
                      </a:r>
                      <a:endParaRPr lang="zh-TW" altLang="en-US" dirty="0"/>
                    </a:p>
                  </a:txBody>
                  <a:tcPr>
                    <a:lnL w="12700" cmpd="sng">
                      <a:noFill/>
                    </a:lnL>
                  </a:tcPr>
                </a:tc>
              </a:tr>
              <a:tr h="370840">
                <a:tc>
                  <a:txBody>
                    <a:bodyPr/>
                    <a:lstStyle/>
                    <a:p>
                      <a:pPr algn="ctr"/>
                      <a:r>
                        <a:rPr lang="en-US" altLang="zh-TW" dirty="0" smtClean="0">
                          <a:solidFill>
                            <a:schemeClr val="tx1"/>
                          </a:solidFill>
                        </a:rPr>
                        <a:t>0332</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2</a:t>
                      </a:r>
                      <a:endParaRPr lang="zh-TW" altLang="en-US" dirty="0"/>
                    </a:p>
                  </a:txBody>
                  <a:tcPr>
                    <a:lnL w="12700" cmpd="sng">
                      <a:noFill/>
                    </a:lnL>
                  </a:tcPr>
                </a:tc>
              </a:tr>
              <a:tr h="370840">
                <a:tc>
                  <a:txBody>
                    <a:bodyPr/>
                    <a:lstStyle/>
                    <a:p>
                      <a:pPr algn="ctr"/>
                      <a:r>
                        <a:rPr lang="en-US" altLang="zh-TW" dirty="0" smtClean="0">
                          <a:solidFill>
                            <a:schemeClr val="tx1"/>
                          </a:solidFill>
                        </a:rPr>
                        <a:t>0333</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zh-TW" altLang="en-US" dirty="0">
                        <a:solidFill>
                          <a:schemeClr val="bg1">
                            <a:lumMod val="50000"/>
                          </a:schemeClr>
                        </a:solidFill>
                      </a:endParaRPr>
                    </a:p>
                  </a:txBody>
                  <a:tcPr>
                    <a:lnL w="12700" cmpd="sng">
                      <a:noFill/>
                    </a:lnL>
                  </a:tcPr>
                </a:tc>
              </a:tr>
              <a:tr h="370840">
                <a:tc>
                  <a:txBody>
                    <a:bodyPr/>
                    <a:lstStyle/>
                    <a:p>
                      <a:pPr algn="ctr"/>
                      <a:r>
                        <a:rPr lang="en-US" altLang="zh-TW" dirty="0" smtClean="0">
                          <a:solidFill>
                            <a:schemeClr val="tx1"/>
                          </a:solidFill>
                        </a:rPr>
                        <a:t>0334</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2</a:t>
                      </a:r>
                      <a:endParaRPr lang="zh-TW" altLang="en-US" dirty="0"/>
                    </a:p>
                  </a:txBody>
                  <a:tcPr>
                    <a:lnL w="12700" cmpd="sng">
                      <a:noFill/>
                    </a:lnL>
                  </a:tcPr>
                </a:tc>
              </a:tr>
              <a:tr h="370840">
                <a:tc>
                  <a:txBody>
                    <a:bodyPr/>
                    <a:lstStyle/>
                    <a:p>
                      <a:pPr algn="ctr"/>
                      <a:r>
                        <a:rPr lang="en-US" altLang="zh-TW" dirty="0" smtClean="0">
                          <a:solidFill>
                            <a:schemeClr val="tx1"/>
                          </a:solidFill>
                        </a:rPr>
                        <a:t>0335</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nil</a:t>
                      </a:r>
                      <a:endParaRPr lang="zh-TW" altLang="en-US" dirty="0"/>
                    </a:p>
                  </a:txBody>
                  <a:tcPr>
                    <a:lnL w="12700" cmpd="sng">
                      <a:noFill/>
                    </a:lnL>
                  </a:tcPr>
                </a:tc>
              </a:tr>
              <a:tr h="370840">
                <a:tc>
                  <a:txBody>
                    <a:bodyPr/>
                    <a:lstStyle/>
                    <a:p>
                      <a:pPr algn="ctr"/>
                      <a:r>
                        <a:rPr lang="en-US" altLang="zh-TW" dirty="0" smtClean="0">
                          <a:solidFill>
                            <a:schemeClr val="tx1"/>
                          </a:solidFill>
                        </a:rPr>
                        <a:t>…</a:t>
                      </a:r>
                      <a:endParaRPr lang="zh-TW" alt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altLang="zh-TW" dirty="0" smtClean="0"/>
                        <a:t>…</a:t>
                      </a:r>
                      <a:endParaRPr lang="zh-TW" altLang="en-US" dirty="0"/>
                    </a:p>
                  </a:txBody>
                  <a:tcPr>
                    <a:lnL w="12700" cmpd="sng">
                      <a:noFill/>
                    </a:lnL>
                  </a:tcPr>
                </a:tc>
              </a:tr>
            </a:tbl>
          </a:graphicData>
        </a:graphic>
      </p:graphicFrame>
      <p:cxnSp>
        <p:nvCxnSpPr>
          <p:cNvPr id="11" name="直線單箭頭接點 10"/>
          <p:cNvCxnSpPr>
            <a:stCxn id="6" idx="3"/>
          </p:cNvCxnSpPr>
          <p:nvPr/>
        </p:nvCxnSpPr>
        <p:spPr bwMode="auto">
          <a:xfrm>
            <a:off x="2943262" y="4373228"/>
            <a:ext cx="3069231" cy="411714"/>
          </a:xfrm>
          <a:prstGeom prst="straightConnector1">
            <a:avLst/>
          </a:prstGeom>
          <a:noFill/>
          <a:ln w="25400" cap="flat" cmpd="sng" algn="ctr">
            <a:solidFill>
              <a:schemeClr val="tx1"/>
            </a:solidFill>
            <a:prstDash val="solid"/>
            <a:round/>
            <a:headEnd type="none" w="med" len="med"/>
            <a:tailEnd type="arrow"/>
          </a:ln>
          <a:effectLst/>
        </p:spPr>
      </p:cxnSp>
      <p:sp>
        <p:nvSpPr>
          <p:cNvPr id="14" name="文字方塊 13"/>
          <p:cNvSpPr txBox="1"/>
          <p:nvPr/>
        </p:nvSpPr>
        <p:spPr>
          <a:xfrm>
            <a:off x="7504981" y="4649636"/>
            <a:ext cx="312906" cy="327782"/>
          </a:xfrm>
          <a:prstGeom prst="rect">
            <a:avLst/>
          </a:prstGeom>
          <a:noFill/>
        </p:spPr>
        <p:txBody>
          <a:bodyPr wrap="none" rtlCol="0">
            <a:spAutoFit/>
          </a:bodyPr>
          <a:lstStyle/>
          <a:p>
            <a:r>
              <a:rPr lang="en-US" altLang="zh-TW" sz="1800" dirty="0" smtClean="0">
                <a:solidFill>
                  <a:schemeClr val="bg1">
                    <a:lumMod val="50000"/>
                  </a:schemeClr>
                </a:solidFill>
              </a:rPr>
              <a:t>5</a:t>
            </a:r>
            <a:endParaRPr lang="zh-TW" altLang="en-US" sz="1800" dirty="0">
              <a:solidFill>
                <a:schemeClr val="bg1">
                  <a:lumMod val="50000"/>
                </a:schemeClr>
              </a:solidFill>
            </a:endParaRPr>
          </a:p>
        </p:txBody>
      </p:sp>
      <p:sp>
        <p:nvSpPr>
          <p:cNvPr id="10" name="文字方塊 9"/>
          <p:cNvSpPr txBox="1"/>
          <p:nvPr/>
        </p:nvSpPr>
        <p:spPr>
          <a:xfrm>
            <a:off x="1340286" y="4747365"/>
            <a:ext cx="1810111" cy="301621"/>
          </a:xfrm>
          <a:prstGeom prst="rect">
            <a:avLst/>
          </a:prstGeom>
          <a:noFill/>
        </p:spPr>
        <p:txBody>
          <a:bodyPr wrap="none" rtlCol="0">
            <a:spAutoFit/>
          </a:bodyPr>
          <a:lstStyle/>
          <a:p>
            <a:r>
              <a:rPr lang="en-US" altLang="zh-TW" sz="1600" dirty="0" smtClean="0"/>
              <a:t>(History length=4)</a:t>
            </a:r>
            <a:endParaRPr lang="zh-TW" altLang="en-US" sz="1600" dirty="0"/>
          </a:p>
        </p:txBody>
      </p:sp>
      <p:sp>
        <p:nvSpPr>
          <p:cNvPr id="12" name="文字方塊 11"/>
          <p:cNvSpPr txBox="1"/>
          <p:nvPr/>
        </p:nvSpPr>
        <p:spPr>
          <a:xfrm rot="21254062">
            <a:off x="1810605" y="4244370"/>
            <a:ext cx="5836305" cy="117570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altLang="zh-TW" sz="32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Problem: </a:t>
            </a:r>
          </a:p>
          <a:p>
            <a:pPr algn="ctr"/>
            <a:r>
              <a:rPr lang="en-US" altLang="zh-TW" sz="32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Big and </a:t>
            </a:r>
            <a:r>
              <a:rPr lang="en-US" altLang="zh-TW" sz="32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sprase</a:t>
            </a:r>
            <a:r>
              <a:rPr lang="en-US" altLang="zh-TW" sz="32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Tables!</a:t>
            </a:r>
            <a:endParaRPr lang="zh-TW" altLang="en-US"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13" name="投影片編號版面配置區 12"/>
          <p:cNvSpPr>
            <a:spLocks noGrp="1"/>
          </p:cNvSpPr>
          <p:nvPr>
            <p:ph type="sldNum" sz="quarter" idx="4"/>
          </p:nvPr>
        </p:nvSpPr>
        <p:spPr/>
        <p:txBody>
          <a:bodyPr/>
          <a:lstStyle/>
          <a:p>
            <a:fld id="{8151CF91-B6F9-404E-8E74-9018EEE339E8}" type="slidenum">
              <a:rPr lang="zh-TW" altLang="en-US" smtClean="0"/>
              <a:pPr/>
              <a:t>10</a:t>
            </a:fld>
            <a:endParaRPr lang="zh-TW"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par>
                          <p:cTn id="8" fill="hold">
                            <p:stCondLst>
                              <p:cond delay="500"/>
                            </p:stCondLst>
                            <p:childTnLst>
                              <p:par>
                                <p:cTn id="9" presetID="3" presetClass="emph" presetSubtype="2" fill="hold" nodeType="afterEffect">
                                  <p:stCondLst>
                                    <p:cond delay="0"/>
                                  </p:stCondLst>
                                  <p:childTnLst>
                                    <p:animClr clrSpc="rgb">
                                      <p:cBhvr override="childStyle">
                                        <p:cTn id="10" dur="500" fill="hold"/>
                                        <p:tgtEl>
                                          <p:spTgt spid="14">
                                            <p:txEl>
                                              <p:pRg st="0" end="0"/>
                                            </p:txEl>
                                          </p:spTgt>
                                        </p:tgtEl>
                                        <p:attrNameLst>
                                          <p:attrName>style.color</p:attrName>
                                        </p:attrNameLst>
                                      </p:cBhvr>
                                      <p:to>
                                        <a:srgbClr val="FF0000"/>
                                      </p:to>
                                    </p:animClr>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in)">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Last Value Predictor Versus </a:t>
            </a:r>
            <a:br>
              <a:rPr lang="en-US" altLang="zh-TW" dirty="0" smtClean="0"/>
            </a:br>
            <a:r>
              <a:rPr lang="en-US" altLang="zh-TW" dirty="0" smtClean="0"/>
              <a:t>Pattern-Oriented Predictor</a:t>
            </a:r>
            <a:endParaRPr lang="zh-TW" altLang="en-US" dirty="0"/>
          </a:p>
        </p:txBody>
      </p:sp>
      <p:graphicFrame>
        <p:nvGraphicFramePr>
          <p:cNvPr id="5" name="內容版面配置區 4"/>
          <p:cNvGraphicFramePr>
            <a:graphicFrameLocks noGrp="1"/>
          </p:cNvGraphicFramePr>
          <p:nvPr>
            <p:ph idx="1"/>
          </p:nvPr>
        </p:nvGraphicFramePr>
        <p:xfrm>
          <a:off x="1025610" y="1371600"/>
          <a:ext cx="7704054" cy="2103738"/>
        </p:xfrm>
        <a:graphic>
          <a:graphicData uri="http://schemas.openxmlformats.org/drawingml/2006/table">
            <a:tbl>
              <a:tblPr firstRow="1" bandRow="1">
                <a:tableStyleId>{073A0DAA-6AF3-43AB-8588-CEC1D06C72B9}</a:tableStyleId>
              </a:tblPr>
              <a:tblGrid>
                <a:gridCol w="1791731"/>
                <a:gridCol w="2669059"/>
                <a:gridCol w="3243264"/>
              </a:tblGrid>
              <a:tr h="701246">
                <a:tc>
                  <a:txBody>
                    <a:bodyPr/>
                    <a:lstStyle/>
                    <a:p>
                      <a:endParaRPr lang="zh-TW" altLang="en-US" dirty="0"/>
                    </a:p>
                  </a:txBody>
                  <a:tcPr anchor="ctr"/>
                </a:tc>
                <a:tc>
                  <a:txBody>
                    <a:bodyPr/>
                    <a:lstStyle/>
                    <a:p>
                      <a:r>
                        <a:rPr lang="en-US" altLang="zh-TW" dirty="0" smtClean="0"/>
                        <a:t>Last Value Predictor</a:t>
                      </a:r>
                      <a:endParaRPr lang="zh-TW" altLang="en-US" dirty="0"/>
                    </a:p>
                  </a:txBody>
                  <a:tcPr anchor="ctr"/>
                </a:tc>
                <a:tc>
                  <a:txBody>
                    <a:bodyPr/>
                    <a:lstStyle/>
                    <a:p>
                      <a:r>
                        <a:rPr lang="en-US" altLang="zh-TW" dirty="0" smtClean="0"/>
                        <a:t>Pattern-Oriented Predictor</a:t>
                      </a:r>
                      <a:endParaRPr lang="zh-TW" altLang="en-US" dirty="0"/>
                    </a:p>
                  </a:txBody>
                  <a:tcPr anchor="ctr"/>
                </a:tc>
              </a:tr>
              <a:tr h="701246">
                <a:tc>
                  <a:txBody>
                    <a:bodyPr/>
                    <a:lstStyle/>
                    <a:p>
                      <a:r>
                        <a:rPr lang="en-US" altLang="zh-TW" dirty="0" smtClean="0"/>
                        <a:t>Accuracy</a:t>
                      </a:r>
                      <a:endParaRPr lang="zh-TW" altLang="en-US" dirty="0"/>
                    </a:p>
                  </a:txBody>
                  <a:tcPr anchor="ctr"/>
                </a:tc>
                <a:tc>
                  <a:txBody>
                    <a:bodyPr/>
                    <a:lstStyle/>
                    <a:p>
                      <a:pPr algn="ctr"/>
                      <a:r>
                        <a:rPr lang="en-US" altLang="zh-TW" dirty="0" smtClean="0"/>
                        <a:t>X</a:t>
                      </a:r>
                      <a:endParaRPr lang="zh-TW" altLang="en-US" dirty="0"/>
                    </a:p>
                  </a:txBody>
                  <a:tcPr anchor="ctr"/>
                </a:tc>
                <a:tc>
                  <a:txBody>
                    <a:bodyPr/>
                    <a:lstStyle/>
                    <a:p>
                      <a:pPr algn="ctr"/>
                      <a:r>
                        <a:rPr lang="en-US" altLang="zh-TW" dirty="0" smtClean="0"/>
                        <a:t>O</a:t>
                      </a:r>
                      <a:endParaRPr lang="zh-TW" altLang="en-US" dirty="0"/>
                    </a:p>
                  </a:txBody>
                  <a:tcPr anchor="ctr"/>
                </a:tc>
              </a:tr>
              <a:tr h="701246">
                <a:tc>
                  <a:txBody>
                    <a:bodyPr/>
                    <a:lstStyle/>
                    <a:p>
                      <a:r>
                        <a:rPr lang="en-US" altLang="zh-TW" baseline="0" dirty="0" smtClean="0"/>
                        <a:t>Space Overhead</a:t>
                      </a:r>
                      <a:endParaRPr lang="zh-TW" altLang="en-US" dirty="0"/>
                    </a:p>
                  </a:txBody>
                  <a:tcPr anchor="ctr"/>
                </a:tc>
                <a:tc>
                  <a:txBody>
                    <a:bodyPr/>
                    <a:lstStyle/>
                    <a:p>
                      <a:pPr algn="ctr"/>
                      <a:r>
                        <a:rPr lang="en-US" altLang="zh-TW" dirty="0" smtClean="0"/>
                        <a:t>O</a:t>
                      </a:r>
                      <a:endParaRPr lang="zh-TW" altLang="en-US" dirty="0"/>
                    </a:p>
                  </a:txBody>
                  <a:tcPr anchor="ctr"/>
                </a:tc>
                <a:tc>
                  <a:txBody>
                    <a:bodyPr/>
                    <a:lstStyle/>
                    <a:p>
                      <a:pPr algn="ctr"/>
                      <a:r>
                        <a:rPr lang="en-US" altLang="zh-TW" dirty="0" smtClean="0"/>
                        <a:t>X</a:t>
                      </a:r>
                      <a:endParaRPr lang="zh-TW" altLang="en-US" dirty="0"/>
                    </a:p>
                  </a:txBody>
                  <a:tcPr anchor="ctr"/>
                </a:tc>
              </a:tr>
            </a:tbl>
          </a:graphicData>
        </a:graphic>
      </p:graphicFrame>
      <p:sp>
        <p:nvSpPr>
          <p:cNvPr id="6" name="投影片編號版面配置區 5"/>
          <p:cNvSpPr>
            <a:spLocks noGrp="1"/>
          </p:cNvSpPr>
          <p:nvPr>
            <p:ph type="sldNum" sz="quarter" idx="4"/>
          </p:nvPr>
        </p:nvSpPr>
        <p:spPr/>
        <p:txBody>
          <a:bodyPr/>
          <a:lstStyle/>
          <a:p>
            <a:fld id="{8151CF91-B6F9-404E-8E74-9018EEE339E8}" type="slidenum">
              <a:rPr lang="zh-TW" altLang="en-US" smtClean="0"/>
              <a:pPr/>
              <a:t>11</a:t>
            </a:fld>
            <a:endParaRPr lang="zh-TW" alt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30188" y="247650"/>
            <a:ext cx="8913812" cy="638175"/>
          </a:xfrm>
        </p:spPr>
        <p:txBody>
          <a:bodyPr/>
          <a:lstStyle/>
          <a:p>
            <a:r>
              <a:rPr lang="en-US" altLang="zh-TW" dirty="0" smtClean="0"/>
              <a:t>Network Traffic Prediction Table (NTPT)</a:t>
            </a:r>
            <a:endParaRPr lang="zh-TW" altLang="en-US" dirty="0"/>
          </a:p>
        </p:txBody>
      </p:sp>
      <p:sp>
        <p:nvSpPr>
          <p:cNvPr id="3" name="內容版面配置區 2"/>
          <p:cNvSpPr>
            <a:spLocks noGrp="1"/>
          </p:cNvSpPr>
          <p:nvPr>
            <p:ph idx="1"/>
          </p:nvPr>
        </p:nvSpPr>
        <p:spPr/>
        <p:txBody>
          <a:bodyPr/>
          <a:lstStyle/>
          <a:p>
            <a:r>
              <a:rPr lang="en-US" altLang="zh-TW" dirty="0" smtClean="0"/>
              <a:t>NTPT-based predictor</a:t>
            </a:r>
            <a:br>
              <a:rPr lang="en-US" altLang="zh-TW" dirty="0" smtClean="0"/>
            </a:br>
            <a:r>
              <a:rPr lang="en-US" altLang="zh-TW" dirty="0" smtClean="0"/>
              <a:t>= last value predictor (LVP)</a:t>
            </a:r>
            <a:r>
              <a:rPr lang="zh-TW" altLang="en-US" dirty="0" smtClean="0"/>
              <a:t> </a:t>
            </a:r>
            <a:r>
              <a:rPr lang="en-US" altLang="zh-TW" dirty="0" smtClean="0"/>
              <a:t>+ simplified</a:t>
            </a:r>
            <a:r>
              <a:rPr lang="zh-TW" altLang="en-US" dirty="0" smtClean="0"/>
              <a:t> </a:t>
            </a:r>
            <a:r>
              <a:rPr lang="en-US" altLang="zh-TW" dirty="0" smtClean="0"/>
              <a:t>pattern-oriented predictor (SPOP) + selector</a:t>
            </a:r>
          </a:p>
          <a:p>
            <a:pPr lvl="1"/>
            <a:r>
              <a:rPr lang="en-US" altLang="zh-TW" dirty="0" smtClean="0"/>
              <a:t>The appropriate predictor is chosen by the selector</a:t>
            </a:r>
          </a:p>
          <a:p>
            <a:pPr lvl="1"/>
            <a:r>
              <a:rPr lang="en-US" altLang="zh-TW" dirty="0" smtClean="0"/>
              <a:t>Simplified POP = many space reduction techniques</a:t>
            </a:r>
          </a:p>
          <a:p>
            <a:r>
              <a:rPr lang="en-US" altLang="zh-TW" dirty="0" smtClean="0"/>
              <a:t>Similar to branch prediction in computer architecture</a:t>
            </a:r>
          </a:p>
        </p:txBody>
      </p:sp>
      <p:sp>
        <p:nvSpPr>
          <p:cNvPr id="4" name="橢圓 3"/>
          <p:cNvSpPr/>
          <p:nvPr/>
        </p:nvSpPr>
        <p:spPr bwMode="auto">
          <a:xfrm>
            <a:off x="2308698" y="4671764"/>
            <a:ext cx="801665" cy="752005"/>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bg2"/>
                </a:solidFill>
                <a:effectLst/>
                <a:latin typeface="Arial" charset="0"/>
              </a:rPr>
              <a:t>LVP</a:t>
            </a:r>
          </a:p>
        </p:txBody>
      </p:sp>
      <p:sp>
        <p:nvSpPr>
          <p:cNvPr id="5" name="橢圓 4"/>
          <p:cNvSpPr/>
          <p:nvPr/>
        </p:nvSpPr>
        <p:spPr bwMode="auto">
          <a:xfrm>
            <a:off x="5918660" y="4422371"/>
            <a:ext cx="1389221" cy="1230778"/>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lang="en-US" altLang="zh-TW" dirty="0" smtClean="0">
                <a:solidFill>
                  <a:schemeClr val="bg2"/>
                </a:solidFill>
              </a:rPr>
              <a:t>SPOP</a:t>
            </a:r>
            <a:endParaRPr kumimoji="0" lang="zh-TW" altLang="en-US" sz="2200" b="0" i="0" u="none" strike="noStrike" cap="none" normalizeH="0" baseline="0" dirty="0" smtClean="0">
              <a:ln>
                <a:noFill/>
              </a:ln>
              <a:solidFill>
                <a:schemeClr val="bg2"/>
              </a:solidFill>
              <a:effectLst/>
              <a:latin typeface="Arial" charset="0"/>
            </a:endParaRPr>
          </a:p>
        </p:txBody>
      </p:sp>
      <p:sp>
        <p:nvSpPr>
          <p:cNvPr id="6" name="菱形 5"/>
          <p:cNvSpPr/>
          <p:nvPr/>
        </p:nvSpPr>
        <p:spPr bwMode="auto">
          <a:xfrm>
            <a:off x="4024763" y="4822521"/>
            <a:ext cx="446311" cy="438411"/>
          </a:xfrm>
          <a:prstGeom prst="diamond">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dirty="0" smtClean="0">
              <a:ln>
                <a:noFill/>
              </a:ln>
              <a:solidFill>
                <a:schemeClr val="tx1"/>
              </a:solidFill>
              <a:effectLst/>
              <a:latin typeface="Arial" charset="0"/>
            </a:endParaRPr>
          </a:p>
        </p:txBody>
      </p:sp>
      <p:cxnSp>
        <p:nvCxnSpPr>
          <p:cNvPr id="8" name="直線單箭頭接點 7"/>
          <p:cNvCxnSpPr>
            <a:stCxn id="6" idx="3"/>
            <a:endCxn id="5" idx="2"/>
          </p:cNvCxnSpPr>
          <p:nvPr/>
        </p:nvCxnSpPr>
        <p:spPr bwMode="auto">
          <a:xfrm flipV="1">
            <a:off x="4471074" y="5037760"/>
            <a:ext cx="1447586" cy="3967"/>
          </a:xfrm>
          <a:prstGeom prst="straightConnector1">
            <a:avLst/>
          </a:prstGeom>
          <a:noFill/>
          <a:ln w="25400" cap="flat" cmpd="sng" algn="ctr">
            <a:solidFill>
              <a:schemeClr val="tx1"/>
            </a:solidFill>
            <a:prstDash val="solid"/>
            <a:round/>
            <a:headEnd type="none" w="med" len="med"/>
            <a:tailEnd type="arrow"/>
          </a:ln>
          <a:effectLst/>
        </p:spPr>
      </p:cxnSp>
      <p:cxnSp>
        <p:nvCxnSpPr>
          <p:cNvPr id="10" name="直線單箭頭接點 9"/>
          <p:cNvCxnSpPr>
            <a:stCxn id="6" idx="1"/>
            <a:endCxn id="4" idx="6"/>
          </p:cNvCxnSpPr>
          <p:nvPr/>
        </p:nvCxnSpPr>
        <p:spPr bwMode="auto">
          <a:xfrm rot="10800000" flipV="1">
            <a:off x="3110363" y="5041727"/>
            <a:ext cx="914400" cy="6040"/>
          </a:xfrm>
          <a:prstGeom prst="straightConnector1">
            <a:avLst/>
          </a:prstGeom>
          <a:noFill/>
          <a:ln w="25400" cap="flat" cmpd="sng" algn="ctr">
            <a:solidFill>
              <a:schemeClr val="tx1"/>
            </a:solidFill>
            <a:prstDash val="solid"/>
            <a:round/>
            <a:headEnd type="none" w="med" len="med"/>
            <a:tailEnd type="arrow"/>
          </a:ln>
          <a:effectLst/>
        </p:spPr>
      </p:cxnSp>
      <p:sp>
        <p:nvSpPr>
          <p:cNvPr id="9" name="矩形 8"/>
          <p:cNvSpPr/>
          <p:nvPr/>
        </p:nvSpPr>
        <p:spPr>
          <a:xfrm>
            <a:off x="3772283" y="5318269"/>
            <a:ext cx="1031051" cy="327782"/>
          </a:xfrm>
          <a:prstGeom prst="rect">
            <a:avLst/>
          </a:prstGeom>
        </p:spPr>
        <p:txBody>
          <a:bodyPr wrap="none">
            <a:spAutoFit/>
          </a:bodyPr>
          <a:lstStyle/>
          <a:p>
            <a:pPr algn="ctr"/>
            <a:r>
              <a:rPr lang="en-US" altLang="zh-TW" sz="1800" dirty="0" smtClean="0"/>
              <a:t>Selector</a:t>
            </a:r>
            <a:endParaRPr lang="zh-TW" altLang="en-US" sz="1800" dirty="0" smtClean="0"/>
          </a:p>
        </p:txBody>
      </p:sp>
      <p:sp>
        <p:nvSpPr>
          <p:cNvPr id="12" name="投影片編號版面配置區 11"/>
          <p:cNvSpPr>
            <a:spLocks noGrp="1"/>
          </p:cNvSpPr>
          <p:nvPr>
            <p:ph type="sldNum" sz="quarter" idx="4"/>
          </p:nvPr>
        </p:nvSpPr>
        <p:spPr/>
        <p:txBody>
          <a:bodyPr/>
          <a:lstStyle/>
          <a:p>
            <a:fld id="{8151CF91-B6F9-404E-8E74-9018EEE339E8}" type="slidenum">
              <a:rPr lang="zh-TW" altLang="en-US" smtClean="0"/>
              <a:pPr/>
              <a:t>12</a:t>
            </a:fld>
            <a:endParaRPr lang="zh-TW" altLang="en-US"/>
          </a:p>
        </p:txBody>
      </p:sp>
      <p:sp>
        <p:nvSpPr>
          <p:cNvPr id="14" name="橢圓 13"/>
          <p:cNvSpPr/>
          <p:nvPr/>
        </p:nvSpPr>
        <p:spPr bwMode="auto">
          <a:xfrm>
            <a:off x="5270269" y="3757353"/>
            <a:ext cx="2676698" cy="2610196"/>
          </a:xfrm>
          <a:prstGeom prst="ellipse">
            <a:avLst/>
          </a:prstGeom>
          <a:noFill/>
          <a:ln w="254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smtClean="0">
              <a:ln>
                <a:noFill/>
              </a:ln>
              <a:solidFill>
                <a:schemeClr val="tx1"/>
              </a:solidFill>
              <a:effectLst/>
              <a:latin typeface="Arial" charset="0"/>
            </a:endParaRPr>
          </a:p>
        </p:txBody>
      </p:sp>
      <p:sp>
        <p:nvSpPr>
          <p:cNvPr id="15" name="文字方塊 14"/>
          <p:cNvSpPr txBox="1"/>
          <p:nvPr/>
        </p:nvSpPr>
        <p:spPr>
          <a:xfrm>
            <a:off x="6267832" y="5968542"/>
            <a:ext cx="779381" cy="380104"/>
          </a:xfrm>
          <a:prstGeom prst="rect">
            <a:avLst/>
          </a:prstGeom>
          <a:noFill/>
        </p:spPr>
        <p:txBody>
          <a:bodyPr wrap="none" rtlCol="0">
            <a:spAutoFit/>
          </a:bodyPr>
          <a:lstStyle/>
          <a:p>
            <a:r>
              <a:rPr lang="en-US" altLang="zh-TW" dirty="0" smtClean="0"/>
              <a:t>POP</a:t>
            </a:r>
            <a:endParaRPr lang="zh-TW" alt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Evaluation Setup</a:t>
            </a:r>
            <a:endParaRPr lang="zh-TW" altLang="en-US" dirty="0"/>
          </a:p>
        </p:txBody>
      </p:sp>
      <p:sp>
        <p:nvSpPr>
          <p:cNvPr id="3" name="內容版面配置區 2"/>
          <p:cNvSpPr>
            <a:spLocks noGrp="1"/>
          </p:cNvSpPr>
          <p:nvPr>
            <p:ph idx="1"/>
          </p:nvPr>
        </p:nvSpPr>
        <p:spPr/>
        <p:txBody>
          <a:bodyPr/>
          <a:lstStyle/>
          <a:p>
            <a:r>
              <a:rPr lang="en-US" altLang="zh-TW" dirty="0" smtClean="0"/>
              <a:t>Emulate the NTPT-based predictor on the </a:t>
            </a:r>
            <a:r>
              <a:rPr lang="en-US" altLang="zh-TW" dirty="0" err="1" smtClean="0"/>
              <a:t>Tilera</a:t>
            </a:r>
            <a:r>
              <a:rPr lang="en-US" altLang="zh-TW" dirty="0" smtClean="0"/>
              <a:t> TILE64</a:t>
            </a:r>
          </a:p>
          <a:p>
            <a:r>
              <a:rPr lang="en-US" altLang="zh-TW" dirty="0" smtClean="0"/>
              <a:t>LU decomposition in SPLASH-2 ported to TILE64</a:t>
            </a:r>
          </a:p>
          <a:p>
            <a:pPr lvl="1"/>
            <a:r>
              <a:rPr lang="en-US" altLang="zh-TW" sz="2400" dirty="0" smtClean="0"/>
              <a:t>16 nodes for executing application</a:t>
            </a:r>
          </a:p>
          <a:p>
            <a:pPr lvl="1"/>
            <a:r>
              <a:rPr lang="en-US" altLang="zh-TW" sz="2400" dirty="0" smtClean="0"/>
              <a:t>16 nodes for emulating NTPT-based predictors</a:t>
            </a:r>
          </a:p>
          <a:p>
            <a:r>
              <a:rPr lang="en-US" altLang="zh-TW" dirty="0" smtClean="0"/>
              <a:t>The following two figures show that NTPT-based predictor has a good tradeoff between</a:t>
            </a:r>
          </a:p>
          <a:p>
            <a:pPr lvl="1"/>
            <a:r>
              <a:rPr lang="en-US" altLang="zh-TW" dirty="0" smtClean="0"/>
              <a:t>The accuracy of prediction</a:t>
            </a:r>
          </a:p>
          <a:p>
            <a:pPr lvl="1"/>
            <a:r>
              <a:rPr lang="en-US" altLang="zh-TW" dirty="0" smtClean="0"/>
              <a:t>The space overhead</a:t>
            </a:r>
          </a:p>
        </p:txBody>
      </p:sp>
      <p:sp>
        <p:nvSpPr>
          <p:cNvPr id="4" name="投影片編號版面配置區 3"/>
          <p:cNvSpPr>
            <a:spLocks noGrp="1"/>
          </p:cNvSpPr>
          <p:nvPr>
            <p:ph type="sldNum" sz="quarter" idx="4"/>
          </p:nvPr>
        </p:nvSpPr>
        <p:spPr/>
        <p:txBody>
          <a:bodyPr/>
          <a:lstStyle/>
          <a:p>
            <a:fld id="{8151CF91-B6F9-404E-8E74-9018EEE339E8}" type="slidenum">
              <a:rPr lang="zh-TW" altLang="en-US" smtClean="0"/>
              <a:pPr/>
              <a:t>13</a:t>
            </a:fld>
            <a:endParaRPr lang="zh-TW" alt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Prediction Error Rate</a:t>
            </a:r>
            <a:endParaRPr lang="zh-TW" altLang="en-US" dirty="0"/>
          </a:p>
        </p:txBody>
      </p:sp>
      <p:pic>
        <p:nvPicPr>
          <p:cNvPr id="2050" name="Picture 2"/>
          <p:cNvPicPr>
            <a:picLocks noGrp="1" noChangeAspect="1" noChangeArrowheads="1"/>
          </p:cNvPicPr>
          <p:nvPr>
            <p:ph idx="1"/>
          </p:nvPr>
        </p:nvPicPr>
        <p:blipFill>
          <a:blip r:embed="rId3" cstate="print"/>
          <a:srcRect/>
          <a:stretch>
            <a:fillRect/>
          </a:stretch>
        </p:blipFill>
        <p:spPr bwMode="auto">
          <a:xfrm>
            <a:off x="215815" y="1371600"/>
            <a:ext cx="8496471" cy="5073650"/>
          </a:xfrm>
          <a:prstGeom prst="rect">
            <a:avLst/>
          </a:prstGeom>
          <a:noFill/>
          <a:ln w="9525">
            <a:noFill/>
            <a:miter lim="800000"/>
            <a:headEnd/>
            <a:tailEnd/>
          </a:ln>
        </p:spPr>
      </p:pic>
      <p:sp>
        <p:nvSpPr>
          <p:cNvPr id="4" name="矩形 3"/>
          <p:cNvSpPr/>
          <p:nvPr/>
        </p:nvSpPr>
        <p:spPr bwMode="auto">
          <a:xfrm>
            <a:off x="3294345" y="5486400"/>
            <a:ext cx="3281819" cy="400833"/>
          </a:xfrm>
          <a:prstGeom prst="rect">
            <a:avLst/>
          </a:prstGeom>
          <a:solidFill>
            <a:srgbClr val="FFFFFF"/>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lang="en-US" altLang="zh-TW" sz="1800" dirty="0" smtClean="0">
                <a:solidFill>
                  <a:schemeClr val="bg2"/>
                </a:solidFill>
              </a:rPr>
              <a:t>Sampling Period (Million Cycles)</a:t>
            </a:r>
            <a:endParaRPr kumimoji="0" lang="zh-TW" altLang="en-US" sz="1800" b="0" i="0" u="none" strike="noStrike" cap="none" normalizeH="0" baseline="0" dirty="0" smtClean="0">
              <a:ln>
                <a:noFill/>
              </a:ln>
              <a:solidFill>
                <a:schemeClr val="bg2"/>
              </a:solidFill>
              <a:effectLst/>
              <a:latin typeface="Arial" charset="0"/>
            </a:endParaRPr>
          </a:p>
        </p:txBody>
      </p:sp>
      <p:sp>
        <p:nvSpPr>
          <p:cNvPr id="5" name="矩形 4"/>
          <p:cNvSpPr/>
          <p:nvPr/>
        </p:nvSpPr>
        <p:spPr bwMode="auto">
          <a:xfrm>
            <a:off x="1805836" y="6002055"/>
            <a:ext cx="1488510" cy="400833"/>
          </a:xfrm>
          <a:prstGeom prst="rect">
            <a:avLst/>
          </a:prstGeom>
          <a:solidFill>
            <a:srgbClr val="FFFFFF"/>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lang="en-US" altLang="zh-TW" sz="1200" dirty="0" smtClean="0">
                <a:solidFill>
                  <a:schemeClr val="bg2"/>
                </a:solidFill>
              </a:rPr>
              <a:t>Last Value Predictor</a:t>
            </a:r>
            <a:endParaRPr kumimoji="0" lang="zh-TW" altLang="en-US" sz="1200" b="0" i="0" u="none" strike="noStrike" cap="none" normalizeH="0" baseline="0" dirty="0" smtClean="0">
              <a:ln>
                <a:noFill/>
              </a:ln>
              <a:solidFill>
                <a:schemeClr val="bg2"/>
              </a:solidFill>
              <a:effectLst/>
              <a:latin typeface="Arial" charset="0"/>
            </a:endParaRPr>
          </a:p>
        </p:txBody>
      </p:sp>
      <p:sp>
        <p:nvSpPr>
          <p:cNvPr id="6" name="矩形 5"/>
          <p:cNvSpPr/>
          <p:nvPr/>
        </p:nvSpPr>
        <p:spPr bwMode="auto">
          <a:xfrm>
            <a:off x="3761984" y="5991617"/>
            <a:ext cx="1488510" cy="400833"/>
          </a:xfrm>
          <a:prstGeom prst="rect">
            <a:avLst/>
          </a:prstGeom>
          <a:solidFill>
            <a:srgbClr val="FFFFFF"/>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lang="en-US" altLang="zh-TW" sz="1200" dirty="0" smtClean="0">
                <a:solidFill>
                  <a:schemeClr val="bg2"/>
                </a:solidFill>
              </a:rPr>
              <a:t>Pattern-Oriented</a:t>
            </a:r>
            <a:br>
              <a:rPr lang="en-US" altLang="zh-TW" sz="1200" dirty="0" smtClean="0">
                <a:solidFill>
                  <a:schemeClr val="bg2"/>
                </a:solidFill>
              </a:rPr>
            </a:br>
            <a:r>
              <a:rPr lang="en-US" altLang="zh-TW" sz="1200" dirty="0" smtClean="0">
                <a:solidFill>
                  <a:schemeClr val="bg2"/>
                </a:solidFill>
              </a:rPr>
              <a:t>Predictor</a:t>
            </a:r>
            <a:endParaRPr kumimoji="0" lang="zh-TW" altLang="en-US" sz="1200" b="0" i="0" u="none" strike="noStrike" cap="none" normalizeH="0" baseline="0" dirty="0" smtClean="0">
              <a:ln>
                <a:noFill/>
              </a:ln>
              <a:solidFill>
                <a:schemeClr val="bg2"/>
              </a:solidFill>
              <a:effectLst/>
              <a:latin typeface="Arial" charset="0"/>
            </a:endParaRPr>
          </a:p>
        </p:txBody>
      </p:sp>
      <p:sp>
        <p:nvSpPr>
          <p:cNvPr id="7" name="投影片編號版面配置區 6"/>
          <p:cNvSpPr>
            <a:spLocks noGrp="1"/>
          </p:cNvSpPr>
          <p:nvPr>
            <p:ph type="sldNum" sz="quarter" idx="4"/>
          </p:nvPr>
        </p:nvSpPr>
        <p:spPr/>
        <p:txBody>
          <a:bodyPr/>
          <a:lstStyle/>
          <a:p>
            <a:fld id="{8151CF91-B6F9-404E-8E74-9018EEE339E8}" type="slidenum">
              <a:rPr lang="zh-TW" altLang="en-US" smtClean="0"/>
              <a:pPr/>
              <a:t>14</a:t>
            </a:fld>
            <a:endParaRPr lang="zh-TW" alt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內容版面配置區 8"/>
          <p:cNvGraphicFramePr>
            <a:graphicFrameLocks noGrp="1"/>
          </p:cNvGraphicFramePr>
          <p:nvPr>
            <p:ph idx="1"/>
          </p:nvPr>
        </p:nvGraphicFramePr>
        <p:xfrm>
          <a:off x="759125" y="1466491"/>
          <a:ext cx="8005313" cy="5073650"/>
        </p:xfrm>
        <a:graphic>
          <a:graphicData uri="http://schemas.openxmlformats.org/drawingml/2006/chart">
            <c:chart xmlns:c="http://schemas.openxmlformats.org/drawingml/2006/chart" xmlns:r="http://schemas.openxmlformats.org/officeDocument/2006/relationships" r:id="rId3"/>
          </a:graphicData>
        </a:graphic>
      </p:graphicFrame>
      <p:sp>
        <p:nvSpPr>
          <p:cNvPr id="2" name="標題 1"/>
          <p:cNvSpPr>
            <a:spLocks noGrp="1"/>
          </p:cNvSpPr>
          <p:nvPr>
            <p:ph type="title"/>
          </p:nvPr>
        </p:nvSpPr>
        <p:spPr/>
        <p:txBody>
          <a:bodyPr/>
          <a:lstStyle/>
          <a:p>
            <a:r>
              <a:rPr lang="en-US" altLang="zh-TW" dirty="0" smtClean="0"/>
              <a:t>Prediction Table Size</a:t>
            </a:r>
            <a:endParaRPr lang="zh-TW" altLang="en-US" dirty="0"/>
          </a:p>
        </p:txBody>
      </p:sp>
      <p:sp>
        <p:nvSpPr>
          <p:cNvPr id="5" name="矩形 4"/>
          <p:cNvSpPr/>
          <p:nvPr/>
        </p:nvSpPr>
        <p:spPr>
          <a:xfrm>
            <a:off x="727322" y="1155102"/>
            <a:ext cx="5490598" cy="353943"/>
          </a:xfrm>
          <a:prstGeom prst="rect">
            <a:avLst/>
          </a:prstGeom>
        </p:spPr>
        <p:txBody>
          <a:bodyPr wrap="square">
            <a:spAutoFit/>
          </a:bodyPr>
          <a:lstStyle/>
          <a:p>
            <a:r>
              <a:rPr lang="en-US" altLang="zh-TW" sz="2000" dirty="0" smtClean="0">
                <a:solidFill>
                  <a:srgbClr val="EFE7FF"/>
                </a:solidFill>
              </a:rPr>
              <a:t>Required memory </a:t>
            </a:r>
            <a:r>
              <a:rPr lang="en-US" altLang="zh-TW" sz="2000" dirty="0" smtClean="0">
                <a:solidFill>
                  <a:srgbClr val="EFE7FF"/>
                </a:solidFill>
              </a:rPr>
              <a:t>size</a:t>
            </a:r>
            <a:r>
              <a:rPr lang="zh-TW" altLang="en-US" sz="2000" dirty="0" smtClean="0">
                <a:solidFill>
                  <a:srgbClr val="EFE7FF"/>
                </a:solidFill>
              </a:rPr>
              <a:t> </a:t>
            </a:r>
            <a:r>
              <a:rPr lang="en-US" altLang="zh-TW" sz="2000" dirty="0" smtClean="0">
                <a:solidFill>
                  <a:srgbClr val="EFE7FF"/>
                </a:solidFill>
              </a:rPr>
              <a:t>(in terms of entry) </a:t>
            </a:r>
            <a:endParaRPr lang="zh-TW" altLang="en-US" sz="2000" dirty="0">
              <a:solidFill>
                <a:srgbClr val="EFE7FF"/>
              </a:solidFill>
            </a:endParaRPr>
          </a:p>
        </p:txBody>
      </p:sp>
      <p:sp>
        <p:nvSpPr>
          <p:cNvPr id="6" name="文字方塊 1"/>
          <p:cNvSpPr txBox="1"/>
          <p:nvPr/>
        </p:nvSpPr>
        <p:spPr>
          <a:xfrm>
            <a:off x="6622803" y="6098757"/>
            <a:ext cx="1806502" cy="375781"/>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zh-TW" sz="2000" dirty="0" smtClean="0">
                <a:solidFill>
                  <a:schemeClr val="tx1"/>
                </a:solidFill>
              </a:rPr>
              <a:t>History length</a:t>
            </a:r>
            <a:endParaRPr lang="zh-TW" altLang="en-US" sz="2000" dirty="0">
              <a:solidFill>
                <a:schemeClr val="tx1"/>
              </a:solidFill>
            </a:endParaRPr>
          </a:p>
        </p:txBody>
      </p:sp>
      <p:sp>
        <p:nvSpPr>
          <p:cNvPr id="7" name="投影片編號版面配置區 6"/>
          <p:cNvSpPr>
            <a:spLocks noGrp="1"/>
          </p:cNvSpPr>
          <p:nvPr>
            <p:ph type="sldNum" sz="quarter" idx="4"/>
          </p:nvPr>
        </p:nvSpPr>
        <p:spPr/>
        <p:txBody>
          <a:bodyPr/>
          <a:lstStyle/>
          <a:p>
            <a:fld id="{8151CF91-B6F9-404E-8E74-9018EEE339E8}" type="slidenum">
              <a:rPr lang="zh-TW" altLang="en-US" smtClean="0"/>
              <a:pPr/>
              <a:t>15</a:t>
            </a:fld>
            <a:endParaRPr lang="zh-TW" alt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Estimated Area Overhead</a:t>
            </a:r>
            <a:endParaRPr lang="zh-TW" altLang="en-US" dirty="0"/>
          </a:p>
        </p:txBody>
      </p:sp>
      <p:pic>
        <p:nvPicPr>
          <p:cNvPr id="3074" name="Picture 2"/>
          <p:cNvPicPr>
            <a:picLocks noGrp="1" noChangeAspect="1" noChangeArrowheads="1"/>
          </p:cNvPicPr>
          <p:nvPr>
            <p:ph idx="1"/>
          </p:nvPr>
        </p:nvPicPr>
        <p:blipFill>
          <a:blip r:embed="rId3" cstate="print"/>
          <a:srcRect/>
          <a:stretch>
            <a:fillRect/>
          </a:stretch>
        </p:blipFill>
        <p:spPr bwMode="auto">
          <a:xfrm>
            <a:off x="952369" y="1656261"/>
            <a:ext cx="7604766" cy="4146861"/>
          </a:xfrm>
          <a:prstGeom prst="rect">
            <a:avLst/>
          </a:prstGeom>
          <a:noFill/>
          <a:ln w="9525">
            <a:noFill/>
            <a:miter lim="800000"/>
            <a:headEnd/>
            <a:tailEnd/>
          </a:ln>
        </p:spPr>
      </p:pic>
      <p:sp>
        <p:nvSpPr>
          <p:cNvPr id="6" name="文字方塊 5"/>
          <p:cNvSpPr txBox="1"/>
          <p:nvPr/>
        </p:nvSpPr>
        <p:spPr>
          <a:xfrm>
            <a:off x="4364967" y="2570672"/>
            <a:ext cx="2035832" cy="3277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zh-TW" sz="1800" dirty="0" smtClean="0"/>
              <a:t>0.017% in TILE64</a:t>
            </a:r>
            <a:endParaRPr lang="zh-TW" altLang="en-US" sz="1800" dirty="0"/>
          </a:p>
        </p:txBody>
      </p:sp>
      <p:sp>
        <p:nvSpPr>
          <p:cNvPr id="11" name="矩形 10"/>
          <p:cNvSpPr/>
          <p:nvPr/>
        </p:nvSpPr>
        <p:spPr>
          <a:xfrm>
            <a:off x="2437683" y="2587514"/>
            <a:ext cx="1693669" cy="327782"/>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r>
              <a:rPr lang="en-US" altLang="zh-TW" sz="1800" dirty="0" smtClean="0"/>
              <a:t>0.11% in </a:t>
            </a:r>
            <a:r>
              <a:rPr lang="en-US" altLang="zh-TW" sz="1800" dirty="0" err="1" smtClean="0"/>
              <a:t>AsAP</a:t>
            </a:r>
            <a:endParaRPr lang="en-US" altLang="zh-TW" sz="1800" dirty="0" smtClean="0"/>
          </a:p>
        </p:txBody>
      </p:sp>
      <p:cxnSp>
        <p:nvCxnSpPr>
          <p:cNvPr id="13" name="直線單箭頭接點 12"/>
          <p:cNvCxnSpPr>
            <a:stCxn id="11" idx="2"/>
          </p:cNvCxnSpPr>
          <p:nvPr/>
        </p:nvCxnSpPr>
        <p:spPr bwMode="auto">
          <a:xfrm rot="16200000" flipH="1">
            <a:off x="2979137" y="3220677"/>
            <a:ext cx="1492802" cy="882040"/>
          </a:xfrm>
          <a:prstGeom prst="straightConnector1">
            <a:avLst/>
          </a:prstGeom>
          <a:ln>
            <a:headEnd type="none" w="med" len="med"/>
            <a:tailEnd type="arrow"/>
          </a:ln>
        </p:spPr>
        <p:style>
          <a:lnRef idx="1">
            <a:schemeClr val="accent1"/>
          </a:lnRef>
          <a:fillRef idx="0">
            <a:schemeClr val="accent1"/>
          </a:fillRef>
          <a:effectRef idx="0">
            <a:schemeClr val="accent1"/>
          </a:effectRef>
          <a:fontRef idx="minor">
            <a:schemeClr val="tx1"/>
          </a:fontRef>
        </p:style>
      </p:cxnSp>
      <p:cxnSp>
        <p:nvCxnSpPr>
          <p:cNvPr id="14" name="直線單箭頭接點 13"/>
          <p:cNvCxnSpPr>
            <a:stCxn id="6" idx="2"/>
          </p:cNvCxnSpPr>
          <p:nvPr/>
        </p:nvCxnSpPr>
        <p:spPr bwMode="auto">
          <a:xfrm rot="5400000">
            <a:off x="4571989" y="3303908"/>
            <a:ext cx="1216349" cy="405441"/>
          </a:xfrm>
          <a:prstGeom prst="straightConnector1">
            <a:avLst/>
          </a:prstGeom>
          <a:ln>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8" name="投影片編號版面配置區 7"/>
          <p:cNvSpPr>
            <a:spLocks noGrp="1"/>
          </p:cNvSpPr>
          <p:nvPr>
            <p:ph type="sldNum" sz="quarter" idx="4"/>
          </p:nvPr>
        </p:nvSpPr>
        <p:spPr/>
        <p:txBody>
          <a:bodyPr/>
          <a:lstStyle/>
          <a:p>
            <a:fld id="{8151CF91-B6F9-404E-8E74-9018EEE339E8}" type="slidenum">
              <a:rPr lang="zh-TW" altLang="en-US" smtClean="0"/>
              <a:pPr/>
              <a:t>16</a:t>
            </a:fld>
            <a:endParaRPr lang="zh-TW" alt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Conclusion and Future Works</a:t>
            </a:r>
            <a:endParaRPr lang="zh-TW" altLang="en-US" dirty="0"/>
          </a:p>
        </p:txBody>
      </p:sp>
      <p:sp>
        <p:nvSpPr>
          <p:cNvPr id="3" name="內容版面配置區 2"/>
          <p:cNvSpPr>
            <a:spLocks noGrp="1"/>
          </p:cNvSpPr>
          <p:nvPr>
            <p:ph idx="1"/>
          </p:nvPr>
        </p:nvSpPr>
        <p:spPr/>
        <p:txBody>
          <a:bodyPr/>
          <a:lstStyle/>
          <a:p>
            <a:r>
              <a:rPr lang="en-US" altLang="zh-TW" dirty="0" smtClean="0"/>
              <a:t>A hardware design for recognizing and predicting end-to-end traffic on chip-multiprocessors using on-chip interconnection networks</a:t>
            </a:r>
          </a:p>
          <a:p>
            <a:pPr lvl="1"/>
            <a:r>
              <a:rPr lang="en-US" altLang="zh-TW" dirty="0" smtClean="0"/>
              <a:t>Traffic patterns recognition at runtime</a:t>
            </a:r>
          </a:p>
          <a:p>
            <a:pPr lvl="1"/>
            <a:r>
              <a:rPr lang="en-US" altLang="zh-TW" dirty="0" smtClean="0"/>
              <a:t>Traffic behavior prediction at runtime </a:t>
            </a:r>
          </a:p>
          <a:p>
            <a:pPr lvl="1"/>
            <a:r>
              <a:rPr lang="en-US" altLang="zh-TW" dirty="0" smtClean="0"/>
              <a:t>NTPT has good prediction accuracy with low hardware overhead</a:t>
            </a:r>
          </a:p>
          <a:p>
            <a:r>
              <a:rPr lang="en-US" altLang="zh-TW" dirty="0" smtClean="0"/>
              <a:t>Ongoing works</a:t>
            </a:r>
          </a:p>
          <a:p>
            <a:pPr lvl="1"/>
            <a:r>
              <a:rPr lang="en-US" altLang="zh-TW" dirty="0" smtClean="0"/>
              <a:t>Injection rate control for congestion avoidance in </a:t>
            </a:r>
            <a:r>
              <a:rPr lang="en-US" altLang="zh-TW" dirty="0" err="1" smtClean="0"/>
              <a:t>NoC</a:t>
            </a:r>
            <a:endParaRPr lang="en-US" altLang="zh-TW" dirty="0" smtClean="0"/>
          </a:p>
          <a:p>
            <a:pPr lvl="1"/>
            <a:r>
              <a:rPr lang="en-US" altLang="zh-TW" dirty="0" smtClean="0"/>
              <a:t>Dynamic voltage/frequency scaling for routers and links</a:t>
            </a:r>
            <a:endParaRPr lang="en-US" altLang="zh-TW" dirty="0"/>
          </a:p>
          <a:p>
            <a:pPr lvl="1"/>
            <a:r>
              <a:rPr lang="en-US" altLang="zh-TW" dirty="0" smtClean="0"/>
              <a:t>Previous works use </a:t>
            </a:r>
            <a:r>
              <a:rPr lang="en-US" altLang="zh-TW" i="1" dirty="0" smtClean="0"/>
              <a:t>switch-layer </a:t>
            </a:r>
            <a:r>
              <a:rPr lang="en-US" altLang="zh-TW" dirty="0" smtClean="0"/>
              <a:t>perspective </a:t>
            </a:r>
          </a:p>
          <a:p>
            <a:pPr lvl="2"/>
            <a:r>
              <a:rPr lang="en-US" altLang="zh-TW" dirty="0" smtClean="0"/>
              <a:t>Buffer/link utilization in router</a:t>
            </a:r>
          </a:p>
        </p:txBody>
      </p:sp>
      <p:sp>
        <p:nvSpPr>
          <p:cNvPr id="4" name="投影片編號版面配置區 3"/>
          <p:cNvSpPr>
            <a:spLocks noGrp="1"/>
          </p:cNvSpPr>
          <p:nvPr>
            <p:ph type="sldNum" sz="quarter" idx="4"/>
          </p:nvPr>
        </p:nvSpPr>
        <p:spPr/>
        <p:txBody>
          <a:bodyPr/>
          <a:lstStyle/>
          <a:p>
            <a:fld id="{8151CF91-B6F9-404E-8E74-9018EEE339E8}" type="slidenum">
              <a:rPr lang="zh-TW" altLang="en-US" smtClean="0"/>
              <a:pPr/>
              <a:t>17</a:t>
            </a:fld>
            <a:endParaRPr lang="zh-TW" alt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ctrTitle" sz="quarter"/>
          </p:nvPr>
        </p:nvSpPr>
        <p:spPr>
          <a:xfrm>
            <a:off x="540327" y="2094172"/>
            <a:ext cx="8001000" cy="2468563"/>
          </a:xfrm>
        </p:spPr>
        <p:txBody>
          <a:bodyPr/>
          <a:lstStyle/>
          <a:p>
            <a:r>
              <a:rPr lang="en-US" altLang="zh-TW" dirty="0" smtClean="0"/>
              <a:t>Thank you!</a:t>
            </a:r>
            <a:endParaRPr lang="zh-TW" altLang="en-US" dirty="0"/>
          </a:p>
        </p:txBody>
      </p:sp>
      <p:sp>
        <p:nvSpPr>
          <p:cNvPr id="4" name="投影片編號版面配置區 3"/>
          <p:cNvSpPr>
            <a:spLocks noGrp="1"/>
          </p:cNvSpPr>
          <p:nvPr>
            <p:ph type="sldNum" sz="quarter" idx="4"/>
          </p:nvPr>
        </p:nvSpPr>
        <p:spPr/>
        <p:txBody>
          <a:bodyPr/>
          <a:lstStyle/>
          <a:p>
            <a:fld id="{8151CF91-B6F9-404E-8E74-9018EEE339E8}" type="slidenum">
              <a:rPr lang="zh-TW" altLang="en-US" smtClean="0"/>
              <a:pPr/>
              <a:t>18</a:t>
            </a:fld>
            <a:endParaRPr lang="zh-TW"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Backup Slides</a:t>
            </a:r>
            <a:endParaRPr lang="zh-TW" altLang="en-US" dirty="0"/>
          </a:p>
        </p:txBody>
      </p:sp>
      <p:sp>
        <p:nvSpPr>
          <p:cNvPr id="4" name="文字版面配置區 3"/>
          <p:cNvSpPr>
            <a:spLocks noGrp="1"/>
          </p:cNvSpPr>
          <p:nvPr>
            <p:ph type="body" idx="1"/>
          </p:nvPr>
        </p:nvSpPr>
        <p:spPr/>
        <p:txBody>
          <a:bodyPr/>
          <a:lstStyle/>
          <a:p>
            <a:endParaRPr lang="zh-TW" alt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p:txBody>
          <a:bodyPr/>
          <a:lstStyle/>
          <a:p>
            <a:r>
              <a:rPr lang="en-US" dirty="0" smtClean="0"/>
              <a:t>Outline</a:t>
            </a:r>
            <a:endParaRPr lang="en-US" dirty="0"/>
          </a:p>
        </p:txBody>
      </p:sp>
      <p:sp>
        <p:nvSpPr>
          <p:cNvPr id="8197" name="Rectangle 5"/>
          <p:cNvSpPr>
            <a:spLocks noGrp="1" noChangeArrowheads="1"/>
          </p:cNvSpPr>
          <p:nvPr>
            <p:ph type="body" idx="1"/>
          </p:nvPr>
        </p:nvSpPr>
        <p:spPr/>
        <p:txBody>
          <a:bodyPr/>
          <a:lstStyle/>
          <a:p>
            <a:r>
              <a:rPr lang="en-US" dirty="0" smtClean="0"/>
              <a:t>Motivation</a:t>
            </a:r>
          </a:p>
          <a:p>
            <a:pPr lvl="1"/>
            <a:r>
              <a:rPr lang="en-US" dirty="0" smtClean="0"/>
              <a:t>An observation from application’s traffic trace</a:t>
            </a:r>
          </a:p>
          <a:p>
            <a:r>
              <a:rPr lang="en-US" dirty="0" smtClean="0"/>
              <a:t>Proposed Design</a:t>
            </a:r>
          </a:p>
          <a:p>
            <a:pPr lvl="1"/>
            <a:r>
              <a:rPr lang="en-US" dirty="0" smtClean="0"/>
              <a:t>Table-driven solution</a:t>
            </a:r>
          </a:p>
          <a:p>
            <a:r>
              <a:rPr lang="en-US" dirty="0" smtClean="0"/>
              <a:t>Evaluations</a:t>
            </a:r>
          </a:p>
          <a:p>
            <a:pPr lvl="1"/>
            <a:r>
              <a:rPr lang="en-US" dirty="0" smtClean="0"/>
              <a:t>On </a:t>
            </a:r>
            <a:r>
              <a:rPr lang="en-US" dirty="0" err="1" smtClean="0"/>
              <a:t>Tilera’s</a:t>
            </a:r>
            <a:r>
              <a:rPr lang="en-US" dirty="0" smtClean="0"/>
              <a:t> TILE64</a:t>
            </a:r>
          </a:p>
          <a:p>
            <a:r>
              <a:rPr lang="en-US" dirty="0" smtClean="0"/>
              <a:t>Conclusion and Future Works</a:t>
            </a:r>
            <a:endParaRPr lang="en-US" dirty="0"/>
          </a:p>
        </p:txBody>
      </p:sp>
      <p:sp>
        <p:nvSpPr>
          <p:cNvPr id="4" name="投影片編號版面配置區 3"/>
          <p:cNvSpPr>
            <a:spLocks noGrp="1"/>
          </p:cNvSpPr>
          <p:nvPr>
            <p:ph type="sldNum" sz="quarter" idx="4"/>
          </p:nvPr>
        </p:nvSpPr>
        <p:spPr/>
        <p:txBody>
          <a:bodyPr/>
          <a:lstStyle/>
          <a:p>
            <a:fld id="{8151CF91-B6F9-404E-8E74-9018EEE339E8}" type="slidenum">
              <a:rPr lang="zh-TW" altLang="en-US" smtClean="0"/>
              <a:pPr/>
              <a:t>2</a:t>
            </a:fld>
            <a:endParaRPr lang="zh-TW" altLang="en-US"/>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More Techniques for Table Reduction</a:t>
            </a:r>
            <a:endParaRPr lang="zh-TW" altLang="en-US" dirty="0"/>
          </a:p>
        </p:txBody>
      </p:sp>
      <p:sp>
        <p:nvSpPr>
          <p:cNvPr id="5" name="內容版面配置區 4"/>
          <p:cNvSpPr>
            <a:spLocks noGrp="1"/>
          </p:cNvSpPr>
          <p:nvPr>
            <p:ph idx="1"/>
          </p:nvPr>
        </p:nvSpPr>
        <p:spPr/>
        <p:txBody>
          <a:bodyPr/>
          <a:lstStyle/>
          <a:p>
            <a:r>
              <a:rPr lang="en-US" altLang="zh-TW" dirty="0" smtClean="0"/>
              <a:t>Merging the tables corresponding to different destinations</a:t>
            </a:r>
          </a:p>
          <a:p>
            <a:r>
              <a:rPr lang="en-US" altLang="zh-TW" dirty="0" smtClean="0"/>
              <a:t>Using the least recently used (LRU) replacement strategy</a:t>
            </a:r>
          </a:p>
          <a:p>
            <a:r>
              <a:rPr lang="en-US" altLang="zh-TW" dirty="0" smtClean="0"/>
              <a:t>Quantizing the values in the tables</a:t>
            </a:r>
          </a:p>
          <a:p>
            <a:r>
              <a:rPr lang="en-US" altLang="zh-TW" dirty="0" smtClean="0"/>
              <a:t>…</a:t>
            </a:r>
            <a:endParaRPr lang="zh-TW" altLang="en-US" dirty="0"/>
          </a:p>
        </p:txBody>
      </p:sp>
      <p:sp>
        <p:nvSpPr>
          <p:cNvPr id="10" name="橢圓 9"/>
          <p:cNvSpPr/>
          <p:nvPr/>
        </p:nvSpPr>
        <p:spPr bwMode="auto">
          <a:xfrm>
            <a:off x="2480154" y="4671764"/>
            <a:ext cx="801665" cy="752005"/>
          </a:xfrm>
          <a:prstGeom prst="ellipse">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tx1"/>
                </a:solidFill>
                <a:effectLst/>
                <a:latin typeface="Arial" charset="0"/>
              </a:rPr>
              <a:t>LVP</a:t>
            </a:r>
          </a:p>
        </p:txBody>
      </p:sp>
      <p:sp>
        <p:nvSpPr>
          <p:cNvPr id="11" name="橢圓 10"/>
          <p:cNvSpPr/>
          <p:nvPr/>
        </p:nvSpPr>
        <p:spPr bwMode="auto">
          <a:xfrm>
            <a:off x="5676379" y="4033381"/>
            <a:ext cx="2152094" cy="2018779"/>
          </a:xfrm>
          <a:prstGeom prst="ellipse">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lang="en-US" altLang="zh-TW" dirty="0" smtClean="0"/>
              <a:t>SPOP</a:t>
            </a:r>
            <a:endParaRPr kumimoji="0" lang="zh-TW" altLang="en-US" sz="2200" b="0" i="0" u="none" strike="noStrike" cap="none" normalizeH="0" baseline="0" dirty="0" smtClean="0">
              <a:ln>
                <a:noFill/>
              </a:ln>
              <a:solidFill>
                <a:schemeClr val="tx1"/>
              </a:solidFill>
              <a:effectLst/>
              <a:latin typeface="Arial" charset="0"/>
            </a:endParaRPr>
          </a:p>
        </p:txBody>
      </p:sp>
      <p:sp>
        <p:nvSpPr>
          <p:cNvPr id="12" name="菱形 11"/>
          <p:cNvSpPr/>
          <p:nvPr/>
        </p:nvSpPr>
        <p:spPr bwMode="auto">
          <a:xfrm>
            <a:off x="4196219" y="4822521"/>
            <a:ext cx="446311" cy="438411"/>
          </a:xfrm>
          <a:prstGeom prst="diamond">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dirty="0" smtClean="0">
              <a:ln>
                <a:noFill/>
              </a:ln>
              <a:solidFill>
                <a:schemeClr val="tx1"/>
              </a:solidFill>
              <a:effectLst/>
              <a:latin typeface="Arial" charset="0"/>
            </a:endParaRPr>
          </a:p>
        </p:txBody>
      </p:sp>
      <p:cxnSp>
        <p:nvCxnSpPr>
          <p:cNvPr id="13" name="直線單箭頭接點 12"/>
          <p:cNvCxnSpPr>
            <a:stCxn id="12" idx="3"/>
            <a:endCxn id="11" idx="2"/>
          </p:cNvCxnSpPr>
          <p:nvPr/>
        </p:nvCxnSpPr>
        <p:spPr bwMode="auto">
          <a:xfrm>
            <a:off x="4642530" y="5041727"/>
            <a:ext cx="1033849" cy="1044"/>
          </a:xfrm>
          <a:prstGeom prst="straightConnector1">
            <a:avLst/>
          </a:prstGeom>
          <a:noFill/>
          <a:ln w="25400" cap="flat" cmpd="sng" algn="ctr">
            <a:solidFill>
              <a:schemeClr val="tx1"/>
            </a:solidFill>
            <a:prstDash val="solid"/>
            <a:round/>
            <a:headEnd type="none" w="med" len="med"/>
            <a:tailEnd type="arrow"/>
          </a:ln>
          <a:effectLst/>
        </p:spPr>
      </p:cxnSp>
      <p:cxnSp>
        <p:nvCxnSpPr>
          <p:cNvPr id="14" name="直線單箭頭接點 13"/>
          <p:cNvCxnSpPr>
            <a:stCxn id="12" idx="1"/>
            <a:endCxn id="10" idx="6"/>
          </p:cNvCxnSpPr>
          <p:nvPr/>
        </p:nvCxnSpPr>
        <p:spPr bwMode="auto">
          <a:xfrm rot="10800000" flipV="1">
            <a:off x="3281819" y="5041727"/>
            <a:ext cx="914400" cy="6040"/>
          </a:xfrm>
          <a:prstGeom prst="straightConnector1">
            <a:avLst/>
          </a:prstGeom>
          <a:noFill/>
          <a:ln w="25400" cap="flat" cmpd="sng" algn="ctr">
            <a:solidFill>
              <a:schemeClr val="tx1"/>
            </a:solidFill>
            <a:prstDash val="solid"/>
            <a:round/>
            <a:headEnd type="none" w="med" len="med"/>
            <a:tailEnd type="arrow"/>
          </a:ln>
          <a:effectLst/>
        </p:spPr>
      </p:cxnSp>
      <p:sp>
        <p:nvSpPr>
          <p:cNvPr id="15" name="矩形 14"/>
          <p:cNvSpPr/>
          <p:nvPr/>
        </p:nvSpPr>
        <p:spPr>
          <a:xfrm>
            <a:off x="3943739" y="5318269"/>
            <a:ext cx="1031051" cy="327782"/>
          </a:xfrm>
          <a:prstGeom prst="rect">
            <a:avLst/>
          </a:prstGeom>
        </p:spPr>
        <p:txBody>
          <a:bodyPr wrap="none">
            <a:spAutoFit/>
          </a:bodyPr>
          <a:lstStyle/>
          <a:p>
            <a:pPr algn="ctr"/>
            <a:r>
              <a:rPr lang="en-US" altLang="zh-TW" sz="1800" dirty="0" smtClean="0"/>
              <a:t>Selector</a:t>
            </a:r>
            <a:endParaRPr lang="zh-TW" altLang="en-US" sz="1800" dirty="0" smtClean="0"/>
          </a:p>
        </p:txBody>
      </p:sp>
      <p:sp>
        <p:nvSpPr>
          <p:cNvPr id="16" name="投影片編號版面配置區 15"/>
          <p:cNvSpPr>
            <a:spLocks noGrp="1"/>
          </p:cNvSpPr>
          <p:nvPr>
            <p:ph type="sldNum" sz="quarter" idx="4"/>
          </p:nvPr>
        </p:nvSpPr>
        <p:spPr/>
        <p:txBody>
          <a:bodyPr/>
          <a:lstStyle/>
          <a:p>
            <a:fld id="{8151CF91-B6F9-404E-8E74-9018EEE339E8}" type="slidenum">
              <a:rPr lang="zh-TW" altLang="en-US" smtClean="0"/>
              <a:pPr/>
              <a:t>20</a:t>
            </a:fld>
            <a:endParaRPr lang="zh-TW" alt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Design of Selector</a:t>
            </a:r>
            <a:endParaRPr lang="zh-TW" altLang="en-U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909856" y="1783632"/>
            <a:ext cx="7534275" cy="4124325"/>
          </a:xfrm>
          <a:prstGeom prst="rect">
            <a:avLst/>
          </a:prstGeom>
          <a:noFill/>
          <a:ln w="9525">
            <a:noFill/>
            <a:miter lim="800000"/>
            <a:headEnd/>
            <a:tailEnd/>
          </a:ln>
        </p:spPr>
      </p:pic>
      <p:sp>
        <p:nvSpPr>
          <p:cNvPr id="5" name="矩形 4"/>
          <p:cNvSpPr/>
          <p:nvPr/>
        </p:nvSpPr>
        <p:spPr bwMode="auto">
          <a:xfrm>
            <a:off x="2989040" y="5315763"/>
            <a:ext cx="1608012" cy="295897"/>
          </a:xfrm>
          <a:prstGeom prst="rect">
            <a:avLst/>
          </a:prstGeom>
          <a:solidFill>
            <a:srgbClr val="FFFFFF"/>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lang="en-US" altLang="zh-TW" dirty="0" smtClean="0">
                <a:solidFill>
                  <a:schemeClr val="bg1">
                    <a:lumMod val="50000"/>
                  </a:schemeClr>
                </a:solidFill>
              </a:rPr>
              <a:t>LVP</a:t>
            </a:r>
            <a:endParaRPr kumimoji="0" lang="zh-TW" altLang="en-US" sz="2200" b="0" i="0" u="none" strike="noStrike" cap="none" normalizeH="0" baseline="0" dirty="0" smtClean="0">
              <a:ln>
                <a:noFill/>
              </a:ln>
              <a:solidFill>
                <a:schemeClr val="bg1">
                  <a:lumMod val="50000"/>
                </a:schemeClr>
              </a:solidFill>
              <a:effectLst/>
              <a:latin typeface="Arial" charset="0"/>
            </a:endParaRPr>
          </a:p>
        </p:txBody>
      </p:sp>
      <p:sp>
        <p:nvSpPr>
          <p:cNvPr id="6" name="矩形 5"/>
          <p:cNvSpPr/>
          <p:nvPr/>
        </p:nvSpPr>
        <p:spPr bwMode="auto">
          <a:xfrm>
            <a:off x="5571489" y="5292799"/>
            <a:ext cx="1608012" cy="295897"/>
          </a:xfrm>
          <a:prstGeom prst="rect">
            <a:avLst/>
          </a:prstGeom>
          <a:solidFill>
            <a:srgbClr val="FFFFFF"/>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lang="en-US" altLang="zh-TW" dirty="0" smtClean="0">
                <a:solidFill>
                  <a:schemeClr val="bg1">
                    <a:lumMod val="50000"/>
                  </a:schemeClr>
                </a:solidFill>
              </a:rPr>
              <a:t>POP</a:t>
            </a:r>
            <a:endParaRPr kumimoji="0" lang="zh-TW" altLang="en-US" sz="2200" b="0" i="0" u="none" strike="noStrike" cap="none" normalizeH="0" baseline="0" dirty="0" smtClean="0">
              <a:ln>
                <a:noFill/>
              </a:ln>
              <a:solidFill>
                <a:schemeClr val="bg1">
                  <a:lumMod val="50000"/>
                </a:schemeClr>
              </a:solidFill>
              <a:effectLst/>
              <a:latin typeface="Arial" charset="0"/>
            </a:endParaRPr>
          </a:p>
        </p:txBody>
      </p:sp>
      <p:sp>
        <p:nvSpPr>
          <p:cNvPr id="7" name="投影片編號版面配置區 6"/>
          <p:cNvSpPr>
            <a:spLocks noGrp="1"/>
          </p:cNvSpPr>
          <p:nvPr>
            <p:ph type="sldNum" sz="quarter" idx="4"/>
          </p:nvPr>
        </p:nvSpPr>
        <p:spPr/>
        <p:txBody>
          <a:bodyPr/>
          <a:lstStyle/>
          <a:p>
            <a:fld id="{8151CF91-B6F9-404E-8E74-9018EEE339E8}" type="slidenum">
              <a:rPr lang="zh-TW" altLang="en-US" smtClean="0"/>
              <a:pPr/>
              <a:t>21</a:t>
            </a:fld>
            <a:endParaRPr lang="zh-TW" alt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Selected Related Works</a:t>
            </a:r>
            <a:endParaRPr lang="zh-TW" altLang="en-US" dirty="0"/>
          </a:p>
        </p:txBody>
      </p:sp>
      <p:sp>
        <p:nvSpPr>
          <p:cNvPr id="3" name="內容版面配置區 2"/>
          <p:cNvSpPr>
            <a:spLocks noGrp="1"/>
          </p:cNvSpPr>
          <p:nvPr>
            <p:ph idx="1"/>
          </p:nvPr>
        </p:nvSpPr>
        <p:spPr/>
        <p:txBody>
          <a:bodyPr/>
          <a:lstStyle/>
          <a:p>
            <a:r>
              <a:rPr lang="en-US" altLang="zh-TW" dirty="0" smtClean="0"/>
              <a:t>Switch-layer prediction</a:t>
            </a:r>
          </a:p>
          <a:p>
            <a:pPr lvl="1"/>
            <a:r>
              <a:rPr lang="en-US" altLang="zh-TW" dirty="0" smtClean="0"/>
              <a:t>Prediction-based flow control for network-on-chip traffic, DAC 2006</a:t>
            </a:r>
          </a:p>
          <a:p>
            <a:r>
              <a:rPr lang="en-US" altLang="zh-TW" dirty="0" smtClean="0"/>
              <a:t>Compile-time prediction</a:t>
            </a:r>
          </a:p>
          <a:p>
            <a:pPr lvl="1"/>
            <a:r>
              <a:rPr lang="en-US" altLang="zh-TW" dirty="0" smtClean="0"/>
              <a:t>Reducing </a:t>
            </a:r>
            <a:r>
              <a:rPr lang="en-US" altLang="zh-TW" dirty="0" err="1" smtClean="0"/>
              <a:t>NoC</a:t>
            </a:r>
            <a:r>
              <a:rPr lang="en-US" altLang="zh-TW" dirty="0" smtClean="0"/>
              <a:t> energy consumption through compiler-directed channel voltage scaling, PLDI 2006</a:t>
            </a:r>
          </a:p>
        </p:txBody>
      </p:sp>
      <p:sp>
        <p:nvSpPr>
          <p:cNvPr id="4" name="投影片編號版面配置區 3"/>
          <p:cNvSpPr>
            <a:spLocks noGrp="1"/>
          </p:cNvSpPr>
          <p:nvPr>
            <p:ph type="sldNum" sz="quarter" idx="4"/>
          </p:nvPr>
        </p:nvSpPr>
        <p:spPr/>
        <p:txBody>
          <a:bodyPr/>
          <a:lstStyle/>
          <a:p>
            <a:fld id="{8151CF91-B6F9-404E-8E74-9018EEE339E8}" type="slidenum">
              <a:rPr lang="zh-TW" altLang="en-US" smtClean="0"/>
              <a:pPr/>
              <a:t>22</a:t>
            </a:fld>
            <a:endParaRPr lang="zh-TW" alt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Motivation</a:t>
            </a:r>
            <a:endParaRPr lang="zh-TW" altLang="en-US" dirty="0"/>
          </a:p>
        </p:txBody>
      </p:sp>
      <p:sp>
        <p:nvSpPr>
          <p:cNvPr id="3" name="內容版面配置區 2"/>
          <p:cNvSpPr>
            <a:spLocks noGrp="1"/>
          </p:cNvSpPr>
          <p:nvPr>
            <p:ph idx="1"/>
          </p:nvPr>
        </p:nvSpPr>
        <p:spPr/>
        <p:txBody>
          <a:bodyPr/>
          <a:lstStyle/>
          <a:p>
            <a:r>
              <a:rPr lang="en-US" altLang="zh-TW" dirty="0" smtClean="0"/>
              <a:t>Consider the LU decomposition in SPLASH-2 running on a many-core machine</a:t>
            </a:r>
          </a:p>
          <a:p>
            <a:r>
              <a:rPr lang="en-US" altLang="zh-TW" dirty="0" smtClean="0"/>
              <a:t>Observe the communication trace between any pair of the nodes </a:t>
            </a:r>
            <a:endParaRPr lang="en-US" altLang="zh-TW" dirty="0" smtClean="0">
              <a:sym typeface="Wingdings" pitchFamily="2" charset="2"/>
            </a:endParaRPr>
          </a:p>
          <a:p>
            <a:pPr lvl="1"/>
            <a:r>
              <a:rPr lang="en-US" altLang="zh-TW" b="1" i="1" dirty="0" smtClean="0">
                <a:solidFill>
                  <a:srgbClr val="FFC000"/>
                </a:solidFill>
                <a:sym typeface="Wingdings" pitchFamily="2" charset="2"/>
              </a:rPr>
              <a:t>End-to-end traffic / </a:t>
            </a:r>
            <a:br>
              <a:rPr lang="en-US" altLang="zh-TW" b="1" i="1" dirty="0" smtClean="0">
                <a:solidFill>
                  <a:srgbClr val="FFC000"/>
                </a:solidFill>
                <a:sym typeface="Wingdings" pitchFamily="2" charset="2"/>
              </a:rPr>
            </a:br>
            <a:r>
              <a:rPr lang="en-US" altLang="zh-TW" b="1" i="1" dirty="0" smtClean="0">
                <a:solidFill>
                  <a:srgbClr val="FFC000"/>
                </a:solidFill>
                <a:sym typeface="Wingdings" pitchFamily="2" charset="2"/>
              </a:rPr>
              <a:t>pair-wise communication</a:t>
            </a:r>
            <a:endParaRPr lang="zh-TW" altLang="en-US" b="1" i="1" dirty="0">
              <a:solidFill>
                <a:srgbClr val="FFC000"/>
              </a:solidFill>
            </a:endParaRPr>
          </a:p>
        </p:txBody>
      </p:sp>
      <p:grpSp>
        <p:nvGrpSpPr>
          <p:cNvPr id="44" name="群組 43"/>
          <p:cNvGrpSpPr/>
          <p:nvPr/>
        </p:nvGrpSpPr>
        <p:grpSpPr>
          <a:xfrm>
            <a:off x="5365880" y="3102780"/>
            <a:ext cx="3000396" cy="3071834"/>
            <a:chOff x="3036748" y="2214272"/>
            <a:chExt cx="3000396" cy="3071834"/>
          </a:xfrm>
          <a:solidFill>
            <a:srgbClr val="FFFFFF"/>
          </a:solidFill>
        </p:grpSpPr>
        <p:sp>
          <p:nvSpPr>
            <p:cNvPr id="4" name="矩形 3"/>
            <p:cNvSpPr/>
            <p:nvPr/>
          </p:nvSpPr>
          <p:spPr>
            <a:xfrm>
              <a:off x="3036748" y="2214272"/>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0</a:t>
              </a:r>
              <a:endParaRPr lang="zh-TW" altLang="en-US" dirty="0">
                <a:solidFill>
                  <a:schemeClr val="bg2"/>
                </a:solidFill>
              </a:endParaRPr>
            </a:p>
          </p:txBody>
        </p:sp>
        <p:sp>
          <p:nvSpPr>
            <p:cNvPr id="5" name="矩形 4"/>
            <p:cNvSpPr/>
            <p:nvPr/>
          </p:nvSpPr>
          <p:spPr>
            <a:xfrm>
              <a:off x="3894004" y="2214272"/>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1</a:t>
              </a:r>
              <a:endParaRPr lang="zh-TW" altLang="en-US" dirty="0">
                <a:solidFill>
                  <a:schemeClr val="bg2"/>
                </a:solidFill>
              </a:endParaRPr>
            </a:p>
          </p:txBody>
        </p:sp>
        <p:sp>
          <p:nvSpPr>
            <p:cNvPr id="6" name="矩形 5"/>
            <p:cNvSpPr/>
            <p:nvPr/>
          </p:nvSpPr>
          <p:spPr>
            <a:xfrm>
              <a:off x="4751260" y="2214272"/>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2</a:t>
              </a:r>
              <a:endParaRPr lang="zh-TW" altLang="en-US" dirty="0">
                <a:solidFill>
                  <a:schemeClr val="bg2"/>
                </a:solidFill>
              </a:endParaRPr>
            </a:p>
          </p:txBody>
        </p:sp>
        <p:sp>
          <p:nvSpPr>
            <p:cNvPr id="7" name="矩形 6"/>
            <p:cNvSpPr/>
            <p:nvPr/>
          </p:nvSpPr>
          <p:spPr>
            <a:xfrm>
              <a:off x="5537078" y="2214272"/>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3</a:t>
              </a:r>
              <a:endParaRPr lang="zh-TW" altLang="en-US" dirty="0">
                <a:solidFill>
                  <a:schemeClr val="bg2"/>
                </a:solidFill>
              </a:endParaRPr>
            </a:p>
          </p:txBody>
        </p:sp>
        <p:sp>
          <p:nvSpPr>
            <p:cNvPr id="8" name="矩形 7"/>
            <p:cNvSpPr/>
            <p:nvPr/>
          </p:nvSpPr>
          <p:spPr>
            <a:xfrm>
              <a:off x="3036748" y="3071528"/>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4</a:t>
              </a:r>
              <a:endParaRPr lang="zh-TW" altLang="en-US" dirty="0">
                <a:solidFill>
                  <a:schemeClr val="bg2"/>
                </a:solidFill>
              </a:endParaRPr>
            </a:p>
          </p:txBody>
        </p:sp>
        <p:sp>
          <p:nvSpPr>
            <p:cNvPr id="9" name="矩形 8"/>
            <p:cNvSpPr/>
            <p:nvPr/>
          </p:nvSpPr>
          <p:spPr>
            <a:xfrm>
              <a:off x="3894004" y="3071528"/>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5</a:t>
              </a:r>
              <a:endParaRPr lang="zh-TW" altLang="en-US" dirty="0">
                <a:solidFill>
                  <a:schemeClr val="bg2"/>
                </a:solidFill>
              </a:endParaRPr>
            </a:p>
          </p:txBody>
        </p:sp>
        <p:sp>
          <p:nvSpPr>
            <p:cNvPr id="10" name="矩形 9"/>
            <p:cNvSpPr/>
            <p:nvPr/>
          </p:nvSpPr>
          <p:spPr>
            <a:xfrm>
              <a:off x="4751260" y="3071528"/>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6</a:t>
              </a:r>
              <a:endParaRPr lang="zh-TW" altLang="en-US" dirty="0">
                <a:solidFill>
                  <a:schemeClr val="bg2"/>
                </a:solidFill>
              </a:endParaRPr>
            </a:p>
          </p:txBody>
        </p:sp>
        <p:sp>
          <p:nvSpPr>
            <p:cNvPr id="11" name="矩形 10"/>
            <p:cNvSpPr/>
            <p:nvPr/>
          </p:nvSpPr>
          <p:spPr>
            <a:xfrm>
              <a:off x="5537078" y="3071528"/>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7</a:t>
              </a:r>
              <a:endParaRPr lang="zh-TW" altLang="en-US" dirty="0">
                <a:solidFill>
                  <a:schemeClr val="bg2"/>
                </a:solidFill>
              </a:endParaRPr>
            </a:p>
          </p:txBody>
        </p:sp>
        <p:sp>
          <p:nvSpPr>
            <p:cNvPr id="12" name="矩形 11"/>
            <p:cNvSpPr/>
            <p:nvPr/>
          </p:nvSpPr>
          <p:spPr>
            <a:xfrm>
              <a:off x="3036748" y="3928784"/>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8</a:t>
              </a:r>
              <a:endParaRPr lang="zh-TW" altLang="en-US" dirty="0">
                <a:solidFill>
                  <a:schemeClr val="bg2"/>
                </a:solidFill>
              </a:endParaRPr>
            </a:p>
          </p:txBody>
        </p:sp>
        <p:sp>
          <p:nvSpPr>
            <p:cNvPr id="13" name="矩形 12"/>
            <p:cNvSpPr/>
            <p:nvPr/>
          </p:nvSpPr>
          <p:spPr>
            <a:xfrm>
              <a:off x="3894004" y="3928784"/>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9</a:t>
              </a:r>
              <a:endParaRPr lang="zh-TW" altLang="en-US" dirty="0">
                <a:solidFill>
                  <a:schemeClr val="bg2"/>
                </a:solidFill>
              </a:endParaRPr>
            </a:p>
          </p:txBody>
        </p:sp>
        <p:sp>
          <p:nvSpPr>
            <p:cNvPr id="14" name="矩形 13"/>
            <p:cNvSpPr/>
            <p:nvPr/>
          </p:nvSpPr>
          <p:spPr>
            <a:xfrm>
              <a:off x="4751260" y="3928784"/>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10</a:t>
              </a:r>
              <a:endParaRPr lang="zh-TW" altLang="en-US" dirty="0">
                <a:solidFill>
                  <a:schemeClr val="bg2"/>
                </a:solidFill>
              </a:endParaRPr>
            </a:p>
          </p:txBody>
        </p:sp>
        <p:sp>
          <p:nvSpPr>
            <p:cNvPr id="15" name="矩形 14"/>
            <p:cNvSpPr/>
            <p:nvPr/>
          </p:nvSpPr>
          <p:spPr>
            <a:xfrm>
              <a:off x="5537078" y="3928784"/>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11</a:t>
              </a:r>
              <a:endParaRPr lang="zh-TW" altLang="en-US" dirty="0">
                <a:solidFill>
                  <a:schemeClr val="bg2"/>
                </a:solidFill>
              </a:endParaRPr>
            </a:p>
          </p:txBody>
        </p:sp>
        <p:sp>
          <p:nvSpPr>
            <p:cNvPr id="16" name="矩形 15"/>
            <p:cNvSpPr/>
            <p:nvPr/>
          </p:nvSpPr>
          <p:spPr>
            <a:xfrm>
              <a:off x="3036748" y="4786040"/>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12</a:t>
              </a:r>
              <a:endParaRPr lang="zh-TW" altLang="en-US" dirty="0">
                <a:solidFill>
                  <a:schemeClr val="bg2"/>
                </a:solidFill>
              </a:endParaRPr>
            </a:p>
          </p:txBody>
        </p:sp>
        <p:sp>
          <p:nvSpPr>
            <p:cNvPr id="17" name="矩形 16"/>
            <p:cNvSpPr/>
            <p:nvPr/>
          </p:nvSpPr>
          <p:spPr>
            <a:xfrm>
              <a:off x="3894004" y="4786040"/>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13</a:t>
              </a:r>
              <a:endParaRPr lang="zh-TW" altLang="en-US" dirty="0">
                <a:solidFill>
                  <a:schemeClr val="bg2"/>
                </a:solidFill>
              </a:endParaRPr>
            </a:p>
          </p:txBody>
        </p:sp>
        <p:sp>
          <p:nvSpPr>
            <p:cNvPr id="18" name="矩形 17"/>
            <p:cNvSpPr/>
            <p:nvPr/>
          </p:nvSpPr>
          <p:spPr>
            <a:xfrm>
              <a:off x="4751260" y="4786040"/>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14</a:t>
              </a:r>
              <a:endParaRPr lang="zh-TW" altLang="en-US" dirty="0">
                <a:solidFill>
                  <a:schemeClr val="bg2"/>
                </a:solidFill>
              </a:endParaRPr>
            </a:p>
          </p:txBody>
        </p:sp>
        <p:sp>
          <p:nvSpPr>
            <p:cNvPr id="19" name="矩形 18"/>
            <p:cNvSpPr/>
            <p:nvPr/>
          </p:nvSpPr>
          <p:spPr>
            <a:xfrm>
              <a:off x="5537078" y="4786040"/>
              <a:ext cx="500066" cy="500066"/>
            </a:xfrm>
            <a:prstGeom prst="rect">
              <a:avLst/>
            </a:prstGeom>
            <a:grp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tLang="zh-TW" dirty="0" smtClean="0">
                  <a:solidFill>
                    <a:schemeClr val="bg2"/>
                  </a:solidFill>
                </a:rPr>
                <a:t>15</a:t>
              </a:r>
              <a:endParaRPr lang="zh-TW" altLang="en-US" dirty="0">
                <a:solidFill>
                  <a:schemeClr val="bg2"/>
                </a:solidFill>
              </a:endParaRPr>
            </a:p>
          </p:txBody>
        </p:sp>
        <p:cxnSp>
          <p:nvCxnSpPr>
            <p:cNvPr id="20" name="直線接點 19"/>
            <p:cNvCxnSpPr>
              <a:stCxn id="5" idx="2"/>
              <a:endCxn id="9" idx="0"/>
            </p:cNvCxnSpPr>
            <p:nvPr/>
          </p:nvCxnSpPr>
          <p:spPr>
            <a:xfrm rot="5400000">
              <a:off x="3965442" y="2892933"/>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1" name="直線接點 20"/>
            <p:cNvCxnSpPr>
              <a:stCxn id="9" idx="2"/>
              <a:endCxn id="13" idx="0"/>
            </p:cNvCxnSpPr>
            <p:nvPr/>
          </p:nvCxnSpPr>
          <p:spPr>
            <a:xfrm rot="5400000">
              <a:off x="3965442" y="3750189"/>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2" name="直線接點 21"/>
            <p:cNvCxnSpPr>
              <a:stCxn id="4" idx="3"/>
              <a:endCxn id="5" idx="1"/>
            </p:cNvCxnSpPr>
            <p:nvPr/>
          </p:nvCxnSpPr>
          <p:spPr>
            <a:xfrm>
              <a:off x="3536814" y="2464305"/>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3" name="直線接點 22"/>
            <p:cNvCxnSpPr>
              <a:stCxn id="6" idx="2"/>
              <a:endCxn id="10" idx="0"/>
            </p:cNvCxnSpPr>
            <p:nvPr/>
          </p:nvCxnSpPr>
          <p:spPr>
            <a:xfrm rot="5400000">
              <a:off x="4822698" y="2892933"/>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4" name="直線接點 23"/>
            <p:cNvCxnSpPr>
              <a:stCxn id="7" idx="2"/>
              <a:endCxn id="11" idx="0"/>
            </p:cNvCxnSpPr>
            <p:nvPr/>
          </p:nvCxnSpPr>
          <p:spPr>
            <a:xfrm rot="5400000">
              <a:off x="5608516" y="2892933"/>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5" name="直線接點 24"/>
            <p:cNvCxnSpPr>
              <a:stCxn id="10" idx="2"/>
              <a:endCxn id="14" idx="0"/>
            </p:cNvCxnSpPr>
            <p:nvPr/>
          </p:nvCxnSpPr>
          <p:spPr>
            <a:xfrm rot="5400000">
              <a:off x="4822698" y="3750189"/>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6" name="直線接點 25"/>
            <p:cNvCxnSpPr>
              <a:stCxn id="14" idx="2"/>
              <a:endCxn id="18" idx="0"/>
            </p:cNvCxnSpPr>
            <p:nvPr/>
          </p:nvCxnSpPr>
          <p:spPr>
            <a:xfrm rot="5400000">
              <a:off x="4822698" y="4607445"/>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7" name="直線接點 26"/>
            <p:cNvCxnSpPr>
              <a:stCxn id="12" idx="3"/>
              <a:endCxn id="13" idx="1"/>
            </p:cNvCxnSpPr>
            <p:nvPr/>
          </p:nvCxnSpPr>
          <p:spPr>
            <a:xfrm>
              <a:off x="3536814" y="4178817"/>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8" name="直線接點 27"/>
            <p:cNvCxnSpPr>
              <a:stCxn id="14" idx="1"/>
              <a:endCxn id="13" idx="3"/>
            </p:cNvCxnSpPr>
            <p:nvPr/>
          </p:nvCxnSpPr>
          <p:spPr>
            <a:xfrm rot="10800000">
              <a:off x="4394070" y="4178817"/>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29" name="直線接點 28"/>
            <p:cNvCxnSpPr>
              <a:stCxn id="15" idx="1"/>
              <a:endCxn id="14" idx="3"/>
            </p:cNvCxnSpPr>
            <p:nvPr/>
          </p:nvCxnSpPr>
          <p:spPr>
            <a:xfrm rot="10800000">
              <a:off x="5251326" y="4178817"/>
              <a:ext cx="285752"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0" name="直線接點 29"/>
            <p:cNvCxnSpPr>
              <a:stCxn id="15" idx="2"/>
              <a:endCxn id="19" idx="0"/>
            </p:cNvCxnSpPr>
            <p:nvPr/>
          </p:nvCxnSpPr>
          <p:spPr>
            <a:xfrm rot="5400000">
              <a:off x="5608516" y="4607445"/>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1" name="直線接點 30"/>
            <p:cNvCxnSpPr>
              <a:stCxn id="13" idx="2"/>
              <a:endCxn id="17" idx="0"/>
            </p:cNvCxnSpPr>
            <p:nvPr/>
          </p:nvCxnSpPr>
          <p:spPr>
            <a:xfrm rot="5400000">
              <a:off x="3965442" y="4607445"/>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2" name="直線接點 31"/>
            <p:cNvCxnSpPr>
              <a:stCxn id="12" idx="2"/>
              <a:endCxn id="16" idx="0"/>
            </p:cNvCxnSpPr>
            <p:nvPr/>
          </p:nvCxnSpPr>
          <p:spPr>
            <a:xfrm rot="5400000">
              <a:off x="3108186" y="4607445"/>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3" name="直線接點 32"/>
            <p:cNvCxnSpPr>
              <a:stCxn id="12" idx="0"/>
              <a:endCxn id="8" idx="2"/>
            </p:cNvCxnSpPr>
            <p:nvPr/>
          </p:nvCxnSpPr>
          <p:spPr>
            <a:xfrm rot="5400000" flipH="1" flipV="1">
              <a:off x="3108186" y="3750189"/>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4" name="直線接點 33"/>
            <p:cNvCxnSpPr>
              <a:stCxn id="4" idx="2"/>
              <a:endCxn id="8" idx="0"/>
            </p:cNvCxnSpPr>
            <p:nvPr/>
          </p:nvCxnSpPr>
          <p:spPr>
            <a:xfrm rot="5400000">
              <a:off x="3108186" y="2892933"/>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5" name="直線接點 34"/>
            <p:cNvCxnSpPr>
              <a:stCxn id="6" idx="1"/>
              <a:endCxn id="5" idx="3"/>
            </p:cNvCxnSpPr>
            <p:nvPr/>
          </p:nvCxnSpPr>
          <p:spPr>
            <a:xfrm rot="10800000">
              <a:off x="4394070" y="2464305"/>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6" name="直線接點 35"/>
            <p:cNvCxnSpPr>
              <a:stCxn id="6" idx="3"/>
              <a:endCxn id="7" idx="1"/>
            </p:cNvCxnSpPr>
            <p:nvPr/>
          </p:nvCxnSpPr>
          <p:spPr>
            <a:xfrm>
              <a:off x="5251326" y="2464305"/>
              <a:ext cx="285752"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7" name="直線接點 36"/>
            <p:cNvCxnSpPr>
              <a:stCxn id="10" idx="3"/>
              <a:endCxn id="11" idx="1"/>
            </p:cNvCxnSpPr>
            <p:nvPr/>
          </p:nvCxnSpPr>
          <p:spPr>
            <a:xfrm>
              <a:off x="5251326" y="3321561"/>
              <a:ext cx="285752"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8" name="直線接點 37"/>
            <p:cNvCxnSpPr>
              <a:stCxn id="15" idx="0"/>
              <a:endCxn id="11" idx="2"/>
            </p:cNvCxnSpPr>
            <p:nvPr/>
          </p:nvCxnSpPr>
          <p:spPr>
            <a:xfrm rot="5400000" flipH="1" flipV="1">
              <a:off x="5608516" y="3750189"/>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39" name="直線接點 38"/>
            <p:cNvCxnSpPr>
              <a:stCxn id="10" idx="1"/>
              <a:endCxn id="9" idx="3"/>
            </p:cNvCxnSpPr>
            <p:nvPr/>
          </p:nvCxnSpPr>
          <p:spPr>
            <a:xfrm rot="10800000">
              <a:off x="4394070" y="3321561"/>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40" name="直線接點 39"/>
            <p:cNvCxnSpPr>
              <a:stCxn id="8" idx="3"/>
              <a:endCxn id="9" idx="1"/>
            </p:cNvCxnSpPr>
            <p:nvPr/>
          </p:nvCxnSpPr>
          <p:spPr>
            <a:xfrm>
              <a:off x="3536814" y="3321561"/>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41" name="直線接點 40"/>
            <p:cNvCxnSpPr>
              <a:stCxn id="16" idx="3"/>
              <a:endCxn id="17" idx="1"/>
            </p:cNvCxnSpPr>
            <p:nvPr/>
          </p:nvCxnSpPr>
          <p:spPr>
            <a:xfrm>
              <a:off x="3536814" y="5036073"/>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42" name="直線接點 41"/>
            <p:cNvCxnSpPr>
              <a:stCxn id="18" idx="1"/>
              <a:endCxn id="17" idx="3"/>
            </p:cNvCxnSpPr>
            <p:nvPr/>
          </p:nvCxnSpPr>
          <p:spPr>
            <a:xfrm rot="10800000">
              <a:off x="4394070" y="5036073"/>
              <a:ext cx="357190"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cxnSp>
          <p:nvCxnSpPr>
            <p:cNvPr id="43" name="直線接點 42"/>
            <p:cNvCxnSpPr>
              <a:stCxn id="18" idx="3"/>
              <a:endCxn id="19" idx="1"/>
            </p:cNvCxnSpPr>
            <p:nvPr/>
          </p:nvCxnSpPr>
          <p:spPr>
            <a:xfrm>
              <a:off x="5251326" y="5036073"/>
              <a:ext cx="285752" cy="0"/>
            </a:xfrm>
            <a:prstGeom prst="line">
              <a:avLst/>
            </a:prstGeom>
            <a:grpFill/>
            <a:ln>
              <a:solidFill>
                <a:srgbClr val="FFFFFF"/>
              </a:solidFill>
            </a:ln>
          </p:spPr>
          <p:style>
            <a:lnRef idx="2">
              <a:schemeClr val="dk1">
                <a:shade val="50000"/>
              </a:schemeClr>
            </a:lnRef>
            <a:fillRef idx="1">
              <a:schemeClr val="dk1"/>
            </a:fillRef>
            <a:effectRef idx="0">
              <a:schemeClr val="dk1"/>
            </a:effectRef>
            <a:fontRef idx="minor">
              <a:schemeClr val="lt1"/>
            </a:fontRef>
          </p:style>
        </p:cxnSp>
      </p:grpSp>
      <p:sp>
        <p:nvSpPr>
          <p:cNvPr id="45" name="橢圓 44"/>
          <p:cNvSpPr/>
          <p:nvPr/>
        </p:nvSpPr>
        <p:spPr bwMode="auto">
          <a:xfrm>
            <a:off x="7694762" y="3795609"/>
            <a:ext cx="819510" cy="843615"/>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smtClean="0">
              <a:ln>
                <a:noFill/>
              </a:ln>
              <a:solidFill>
                <a:schemeClr val="bg2"/>
              </a:solidFill>
              <a:effectLst/>
              <a:latin typeface="Arial" charset="0"/>
            </a:endParaRPr>
          </a:p>
        </p:txBody>
      </p:sp>
      <p:sp>
        <p:nvSpPr>
          <p:cNvPr id="46" name="橢圓 45"/>
          <p:cNvSpPr/>
          <p:nvPr/>
        </p:nvSpPr>
        <p:spPr bwMode="auto">
          <a:xfrm>
            <a:off x="5207479" y="3766854"/>
            <a:ext cx="819510" cy="843615"/>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smtClean="0">
              <a:ln>
                <a:noFill/>
              </a:ln>
              <a:solidFill>
                <a:schemeClr val="bg2"/>
              </a:solidFill>
              <a:effectLst/>
              <a:latin typeface="Arial" charset="0"/>
            </a:endParaRPr>
          </a:p>
        </p:txBody>
      </p:sp>
      <p:sp>
        <p:nvSpPr>
          <p:cNvPr id="49" name="向右箭號 48"/>
          <p:cNvSpPr/>
          <p:nvPr/>
        </p:nvSpPr>
        <p:spPr bwMode="auto">
          <a:xfrm rot="10800000">
            <a:off x="6038490" y="4356316"/>
            <a:ext cx="1647646" cy="155276"/>
          </a:xfrm>
          <a:prstGeom prst="rightArrow">
            <a:avLst/>
          </a:prstGeom>
          <a:solidFill>
            <a:srgbClr val="FF0000"/>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smtClean="0">
              <a:ln>
                <a:noFill/>
              </a:ln>
              <a:solidFill>
                <a:schemeClr val="bg2"/>
              </a:solidFill>
              <a:effectLst/>
              <a:latin typeface="Arial" charset="0"/>
            </a:endParaRPr>
          </a:p>
        </p:txBody>
      </p:sp>
      <p:sp>
        <p:nvSpPr>
          <p:cNvPr id="48" name="投影片編號版面配置區 47"/>
          <p:cNvSpPr>
            <a:spLocks noGrp="1"/>
          </p:cNvSpPr>
          <p:nvPr>
            <p:ph type="sldNum" sz="quarter" idx="4"/>
          </p:nvPr>
        </p:nvSpPr>
        <p:spPr/>
        <p:txBody>
          <a:bodyPr/>
          <a:lstStyle/>
          <a:p>
            <a:fld id="{8151CF91-B6F9-404E-8E74-9018EEE339E8}" type="slidenum">
              <a:rPr lang="zh-TW" altLang="en-US" smtClean="0"/>
              <a:pPr/>
              <a:t>3</a:t>
            </a:fld>
            <a:endParaRPr lang="zh-TW" altLang="en-US"/>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par>
                          <p:cTn id="7" fill="hold">
                            <p:stCondLst>
                              <p:cond delay="0"/>
                            </p:stCondLst>
                            <p:childTnLst>
                              <p:par>
                                <p:cTn id="8" presetID="22" presetClass="entr" presetSubtype="2" fill="hold" grpId="0" nodeType="after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wipe(right)">
                                      <p:cBhvr>
                                        <p:cTn id="10" dur="500"/>
                                        <p:tgtEl>
                                          <p:spTgt spid="49"/>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4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a:lstStyle/>
          <a:p>
            <a:r>
              <a:rPr lang="en-US" dirty="0" smtClean="0"/>
              <a:t>Key Observation</a:t>
            </a:r>
            <a:endParaRPr lang="en-US" dirty="0"/>
          </a:p>
        </p:txBody>
      </p:sp>
      <p:sp>
        <p:nvSpPr>
          <p:cNvPr id="13" name="內容版面配置區 12"/>
          <p:cNvSpPr>
            <a:spLocks noGrp="1"/>
          </p:cNvSpPr>
          <p:nvPr>
            <p:ph idx="1"/>
          </p:nvPr>
        </p:nvSpPr>
        <p:spPr/>
        <p:txBody>
          <a:bodyPr/>
          <a:lstStyle/>
          <a:p>
            <a:r>
              <a:rPr lang="en-US" altLang="zh-TW" dirty="0" smtClean="0"/>
              <a:t>Consider the end-to-end traffic from node 7 to node 4:</a:t>
            </a:r>
            <a:endParaRPr lang="zh-TW" altLang="en-US" dirty="0"/>
          </a:p>
        </p:txBody>
      </p:sp>
      <p:sp>
        <p:nvSpPr>
          <p:cNvPr id="7" name="文字方塊 6"/>
          <p:cNvSpPr txBox="1"/>
          <p:nvPr/>
        </p:nvSpPr>
        <p:spPr>
          <a:xfrm>
            <a:off x="7966543" y="3136592"/>
            <a:ext cx="1071127" cy="670953"/>
          </a:xfrm>
          <a:prstGeom prst="rect">
            <a:avLst/>
          </a:prstGeom>
          <a:noFill/>
        </p:spPr>
        <p:txBody>
          <a:bodyPr wrap="none" rtlCol="0">
            <a:spAutoFit/>
          </a:bodyPr>
          <a:lstStyle/>
          <a:p>
            <a:r>
              <a:rPr lang="en-US" altLang="zh-TW" dirty="0" smtClean="0"/>
              <a:t>Time</a:t>
            </a:r>
          </a:p>
          <a:p>
            <a:r>
              <a:rPr lang="en-US" altLang="zh-TW" sz="1400" dirty="0" smtClean="0"/>
              <a:t>(1K cycles)</a:t>
            </a:r>
            <a:endParaRPr lang="zh-TW" altLang="en-US" sz="1400" dirty="0"/>
          </a:p>
        </p:txBody>
      </p:sp>
      <p:sp>
        <p:nvSpPr>
          <p:cNvPr id="9" name="文字方塊 8"/>
          <p:cNvSpPr txBox="1"/>
          <p:nvPr/>
        </p:nvSpPr>
        <p:spPr>
          <a:xfrm>
            <a:off x="711172" y="1904683"/>
            <a:ext cx="1980029" cy="327782"/>
          </a:xfrm>
          <a:prstGeom prst="rect">
            <a:avLst/>
          </a:prstGeom>
          <a:noFill/>
        </p:spPr>
        <p:txBody>
          <a:bodyPr wrap="none" rtlCol="0">
            <a:spAutoFit/>
          </a:bodyPr>
          <a:lstStyle/>
          <a:p>
            <a:r>
              <a:rPr lang="en-US" altLang="zh-TW" sz="1800" dirty="0" smtClean="0"/>
              <a:t>Payload (8 bytes)</a:t>
            </a:r>
            <a:endParaRPr lang="zh-TW" altLang="en-US" sz="1800" dirty="0"/>
          </a:p>
        </p:txBody>
      </p:sp>
      <p:pic>
        <p:nvPicPr>
          <p:cNvPr id="1027" name="Picture 3"/>
          <p:cNvPicPr>
            <a:picLocks noChangeAspect="1" noChangeArrowheads="1"/>
          </p:cNvPicPr>
          <p:nvPr/>
        </p:nvPicPr>
        <p:blipFill>
          <a:blip r:embed="rId3" cstate="print"/>
          <a:srcRect/>
          <a:stretch>
            <a:fillRect/>
          </a:stretch>
        </p:blipFill>
        <p:spPr bwMode="auto">
          <a:xfrm>
            <a:off x="1111250" y="2234818"/>
            <a:ext cx="6921500" cy="1771650"/>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4438830" y="4123426"/>
            <a:ext cx="2123867" cy="2321855"/>
          </a:xfrm>
          <a:prstGeom prst="rect">
            <a:avLst/>
          </a:prstGeom>
          <a:noFill/>
          <a:ln w="9525">
            <a:noFill/>
            <a:miter lim="800000"/>
            <a:headEnd/>
            <a:tailEnd/>
          </a:ln>
        </p:spPr>
      </p:pic>
      <p:sp>
        <p:nvSpPr>
          <p:cNvPr id="11" name="橢圓 10"/>
          <p:cNvSpPr/>
          <p:nvPr/>
        </p:nvSpPr>
        <p:spPr bwMode="auto">
          <a:xfrm>
            <a:off x="2777704" y="2518912"/>
            <a:ext cx="1086929" cy="1069677"/>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smtClean="0">
              <a:ln>
                <a:noFill/>
              </a:ln>
              <a:solidFill>
                <a:schemeClr val="tx1"/>
              </a:solidFill>
              <a:effectLst/>
              <a:latin typeface="Arial" charset="0"/>
            </a:endParaRPr>
          </a:p>
        </p:txBody>
      </p:sp>
      <p:sp>
        <p:nvSpPr>
          <p:cNvPr id="21" name="矩形 20"/>
          <p:cNvSpPr/>
          <p:nvPr/>
        </p:nvSpPr>
        <p:spPr bwMode="auto">
          <a:xfrm>
            <a:off x="3640393" y="3674853"/>
            <a:ext cx="2432650" cy="276045"/>
          </a:xfrm>
          <a:prstGeom prst="rect">
            <a:avLst/>
          </a:prstGeom>
          <a:solidFill>
            <a:srgbClr val="FFFFFF"/>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lang="en-US" altLang="zh-TW" dirty="0" smtClean="0">
                <a:solidFill>
                  <a:schemeClr val="bg1">
                    <a:lumMod val="50000"/>
                  </a:schemeClr>
                </a:solidFill>
              </a:rPr>
              <a:t>Node 7 to node 4</a:t>
            </a:r>
            <a:endParaRPr kumimoji="0" lang="zh-TW" altLang="en-US" sz="2200" b="0" i="0" u="none" strike="noStrike" cap="none" normalizeH="0" baseline="0" dirty="0" smtClean="0">
              <a:ln>
                <a:noFill/>
              </a:ln>
              <a:solidFill>
                <a:schemeClr val="bg1">
                  <a:lumMod val="50000"/>
                </a:schemeClr>
              </a:solidFill>
              <a:effectLst/>
              <a:latin typeface="Arial" charset="0"/>
            </a:endParaRPr>
          </a:p>
        </p:txBody>
      </p:sp>
      <p:cxnSp>
        <p:nvCxnSpPr>
          <p:cNvPr id="15" name="直線單箭頭接點 14"/>
          <p:cNvCxnSpPr>
            <a:stCxn id="11" idx="5"/>
          </p:cNvCxnSpPr>
          <p:nvPr/>
        </p:nvCxnSpPr>
        <p:spPr bwMode="auto">
          <a:xfrm rot="16200000" flipH="1">
            <a:off x="3719660" y="3417734"/>
            <a:ext cx="682861" cy="711269"/>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12" name="矩形 11"/>
          <p:cNvSpPr/>
          <p:nvPr/>
        </p:nvSpPr>
        <p:spPr bwMode="auto">
          <a:xfrm>
            <a:off x="1591589" y="4632477"/>
            <a:ext cx="2608936" cy="789139"/>
          </a:xfrm>
          <a:prstGeom prst="rect">
            <a:avLst/>
          </a:prstGeom>
          <a:no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tx1"/>
                </a:solidFill>
                <a:effectLst/>
                <a:latin typeface="Arial" charset="0"/>
              </a:rPr>
              <a:t>Regular end-to-end</a:t>
            </a:r>
            <a:endParaRPr lang="en-US" altLang="zh-TW" dirty="0" smtClean="0"/>
          </a:p>
          <a:p>
            <a:pPr marL="0" marR="0" indent="0" algn="l" defTabSz="914400" rtl="0" eaLnBrk="1" fontAlgn="base" latinLnBrk="0" hangingPunct="1">
              <a:lnSpc>
                <a:spcPct val="85000"/>
              </a:lnSpc>
              <a:spcBef>
                <a:spcPct val="50000"/>
              </a:spcBef>
              <a:spcAft>
                <a:spcPct val="0"/>
              </a:spcAft>
              <a:buClrTx/>
              <a:buSzTx/>
              <a:buFontTx/>
              <a:buNone/>
              <a:tabLst/>
            </a:pPr>
            <a:r>
              <a:rPr lang="en-US" altLang="zh-TW" dirty="0" smtClean="0"/>
              <a:t>t</a:t>
            </a:r>
            <a:r>
              <a:rPr kumimoji="0" lang="en-US" altLang="zh-TW" sz="2200" b="0" i="0" u="none" strike="noStrike" cap="none" normalizeH="0" baseline="0" dirty="0" smtClean="0">
                <a:ln>
                  <a:noFill/>
                </a:ln>
                <a:solidFill>
                  <a:schemeClr val="tx1"/>
                </a:solidFill>
                <a:effectLst/>
                <a:latin typeface="Arial" charset="0"/>
              </a:rPr>
              <a:t>raffic</a:t>
            </a:r>
            <a:r>
              <a:rPr kumimoji="0" lang="en-US" altLang="zh-TW" sz="2200" b="0" i="0" u="none" strike="noStrike" cap="none" normalizeH="0" dirty="0" smtClean="0">
                <a:ln>
                  <a:noFill/>
                </a:ln>
                <a:solidFill>
                  <a:schemeClr val="tx1"/>
                </a:solidFill>
                <a:effectLst/>
                <a:latin typeface="Arial" charset="0"/>
              </a:rPr>
              <a:t> pattern!</a:t>
            </a:r>
            <a:endParaRPr kumimoji="0" lang="en-US" altLang="zh-TW" sz="2200" b="0" i="0" u="none" strike="noStrike" cap="none" normalizeH="0" baseline="0" dirty="0" smtClean="0">
              <a:ln>
                <a:noFill/>
              </a:ln>
              <a:solidFill>
                <a:schemeClr val="tx1"/>
              </a:solidFill>
              <a:effectLst/>
              <a:latin typeface="Arial" charset="0"/>
            </a:endParaRPr>
          </a:p>
        </p:txBody>
      </p:sp>
      <p:sp>
        <p:nvSpPr>
          <p:cNvPr id="14" name="投影片編號版面配置區 13"/>
          <p:cNvSpPr>
            <a:spLocks noGrp="1"/>
          </p:cNvSpPr>
          <p:nvPr>
            <p:ph type="sldNum" sz="quarter" idx="4"/>
          </p:nvPr>
        </p:nvSpPr>
        <p:spPr/>
        <p:txBody>
          <a:bodyPr/>
          <a:lstStyle/>
          <a:p>
            <a:fld id="{8151CF91-B6F9-404E-8E74-9018EEE339E8}" type="slidenum">
              <a:rPr lang="zh-TW" altLang="en-US" smtClean="0"/>
              <a:pPr/>
              <a:t>4</a:t>
            </a:fld>
            <a:endParaRPr lang="zh-TW" alt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par>
                                <p:cTn id="8" presetID="22" presetClass="entr" presetSubtype="8"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left)">
                                      <p:cBhvr>
                                        <p:cTn id="10" dur="500"/>
                                        <p:tgtEl>
                                          <p:spTgt spid="15"/>
                                        </p:tgtEl>
                                      </p:cBhvr>
                                    </p:animEffect>
                                  </p:childTnLst>
                                </p:cTn>
                              </p:par>
                            </p:childTnLst>
                          </p:cTn>
                        </p:par>
                        <p:par>
                          <p:cTn id="11" fill="hold">
                            <p:stCondLst>
                              <p:cond delay="500"/>
                            </p:stCondLst>
                            <p:childTnLst>
                              <p:par>
                                <p:cTn id="12" presetID="4" presetClass="entr" presetSubtype="16" fill="hold" nodeType="after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box(in)">
                                      <p:cBhvr>
                                        <p:cTn id="14" dur="500"/>
                                        <p:tgtEl>
                                          <p:spTgt spid="1026"/>
                                        </p:tgtEl>
                                      </p:cBhvr>
                                    </p:animEffect>
                                  </p:childTnLst>
                                </p:cTn>
                              </p:par>
                            </p:childTnLst>
                          </p:cTn>
                        </p:par>
                        <p:par>
                          <p:cTn id="15" fill="hold">
                            <p:stCondLst>
                              <p:cond delay="1000"/>
                            </p:stCondLst>
                            <p:childTnLst>
                              <p:par>
                                <p:cTn id="16" presetID="4" presetClass="entr" presetSubtype="16"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ox(in)">
                                      <p:cBhvr>
                                        <p:cTn id="1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Key Questions</a:t>
            </a:r>
            <a:endParaRPr lang="zh-TW" altLang="en-US" dirty="0"/>
          </a:p>
        </p:txBody>
      </p:sp>
      <p:sp>
        <p:nvSpPr>
          <p:cNvPr id="3" name="內容版面配置區 2"/>
          <p:cNvSpPr>
            <a:spLocks noGrp="1"/>
          </p:cNvSpPr>
          <p:nvPr>
            <p:ph idx="1"/>
          </p:nvPr>
        </p:nvSpPr>
        <p:spPr>
          <a:xfrm>
            <a:off x="198438" y="1371600"/>
            <a:ext cx="8723140" cy="5073650"/>
          </a:xfrm>
        </p:spPr>
        <p:txBody>
          <a:bodyPr/>
          <a:lstStyle/>
          <a:p>
            <a:r>
              <a:rPr lang="en-US" altLang="zh-TW" dirty="0" smtClean="0"/>
              <a:t>Can the end-to-end traffic pattern be </a:t>
            </a:r>
            <a:r>
              <a:rPr lang="en-US" altLang="zh-TW" b="1" i="1" dirty="0" smtClean="0"/>
              <a:t>recognized</a:t>
            </a:r>
            <a:r>
              <a:rPr lang="en-US" altLang="zh-TW" dirty="0" smtClean="0"/>
              <a:t> at runtime?</a:t>
            </a:r>
          </a:p>
          <a:p>
            <a:r>
              <a:rPr lang="en-US" altLang="zh-TW" dirty="0" smtClean="0"/>
              <a:t>If so, can the end-to-end traffic pattern be </a:t>
            </a:r>
            <a:r>
              <a:rPr lang="en-US" altLang="zh-TW" b="1" i="1" dirty="0" smtClean="0"/>
              <a:t>predicted</a:t>
            </a:r>
            <a:r>
              <a:rPr lang="en-US" altLang="zh-TW" dirty="0" smtClean="0"/>
              <a:t> at runtime?</a:t>
            </a:r>
          </a:p>
          <a:p>
            <a:r>
              <a:rPr lang="en-US" altLang="zh-TW" dirty="0" smtClean="0"/>
              <a:t>What if we can?</a:t>
            </a:r>
          </a:p>
          <a:p>
            <a:pPr lvl="1"/>
            <a:r>
              <a:rPr lang="en-US" altLang="zh-TW" dirty="0" smtClean="0"/>
              <a:t>Controlling the injection rate for end-to-end flow control</a:t>
            </a:r>
          </a:p>
          <a:p>
            <a:pPr lvl="1"/>
            <a:r>
              <a:rPr lang="en-US" altLang="zh-TW" dirty="0" smtClean="0"/>
              <a:t>Performing dynamic routing based on workload</a:t>
            </a:r>
          </a:p>
          <a:p>
            <a:pPr lvl="1"/>
            <a:r>
              <a:rPr lang="en-US" altLang="zh-TW" dirty="0" smtClean="0"/>
              <a:t>Remapping tasks</a:t>
            </a:r>
          </a:p>
          <a:p>
            <a:pPr lvl="1"/>
            <a:r>
              <a:rPr lang="en-US" altLang="zh-TW" dirty="0" smtClean="0"/>
              <a:t>Controlling the power mode of switches and links</a:t>
            </a:r>
          </a:p>
          <a:p>
            <a:pPr lvl="1"/>
            <a:r>
              <a:rPr lang="en-US" altLang="zh-TW" dirty="0" smtClean="0"/>
              <a:t>…</a:t>
            </a:r>
          </a:p>
          <a:p>
            <a:pPr lvl="1"/>
            <a:endParaRPr lang="en-US" altLang="zh-TW" dirty="0" smtClean="0"/>
          </a:p>
        </p:txBody>
      </p:sp>
      <p:sp>
        <p:nvSpPr>
          <p:cNvPr id="5" name="投影片編號版面配置區 4"/>
          <p:cNvSpPr>
            <a:spLocks noGrp="1"/>
          </p:cNvSpPr>
          <p:nvPr>
            <p:ph type="sldNum" sz="quarter" idx="4"/>
          </p:nvPr>
        </p:nvSpPr>
        <p:spPr/>
        <p:txBody>
          <a:bodyPr/>
          <a:lstStyle/>
          <a:p>
            <a:fld id="{8151CF91-B6F9-404E-8E74-9018EEE339E8}" type="slidenum">
              <a:rPr lang="zh-TW" altLang="en-US" smtClean="0"/>
              <a:pPr/>
              <a:t>5</a:t>
            </a:fld>
            <a:endParaRPr lang="zh-TW"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7"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2" end="2"/>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additive="base">
                                        <p:cTn id="1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additive="base">
                                        <p:cTn id="2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 calcmode="lin" valueType="num">
                                      <p:cBhvr additive="base">
                                        <p:cTn id="2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calcmode="lin" valueType="num">
                                      <p:cBhvr additive="base">
                                        <p:cTn id="3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Key Idea</a:t>
            </a:r>
            <a:endParaRPr lang="zh-TW" altLang="en-US" dirty="0"/>
          </a:p>
        </p:txBody>
      </p:sp>
      <p:sp>
        <p:nvSpPr>
          <p:cNvPr id="3" name="內容版面配置區 2"/>
          <p:cNvSpPr>
            <a:spLocks noGrp="1"/>
          </p:cNvSpPr>
          <p:nvPr>
            <p:ph idx="1"/>
          </p:nvPr>
        </p:nvSpPr>
        <p:spPr/>
        <p:txBody>
          <a:bodyPr/>
          <a:lstStyle/>
          <a:p>
            <a:r>
              <a:rPr lang="en-US" altLang="zh-TW" dirty="0" smtClean="0"/>
              <a:t>We believe that </a:t>
            </a:r>
            <a:r>
              <a:rPr lang="en-US" altLang="zh-TW" i="1" dirty="0" smtClean="0"/>
              <a:t>application-driven prediction</a:t>
            </a:r>
            <a:r>
              <a:rPr lang="en-US" altLang="zh-TW" dirty="0" smtClean="0"/>
              <a:t> is the best way to predict the traffic patterns in the on-chip network</a:t>
            </a:r>
          </a:p>
          <a:p>
            <a:pPr lvl="1"/>
            <a:r>
              <a:rPr lang="en-US" altLang="zh-TW" dirty="0" smtClean="0"/>
              <a:t>In contrast to switch layer prediction</a:t>
            </a:r>
          </a:p>
          <a:p>
            <a:pPr lvl="2"/>
            <a:r>
              <a:rPr lang="en-US" altLang="zh-TW" dirty="0" smtClean="0"/>
              <a:t>Prediction-based flow control for network-on-chip traffic, DAC 2006</a:t>
            </a:r>
          </a:p>
          <a:p>
            <a:pPr lvl="2"/>
            <a:endParaRPr lang="zh-TW" altLang="en-US" dirty="0"/>
          </a:p>
        </p:txBody>
      </p:sp>
      <p:sp>
        <p:nvSpPr>
          <p:cNvPr id="4" name="投影片編號版面配置區 3"/>
          <p:cNvSpPr>
            <a:spLocks noGrp="1"/>
          </p:cNvSpPr>
          <p:nvPr>
            <p:ph type="sldNum" sz="quarter" idx="4"/>
          </p:nvPr>
        </p:nvSpPr>
        <p:spPr/>
        <p:txBody>
          <a:bodyPr/>
          <a:lstStyle/>
          <a:p>
            <a:fld id="{8151CF91-B6F9-404E-8E74-9018EEE339E8}" type="slidenum">
              <a:rPr lang="zh-TW" altLang="en-US" smtClean="0"/>
              <a:pPr/>
              <a:t>6</a:t>
            </a:fld>
            <a:endParaRPr lang="zh-TW" altLang="en-US"/>
          </a:p>
        </p:txBody>
      </p:sp>
      <p:sp>
        <p:nvSpPr>
          <p:cNvPr id="5" name="圓角矩形 4"/>
          <p:cNvSpPr/>
          <p:nvPr/>
        </p:nvSpPr>
        <p:spPr bwMode="auto">
          <a:xfrm>
            <a:off x="1164555" y="3330791"/>
            <a:ext cx="7172338" cy="1343027"/>
          </a:xfrm>
          <a:prstGeom prst="roundRect">
            <a:avLst>
              <a:gd name="adj" fmla="val 27604"/>
            </a:avLst>
          </a:prstGeom>
          <a:ln w="25400" cap="flat" cmpd="sng" algn="ctr">
            <a:solidFill>
              <a:schemeClr val="tx1"/>
            </a:solidFill>
            <a:prstDash val="solid"/>
            <a:round/>
            <a:headEnd type="none" w="med" len="med"/>
            <a:tailEnd type="none" w="med" len="med"/>
          </a:ln>
          <a:effectLst/>
        </p:spPr>
        <p:style>
          <a:lnRef idx="0">
            <a:scrgbClr r="0" g="0" b="0"/>
          </a:lnRef>
          <a:fillRef idx="1002">
            <a:schemeClr val="lt2"/>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marL="1257300" indent="-1257300"/>
            <a:r>
              <a:rPr kumimoji="0" lang="en-US" altLang="zh-TW" sz="2200" b="1" i="0" u="none" strike="noStrike" cap="none" normalizeH="0" baseline="0" dirty="0" smtClean="0">
                <a:ln>
                  <a:noFill/>
                </a:ln>
                <a:solidFill>
                  <a:srgbClr val="FF0000"/>
                </a:solidFill>
                <a:effectLst/>
                <a:latin typeface="Arial" charset="0"/>
              </a:rPr>
              <a:t>Domain: </a:t>
            </a:r>
            <a:r>
              <a:rPr lang="en-US" altLang="zh-TW" dirty="0" smtClean="0">
                <a:solidFill>
                  <a:srgbClr val="002060"/>
                </a:solidFill>
                <a:latin typeface="Arial" charset="0"/>
              </a:rPr>
              <a:t>chip-multiprocessors with on-chip networks</a:t>
            </a:r>
          </a:p>
          <a:p>
            <a:pPr marL="1343025" indent="-1343025"/>
            <a:r>
              <a:rPr kumimoji="0" lang="en-US" altLang="zh-TW" sz="2200" b="1" i="0" u="none" strike="noStrike" cap="none" normalizeH="0" baseline="0" dirty="0" smtClean="0">
                <a:ln>
                  <a:noFill/>
                </a:ln>
                <a:solidFill>
                  <a:srgbClr val="FF0000"/>
                </a:solidFill>
                <a:effectLst/>
                <a:latin typeface="Arial" charset="0"/>
              </a:rPr>
              <a:t>Proposal:</a:t>
            </a:r>
            <a:r>
              <a:rPr kumimoji="0" lang="en-US" altLang="zh-TW" sz="2200" b="0" i="0" u="none" strike="noStrike" cap="none" normalizeH="0" baseline="0" dirty="0" smtClean="0">
                <a:ln>
                  <a:noFill/>
                </a:ln>
                <a:solidFill>
                  <a:srgbClr val="002060"/>
                </a:solidFill>
                <a:effectLst/>
                <a:latin typeface="Arial" charset="0"/>
              </a:rPr>
              <a:t> A hardware design for end-to-end traffic recognition and prediction</a:t>
            </a:r>
            <a:endParaRPr kumimoji="0" lang="zh-TW" altLang="en-US" sz="2200" b="0" i="0" u="none" strike="noStrike" cap="none" normalizeH="0" baseline="0" dirty="0" smtClean="0">
              <a:ln>
                <a:noFill/>
              </a:ln>
              <a:solidFill>
                <a:srgbClr val="002060"/>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Overview of the Design</a:t>
            </a:r>
            <a:endParaRPr lang="zh-TW" altLang="en-US" dirty="0"/>
          </a:p>
        </p:txBody>
      </p:sp>
      <p:sp>
        <p:nvSpPr>
          <p:cNvPr id="4" name="矩形 3"/>
          <p:cNvSpPr/>
          <p:nvPr/>
        </p:nvSpPr>
        <p:spPr bwMode="auto">
          <a:xfrm>
            <a:off x="1593708" y="1714500"/>
            <a:ext cx="1574758" cy="1355271"/>
          </a:xfrm>
          <a:prstGeom prst="rect">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tx1"/>
                </a:solidFill>
                <a:effectLst/>
                <a:latin typeface="Arial" charset="0"/>
              </a:rPr>
              <a:t>Processing</a:t>
            </a:r>
          </a:p>
          <a:p>
            <a:pPr marL="0" marR="0" indent="0" algn="l" defTabSz="914400" rtl="0" eaLnBrk="1" fontAlgn="base" latinLnBrk="0" hangingPunct="1">
              <a:lnSpc>
                <a:spcPct val="85000"/>
              </a:lnSpc>
              <a:spcBef>
                <a:spcPct val="50000"/>
              </a:spcBef>
              <a:spcAft>
                <a:spcPct val="0"/>
              </a:spcAft>
              <a:buClrTx/>
              <a:buSzTx/>
              <a:buFontTx/>
              <a:buNone/>
              <a:tabLst/>
            </a:pPr>
            <a:r>
              <a:rPr lang="en-US" altLang="zh-TW" dirty="0" smtClean="0"/>
              <a:t>Element 1</a:t>
            </a:r>
            <a:endParaRPr kumimoji="0" lang="zh-TW" altLang="en-US" sz="2200" b="0" i="0" u="none" strike="noStrike" cap="none" normalizeH="0" baseline="0" dirty="0" smtClean="0">
              <a:ln>
                <a:noFill/>
              </a:ln>
              <a:solidFill>
                <a:schemeClr val="tx1"/>
              </a:solidFill>
              <a:effectLst/>
              <a:latin typeface="Arial" charset="0"/>
            </a:endParaRPr>
          </a:p>
        </p:txBody>
      </p:sp>
      <p:sp>
        <p:nvSpPr>
          <p:cNvPr id="6" name="矩形 5"/>
          <p:cNvSpPr/>
          <p:nvPr/>
        </p:nvSpPr>
        <p:spPr bwMode="auto">
          <a:xfrm>
            <a:off x="925034" y="4931229"/>
            <a:ext cx="7663796" cy="597701"/>
          </a:xfrm>
          <a:prstGeom prst="rect">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tx1"/>
                </a:solidFill>
                <a:effectLst/>
                <a:latin typeface="Arial" charset="0"/>
              </a:rPr>
              <a:t>On-Chip Network</a:t>
            </a:r>
            <a:endParaRPr kumimoji="0" lang="zh-TW" altLang="en-US" sz="2200" b="0" i="0" u="none" strike="noStrike" cap="none" normalizeH="0" baseline="0" dirty="0" smtClean="0">
              <a:ln>
                <a:noFill/>
              </a:ln>
              <a:solidFill>
                <a:schemeClr val="tx1"/>
              </a:solidFill>
              <a:effectLst/>
              <a:latin typeface="Arial" charset="0"/>
            </a:endParaRPr>
          </a:p>
        </p:txBody>
      </p:sp>
      <p:grpSp>
        <p:nvGrpSpPr>
          <p:cNvPr id="8" name="群組 7"/>
          <p:cNvGrpSpPr/>
          <p:nvPr/>
        </p:nvGrpSpPr>
        <p:grpSpPr>
          <a:xfrm>
            <a:off x="1237509" y="3440003"/>
            <a:ext cx="2269672" cy="408973"/>
            <a:chOff x="2237014" y="3673929"/>
            <a:chExt cx="2269672" cy="408973"/>
          </a:xfrm>
        </p:grpSpPr>
        <p:sp>
          <p:nvSpPr>
            <p:cNvPr id="5" name="矩形 4"/>
            <p:cNvSpPr/>
            <p:nvPr/>
          </p:nvSpPr>
          <p:spPr bwMode="auto">
            <a:xfrm>
              <a:off x="2237014" y="3673929"/>
              <a:ext cx="2269672" cy="408214"/>
            </a:xfrm>
            <a:prstGeom prst="rect">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tx1"/>
                  </a:solidFill>
                  <a:effectLst/>
                  <a:latin typeface="Arial" charset="0"/>
                </a:rPr>
                <a:t>NIC</a:t>
              </a:r>
              <a:endParaRPr kumimoji="0" lang="zh-TW" altLang="en-US" sz="2200" b="0" i="0" u="none" strike="noStrike" cap="none" normalizeH="0" baseline="0" dirty="0" smtClean="0">
                <a:ln>
                  <a:noFill/>
                </a:ln>
                <a:solidFill>
                  <a:schemeClr val="tx1"/>
                </a:solidFill>
                <a:effectLst/>
                <a:latin typeface="Arial" charset="0"/>
              </a:endParaRPr>
            </a:p>
          </p:txBody>
        </p:sp>
        <p:sp>
          <p:nvSpPr>
            <p:cNvPr id="7" name="矩形 6"/>
            <p:cNvSpPr/>
            <p:nvPr/>
          </p:nvSpPr>
          <p:spPr bwMode="auto">
            <a:xfrm>
              <a:off x="3179035" y="3679623"/>
              <a:ext cx="1326894" cy="403279"/>
            </a:xfrm>
            <a:prstGeom prst="rect">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rgbClr val="00FF00"/>
                  </a:solidFill>
                  <a:effectLst/>
                  <a:latin typeface="Arial" charset="0"/>
                </a:rPr>
                <a:t>Predictor</a:t>
              </a:r>
              <a:r>
                <a:rPr kumimoji="0" lang="en-US" altLang="zh-TW" sz="2200" b="0" i="0" u="none" strike="noStrike" cap="none" normalizeH="0" baseline="-25000" dirty="0" smtClean="0">
                  <a:ln>
                    <a:noFill/>
                  </a:ln>
                  <a:solidFill>
                    <a:srgbClr val="00FF00"/>
                  </a:solidFill>
                  <a:effectLst/>
                  <a:latin typeface="Arial" charset="0"/>
                </a:rPr>
                <a:t>1</a:t>
              </a:r>
              <a:endParaRPr kumimoji="0" lang="zh-TW" altLang="en-US" sz="2200" b="0" i="0" u="none" strike="noStrike" cap="none" normalizeH="0" baseline="0" dirty="0" smtClean="0">
                <a:ln>
                  <a:noFill/>
                </a:ln>
                <a:solidFill>
                  <a:srgbClr val="00FF00"/>
                </a:solidFill>
                <a:effectLst/>
                <a:latin typeface="Arial" charset="0"/>
              </a:endParaRPr>
            </a:p>
          </p:txBody>
        </p:sp>
      </p:grpSp>
      <p:sp>
        <p:nvSpPr>
          <p:cNvPr id="9" name="矩形 8"/>
          <p:cNvSpPr/>
          <p:nvPr/>
        </p:nvSpPr>
        <p:spPr bwMode="auto">
          <a:xfrm>
            <a:off x="6410293" y="1703869"/>
            <a:ext cx="1574758" cy="1355271"/>
          </a:xfrm>
          <a:prstGeom prst="rect">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tx1"/>
                </a:solidFill>
                <a:effectLst/>
                <a:latin typeface="Arial" charset="0"/>
              </a:rPr>
              <a:t>Processing</a:t>
            </a:r>
          </a:p>
          <a:p>
            <a:pPr marL="0" marR="0" indent="0" algn="l" defTabSz="914400" rtl="0" eaLnBrk="1" fontAlgn="base" latinLnBrk="0" hangingPunct="1">
              <a:lnSpc>
                <a:spcPct val="85000"/>
              </a:lnSpc>
              <a:spcBef>
                <a:spcPct val="50000"/>
              </a:spcBef>
              <a:spcAft>
                <a:spcPct val="0"/>
              </a:spcAft>
              <a:buClrTx/>
              <a:buSzTx/>
              <a:buFontTx/>
              <a:buNone/>
              <a:tabLst/>
            </a:pPr>
            <a:r>
              <a:rPr lang="en-US" altLang="zh-TW" dirty="0" smtClean="0"/>
              <a:t>Element </a:t>
            </a:r>
            <a:r>
              <a:rPr lang="en-US" altLang="zh-TW" i="1" dirty="0" smtClean="0"/>
              <a:t>k</a:t>
            </a:r>
            <a:endParaRPr kumimoji="0" lang="zh-TW" altLang="en-US" sz="2200" b="0" i="0" u="none" strike="noStrike" cap="none" normalizeH="0" baseline="0" dirty="0" smtClean="0">
              <a:ln>
                <a:noFill/>
              </a:ln>
              <a:solidFill>
                <a:schemeClr val="tx1"/>
              </a:solidFill>
              <a:effectLst/>
              <a:latin typeface="Arial" charset="0"/>
            </a:endParaRPr>
          </a:p>
        </p:txBody>
      </p:sp>
      <p:grpSp>
        <p:nvGrpSpPr>
          <p:cNvPr id="10" name="群組 9"/>
          <p:cNvGrpSpPr/>
          <p:nvPr/>
        </p:nvGrpSpPr>
        <p:grpSpPr>
          <a:xfrm>
            <a:off x="5979666" y="3429372"/>
            <a:ext cx="2269672" cy="408973"/>
            <a:chOff x="2237014" y="3673929"/>
            <a:chExt cx="2269672" cy="408973"/>
          </a:xfrm>
        </p:grpSpPr>
        <p:sp>
          <p:nvSpPr>
            <p:cNvPr id="11" name="矩形 10"/>
            <p:cNvSpPr/>
            <p:nvPr/>
          </p:nvSpPr>
          <p:spPr bwMode="auto">
            <a:xfrm>
              <a:off x="2237014" y="3673929"/>
              <a:ext cx="2269672" cy="408214"/>
            </a:xfrm>
            <a:prstGeom prst="rect">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smtClean="0">
                  <a:ln>
                    <a:noFill/>
                  </a:ln>
                  <a:solidFill>
                    <a:schemeClr val="tx1"/>
                  </a:solidFill>
                  <a:effectLst/>
                  <a:latin typeface="Arial" charset="0"/>
                </a:rPr>
                <a:t>NIC</a:t>
              </a:r>
              <a:endParaRPr kumimoji="0" lang="zh-TW" altLang="en-US" sz="2200" b="0" i="0" u="none" strike="noStrike" cap="none" normalizeH="0" baseline="0" dirty="0" smtClean="0">
                <a:ln>
                  <a:noFill/>
                </a:ln>
                <a:solidFill>
                  <a:schemeClr val="tx1"/>
                </a:solidFill>
                <a:effectLst/>
                <a:latin typeface="Arial" charset="0"/>
              </a:endParaRPr>
            </a:p>
          </p:txBody>
        </p:sp>
        <p:sp>
          <p:nvSpPr>
            <p:cNvPr id="12" name="矩形 11"/>
            <p:cNvSpPr/>
            <p:nvPr/>
          </p:nvSpPr>
          <p:spPr bwMode="auto">
            <a:xfrm>
              <a:off x="3171715" y="3679623"/>
              <a:ext cx="1334213" cy="403279"/>
            </a:xfrm>
            <a:prstGeom prst="rect">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r>
                <a:rPr kumimoji="0" lang="en-US" altLang="zh-TW" sz="2200" b="0" i="0" u="none" strike="noStrike" cap="none" normalizeH="0" baseline="0" dirty="0" err="1" smtClean="0">
                  <a:ln>
                    <a:noFill/>
                  </a:ln>
                  <a:solidFill>
                    <a:srgbClr val="00FF00"/>
                  </a:solidFill>
                  <a:effectLst/>
                  <a:latin typeface="Arial" charset="0"/>
                </a:rPr>
                <a:t>Predictor</a:t>
              </a:r>
              <a:r>
                <a:rPr kumimoji="0" lang="en-US" altLang="zh-TW" sz="2200" b="0" i="0" u="none" strike="noStrike" cap="none" normalizeH="0" baseline="-25000" dirty="0" err="1" smtClean="0">
                  <a:ln>
                    <a:noFill/>
                  </a:ln>
                  <a:solidFill>
                    <a:srgbClr val="00FF00"/>
                  </a:solidFill>
                  <a:effectLst/>
                  <a:latin typeface="Arial" charset="0"/>
                </a:rPr>
                <a:t>k</a:t>
              </a:r>
              <a:endParaRPr kumimoji="0" lang="zh-TW" altLang="en-US" sz="2200" b="0" i="0" u="none" strike="noStrike" cap="none" normalizeH="0" baseline="0" dirty="0" smtClean="0">
                <a:ln>
                  <a:noFill/>
                </a:ln>
                <a:solidFill>
                  <a:srgbClr val="00FF00"/>
                </a:solidFill>
                <a:effectLst/>
                <a:latin typeface="Arial" charset="0"/>
              </a:endParaRPr>
            </a:p>
          </p:txBody>
        </p:sp>
      </p:grpSp>
      <p:cxnSp>
        <p:nvCxnSpPr>
          <p:cNvPr id="15" name="直線單箭頭接點 14"/>
          <p:cNvCxnSpPr>
            <a:stCxn id="4" idx="2"/>
            <a:endCxn id="5" idx="0"/>
          </p:cNvCxnSpPr>
          <p:nvPr/>
        </p:nvCxnSpPr>
        <p:spPr bwMode="auto">
          <a:xfrm rot="5400000">
            <a:off x="2191600" y="3250516"/>
            <a:ext cx="370232" cy="8742"/>
          </a:xfrm>
          <a:prstGeom prst="straightConnector1">
            <a:avLst/>
          </a:prstGeom>
          <a:noFill/>
          <a:ln w="25400" cap="flat" cmpd="sng" algn="ctr">
            <a:solidFill>
              <a:schemeClr val="tx1"/>
            </a:solidFill>
            <a:prstDash val="solid"/>
            <a:round/>
            <a:headEnd type="none" w="med" len="med"/>
            <a:tailEnd type="arrow"/>
          </a:ln>
          <a:effectLst/>
        </p:spPr>
      </p:cxnSp>
      <p:cxnSp>
        <p:nvCxnSpPr>
          <p:cNvPr id="16" name="直線單箭頭接點 15"/>
          <p:cNvCxnSpPr/>
          <p:nvPr/>
        </p:nvCxnSpPr>
        <p:spPr bwMode="auto">
          <a:xfrm rot="5400000">
            <a:off x="1826676" y="4396816"/>
            <a:ext cx="1094648" cy="1588"/>
          </a:xfrm>
          <a:prstGeom prst="straightConnector1">
            <a:avLst/>
          </a:prstGeom>
          <a:noFill/>
          <a:ln w="25400" cap="flat" cmpd="sng" algn="ctr">
            <a:solidFill>
              <a:schemeClr val="tx1"/>
            </a:solidFill>
            <a:prstDash val="solid"/>
            <a:round/>
            <a:headEnd type="none" w="med" len="med"/>
            <a:tailEnd type="arrow"/>
          </a:ln>
          <a:effectLst/>
        </p:spPr>
      </p:cxnSp>
      <p:cxnSp>
        <p:nvCxnSpPr>
          <p:cNvPr id="27" name="直線單箭頭接點 26"/>
          <p:cNvCxnSpPr/>
          <p:nvPr/>
        </p:nvCxnSpPr>
        <p:spPr bwMode="auto">
          <a:xfrm rot="5400000">
            <a:off x="7043591" y="3264689"/>
            <a:ext cx="370232" cy="8742"/>
          </a:xfrm>
          <a:prstGeom prst="straightConnector1">
            <a:avLst/>
          </a:prstGeom>
          <a:noFill/>
          <a:ln w="25400" cap="flat" cmpd="sng" algn="ctr">
            <a:solidFill>
              <a:schemeClr val="tx1"/>
            </a:solidFill>
            <a:prstDash val="solid"/>
            <a:round/>
            <a:headEnd type="none" w="med" len="med"/>
            <a:tailEnd type="arrow"/>
          </a:ln>
          <a:effectLst/>
        </p:spPr>
      </p:cxnSp>
      <p:cxnSp>
        <p:nvCxnSpPr>
          <p:cNvPr id="28" name="直線單箭頭接點 27"/>
          <p:cNvCxnSpPr/>
          <p:nvPr/>
        </p:nvCxnSpPr>
        <p:spPr bwMode="auto">
          <a:xfrm rot="5400000">
            <a:off x="6678667" y="4410989"/>
            <a:ext cx="1094648" cy="1588"/>
          </a:xfrm>
          <a:prstGeom prst="straightConnector1">
            <a:avLst/>
          </a:prstGeom>
          <a:noFill/>
          <a:ln w="25400" cap="flat" cmpd="sng" algn="ctr">
            <a:solidFill>
              <a:schemeClr val="tx1"/>
            </a:solidFill>
            <a:prstDash val="solid"/>
            <a:round/>
            <a:headEnd type="none" w="med" len="med"/>
            <a:tailEnd type="arrow"/>
          </a:ln>
          <a:effectLst/>
        </p:spPr>
      </p:cxnSp>
      <p:sp>
        <p:nvSpPr>
          <p:cNvPr id="29" name="文字方塊 28"/>
          <p:cNvSpPr txBox="1"/>
          <p:nvPr/>
        </p:nvSpPr>
        <p:spPr>
          <a:xfrm>
            <a:off x="4242391" y="2466738"/>
            <a:ext cx="1031051" cy="955646"/>
          </a:xfrm>
          <a:prstGeom prst="rect">
            <a:avLst/>
          </a:prstGeom>
          <a:noFill/>
        </p:spPr>
        <p:txBody>
          <a:bodyPr wrap="none" rtlCol="0">
            <a:spAutoFit/>
          </a:bodyPr>
          <a:lstStyle/>
          <a:p>
            <a:r>
              <a:rPr lang="en-US" altLang="zh-TW" sz="6600" dirty="0" smtClean="0"/>
              <a:t>…</a:t>
            </a:r>
            <a:endParaRPr lang="zh-TW" altLang="en-US" sz="6600" dirty="0"/>
          </a:p>
        </p:txBody>
      </p:sp>
      <p:sp>
        <p:nvSpPr>
          <p:cNvPr id="17" name="投影片編號版面配置區 16"/>
          <p:cNvSpPr>
            <a:spLocks noGrp="1"/>
          </p:cNvSpPr>
          <p:nvPr>
            <p:ph type="sldNum" sz="quarter" idx="4"/>
          </p:nvPr>
        </p:nvSpPr>
        <p:spPr/>
        <p:txBody>
          <a:bodyPr/>
          <a:lstStyle/>
          <a:p>
            <a:fld id="{8151CF91-B6F9-404E-8E74-9018EEE339E8}" type="slidenum">
              <a:rPr lang="zh-TW" altLang="en-US" smtClean="0"/>
              <a:pPr/>
              <a:t>7</a:t>
            </a:fld>
            <a:endParaRPr lang="zh-TW" alt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Traffic Pattern Recognition</a:t>
            </a:r>
            <a:endParaRPr lang="zh-TW" altLang="en-US" dirty="0"/>
          </a:p>
        </p:txBody>
      </p:sp>
      <p:sp>
        <p:nvSpPr>
          <p:cNvPr id="3" name="內容版面配置區 2"/>
          <p:cNvSpPr>
            <a:spLocks noGrp="1"/>
          </p:cNvSpPr>
          <p:nvPr>
            <p:ph idx="1"/>
          </p:nvPr>
        </p:nvSpPr>
        <p:spPr>
          <a:xfrm>
            <a:off x="198438" y="1100128"/>
            <a:ext cx="8531225" cy="5073650"/>
          </a:xfrm>
        </p:spPr>
        <p:txBody>
          <a:bodyPr/>
          <a:lstStyle/>
          <a:p>
            <a:r>
              <a:rPr lang="en-US" altLang="zh-TW" dirty="0" smtClean="0"/>
              <a:t>Monitor outgoing traffic to each destination node</a:t>
            </a:r>
          </a:p>
        </p:txBody>
      </p:sp>
      <p:cxnSp>
        <p:nvCxnSpPr>
          <p:cNvPr id="8" name="直線單箭頭接點 7"/>
          <p:cNvCxnSpPr>
            <a:endCxn id="14" idx="1"/>
          </p:cNvCxnSpPr>
          <p:nvPr/>
        </p:nvCxnSpPr>
        <p:spPr bwMode="auto">
          <a:xfrm>
            <a:off x="1158949" y="3556028"/>
            <a:ext cx="7038764" cy="9284"/>
          </a:xfrm>
          <a:prstGeom prst="straightConnector1">
            <a:avLst/>
          </a:prstGeom>
          <a:noFill/>
          <a:ln w="25400" cap="flat" cmpd="sng" algn="ctr">
            <a:solidFill>
              <a:schemeClr val="tx1"/>
            </a:solidFill>
            <a:prstDash val="solid"/>
            <a:round/>
            <a:headEnd type="none" w="med" len="med"/>
            <a:tailEnd type="arrow"/>
          </a:ln>
          <a:effectLst/>
        </p:spPr>
      </p:cxnSp>
      <p:cxnSp>
        <p:nvCxnSpPr>
          <p:cNvPr id="9" name="直線單箭頭接點 8"/>
          <p:cNvCxnSpPr/>
          <p:nvPr/>
        </p:nvCxnSpPr>
        <p:spPr bwMode="auto">
          <a:xfrm rot="16200000" flipV="1">
            <a:off x="406422" y="2791284"/>
            <a:ext cx="1529498" cy="1"/>
          </a:xfrm>
          <a:prstGeom prst="straightConnector1">
            <a:avLst/>
          </a:prstGeom>
          <a:noFill/>
          <a:ln w="25400" cap="flat" cmpd="sng" algn="ctr">
            <a:solidFill>
              <a:schemeClr val="tx1"/>
            </a:solidFill>
            <a:prstDash val="solid"/>
            <a:round/>
            <a:headEnd type="none" w="med" len="med"/>
            <a:tailEnd type="arrow"/>
          </a:ln>
          <a:effectLst/>
        </p:spPr>
      </p:cxnSp>
      <p:sp>
        <p:nvSpPr>
          <p:cNvPr id="14" name="文字方塊 13"/>
          <p:cNvSpPr txBox="1"/>
          <p:nvPr/>
        </p:nvSpPr>
        <p:spPr>
          <a:xfrm>
            <a:off x="8197713" y="3375260"/>
            <a:ext cx="718466" cy="380104"/>
          </a:xfrm>
          <a:prstGeom prst="rect">
            <a:avLst/>
          </a:prstGeom>
          <a:noFill/>
        </p:spPr>
        <p:txBody>
          <a:bodyPr wrap="none" rtlCol="0">
            <a:spAutoFit/>
          </a:bodyPr>
          <a:lstStyle/>
          <a:p>
            <a:r>
              <a:rPr lang="en-US" altLang="zh-TW" dirty="0" smtClean="0"/>
              <a:t>time</a:t>
            </a:r>
            <a:endParaRPr lang="zh-TW" altLang="en-US" dirty="0"/>
          </a:p>
        </p:txBody>
      </p:sp>
      <p:sp>
        <p:nvSpPr>
          <p:cNvPr id="15" name="文字方塊 14"/>
          <p:cNvSpPr txBox="1"/>
          <p:nvPr/>
        </p:nvSpPr>
        <p:spPr>
          <a:xfrm>
            <a:off x="673398" y="1738751"/>
            <a:ext cx="1173719" cy="380104"/>
          </a:xfrm>
          <a:prstGeom prst="rect">
            <a:avLst/>
          </a:prstGeom>
          <a:noFill/>
        </p:spPr>
        <p:txBody>
          <a:bodyPr wrap="none" rtlCol="0">
            <a:spAutoFit/>
          </a:bodyPr>
          <a:lstStyle/>
          <a:p>
            <a:r>
              <a:rPr lang="en-US" altLang="zh-TW" dirty="0" smtClean="0"/>
              <a:t>payload</a:t>
            </a:r>
            <a:endParaRPr lang="zh-TW" altLang="en-US" dirty="0"/>
          </a:p>
        </p:txBody>
      </p:sp>
      <p:sp>
        <p:nvSpPr>
          <p:cNvPr id="38" name="左-右雙向箭號 37"/>
          <p:cNvSpPr/>
          <p:nvPr/>
        </p:nvSpPr>
        <p:spPr bwMode="auto">
          <a:xfrm>
            <a:off x="1127051" y="3651727"/>
            <a:ext cx="1403498" cy="382771"/>
          </a:xfrm>
          <a:prstGeom prst="leftRightArrow">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1050" b="0" i="0" u="none" strike="noStrike" cap="none" normalizeH="0" baseline="0" dirty="0" smtClean="0">
                <a:ln>
                  <a:noFill/>
                </a:ln>
                <a:solidFill>
                  <a:schemeClr val="tx1"/>
                </a:solidFill>
                <a:effectLst/>
                <a:latin typeface="Arial" charset="0"/>
              </a:rPr>
              <a:t>Sampling </a:t>
            </a:r>
            <a:r>
              <a:rPr lang="en-US" altLang="zh-TW" sz="1050" dirty="0" smtClean="0"/>
              <a:t>period</a:t>
            </a:r>
            <a:endParaRPr kumimoji="0" lang="zh-TW" altLang="en-US" sz="1050" b="0" i="0" u="none" strike="noStrike" cap="none" normalizeH="0" baseline="0" dirty="0" smtClean="0">
              <a:ln>
                <a:noFill/>
              </a:ln>
              <a:solidFill>
                <a:schemeClr val="tx1"/>
              </a:solidFill>
              <a:effectLst/>
              <a:latin typeface="Arial" charset="0"/>
            </a:endParaRPr>
          </a:p>
        </p:txBody>
      </p:sp>
      <p:sp>
        <p:nvSpPr>
          <p:cNvPr id="39" name="左-右雙向箭號 38"/>
          <p:cNvSpPr/>
          <p:nvPr/>
        </p:nvSpPr>
        <p:spPr bwMode="auto">
          <a:xfrm>
            <a:off x="2544723" y="3665903"/>
            <a:ext cx="1403498" cy="382771"/>
          </a:xfrm>
          <a:prstGeom prst="leftRightArrow">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1050" b="0" i="0" u="none" strike="noStrike" cap="none" normalizeH="0" baseline="0" dirty="0" smtClean="0">
                <a:ln>
                  <a:noFill/>
                </a:ln>
                <a:solidFill>
                  <a:schemeClr val="tx1"/>
                </a:solidFill>
                <a:effectLst/>
                <a:latin typeface="Arial" charset="0"/>
              </a:rPr>
              <a:t>Sampling </a:t>
            </a:r>
            <a:r>
              <a:rPr lang="en-US" altLang="zh-TW" sz="1050" dirty="0" smtClean="0"/>
              <a:t>period</a:t>
            </a:r>
            <a:endParaRPr kumimoji="0" lang="zh-TW" altLang="en-US" sz="1050" b="0" i="0" u="none" strike="noStrike" cap="none" normalizeH="0" baseline="0" dirty="0" smtClean="0">
              <a:ln>
                <a:noFill/>
              </a:ln>
              <a:solidFill>
                <a:schemeClr val="tx1"/>
              </a:solidFill>
              <a:effectLst/>
              <a:latin typeface="Arial" charset="0"/>
            </a:endParaRPr>
          </a:p>
        </p:txBody>
      </p:sp>
      <p:sp>
        <p:nvSpPr>
          <p:cNvPr id="40" name="左-右雙向箭號 39"/>
          <p:cNvSpPr/>
          <p:nvPr/>
        </p:nvSpPr>
        <p:spPr bwMode="auto">
          <a:xfrm>
            <a:off x="3969488" y="3665904"/>
            <a:ext cx="1403498" cy="382771"/>
          </a:xfrm>
          <a:prstGeom prst="leftRightArrow">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1050" b="0" i="0" u="none" strike="noStrike" cap="none" normalizeH="0" baseline="0" dirty="0" smtClean="0">
                <a:ln>
                  <a:noFill/>
                </a:ln>
                <a:solidFill>
                  <a:schemeClr val="tx1"/>
                </a:solidFill>
                <a:effectLst/>
                <a:latin typeface="Arial" charset="0"/>
              </a:rPr>
              <a:t>Sampling </a:t>
            </a:r>
            <a:r>
              <a:rPr lang="en-US" altLang="zh-TW" sz="1050" dirty="0" smtClean="0"/>
              <a:t>period</a:t>
            </a:r>
            <a:endParaRPr kumimoji="0" lang="zh-TW" altLang="en-US" sz="1050" b="0" i="0" u="none" strike="noStrike" cap="none" normalizeH="0" baseline="0" dirty="0" smtClean="0">
              <a:ln>
                <a:noFill/>
              </a:ln>
              <a:solidFill>
                <a:schemeClr val="tx1"/>
              </a:solidFill>
              <a:effectLst/>
              <a:latin typeface="Arial" charset="0"/>
            </a:endParaRPr>
          </a:p>
        </p:txBody>
      </p:sp>
      <p:sp>
        <p:nvSpPr>
          <p:cNvPr id="41" name="左-右雙向箭號 40"/>
          <p:cNvSpPr/>
          <p:nvPr/>
        </p:nvSpPr>
        <p:spPr bwMode="auto">
          <a:xfrm>
            <a:off x="5387160" y="3671454"/>
            <a:ext cx="1403498" cy="382771"/>
          </a:xfrm>
          <a:prstGeom prst="leftRightArrow">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1050" b="0" i="0" u="none" strike="noStrike" cap="none" normalizeH="0" baseline="0" dirty="0" smtClean="0">
                <a:ln>
                  <a:noFill/>
                </a:ln>
                <a:solidFill>
                  <a:schemeClr val="tx1"/>
                </a:solidFill>
                <a:effectLst/>
                <a:latin typeface="Arial" charset="0"/>
              </a:rPr>
              <a:t>Sampling </a:t>
            </a:r>
            <a:r>
              <a:rPr lang="en-US" altLang="zh-TW" sz="1050" dirty="0" smtClean="0"/>
              <a:t>period</a:t>
            </a:r>
            <a:endParaRPr kumimoji="0" lang="zh-TW" altLang="en-US" sz="1050" b="0" i="0" u="none" strike="noStrike" cap="none" normalizeH="0" baseline="0" dirty="0" smtClean="0">
              <a:ln>
                <a:noFill/>
              </a:ln>
              <a:solidFill>
                <a:schemeClr val="tx1"/>
              </a:solidFill>
              <a:effectLst/>
              <a:latin typeface="Arial" charset="0"/>
            </a:endParaRPr>
          </a:p>
        </p:txBody>
      </p:sp>
      <p:sp>
        <p:nvSpPr>
          <p:cNvPr id="42" name="左-右雙向箭號 41"/>
          <p:cNvSpPr/>
          <p:nvPr/>
        </p:nvSpPr>
        <p:spPr bwMode="auto">
          <a:xfrm>
            <a:off x="6790390" y="3677205"/>
            <a:ext cx="1403498" cy="382771"/>
          </a:xfrm>
          <a:prstGeom prst="leftRightArrow">
            <a:avLst/>
          </a:prstGeom>
          <a:noFill/>
          <a:ln w="254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5000"/>
              </a:lnSpc>
              <a:spcBef>
                <a:spcPct val="50000"/>
              </a:spcBef>
              <a:spcAft>
                <a:spcPct val="0"/>
              </a:spcAft>
              <a:buClrTx/>
              <a:buSzTx/>
              <a:buFontTx/>
              <a:buNone/>
              <a:tabLst/>
            </a:pPr>
            <a:r>
              <a:rPr kumimoji="0" lang="en-US" altLang="zh-TW" sz="1050" b="0" i="0" u="none" strike="noStrike" cap="none" normalizeH="0" baseline="0" dirty="0" smtClean="0">
                <a:ln>
                  <a:noFill/>
                </a:ln>
                <a:solidFill>
                  <a:schemeClr val="tx1"/>
                </a:solidFill>
                <a:effectLst/>
                <a:latin typeface="Arial" charset="0"/>
              </a:rPr>
              <a:t>Sampling </a:t>
            </a:r>
            <a:r>
              <a:rPr lang="en-US" altLang="zh-TW" sz="1050" dirty="0" smtClean="0"/>
              <a:t>period</a:t>
            </a:r>
            <a:endParaRPr kumimoji="0" lang="zh-TW" altLang="en-US" sz="1050" b="0" i="0" u="none" strike="noStrike" cap="none" normalizeH="0" baseline="0" dirty="0" smtClean="0">
              <a:ln>
                <a:noFill/>
              </a:ln>
              <a:solidFill>
                <a:schemeClr val="tx1"/>
              </a:solidFill>
              <a:effectLst/>
              <a:latin typeface="Arial" charset="0"/>
            </a:endParaRPr>
          </a:p>
        </p:txBody>
      </p:sp>
      <p:grpSp>
        <p:nvGrpSpPr>
          <p:cNvPr id="48" name="群組 47"/>
          <p:cNvGrpSpPr/>
          <p:nvPr/>
        </p:nvGrpSpPr>
        <p:grpSpPr>
          <a:xfrm>
            <a:off x="670518" y="4439370"/>
            <a:ext cx="8242781" cy="2130917"/>
            <a:chOff x="670518" y="4339354"/>
            <a:chExt cx="8242781" cy="2130917"/>
          </a:xfrm>
        </p:grpSpPr>
        <p:cxnSp>
          <p:nvCxnSpPr>
            <p:cNvPr id="44" name="直線單箭頭接點 43"/>
            <p:cNvCxnSpPr>
              <a:endCxn id="46" idx="1"/>
            </p:cNvCxnSpPr>
            <p:nvPr/>
          </p:nvCxnSpPr>
          <p:spPr bwMode="auto">
            <a:xfrm>
              <a:off x="1156069" y="6270935"/>
              <a:ext cx="7038764" cy="9284"/>
            </a:xfrm>
            <a:prstGeom prst="straightConnector1">
              <a:avLst/>
            </a:prstGeom>
            <a:noFill/>
            <a:ln w="25400" cap="flat" cmpd="sng" algn="ctr">
              <a:solidFill>
                <a:schemeClr val="tx1"/>
              </a:solidFill>
              <a:prstDash val="solid"/>
              <a:round/>
              <a:headEnd type="none" w="med" len="med"/>
              <a:tailEnd type="arrow"/>
            </a:ln>
            <a:effectLst/>
          </p:spPr>
        </p:cxnSp>
        <p:cxnSp>
          <p:nvCxnSpPr>
            <p:cNvPr id="45" name="直線單箭頭接點 44"/>
            <p:cNvCxnSpPr/>
            <p:nvPr/>
          </p:nvCxnSpPr>
          <p:spPr bwMode="auto">
            <a:xfrm rot="16200000" flipV="1">
              <a:off x="356704" y="5459352"/>
              <a:ext cx="1616527" cy="6651"/>
            </a:xfrm>
            <a:prstGeom prst="straightConnector1">
              <a:avLst/>
            </a:prstGeom>
            <a:noFill/>
            <a:ln w="25400" cap="flat" cmpd="sng" algn="ctr">
              <a:solidFill>
                <a:schemeClr val="tx1"/>
              </a:solidFill>
              <a:prstDash val="solid"/>
              <a:round/>
              <a:headEnd type="none" w="med" len="med"/>
              <a:tailEnd type="arrow"/>
            </a:ln>
            <a:effectLst/>
          </p:spPr>
        </p:cxnSp>
        <p:sp>
          <p:nvSpPr>
            <p:cNvPr id="46" name="文字方塊 45"/>
            <p:cNvSpPr txBox="1"/>
            <p:nvPr/>
          </p:nvSpPr>
          <p:spPr>
            <a:xfrm>
              <a:off x="8194833" y="6090167"/>
              <a:ext cx="718466" cy="380104"/>
            </a:xfrm>
            <a:prstGeom prst="rect">
              <a:avLst/>
            </a:prstGeom>
            <a:noFill/>
          </p:spPr>
          <p:txBody>
            <a:bodyPr wrap="none" rtlCol="0">
              <a:spAutoFit/>
            </a:bodyPr>
            <a:lstStyle/>
            <a:p>
              <a:r>
                <a:rPr lang="en-US" altLang="zh-TW" dirty="0" smtClean="0"/>
                <a:t>time</a:t>
              </a:r>
              <a:endParaRPr lang="zh-TW" altLang="en-US" dirty="0"/>
            </a:p>
          </p:txBody>
        </p:sp>
        <p:sp>
          <p:nvSpPr>
            <p:cNvPr id="47" name="文字方塊 46"/>
            <p:cNvSpPr txBox="1"/>
            <p:nvPr/>
          </p:nvSpPr>
          <p:spPr>
            <a:xfrm>
              <a:off x="670518" y="4339354"/>
              <a:ext cx="1173719" cy="380104"/>
            </a:xfrm>
            <a:prstGeom prst="rect">
              <a:avLst/>
            </a:prstGeom>
            <a:noFill/>
          </p:spPr>
          <p:txBody>
            <a:bodyPr wrap="none" rtlCol="0">
              <a:spAutoFit/>
            </a:bodyPr>
            <a:lstStyle/>
            <a:p>
              <a:r>
                <a:rPr lang="en-US" altLang="zh-TW" dirty="0" smtClean="0"/>
                <a:t>payload</a:t>
              </a:r>
              <a:endParaRPr lang="zh-TW" altLang="en-US" dirty="0"/>
            </a:p>
          </p:txBody>
        </p:sp>
      </p:grpSp>
      <p:cxnSp>
        <p:nvCxnSpPr>
          <p:cNvPr id="52" name="直線接點 51"/>
          <p:cNvCxnSpPr/>
          <p:nvPr/>
        </p:nvCxnSpPr>
        <p:spPr bwMode="auto">
          <a:xfrm>
            <a:off x="1187633" y="6368544"/>
            <a:ext cx="1452113"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58" name="直線接點 57"/>
          <p:cNvCxnSpPr/>
          <p:nvPr/>
        </p:nvCxnSpPr>
        <p:spPr bwMode="auto">
          <a:xfrm>
            <a:off x="2631057" y="5574925"/>
            <a:ext cx="4163742"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62" name="直線接點 61"/>
          <p:cNvCxnSpPr/>
          <p:nvPr/>
        </p:nvCxnSpPr>
        <p:spPr bwMode="auto">
          <a:xfrm rot="5400000" flipH="1" flipV="1">
            <a:off x="2224235" y="5973169"/>
            <a:ext cx="859770"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71" name="文字方塊 70"/>
          <p:cNvSpPr txBox="1"/>
          <p:nvPr/>
        </p:nvSpPr>
        <p:spPr>
          <a:xfrm>
            <a:off x="897150" y="6250654"/>
            <a:ext cx="312906" cy="327782"/>
          </a:xfrm>
          <a:prstGeom prst="rect">
            <a:avLst/>
          </a:prstGeom>
          <a:noFill/>
        </p:spPr>
        <p:txBody>
          <a:bodyPr wrap="none" rtlCol="0">
            <a:spAutoFit/>
          </a:bodyPr>
          <a:lstStyle/>
          <a:p>
            <a:r>
              <a:rPr lang="en-US" altLang="zh-TW" sz="1800" dirty="0" smtClean="0"/>
              <a:t>0</a:t>
            </a:r>
            <a:endParaRPr lang="zh-TW" altLang="en-US" sz="1800" dirty="0"/>
          </a:p>
        </p:txBody>
      </p:sp>
      <p:sp>
        <p:nvSpPr>
          <p:cNvPr id="72" name="文字方塊 71"/>
          <p:cNvSpPr txBox="1"/>
          <p:nvPr/>
        </p:nvSpPr>
        <p:spPr>
          <a:xfrm>
            <a:off x="902900" y="5971731"/>
            <a:ext cx="298480" cy="301621"/>
          </a:xfrm>
          <a:prstGeom prst="rect">
            <a:avLst/>
          </a:prstGeom>
          <a:noFill/>
        </p:spPr>
        <p:txBody>
          <a:bodyPr wrap="none" rtlCol="0">
            <a:spAutoFit/>
          </a:bodyPr>
          <a:lstStyle/>
          <a:p>
            <a:r>
              <a:rPr lang="en-US" altLang="zh-TW" sz="1600" dirty="0" smtClean="0"/>
              <a:t>1</a:t>
            </a:r>
          </a:p>
        </p:txBody>
      </p:sp>
      <p:sp>
        <p:nvSpPr>
          <p:cNvPr id="74" name="文字方塊 73"/>
          <p:cNvSpPr txBox="1"/>
          <p:nvPr/>
        </p:nvSpPr>
        <p:spPr>
          <a:xfrm>
            <a:off x="908651" y="5684179"/>
            <a:ext cx="298480" cy="301621"/>
          </a:xfrm>
          <a:prstGeom prst="rect">
            <a:avLst/>
          </a:prstGeom>
          <a:noFill/>
        </p:spPr>
        <p:txBody>
          <a:bodyPr wrap="none" rtlCol="0">
            <a:spAutoFit/>
          </a:bodyPr>
          <a:lstStyle/>
          <a:p>
            <a:r>
              <a:rPr lang="en-US" altLang="zh-TW" sz="1600" dirty="0" smtClean="0"/>
              <a:t>2</a:t>
            </a:r>
          </a:p>
        </p:txBody>
      </p:sp>
      <p:sp>
        <p:nvSpPr>
          <p:cNvPr id="77" name="文字方塊 76"/>
          <p:cNvSpPr txBox="1"/>
          <p:nvPr/>
        </p:nvSpPr>
        <p:spPr>
          <a:xfrm>
            <a:off x="914402" y="5413885"/>
            <a:ext cx="298480" cy="301621"/>
          </a:xfrm>
          <a:prstGeom prst="rect">
            <a:avLst/>
          </a:prstGeom>
          <a:noFill/>
        </p:spPr>
        <p:txBody>
          <a:bodyPr wrap="none" rtlCol="0">
            <a:spAutoFit/>
          </a:bodyPr>
          <a:lstStyle/>
          <a:p>
            <a:r>
              <a:rPr lang="en-US" altLang="zh-TW" sz="1600" dirty="0" smtClean="0"/>
              <a:t>3</a:t>
            </a:r>
          </a:p>
        </p:txBody>
      </p:sp>
      <p:sp>
        <p:nvSpPr>
          <p:cNvPr id="78" name="文字方塊 77"/>
          <p:cNvSpPr txBox="1"/>
          <p:nvPr/>
        </p:nvSpPr>
        <p:spPr>
          <a:xfrm>
            <a:off x="928779" y="5134966"/>
            <a:ext cx="298480" cy="301621"/>
          </a:xfrm>
          <a:prstGeom prst="rect">
            <a:avLst/>
          </a:prstGeom>
          <a:noFill/>
        </p:spPr>
        <p:txBody>
          <a:bodyPr wrap="none" rtlCol="0">
            <a:spAutoFit/>
          </a:bodyPr>
          <a:lstStyle/>
          <a:p>
            <a:r>
              <a:rPr lang="en-US" altLang="zh-TW" sz="1600" dirty="0" smtClean="0"/>
              <a:t>4</a:t>
            </a:r>
          </a:p>
        </p:txBody>
      </p:sp>
      <p:sp>
        <p:nvSpPr>
          <p:cNvPr id="79" name="文字方塊 78"/>
          <p:cNvSpPr txBox="1"/>
          <p:nvPr/>
        </p:nvSpPr>
        <p:spPr>
          <a:xfrm>
            <a:off x="925903" y="4864672"/>
            <a:ext cx="298480" cy="301621"/>
          </a:xfrm>
          <a:prstGeom prst="rect">
            <a:avLst/>
          </a:prstGeom>
          <a:noFill/>
        </p:spPr>
        <p:txBody>
          <a:bodyPr wrap="none" rtlCol="0">
            <a:spAutoFit/>
          </a:bodyPr>
          <a:lstStyle/>
          <a:p>
            <a:r>
              <a:rPr lang="en-US" altLang="zh-TW" sz="1600" dirty="0" smtClean="0"/>
              <a:t>5</a:t>
            </a:r>
          </a:p>
        </p:txBody>
      </p:sp>
      <p:sp>
        <p:nvSpPr>
          <p:cNvPr id="99" name="文字方塊 98"/>
          <p:cNvSpPr txBox="1"/>
          <p:nvPr/>
        </p:nvSpPr>
        <p:spPr>
          <a:xfrm>
            <a:off x="1610335" y="5290245"/>
            <a:ext cx="612668" cy="877163"/>
          </a:xfrm>
          <a:prstGeom prst="rect">
            <a:avLst/>
          </a:prstGeom>
          <a:noFill/>
        </p:spPr>
        <p:txBody>
          <a:bodyPr wrap="none" rtlCol="0">
            <a:spAutoFit/>
          </a:bodyPr>
          <a:lstStyle/>
          <a:p>
            <a:r>
              <a:rPr lang="en-US" altLang="zh-TW" sz="6000" dirty="0" smtClean="0"/>
              <a:t>0</a:t>
            </a:r>
            <a:endParaRPr lang="zh-TW" altLang="en-US" sz="6000" dirty="0"/>
          </a:p>
        </p:txBody>
      </p:sp>
      <p:sp>
        <p:nvSpPr>
          <p:cNvPr id="100" name="文字方塊 99"/>
          <p:cNvSpPr txBox="1"/>
          <p:nvPr/>
        </p:nvSpPr>
        <p:spPr>
          <a:xfrm>
            <a:off x="3094078" y="5272991"/>
            <a:ext cx="612668" cy="877163"/>
          </a:xfrm>
          <a:prstGeom prst="rect">
            <a:avLst/>
          </a:prstGeom>
          <a:noFill/>
        </p:spPr>
        <p:txBody>
          <a:bodyPr wrap="none" rtlCol="0">
            <a:spAutoFit/>
          </a:bodyPr>
          <a:lstStyle/>
          <a:p>
            <a:r>
              <a:rPr lang="en-US" altLang="zh-TW" sz="6000" dirty="0" smtClean="0"/>
              <a:t>3</a:t>
            </a:r>
            <a:endParaRPr lang="zh-TW" altLang="en-US" sz="6000" dirty="0"/>
          </a:p>
        </p:txBody>
      </p:sp>
      <p:sp>
        <p:nvSpPr>
          <p:cNvPr id="101" name="文字方塊 100"/>
          <p:cNvSpPr txBox="1"/>
          <p:nvPr/>
        </p:nvSpPr>
        <p:spPr>
          <a:xfrm>
            <a:off x="4480055" y="5270117"/>
            <a:ext cx="612668" cy="877163"/>
          </a:xfrm>
          <a:prstGeom prst="rect">
            <a:avLst/>
          </a:prstGeom>
          <a:noFill/>
        </p:spPr>
        <p:txBody>
          <a:bodyPr wrap="none" rtlCol="0">
            <a:spAutoFit/>
          </a:bodyPr>
          <a:lstStyle/>
          <a:p>
            <a:r>
              <a:rPr lang="en-US" altLang="zh-TW" sz="6000" dirty="0" smtClean="0"/>
              <a:t>3</a:t>
            </a:r>
            <a:endParaRPr lang="zh-TW" altLang="en-US" sz="6000" dirty="0"/>
          </a:p>
        </p:txBody>
      </p:sp>
      <p:sp>
        <p:nvSpPr>
          <p:cNvPr id="102" name="文字方塊 101"/>
          <p:cNvSpPr txBox="1"/>
          <p:nvPr/>
        </p:nvSpPr>
        <p:spPr>
          <a:xfrm>
            <a:off x="5917791" y="5267242"/>
            <a:ext cx="612668" cy="877163"/>
          </a:xfrm>
          <a:prstGeom prst="rect">
            <a:avLst/>
          </a:prstGeom>
          <a:noFill/>
        </p:spPr>
        <p:txBody>
          <a:bodyPr wrap="none" rtlCol="0">
            <a:spAutoFit/>
          </a:bodyPr>
          <a:lstStyle/>
          <a:p>
            <a:r>
              <a:rPr lang="en-US" altLang="zh-TW" sz="6000" dirty="0" smtClean="0"/>
              <a:t>3</a:t>
            </a:r>
            <a:endParaRPr lang="zh-TW" altLang="en-US" sz="6000" dirty="0"/>
          </a:p>
        </p:txBody>
      </p:sp>
      <p:cxnSp>
        <p:nvCxnSpPr>
          <p:cNvPr id="43" name="直線接點 42"/>
          <p:cNvCxnSpPr/>
          <p:nvPr/>
        </p:nvCxnSpPr>
        <p:spPr bwMode="auto">
          <a:xfrm>
            <a:off x="6826429" y="4959574"/>
            <a:ext cx="1362974"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49" name="直線接點 48"/>
          <p:cNvCxnSpPr/>
          <p:nvPr/>
        </p:nvCxnSpPr>
        <p:spPr bwMode="auto">
          <a:xfrm rot="5400000" flipH="1" flipV="1">
            <a:off x="6484247" y="5264365"/>
            <a:ext cx="68436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3" name="文字方塊 52"/>
          <p:cNvSpPr txBox="1"/>
          <p:nvPr/>
        </p:nvSpPr>
        <p:spPr>
          <a:xfrm>
            <a:off x="7226075" y="5264374"/>
            <a:ext cx="612668" cy="877163"/>
          </a:xfrm>
          <a:prstGeom prst="rect">
            <a:avLst/>
          </a:prstGeom>
          <a:noFill/>
        </p:spPr>
        <p:txBody>
          <a:bodyPr wrap="none" rtlCol="0">
            <a:spAutoFit/>
          </a:bodyPr>
          <a:lstStyle/>
          <a:p>
            <a:r>
              <a:rPr lang="en-US" altLang="zh-TW" sz="6000" dirty="0" smtClean="0"/>
              <a:t>5</a:t>
            </a:r>
            <a:endParaRPr lang="zh-TW" altLang="en-US" sz="6000" dirty="0"/>
          </a:p>
        </p:txBody>
      </p:sp>
      <p:sp>
        <p:nvSpPr>
          <p:cNvPr id="70" name="手繪多邊形 69"/>
          <p:cNvSpPr/>
          <p:nvPr/>
        </p:nvSpPr>
        <p:spPr bwMode="auto">
          <a:xfrm>
            <a:off x="1181821" y="2035361"/>
            <a:ext cx="6961517" cy="1509623"/>
          </a:xfrm>
          <a:custGeom>
            <a:avLst/>
            <a:gdLst>
              <a:gd name="connsiteX0" fmla="*/ 0 w 6961517"/>
              <a:gd name="connsiteY0" fmla="*/ 1509623 h 1509623"/>
              <a:gd name="connsiteX1" fmla="*/ 1345721 w 6961517"/>
              <a:gd name="connsiteY1" fmla="*/ 1388853 h 1509623"/>
              <a:gd name="connsiteX2" fmla="*/ 1716657 w 6961517"/>
              <a:gd name="connsiteY2" fmla="*/ 810883 h 1509623"/>
              <a:gd name="connsiteX3" fmla="*/ 2734574 w 6961517"/>
              <a:gd name="connsiteY3" fmla="*/ 948906 h 1509623"/>
              <a:gd name="connsiteX4" fmla="*/ 3692106 w 6961517"/>
              <a:gd name="connsiteY4" fmla="*/ 836763 h 1509623"/>
              <a:gd name="connsiteX5" fmla="*/ 4313207 w 6961517"/>
              <a:gd name="connsiteY5" fmla="*/ 914400 h 1509623"/>
              <a:gd name="connsiteX6" fmla="*/ 5512279 w 6961517"/>
              <a:gd name="connsiteY6" fmla="*/ 862642 h 1509623"/>
              <a:gd name="connsiteX7" fmla="*/ 5822830 w 6961517"/>
              <a:gd name="connsiteY7" fmla="*/ 138023 h 1509623"/>
              <a:gd name="connsiteX8" fmla="*/ 6961517 w 6961517"/>
              <a:gd name="connsiteY8" fmla="*/ 34506 h 1509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61517" h="1509623">
                <a:moveTo>
                  <a:pt x="0" y="1509623"/>
                </a:moveTo>
                <a:cubicBezTo>
                  <a:pt x="529806" y="1507466"/>
                  <a:pt x="1059612" y="1505310"/>
                  <a:pt x="1345721" y="1388853"/>
                </a:cubicBezTo>
                <a:cubicBezTo>
                  <a:pt x="1631830" y="1272396"/>
                  <a:pt x="1485182" y="884207"/>
                  <a:pt x="1716657" y="810883"/>
                </a:cubicBezTo>
                <a:cubicBezTo>
                  <a:pt x="1948132" y="737559"/>
                  <a:pt x="2405333" y="944593"/>
                  <a:pt x="2734574" y="948906"/>
                </a:cubicBezTo>
                <a:cubicBezTo>
                  <a:pt x="3063815" y="953219"/>
                  <a:pt x="3429001" y="842514"/>
                  <a:pt x="3692106" y="836763"/>
                </a:cubicBezTo>
                <a:cubicBezTo>
                  <a:pt x="3955211" y="831012"/>
                  <a:pt x="4009845" y="910087"/>
                  <a:pt x="4313207" y="914400"/>
                </a:cubicBezTo>
                <a:cubicBezTo>
                  <a:pt x="4616569" y="918713"/>
                  <a:pt x="5260675" y="992038"/>
                  <a:pt x="5512279" y="862642"/>
                </a:cubicBezTo>
                <a:cubicBezTo>
                  <a:pt x="5763883" y="733246"/>
                  <a:pt x="5581290" y="276046"/>
                  <a:pt x="5822830" y="138023"/>
                </a:cubicBezTo>
                <a:cubicBezTo>
                  <a:pt x="6064370" y="0"/>
                  <a:pt x="6512943" y="17253"/>
                  <a:pt x="6961517" y="34506"/>
                </a:cubicBezTo>
              </a:path>
            </a:pathLst>
          </a:custGeom>
          <a:ln w="57150">
            <a:headEnd type="none" w="med" len="med"/>
            <a:tailEnd type="none" w="med" len="med"/>
          </a:ln>
        </p:spPr>
        <p:style>
          <a:lnRef idx="1">
            <a:schemeClr val="accent6"/>
          </a:lnRef>
          <a:fillRef idx="0">
            <a:schemeClr val="accent6"/>
          </a:fillRef>
          <a:effectRef idx="0">
            <a:schemeClr val="accent6"/>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85000"/>
              </a:lnSpc>
              <a:spcBef>
                <a:spcPct val="50000"/>
              </a:spcBef>
              <a:spcAft>
                <a:spcPct val="0"/>
              </a:spcAft>
              <a:buClrTx/>
              <a:buSzTx/>
              <a:buFontTx/>
              <a:buNone/>
              <a:tabLst/>
            </a:pPr>
            <a:endParaRPr kumimoji="0" lang="zh-TW" altLang="en-US" sz="2200" b="0" i="0" u="none" strike="noStrike" cap="none" normalizeH="0" baseline="0" smtClean="0">
              <a:ln>
                <a:noFill/>
              </a:ln>
              <a:solidFill>
                <a:schemeClr val="tx1"/>
              </a:solidFill>
              <a:effectLst/>
              <a:latin typeface="Arial" charset="0"/>
            </a:endParaRPr>
          </a:p>
        </p:txBody>
      </p:sp>
      <p:sp>
        <p:nvSpPr>
          <p:cNvPr id="35" name="投影片編號版面配置區 34"/>
          <p:cNvSpPr>
            <a:spLocks noGrp="1"/>
          </p:cNvSpPr>
          <p:nvPr>
            <p:ph type="sldNum" sz="quarter" idx="4"/>
          </p:nvPr>
        </p:nvSpPr>
        <p:spPr/>
        <p:txBody>
          <a:bodyPr/>
          <a:lstStyle/>
          <a:p>
            <a:fld id="{8151CF91-B6F9-404E-8E74-9018EEE339E8}" type="slidenum">
              <a:rPr lang="zh-TW" altLang="en-US" smtClean="0"/>
              <a:pPr/>
              <a:t>8</a:t>
            </a:fld>
            <a:endParaRPr lang="zh-TW"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9"/>
                                        </p:tgtEl>
                                        <p:attrNameLst>
                                          <p:attrName>style.visibility</p:attrName>
                                        </p:attrNameLst>
                                      </p:cBhvr>
                                      <p:to>
                                        <p:strVal val="visible"/>
                                      </p:to>
                                    </p:set>
                                    <p:animEffect transition="in" filter="box(in)">
                                      <p:cBhvr>
                                        <p:cTn id="7" dur="500"/>
                                        <p:tgtEl>
                                          <p:spTgt spid="99"/>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00"/>
                                        </p:tgtEl>
                                        <p:attrNameLst>
                                          <p:attrName>style.visibility</p:attrName>
                                        </p:attrNameLst>
                                      </p:cBhvr>
                                      <p:to>
                                        <p:strVal val="visible"/>
                                      </p:to>
                                    </p:set>
                                    <p:animEffect transition="in" filter="box(in)">
                                      <p:cBhvr>
                                        <p:cTn id="11" dur="500"/>
                                        <p:tgtEl>
                                          <p:spTgt spid="100"/>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101"/>
                                        </p:tgtEl>
                                        <p:attrNameLst>
                                          <p:attrName>style.visibility</p:attrName>
                                        </p:attrNameLst>
                                      </p:cBhvr>
                                      <p:to>
                                        <p:strVal val="visible"/>
                                      </p:to>
                                    </p:set>
                                    <p:animEffect transition="in" filter="box(in)">
                                      <p:cBhvr>
                                        <p:cTn id="15" dur="500"/>
                                        <p:tgtEl>
                                          <p:spTgt spid="101"/>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102"/>
                                        </p:tgtEl>
                                        <p:attrNameLst>
                                          <p:attrName>style.visibility</p:attrName>
                                        </p:attrNameLst>
                                      </p:cBhvr>
                                      <p:to>
                                        <p:strVal val="visible"/>
                                      </p:to>
                                    </p:set>
                                    <p:animEffect transition="in" filter="box(in)">
                                      <p:cBhvr>
                                        <p:cTn id="19" dur="500"/>
                                        <p:tgtEl>
                                          <p:spTgt spid="102"/>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53"/>
                                        </p:tgtEl>
                                        <p:attrNameLst>
                                          <p:attrName>style.visibility</p:attrName>
                                        </p:attrNameLst>
                                      </p:cBhvr>
                                      <p:to>
                                        <p:strVal val="visible"/>
                                      </p:to>
                                    </p:set>
                                    <p:animEffect transition="in" filter="box(in)">
                                      <p:cBhvr>
                                        <p:cTn id="23"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100" grpId="0"/>
      <p:bldP spid="101" grpId="0"/>
      <p:bldP spid="102" grpId="0"/>
      <p:bldP spid="5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Traffic Prediction</a:t>
            </a:r>
            <a:endParaRPr lang="zh-TW" altLang="en-US" dirty="0"/>
          </a:p>
        </p:txBody>
      </p:sp>
      <p:sp>
        <p:nvSpPr>
          <p:cNvPr id="29" name="內容版面配置區 28"/>
          <p:cNvSpPr>
            <a:spLocks noGrp="1"/>
          </p:cNvSpPr>
          <p:nvPr>
            <p:ph idx="1"/>
          </p:nvPr>
        </p:nvSpPr>
        <p:spPr/>
        <p:txBody>
          <a:bodyPr/>
          <a:lstStyle/>
          <a:p>
            <a:r>
              <a:rPr lang="en-US" altLang="zh-TW" b="1" dirty="0" smtClean="0">
                <a:solidFill>
                  <a:srgbClr val="FFC000"/>
                </a:solidFill>
              </a:rPr>
              <a:t>Last value predictor</a:t>
            </a:r>
          </a:p>
          <a:p>
            <a:pPr lvl="1"/>
            <a:r>
              <a:rPr lang="en-US" altLang="zh-TW" dirty="0" smtClean="0"/>
              <a:t>Use the traffic of current sampling period to predict the traffic of the next period</a:t>
            </a:r>
          </a:p>
          <a:p>
            <a:pPr lvl="1"/>
            <a:r>
              <a:rPr lang="en-US" altLang="zh-TW" dirty="0" smtClean="0"/>
              <a:t>Easy, small, but low accuracy</a:t>
            </a:r>
            <a:endParaRPr lang="zh-TW" altLang="en-US" dirty="0"/>
          </a:p>
        </p:txBody>
      </p:sp>
      <p:grpSp>
        <p:nvGrpSpPr>
          <p:cNvPr id="30" name="群組 29"/>
          <p:cNvGrpSpPr/>
          <p:nvPr/>
        </p:nvGrpSpPr>
        <p:grpSpPr>
          <a:xfrm>
            <a:off x="653265" y="3246261"/>
            <a:ext cx="8242781" cy="2130917"/>
            <a:chOff x="653265" y="3246261"/>
            <a:chExt cx="8242781" cy="2130917"/>
          </a:xfrm>
        </p:grpSpPr>
        <p:grpSp>
          <p:nvGrpSpPr>
            <p:cNvPr id="4" name="群組 47"/>
            <p:cNvGrpSpPr/>
            <p:nvPr/>
          </p:nvGrpSpPr>
          <p:grpSpPr>
            <a:xfrm>
              <a:off x="653265" y="3246261"/>
              <a:ext cx="8242781" cy="2130917"/>
              <a:chOff x="670518" y="4339354"/>
              <a:chExt cx="8242781" cy="2130917"/>
            </a:xfrm>
          </p:grpSpPr>
          <p:cxnSp>
            <p:nvCxnSpPr>
              <p:cNvPr id="44" name="直線單箭頭接點 43"/>
              <p:cNvCxnSpPr>
                <a:endCxn id="46" idx="1"/>
              </p:cNvCxnSpPr>
              <p:nvPr/>
            </p:nvCxnSpPr>
            <p:spPr bwMode="auto">
              <a:xfrm>
                <a:off x="1156069" y="6270935"/>
                <a:ext cx="7038764" cy="9284"/>
              </a:xfrm>
              <a:prstGeom prst="straightConnector1">
                <a:avLst/>
              </a:prstGeom>
              <a:noFill/>
              <a:ln w="25400" cap="flat" cmpd="sng" algn="ctr">
                <a:solidFill>
                  <a:schemeClr val="tx1"/>
                </a:solidFill>
                <a:prstDash val="solid"/>
                <a:round/>
                <a:headEnd type="none" w="med" len="med"/>
                <a:tailEnd type="arrow"/>
              </a:ln>
              <a:effectLst/>
            </p:spPr>
          </p:cxnSp>
          <p:cxnSp>
            <p:nvCxnSpPr>
              <p:cNvPr id="45" name="直線單箭頭接點 44"/>
              <p:cNvCxnSpPr/>
              <p:nvPr/>
            </p:nvCxnSpPr>
            <p:spPr bwMode="auto">
              <a:xfrm rot="16200000" flipV="1">
                <a:off x="356704" y="5459352"/>
                <a:ext cx="1616527" cy="6651"/>
              </a:xfrm>
              <a:prstGeom prst="straightConnector1">
                <a:avLst/>
              </a:prstGeom>
              <a:noFill/>
              <a:ln w="25400" cap="flat" cmpd="sng" algn="ctr">
                <a:solidFill>
                  <a:schemeClr val="tx1"/>
                </a:solidFill>
                <a:prstDash val="solid"/>
                <a:round/>
                <a:headEnd type="none" w="med" len="med"/>
                <a:tailEnd type="arrow"/>
              </a:ln>
              <a:effectLst/>
            </p:spPr>
          </p:cxnSp>
          <p:sp>
            <p:nvSpPr>
              <p:cNvPr id="46" name="文字方塊 45"/>
              <p:cNvSpPr txBox="1"/>
              <p:nvPr/>
            </p:nvSpPr>
            <p:spPr>
              <a:xfrm>
                <a:off x="8194833" y="6090167"/>
                <a:ext cx="718466" cy="380104"/>
              </a:xfrm>
              <a:prstGeom prst="rect">
                <a:avLst/>
              </a:prstGeom>
              <a:noFill/>
            </p:spPr>
            <p:txBody>
              <a:bodyPr wrap="none" rtlCol="0">
                <a:spAutoFit/>
              </a:bodyPr>
              <a:lstStyle/>
              <a:p>
                <a:r>
                  <a:rPr lang="en-US" altLang="zh-TW" dirty="0" smtClean="0"/>
                  <a:t>time</a:t>
                </a:r>
                <a:endParaRPr lang="zh-TW" altLang="en-US" dirty="0"/>
              </a:p>
            </p:txBody>
          </p:sp>
          <p:sp>
            <p:nvSpPr>
              <p:cNvPr id="47" name="文字方塊 46"/>
              <p:cNvSpPr txBox="1"/>
              <p:nvPr/>
            </p:nvSpPr>
            <p:spPr>
              <a:xfrm>
                <a:off x="670518" y="4339354"/>
                <a:ext cx="1173719" cy="380104"/>
              </a:xfrm>
              <a:prstGeom prst="rect">
                <a:avLst/>
              </a:prstGeom>
              <a:noFill/>
            </p:spPr>
            <p:txBody>
              <a:bodyPr wrap="none" rtlCol="0">
                <a:spAutoFit/>
              </a:bodyPr>
              <a:lstStyle/>
              <a:p>
                <a:r>
                  <a:rPr lang="en-US" altLang="zh-TW" dirty="0" smtClean="0"/>
                  <a:t>payload</a:t>
                </a:r>
                <a:endParaRPr lang="zh-TW" altLang="en-US" dirty="0"/>
              </a:p>
            </p:txBody>
          </p:sp>
        </p:grpSp>
        <p:cxnSp>
          <p:nvCxnSpPr>
            <p:cNvPr id="58" name="直線接點 57"/>
            <p:cNvCxnSpPr/>
            <p:nvPr/>
          </p:nvCxnSpPr>
          <p:spPr bwMode="auto">
            <a:xfrm>
              <a:off x="2665562" y="4364564"/>
              <a:ext cx="4111984"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62" name="直線接點 61"/>
            <p:cNvCxnSpPr/>
            <p:nvPr/>
          </p:nvCxnSpPr>
          <p:spPr bwMode="auto">
            <a:xfrm rot="5400000" flipH="1" flipV="1">
              <a:off x="2206982" y="4762808"/>
              <a:ext cx="859770"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74" name="文字方塊 73"/>
            <p:cNvSpPr txBox="1"/>
            <p:nvPr/>
          </p:nvSpPr>
          <p:spPr>
            <a:xfrm>
              <a:off x="891398" y="4473818"/>
              <a:ext cx="298480" cy="301621"/>
            </a:xfrm>
            <a:prstGeom prst="rect">
              <a:avLst/>
            </a:prstGeom>
            <a:noFill/>
          </p:spPr>
          <p:txBody>
            <a:bodyPr wrap="none" rtlCol="0">
              <a:spAutoFit/>
            </a:bodyPr>
            <a:lstStyle/>
            <a:p>
              <a:r>
                <a:rPr lang="en-US" altLang="zh-TW" sz="1600" dirty="0" smtClean="0"/>
                <a:t>2</a:t>
              </a:r>
            </a:p>
          </p:txBody>
        </p:sp>
        <p:sp>
          <p:nvSpPr>
            <p:cNvPr id="77" name="文字方塊 76"/>
            <p:cNvSpPr txBox="1"/>
            <p:nvPr/>
          </p:nvSpPr>
          <p:spPr>
            <a:xfrm>
              <a:off x="897149" y="4203524"/>
              <a:ext cx="298480" cy="301621"/>
            </a:xfrm>
            <a:prstGeom prst="rect">
              <a:avLst/>
            </a:prstGeom>
            <a:noFill/>
          </p:spPr>
          <p:txBody>
            <a:bodyPr wrap="none" rtlCol="0">
              <a:spAutoFit/>
            </a:bodyPr>
            <a:lstStyle/>
            <a:p>
              <a:r>
                <a:rPr lang="en-US" altLang="zh-TW" sz="1600" dirty="0" smtClean="0"/>
                <a:t>3</a:t>
              </a:r>
            </a:p>
          </p:txBody>
        </p:sp>
        <p:sp>
          <p:nvSpPr>
            <p:cNvPr id="78" name="文字方塊 77"/>
            <p:cNvSpPr txBox="1"/>
            <p:nvPr/>
          </p:nvSpPr>
          <p:spPr>
            <a:xfrm>
              <a:off x="911526" y="3924605"/>
              <a:ext cx="298480" cy="301621"/>
            </a:xfrm>
            <a:prstGeom prst="rect">
              <a:avLst/>
            </a:prstGeom>
            <a:noFill/>
          </p:spPr>
          <p:txBody>
            <a:bodyPr wrap="none" rtlCol="0">
              <a:spAutoFit/>
            </a:bodyPr>
            <a:lstStyle/>
            <a:p>
              <a:r>
                <a:rPr lang="en-US" altLang="zh-TW" sz="1600" dirty="0" smtClean="0"/>
                <a:t>4</a:t>
              </a:r>
            </a:p>
          </p:txBody>
        </p:sp>
        <p:sp>
          <p:nvSpPr>
            <p:cNvPr id="79" name="文字方塊 78"/>
            <p:cNvSpPr txBox="1"/>
            <p:nvPr/>
          </p:nvSpPr>
          <p:spPr>
            <a:xfrm>
              <a:off x="908650" y="3654311"/>
              <a:ext cx="298480" cy="301621"/>
            </a:xfrm>
            <a:prstGeom prst="rect">
              <a:avLst/>
            </a:prstGeom>
            <a:noFill/>
          </p:spPr>
          <p:txBody>
            <a:bodyPr wrap="none" rtlCol="0">
              <a:spAutoFit/>
            </a:bodyPr>
            <a:lstStyle/>
            <a:p>
              <a:r>
                <a:rPr lang="en-US" altLang="zh-TW" sz="1600" dirty="0" smtClean="0"/>
                <a:t>5</a:t>
              </a:r>
            </a:p>
          </p:txBody>
        </p:sp>
        <p:sp>
          <p:nvSpPr>
            <p:cNvPr id="99" name="文字方塊 98"/>
            <p:cNvSpPr txBox="1"/>
            <p:nvPr/>
          </p:nvSpPr>
          <p:spPr>
            <a:xfrm>
              <a:off x="1593082" y="4079884"/>
              <a:ext cx="612668" cy="877163"/>
            </a:xfrm>
            <a:prstGeom prst="rect">
              <a:avLst/>
            </a:prstGeom>
            <a:noFill/>
          </p:spPr>
          <p:txBody>
            <a:bodyPr wrap="none" rtlCol="0">
              <a:spAutoFit/>
            </a:bodyPr>
            <a:lstStyle/>
            <a:p>
              <a:r>
                <a:rPr lang="en-US" altLang="zh-TW" sz="6000" dirty="0" smtClean="0"/>
                <a:t>0</a:t>
              </a:r>
              <a:endParaRPr lang="zh-TW" altLang="en-US" sz="6000" dirty="0"/>
            </a:p>
          </p:txBody>
        </p:sp>
        <p:sp>
          <p:nvSpPr>
            <p:cNvPr id="100" name="文字方塊 99"/>
            <p:cNvSpPr txBox="1"/>
            <p:nvPr/>
          </p:nvSpPr>
          <p:spPr>
            <a:xfrm>
              <a:off x="3076825" y="4062630"/>
              <a:ext cx="612668" cy="877163"/>
            </a:xfrm>
            <a:prstGeom prst="rect">
              <a:avLst/>
            </a:prstGeom>
            <a:noFill/>
          </p:spPr>
          <p:txBody>
            <a:bodyPr wrap="none" rtlCol="0">
              <a:spAutoFit/>
            </a:bodyPr>
            <a:lstStyle/>
            <a:p>
              <a:r>
                <a:rPr lang="en-US" altLang="zh-TW" sz="6000" dirty="0" smtClean="0"/>
                <a:t>3</a:t>
              </a:r>
              <a:endParaRPr lang="zh-TW" altLang="en-US" sz="6000" dirty="0"/>
            </a:p>
          </p:txBody>
        </p:sp>
        <p:sp>
          <p:nvSpPr>
            <p:cNvPr id="101" name="文字方塊 100"/>
            <p:cNvSpPr txBox="1"/>
            <p:nvPr/>
          </p:nvSpPr>
          <p:spPr>
            <a:xfrm>
              <a:off x="4462802" y="4059756"/>
              <a:ext cx="612668" cy="877163"/>
            </a:xfrm>
            <a:prstGeom prst="rect">
              <a:avLst/>
            </a:prstGeom>
            <a:noFill/>
          </p:spPr>
          <p:txBody>
            <a:bodyPr wrap="none" rtlCol="0">
              <a:spAutoFit/>
            </a:bodyPr>
            <a:lstStyle/>
            <a:p>
              <a:r>
                <a:rPr lang="en-US" altLang="zh-TW" sz="6000" dirty="0" smtClean="0"/>
                <a:t>3</a:t>
              </a:r>
              <a:endParaRPr lang="zh-TW" altLang="en-US" sz="6000" dirty="0"/>
            </a:p>
          </p:txBody>
        </p:sp>
        <p:sp>
          <p:nvSpPr>
            <p:cNvPr id="102" name="文字方塊 101"/>
            <p:cNvSpPr txBox="1"/>
            <p:nvPr/>
          </p:nvSpPr>
          <p:spPr>
            <a:xfrm>
              <a:off x="5900538" y="4056881"/>
              <a:ext cx="612668" cy="877163"/>
            </a:xfrm>
            <a:prstGeom prst="rect">
              <a:avLst/>
            </a:prstGeom>
            <a:noFill/>
          </p:spPr>
          <p:txBody>
            <a:bodyPr wrap="none" rtlCol="0">
              <a:spAutoFit/>
            </a:bodyPr>
            <a:lstStyle/>
            <a:p>
              <a:r>
                <a:rPr lang="en-US" altLang="zh-TW" sz="6000" dirty="0" smtClean="0"/>
                <a:t>3</a:t>
              </a:r>
              <a:endParaRPr lang="zh-TW" altLang="en-US" sz="6000" dirty="0"/>
            </a:p>
          </p:txBody>
        </p:sp>
        <p:cxnSp>
          <p:nvCxnSpPr>
            <p:cNvPr id="43" name="直線接點 42"/>
            <p:cNvCxnSpPr/>
            <p:nvPr/>
          </p:nvCxnSpPr>
          <p:spPr bwMode="auto">
            <a:xfrm>
              <a:off x="6809176" y="3749213"/>
              <a:ext cx="1362974"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49" name="直線接點 48"/>
            <p:cNvCxnSpPr/>
            <p:nvPr/>
          </p:nvCxnSpPr>
          <p:spPr bwMode="auto">
            <a:xfrm rot="5400000" flipH="1" flipV="1">
              <a:off x="6466994" y="4054004"/>
              <a:ext cx="68436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3" name="文字方塊 52"/>
            <p:cNvSpPr txBox="1"/>
            <p:nvPr/>
          </p:nvSpPr>
          <p:spPr>
            <a:xfrm>
              <a:off x="7208822" y="4011149"/>
              <a:ext cx="612668" cy="877163"/>
            </a:xfrm>
            <a:prstGeom prst="rect">
              <a:avLst/>
            </a:prstGeom>
            <a:noFill/>
          </p:spPr>
          <p:txBody>
            <a:bodyPr wrap="none" rtlCol="0">
              <a:spAutoFit/>
            </a:bodyPr>
            <a:lstStyle/>
            <a:p>
              <a:r>
                <a:rPr lang="en-US" altLang="zh-TW" sz="6000" dirty="0" smtClean="0"/>
                <a:t>5</a:t>
              </a:r>
              <a:endParaRPr lang="zh-TW" altLang="en-US" sz="6000" dirty="0"/>
            </a:p>
          </p:txBody>
        </p:sp>
        <p:cxnSp>
          <p:nvCxnSpPr>
            <p:cNvPr id="86" name="直線接點 85"/>
            <p:cNvCxnSpPr/>
            <p:nvPr/>
          </p:nvCxnSpPr>
          <p:spPr bwMode="auto">
            <a:xfrm>
              <a:off x="1170380" y="5158173"/>
              <a:ext cx="1452113"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87" name="文字方塊 86"/>
            <p:cNvSpPr txBox="1"/>
            <p:nvPr/>
          </p:nvSpPr>
          <p:spPr>
            <a:xfrm>
              <a:off x="879896" y="5023029"/>
              <a:ext cx="312906" cy="327782"/>
            </a:xfrm>
            <a:prstGeom prst="rect">
              <a:avLst/>
            </a:prstGeom>
            <a:noFill/>
          </p:spPr>
          <p:txBody>
            <a:bodyPr wrap="none" rtlCol="0">
              <a:spAutoFit/>
            </a:bodyPr>
            <a:lstStyle/>
            <a:p>
              <a:r>
                <a:rPr lang="en-US" altLang="zh-TW" sz="1800" dirty="0" smtClean="0"/>
                <a:t>0</a:t>
              </a:r>
              <a:endParaRPr lang="zh-TW" altLang="en-US" sz="1800" dirty="0"/>
            </a:p>
          </p:txBody>
        </p:sp>
        <p:sp>
          <p:nvSpPr>
            <p:cNvPr id="88" name="文字方塊 87"/>
            <p:cNvSpPr txBox="1"/>
            <p:nvPr/>
          </p:nvSpPr>
          <p:spPr>
            <a:xfrm>
              <a:off x="885646" y="4744106"/>
              <a:ext cx="298480" cy="301621"/>
            </a:xfrm>
            <a:prstGeom prst="rect">
              <a:avLst/>
            </a:prstGeom>
            <a:noFill/>
          </p:spPr>
          <p:txBody>
            <a:bodyPr wrap="none" rtlCol="0">
              <a:spAutoFit/>
            </a:bodyPr>
            <a:lstStyle/>
            <a:p>
              <a:r>
                <a:rPr lang="en-US" altLang="zh-TW" sz="1600" dirty="0" smtClean="0"/>
                <a:t>1</a:t>
              </a:r>
            </a:p>
          </p:txBody>
        </p:sp>
      </p:grpSp>
      <p:sp>
        <p:nvSpPr>
          <p:cNvPr id="89" name="文字方塊 88"/>
          <p:cNvSpPr txBox="1"/>
          <p:nvPr/>
        </p:nvSpPr>
        <p:spPr>
          <a:xfrm>
            <a:off x="2967481" y="5307702"/>
            <a:ext cx="764953" cy="380104"/>
          </a:xfrm>
          <a:prstGeom prst="rect">
            <a:avLst/>
          </a:prstGeom>
          <a:noFill/>
        </p:spPr>
        <p:txBody>
          <a:bodyPr wrap="none" rtlCol="0">
            <a:spAutoFit/>
          </a:bodyPr>
          <a:lstStyle/>
          <a:p>
            <a:r>
              <a:rPr lang="en-US" altLang="zh-TW" dirty="0" smtClean="0">
                <a:solidFill>
                  <a:srgbClr val="FF0000"/>
                </a:solidFill>
              </a:rPr>
              <a:t>miss</a:t>
            </a:r>
            <a:endParaRPr lang="zh-TW" altLang="en-US" dirty="0">
              <a:solidFill>
                <a:srgbClr val="FF0000"/>
              </a:solidFill>
            </a:endParaRPr>
          </a:p>
        </p:txBody>
      </p:sp>
      <p:sp>
        <p:nvSpPr>
          <p:cNvPr id="90" name="文字方塊 89"/>
          <p:cNvSpPr txBox="1"/>
          <p:nvPr/>
        </p:nvSpPr>
        <p:spPr>
          <a:xfrm>
            <a:off x="4500104" y="5304826"/>
            <a:ext cx="482824" cy="380104"/>
          </a:xfrm>
          <a:prstGeom prst="rect">
            <a:avLst/>
          </a:prstGeom>
          <a:noFill/>
        </p:spPr>
        <p:txBody>
          <a:bodyPr wrap="none" rtlCol="0">
            <a:spAutoFit/>
          </a:bodyPr>
          <a:lstStyle/>
          <a:p>
            <a:r>
              <a:rPr lang="en-US" altLang="zh-TW" dirty="0" smtClean="0"/>
              <a:t>hit</a:t>
            </a:r>
            <a:endParaRPr lang="zh-TW" altLang="en-US" dirty="0"/>
          </a:p>
        </p:txBody>
      </p:sp>
      <p:sp>
        <p:nvSpPr>
          <p:cNvPr id="91" name="文字方塊 90"/>
          <p:cNvSpPr txBox="1"/>
          <p:nvPr/>
        </p:nvSpPr>
        <p:spPr>
          <a:xfrm>
            <a:off x="5975216" y="5296200"/>
            <a:ext cx="482824" cy="380104"/>
          </a:xfrm>
          <a:prstGeom prst="rect">
            <a:avLst/>
          </a:prstGeom>
          <a:noFill/>
        </p:spPr>
        <p:txBody>
          <a:bodyPr wrap="none" rtlCol="0">
            <a:spAutoFit/>
          </a:bodyPr>
          <a:lstStyle/>
          <a:p>
            <a:r>
              <a:rPr lang="en-US" altLang="zh-TW" dirty="0" smtClean="0"/>
              <a:t>hit</a:t>
            </a:r>
            <a:endParaRPr lang="zh-TW" altLang="en-US" dirty="0"/>
          </a:p>
        </p:txBody>
      </p:sp>
      <p:sp>
        <p:nvSpPr>
          <p:cNvPr id="92" name="文字方塊 91"/>
          <p:cNvSpPr txBox="1"/>
          <p:nvPr/>
        </p:nvSpPr>
        <p:spPr>
          <a:xfrm>
            <a:off x="7131164" y="5261695"/>
            <a:ext cx="764953" cy="380104"/>
          </a:xfrm>
          <a:prstGeom prst="rect">
            <a:avLst/>
          </a:prstGeom>
          <a:noFill/>
        </p:spPr>
        <p:txBody>
          <a:bodyPr wrap="none" rtlCol="0">
            <a:spAutoFit/>
          </a:bodyPr>
          <a:lstStyle/>
          <a:p>
            <a:r>
              <a:rPr lang="en-US" altLang="zh-TW" dirty="0" smtClean="0">
                <a:solidFill>
                  <a:srgbClr val="FF0000"/>
                </a:solidFill>
              </a:rPr>
              <a:t>miss</a:t>
            </a:r>
            <a:endParaRPr lang="zh-TW" altLang="en-US" dirty="0">
              <a:solidFill>
                <a:srgbClr val="FF0000"/>
              </a:solidFill>
            </a:endParaRPr>
          </a:p>
        </p:txBody>
      </p:sp>
      <p:sp>
        <p:nvSpPr>
          <p:cNvPr id="31" name="投影片編號版面配置區 30"/>
          <p:cNvSpPr>
            <a:spLocks noGrp="1"/>
          </p:cNvSpPr>
          <p:nvPr>
            <p:ph type="sldNum" sz="quarter" idx="4"/>
          </p:nvPr>
        </p:nvSpPr>
        <p:spPr/>
        <p:txBody>
          <a:bodyPr/>
          <a:lstStyle/>
          <a:p>
            <a:fld id="{8151CF91-B6F9-404E-8E74-9018EEE339E8}" type="slidenum">
              <a:rPr lang="zh-TW" altLang="en-US" smtClean="0"/>
              <a:pPr/>
              <a:t>9</a:t>
            </a:fld>
            <a:endParaRPr lang="zh-TW" altLang="en-US"/>
          </a:p>
        </p:txBody>
      </p:sp>
      <p:sp>
        <p:nvSpPr>
          <p:cNvPr id="32" name="文字方塊 31"/>
          <p:cNvSpPr txBox="1"/>
          <p:nvPr/>
        </p:nvSpPr>
        <p:spPr>
          <a:xfrm>
            <a:off x="3341733" y="5885417"/>
            <a:ext cx="2672526" cy="380104"/>
          </a:xfrm>
          <a:prstGeom prst="rect">
            <a:avLst/>
          </a:prstGeom>
          <a:noFill/>
        </p:spPr>
        <p:txBody>
          <a:bodyPr wrap="none" rtlCol="0">
            <a:spAutoFit/>
          </a:bodyPr>
          <a:lstStyle/>
          <a:p>
            <a:r>
              <a:rPr lang="en-US" altLang="zh-TW" dirty="0" smtClean="0"/>
              <a:t>2/4 = 50% accuracy</a:t>
            </a:r>
            <a:endParaRPr lang="zh-TW"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9"/>
                                        </p:tgtEl>
                                        <p:attrNameLst>
                                          <p:attrName>style.visibility</p:attrName>
                                        </p:attrNameLst>
                                      </p:cBhvr>
                                      <p:to>
                                        <p:strVal val="visible"/>
                                      </p:to>
                                    </p:set>
                                    <p:animEffect transition="in" filter="box(in)">
                                      <p:cBhvr>
                                        <p:cTn id="7" dur="500"/>
                                        <p:tgtEl>
                                          <p:spTgt spid="89"/>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90"/>
                                        </p:tgtEl>
                                        <p:attrNameLst>
                                          <p:attrName>style.visibility</p:attrName>
                                        </p:attrNameLst>
                                      </p:cBhvr>
                                      <p:to>
                                        <p:strVal val="visible"/>
                                      </p:to>
                                    </p:set>
                                    <p:animEffect transition="in" filter="box(in)">
                                      <p:cBhvr>
                                        <p:cTn id="11" dur="500"/>
                                        <p:tgtEl>
                                          <p:spTgt spid="90"/>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91"/>
                                        </p:tgtEl>
                                        <p:attrNameLst>
                                          <p:attrName>style.visibility</p:attrName>
                                        </p:attrNameLst>
                                      </p:cBhvr>
                                      <p:to>
                                        <p:strVal val="visible"/>
                                      </p:to>
                                    </p:set>
                                    <p:animEffect transition="in" filter="box(in)">
                                      <p:cBhvr>
                                        <p:cTn id="15" dur="500"/>
                                        <p:tgtEl>
                                          <p:spTgt spid="91"/>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92"/>
                                        </p:tgtEl>
                                        <p:attrNameLst>
                                          <p:attrName>style.visibility</p:attrName>
                                        </p:attrNameLst>
                                      </p:cBhvr>
                                      <p:to>
                                        <p:strVal val="visible"/>
                                      </p:to>
                                    </p:set>
                                    <p:animEffect transition="in" filter="box(in)">
                                      <p:cBhvr>
                                        <p:cTn id="19" dur="500"/>
                                        <p:tgtEl>
                                          <p:spTgt spid="92"/>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box(in)">
                                      <p:cBhvr>
                                        <p:cTn id="2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p:bldP spid="90" grpId="0"/>
      <p:bldP spid="91" grpId="0"/>
      <p:bldP spid="92" grpId="0"/>
      <p:bldP spid="3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4|4.3"/>
</p:tagLst>
</file>

<file path=ppt/theme/theme1.xml><?xml version="1.0" encoding="utf-8"?>
<a:theme xmlns:a="http://schemas.openxmlformats.org/drawingml/2006/main" name="purple05-97-00">
  <a:themeElements>
    <a:clrScheme name="purple05-97-00 1">
      <a:dk1>
        <a:srgbClr val="000000"/>
      </a:dk1>
      <a:lt1>
        <a:srgbClr val="EFE7FF"/>
      </a:lt1>
      <a:dk2>
        <a:srgbClr val="0033CC"/>
      </a:dk2>
      <a:lt2>
        <a:srgbClr val="F4EE00"/>
      </a:lt2>
      <a:accent1>
        <a:srgbClr val="CC0A00"/>
      </a:accent1>
      <a:accent2>
        <a:srgbClr val="6CE74B"/>
      </a:accent2>
      <a:accent3>
        <a:srgbClr val="AAADE2"/>
      </a:accent3>
      <a:accent4>
        <a:srgbClr val="CCC5DA"/>
      </a:accent4>
      <a:accent5>
        <a:srgbClr val="E2AAAA"/>
      </a:accent5>
      <a:accent6>
        <a:srgbClr val="61D143"/>
      </a:accent6>
      <a:hlink>
        <a:srgbClr val="FF9933"/>
      </a:hlink>
      <a:folHlink>
        <a:srgbClr val="00BED2"/>
      </a:folHlink>
    </a:clrScheme>
    <a:fontScheme name="purple05-97-0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50000"/>
          </a:spcBef>
          <a:spcAft>
            <a:spcPct val="0"/>
          </a:spcAft>
          <a:buClrTx/>
          <a:buSzTx/>
          <a:buFontTx/>
          <a:buNone/>
          <a:tabLst/>
          <a:defRPr kumimoji="0" lang="nl-NL" sz="2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50000"/>
          </a:spcBef>
          <a:spcAft>
            <a:spcPct val="0"/>
          </a:spcAft>
          <a:buClrTx/>
          <a:buSzTx/>
          <a:buFontTx/>
          <a:buNone/>
          <a:tabLst/>
          <a:defRPr kumimoji="0" lang="nl-NL" sz="2200" b="0" i="0" u="none" strike="noStrike" cap="none" normalizeH="0" baseline="0" smtClean="0">
            <a:ln>
              <a:noFill/>
            </a:ln>
            <a:solidFill>
              <a:schemeClr val="tx1"/>
            </a:solidFill>
            <a:effectLst/>
            <a:latin typeface="Arial" charset="0"/>
          </a:defRPr>
        </a:defPPr>
      </a:lstStyle>
    </a:lnDef>
  </a:objectDefaults>
  <a:extraClrSchemeLst>
    <a:extraClrScheme>
      <a:clrScheme name="purple05-97-00 1">
        <a:dk1>
          <a:srgbClr val="000000"/>
        </a:dk1>
        <a:lt1>
          <a:srgbClr val="EFE7FF"/>
        </a:lt1>
        <a:dk2>
          <a:srgbClr val="0033CC"/>
        </a:dk2>
        <a:lt2>
          <a:srgbClr val="F4EE00"/>
        </a:lt2>
        <a:accent1>
          <a:srgbClr val="CC0A00"/>
        </a:accent1>
        <a:accent2>
          <a:srgbClr val="6CE74B"/>
        </a:accent2>
        <a:accent3>
          <a:srgbClr val="AAADE2"/>
        </a:accent3>
        <a:accent4>
          <a:srgbClr val="CCC5DA"/>
        </a:accent4>
        <a:accent5>
          <a:srgbClr val="E2AAAA"/>
        </a:accent5>
        <a:accent6>
          <a:srgbClr val="61D143"/>
        </a:accent6>
        <a:hlink>
          <a:srgbClr val="FF9933"/>
        </a:hlink>
        <a:folHlink>
          <a:srgbClr val="00BED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H:\werk\witanworld\dac2005\purple05-97-00.pot</Template>
  <TotalTime>3608</TotalTime>
  <Words>2139</Words>
  <Application>Microsoft Office PowerPoint</Application>
  <PresentationFormat>如螢幕大小 (4:3)</PresentationFormat>
  <Paragraphs>311</Paragraphs>
  <Slides>22</Slides>
  <Notes>20</Notes>
  <HiddenSlides>0</HiddenSlides>
  <MMClips>0</MMClips>
  <ScaleCrop>false</ScaleCrop>
  <HeadingPairs>
    <vt:vector size="4" baseType="variant">
      <vt:variant>
        <vt:lpstr>佈景主題</vt:lpstr>
      </vt:variant>
      <vt:variant>
        <vt:i4>1</vt:i4>
      </vt:variant>
      <vt:variant>
        <vt:lpstr>投影片標題</vt:lpstr>
      </vt:variant>
      <vt:variant>
        <vt:i4>22</vt:i4>
      </vt:variant>
    </vt:vector>
  </HeadingPairs>
  <TitlesOfParts>
    <vt:vector size="23" baseType="lpstr">
      <vt:lpstr>purple05-97-00</vt:lpstr>
      <vt:lpstr>NTPT: On the End-to-End  Traffic Prediction  in the On-Chip Networks</vt:lpstr>
      <vt:lpstr>Outline</vt:lpstr>
      <vt:lpstr>Motivation</vt:lpstr>
      <vt:lpstr>Key Observation</vt:lpstr>
      <vt:lpstr>Key Questions</vt:lpstr>
      <vt:lpstr>Key Idea</vt:lpstr>
      <vt:lpstr>Overview of the Design</vt:lpstr>
      <vt:lpstr>Traffic Pattern Recognition</vt:lpstr>
      <vt:lpstr>Traffic Prediction</vt:lpstr>
      <vt:lpstr>Traffic Prediction (cont’d)</vt:lpstr>
      <vt:lpstr>Last Value Predictor Versus  Pattern-Oriented Predictor</vt:lpstr>
      <vt:lpstr>Network Traffic Prediction Table (NTPT)</vt:lpstr>
      <vt:lpstr>Evaluation Setup</vt:lpstr>
      <vt:lpstr>Prediction Error Rate</vt:lpstr>
      <vt:lpstr>Prediction Table Size</vt:lpstr>
      <vt:lpstr>Estimated Area Overhead</vt:lpstr>
      <vt:lpstr>Conclusion and Future Works</vt:lpstr>
      <vt:lpstr>Thank you!</vt:lpstr>
      <vt:lpstr>Backup Slides</vt:lpstr>
      <vt:lpstr>More Techniques for Table Reduction</vt:lpstr>
      <vt:lpstr>Design of Selector</vt:lpstr>
      <vt:lpstr>Selected Related Works</vt:lpstr>
    </vt:vector>
  </TitlesOfParts>
  <Company>WITAN Presentaties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kit</dc:title>
  <dc:creator>Carla Otten</dc:creator>
  <cp:lastModifiedBy>Ling</cp:lastModifiedBy>
  <cp:revision>235</cp:revision>
  <dcterms:created xsi:type="dcterms:W3CDTF">2005-02-26T20:01:51Z</dcterms:created>
  <dcterms:modified xsi:type="dcterms:W3CDTF">2010-06-16T20:38:58Z</dcterms:modified>
</cp:coreProperties>
</file>